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07"/>
  </p:notesMasterIdLst>
  <p:sldIdLst>
    <p:sldId id="4286" r:id="rId2"/>
    <p:sldId id="4306" r:id="rId3"/>
    <p:sldId id="4354" r:id="rId4"/>
    <p:sldId id="4319" r:id="rId5"/>
    <p:sldId id="4349" r:id="rId6"/>
    <p:sldId id="4322" r:id="rId7"/>
    <p:sldId id="4407" r:id="rId8"/>
    <p:sldId id="4408" r:id="rId9"/>
    <p:sldId id="4345" r:id="rId10"/>
    <p:sldId id="4352" r:id="rId11"/>
    <p:sldId id="4409" r:id="rId12"/>
    <p:sldId id="4410" r:id="rId13"/>
    <p:sldId id="4351" r:id="rId14"/>
    <p:sldId id="4355" r:id="rId15"/>
    <p:sldId id="4412" r:id="rId16"/>
    <p:sldId id="4413" r:id="rId17"/>
    <p:sldId id="4359" r:id="rId18"/>
    <p:sldId id="4300" r:id="rId19"/>
    <p:sldId id="4416" r:id="rId20"/>
    <p:sldId id="4361" r:id="rId21"/>
    <p:sldId id="4414" r:id="rId22"/>
    <p:sldId id="4415" r:id="rId23"/>
    <p:sldId id="4363" r:id="rId24"/>
    <p:sldId id="4364" r:id="rId25"/>
    <p:sldId id="4417" r:id="rId26"/>
    <p:sldId id="4366" r:id="rId27"/>
    <p:sldId id="4367" r:id="rId28"/>
    <p:sldId id="4420" r:id="rId29"/>
    <p:sldId id="4418" r:id="rId30"/>
    <p:sldId id="4419" r:id="rId31"/>
    <p:sldId id="4421" r:id="rId32"/>
    <p:sldId id="4423" r:id="rId33"/>
    <p:sldId id="4422" r:id="rId34"/>
    <p:sldId id="4424" r:id="rId35"/>
    <p:sldId id="4425" r:id="rId36"/>
    <p:sldId id="4428" r:id="rId37"/>
    <p:sldId id="4427" r:id="rId38"/>
    <p:sldId id="4426" r:id="rId39"/>
    <p:sldId id="4429" r:id="rId40"/>
    <p:sldId id="4434" r:id="rId41"/>
    <p:sldId id="4430" r:id="rId42"/>
    <p:sldId id="4432" r:id="rId43"/>
    <p:sldId id="4431" r:id="rId44"/>
    <p:sldId id="4433" r:id="rId45"/>
    <p:sldId id="4435" r:id="rId46"/>
    <p:sldId id="4472" r:id="rId47"/>
    <p:sldId id="4437" r:id="rId48"/>
    <p:sldId id="4436" r:id="rId49"/>
    <p:sldId id="4438" r:id="rId50"/>
    <p:sldId id="4440" r:id="rId51"/>
    <p:sldId id="4439" r:id="rId52"/>
    <p:sldId id="4441" r:id="rId53"/>
    <p:sldId id="4365" r:id="rId54"/>
    <p:sldId id="4442" r:id="rId55"/>
    <p:sldId id="4443" r:id="rId56"/>
    <p:sldId id="4368" r:id="rId57"/>
    <p:sldId id="4371" r:id="rId58"/>
    <p:sldId id="4446" r:id="rId59"/>
    <p:sldId id="4444" r:id="rId60"/>
    <p:sldId id="4372" r:id="rId61"/>
    <p:sldId id="4445" r:id="rId62"/>
    <p:sldId id="4374" r:id="rId63"/>
    <p:sldId id="4450" r:id="rId64"/>
    <p:sldId id="4376" r:id="rId65"/>
    <p:sldId id="4447" r:id="rId66"/>
    <p:sldId id="4448" r:id="rId67"/>
    <p:sldId id="4449" r:id="rId68"/>
    <p:sldId id="4378" r:id="rId69"/>
    <p:sldId id="4379" r:id="rId70"/>
    <p:sldId id="4477" r:id="rId71"/>
    <p:sldId id="4380" r:id="rId72"/>
    <p:sldId id="4452" r:id="rId73"/>
    <p:sldId id="4451" r:id="rId74"/>
    <p:sldId id="4382" r:id="rId75"/>
    <p:sldId id="4456" r:id="rId76"/>
    <p:sldId id="4387" r:id="rId77"/>
    <p:sldId id="4453" r:id="rId78"/>
    <p:sldId id="4455" r:id="rId79"/>
    <p:sldId id="4454" r:id="rId80"/>
    <p:sldId id="4389" r:id="rId81"/>
    <p:sldId id="4474" r:id="rId82"/>
    <p:sldId id="4394" r:id="rId83"/>
    <p:sldId id="4457" r:id="rId84"/>
    <p:sldId id="4475" r:id="rId85"/>
    <p:sldId id="4393" r:id="rId86"/>
    <p:sldId id="4464" r:id="rId87"/>
    <p:sldId id="4395" r:id="rId88"/>
    <p:sldId id="4459" r:id="rId89"/>
    <p:sldId id="4460" r:id="rId90"/>
    <p:sldId id="4461" r:id="rId91"/>
    <p:sldId id="4462" r:id="rId92"/>
    <p:sldId id="4463" r:id="rId93"/>
    <p:sldId id="4399" r:id="rId94"/>
    <p:sldId id="4466" r:id="rId95"/>
    <p:sldId id="4401" r:id="rId96"/>
    <p:sldId id="4465" r:id="rId97"/>
    <p:sldId id="4404" r:id="rId98"/>
    <p:sldId id="4470" r:id="rId99"/>
    <p:sldId id="4467" r:id="rId100"/>
    <p:sldId id="4468" r:id="rId101"/>
    <p:sldId id="4469" r:id="rId102"/>
    <p:sldId id="4471" r:id="rId103"/>
    <p:sldId id="4476" r:id="rId104"/>
    <p:sldId id="4406" r:id="rId105"/>
    <p:sldId id="4360"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A116"/>
    <a:srgbClr val="296B5F"/>
    <a:srgbClr val="424242"/>
    <a:srgbClr val="87AF3F"/>
    <a:srgbClr val="086575"/>
    <a:srgbClr val="E25684"/>
    <a:srgbClr val="F1983D"/>
    <a:srgbClr val="ECECEC"/>
    <a:srgbClr val="F79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86593" autoAdjust="0"/>
  </p:normalViewPr>
  <p:slideViewPr>
    <p:cSldViewPr snapToGrid="0" snapToObjects="1">
      <p:cViewPr varScale="1">
        <p:scale>
          <a:sx n="75" d="100"/>
          <a:sy n="75" d="100"/>
        </p:scale>
        <p:origin x="97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IE" dirty="0"/>
              <a:t>Udfyld dit navn på dette certifikat</a:t>
            </a:r>
            <a:r>
              <a:rPr lang="en-IE" baseline="0" dirty="0"/>
              <a:t>hvor der står "[indsæt dit navn her]"</a:t>
            </a:r>
            <a:endParaRPr lang="en-IE" dirty="0"/>
          </a:p>
        </p:txBody>
      </p:sp>
      <p:sp>
        <p:nvSpPr>
          <p:cNvPr id="4" name="Slide Number Placeholder 3"/>
          <p:cNvSpPr>
            <a:spLocks noGrp="1"/>
          </p:cNvSpPr>
          <p:nvPr>
            <p:ph type="sldNum" sz="quarter" idx="10"/>
          </p:nvPr>
        </p:nvSpPr>
        <p:spPr/>
        <p:txBody>
          <a:bodyPr/>
          <a:lstStyle/>
          <a:p>
            <a:pPr algn="l" rtl="0"/>
            <a:fld id="{4BE5DE82-CF29-044D-9158-06A811149881}" type="slidenum">
              <a:rPr lang="en-US" smtClean="0"/>
              <a:t>104</a:t>
            </a:fld>
            <a:endParaRPr lang="en-US"/>
          </a:p>
        </p:txBody>
      </p:sp>
    </p:spTree>
    <p:extLst>
      <p:ext uri="{BB962C8B-B14F-4D97-AF65-F5344CB8AC3E}">
        <p14:creationId xmlns:p14="http://schemas.microsoft.com/office/powerpoint/2010/main" val="274742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6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err="1">
                <a:solidFill>
                  <a:schemeClr val="bg1"/>
                </a:solidFill>
                <a:effectLst/>
                <a:latin typeface="+mn-lt"/>
                <a:ea typeface="+mn-ea"/>
                <a:cs typeface="+mn-cs"/>
                <a:sym typeface="Quattrocento Sans"/>
              </a:rPr>
              <a:t>Nature</a:t>
            </a:r>
            <a:r>
              <a:rPr lang="en-IE" sz="2400" b="0" i="0" u="none" strike="noStrike" kern="1200" baseline="0" dirty="0" err="1">
                <a:solidFill>
                  <a:schemeClr val="bg1"/>
                </a:solidFill>
                <a:effectLst/>
                <a:latin typeface="+mn-lt"/>
                <a:ea typeface="+mn-ea"/>
                <a:cs typeface="+mn-cs"/>
                <a:sym typeface="Quattrocento Sans"/>
              </a:rPr>
              <a:t>PowerPoint</a:t>
            </a:r>
            <a:r>
              <a:rPr lang="en-IE" sz="2400" b="0" i="0" u="none" strike="noStrike" kern="1200" baseline="0" dirty="0">
                <a:solidFill>
                  <a:schemeClr val="bg1"/>
                </a:solidFill>
                <a:effectLst/>
                <a:latin typeface="+mn-lt"/>
                <a:ea typeface="+mn-ea"/>
                <a:cs typeface="+mn-cs"/>
                <a:sym typeface="Quattrocento Sans"/>
              </a:rPr>
              <a: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296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260663" y="-2530143"/>
            <a:ext cx="5761056" cy="11492016"/>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
        <p:nvSpPr>
          <p:cNvPr id="18" name="Rectangle 17">
            <a:extLst>
              <a:ext uri="{FF2B5EF4-FFF2-40B4-BE49-F238E27FC236}">
                <a16:creationId xmlns:a16="http://schemas.microsoft.com/office/drawing/2014/main" id="{38881575-2E6D-D04C-B9D1-02638BFF9284}"/>
              </a:ext>
            </a:extLst>
          </p:cNvPr>
          <p:cNvSpPr/>
          <p:nvPr userDrawn="1"/>
        </p:nvSpPr>
        <p:spPr>
          <a:xfrm>
            <a:off x="-2834839" y="-349898"/>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26718F1C-70CA-FF29-84C0-9A078EF9151A}"/>
              </a:ext>
            </a:extLst>
          </p:cNvPr>
          <p:cNvCxnSpPr>
            <a:cxnSpLocks/>
            <a:endCxn id="4" idx="1"/>
          </p:cNvCxnSpPr>
          <p:nvPr userDrawn="1"/>
        </p:nvCxnSpPr>
        <p:spPr>
          <a:xfrm>
            <a:off x="0" y="6469196"/>
            <a:ext cx="9737225" cy="0"/>
          </a:xfrm>
          <a:prstGeom prst="line">
            <a:avLst/>
          </a:prstGeom>
          <a:ln w="19050">
            <a:solidFill>
              <a:srgbClr val="E8A116"/>
            </a:solidFill>
          </a:ln>
        </p:spPr>
        <p:style>
          <a:lnRef idx="1">
            <a:schemeClr val="accent1"/>
          </a:lnRef>
          <a:fillRef idx="0">
            <a:schemeClr val="accent1"/>
          </a:fillRef>
          <a:effectRef idx="0">
            <a:schemeClr val="accent1"/>
          </a:effectRef>
          <a:fontRef idx="minor">
            <a:schemeClr val="tx1"/>
          </a:fontRef>
        </p:style>
      </p:cxnSp>
      <p:pic>
        <p:nvPicPr>
          <p:cNvPr id="4" name="Content Placeholder 5" descr="Logo&#10;&#10;Description automatically generated with medium confidence">
            <a:extLst>
              <a:ext uri="{FF2B5EF4-FFF2-40B4-BE49-F238E27FC236}">
                <a16:creationId xmlns:a16="http://schemas.microsoft.com/office/drawing/2014/main" id="{062ABDFA-FF8B-EB90-47BC-CB070E209C84}"/>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t="88571"/>
          <a:stretch/>
        </p:blipFill>
        <p:spPr>
          <a:xfrm>
            <a:off x="9737225" y="6392886"/>
            <a:ext cx="1432003" cy="152619"/>
          </a:xfrm>
          <a:prstGeom prst="rect">
            <a:avLst/>
          </a:prstGeom>
        </p:spPr>
      </p:pic>
    </p:spTree>
    <p:extLst>
      <p:ext uri="{BB962C8B-B14F-4D97-AF65-F5344CB8AC3E}">
        <p14:creationId xmlns:p14="http://schemas.microsoft.com/office/powerpoint/2010/main" val="4191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4242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0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
        <p:nvSpPr>
          <p:cNvPr id="7" name="Freeform 6">
            <a:extLst>
              <a:ext uri="{FF2B5EF4-FFF2-40B4-BE49-F238E27FC236}">
                <a16:creationId xmlns:a16="http://schemas.microsoft.com/office/drawing/2014/main" id="{6B06BB11-49A3-DD43-B8CA-90AAC9DCA5A3}"/>
              </a:ext>
            </a:extLst>
          </p:cNvPr>
          <p:cNvSpPr/>
          <p:nvPr userDrawn="1"/>
        </p:nvSpPr>
        <p:spPr>
          <a:xfrm>
            <a:off x="-1949202" y="5998942"/>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w="24491" cap="flat">
            <a:noFill/>
            <a:prstDash val="solid"/>
            <a:miter/>
          </a:ln>
        </p:spPr>
        <p:txBody>
          <a:bodyPr rtlCol="0" anchor="ctr"/>
          <a:lstStyle/>
          <a:p>
            <a:endParaRPr lang="en-US"/>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92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29196" b="11083"/>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7199389"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0" y="1104338"/>
            <a:ext cx="7382793"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EBA28CB7-ECF3-7D93-ABED-E7A44E9B6F4E}"/>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342405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no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05865" y="3029069"/>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05865" y="2219493"/>
            <a:ext cx="3195485" cy="837258"/>
          </a:xfrm>
          <a:prstGeom prst="rect">
            <a:avLst/>
          </a:prstGeo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61" name="Freeform 160">
            <a:extLst>
              <a:ext uri="{FF2B5EF4-FFF2-40B4-BE49-F238E27FC236}">
                <a16:creationId xmlns:a16="http://schemas.microsoft.com/office/drawing/2014/main" id="{8FB2998E-65F8-924C-B807-A1E4E9B4FE8B}"/>
              </a:ext>
            </a:extLst>
          </p:cNvPr>
          <p:cNvSpPr/>
          <p:nvPr userDrawn="1"/>
        </p:nvSpPr>
        <p:spPr>
          <a:xfrm>
            <a:off x="0" y="5625489"/>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2" name="Text Placeholder 23">
            <a:extLst>
              <a:ext uri="{FF2B5EF4-FFF2-40B4-BE49-F238E27FC236}">
                <a16:creationId xmlns:a16="http://schemas.microsoft.com/office/drawing/2014/main" id="{738680E7-A40E-B744-AA9B-CF6E817C5537}"/>
              </a:ext>
            </a:extLst>
          </p:cNvPr>
          <p:cNvSpPr>
            <a:spLocks noGrp="1"/>
          </p:cNvSpPr>
          <p:nvPr>
            <p:ph type="body" sz="quarter" idx="16" hasCustomPrompt="1"/>
          </p:nvPr>
        </p:nvSpPr>
        <p:spPr>
          <a:xfrm>
            <a:off x="548818" y="5760524"/>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pic>
        <p:nvPicPr>
          <p:cNvPr id="39" name="Content Placeholder 5" descr="Logo&#10;&#10;Description automatically generated with medium confidence">
            <a:extLst>
              <a:ext uri="{FF2B5EF4-FFF2-40B4-BE49-F238E27FC236}">
                <a16:creationId xmlns:a16="http://schemas.microsoft.com/office/drawing/2014/main" id="{3B59F324-62F2-8370-1305-189E262A18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79678" y="752960"/>
            <a:ext cx="2670279" cy="249003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339293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890FFFFA-C8FB-2146-9C31-AA95E5D0DE5D}"/>
              </a:ext>
            </a:extLst>
          </p:cNvPr>
          <p:cNvSpPr/>
          <p:nvPr userDrawn="1"/>
        </p:nvSpPr>
        <p:spPr>
          <a:xfrm>
            <a:off x="417723" y="2781054"/>
            <a:ext cx="11356551" cy="3143826"/>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Freeform 13">
            <a:extLst>
              <a:ext uri="{FF2B5EF4-FFF2-40B4-BE49-F238E27FC236}">
                <a16:creationId xmlns:a16="http://schemas.microsoft.com/office/drawing/2014/main" id="{4200018A-D64E-9DE4-6F5C-F4D5E942F4FA}"/>
              </a:ext>
            </a:extLst>
          </p:cNvPr>
          <p:cNvSpPr/>
          <p:nvPr userDrawn="1"/>
        </p:nvSpPr>
        <p:spPr>
          <a:xfrm flipH="1">
            <a:off x="7228605" y="5354345"/>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711252" y="4043134"/>
            <a:ext cx="5278651"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711253" y="3420408"/>
            <a:ext cx="5278651"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39" name="Content Placeholder 5" descr="Logo&#10;&#10;Description automatically generated with medium confidence">
            <a:extLst>
              <a:ext uri="{FF2B5EF4-FFF2-40B4-BE49-F238E27FC236}">
                <a16:creationId xmlns:a16="http://schemas.microsoft.com/office/drawing/2014/main" id="{FAA04ECF-D810-39BC-EF1D-74B569F693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579" y="350356"/>
            <a:ext cx="2462796" cy="2296557"/>
          </a:xfrm>
          <a:prstGeom prst="rect">
            <a:avLst/>
          </a:prstGeom>
        </p:spPr>
      </p:pic>
      <p:pic>
        <p:nvPicPr>
          <p:cNvPr id="2" name="Picture 1">
            <a:extLst>
              <a:ext uri="{FF2B5EF4-FFF2-40B4-BE49-F238E27FC236}">
                <a16:creationId xmlns:a16="http://schemas.microsoft.com/office/drawing/2014/main" id="{338E5525-40D2-6BC9-FFA7-4E70669B25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0727" y="6010982"/>
            <a:ext cx="1905000" cy="660400"/>
          </a:xfrm>
          <a:prstGeom prst="rect">
            <a:avLst/>
          </a:prstGeom>
        </p:spPr>
      </p:pic>
      <p:sp>
        <p:nvSpPr>
          <p:cNvPr id="13" name="Picture Placeholder 12">
            <a:extLst>
              <a:ext uri="{FF2B5EF4-FFF2-40B4-BE49-F238E27FC236}">
                <a16:creationId xmlns:a16="http://schemas.microsoft.com/office/drawing/2014/main" id="{8B4C0441-CF85-6157-FE9C-F5A53E0254C6}"/>
              </a:ext>
            </a:extLst>
          </p:cNvPr>
          <p:cNvSpPr>
            <a:spLocks noGrp="1"/>
          </p:cNvSpPr>
          <p:nvPr>
            <p:ph type="pic" sz="quarter" idx="42"/>
          </p:nvPr>
        </p:nvSpPr>
        <p:spPr>
          <a:xfrm>
            <a:off x="5861120" y="433094"/>
            <a:ext cx="5470479" cy="5127406"/>
          </a:xfrm>
          <a:custGeom>
            <a:avLst/>
            <a:gdLst>
              <a:gd name="connsiteX0" fmla="*/ 0 w 5470479"/>
              <a:gd name="connsiteY0" fmla="*/ 0 h 5127406"/>
              <a:gd name="connsiteX1" fmla="*/ 4519236 w 5470479"/>
              <a:gd name="connsiteY1" fmla="*/ 0 h 5127406"/>
              <a:gd name="connsiteX2" fmla="*/ 5470479 w 5470479"/>
              <a:gd name="connsiteY2" fmla="*/ 992738 h 5127406"/>
              <a:gd name="connsiteX3" fmla="*/ 5470479 w 5470479"/>
              <a:gd name="connsiteY3" fmla="*/ 4921251 h 5127406"/>
              <a:gd name="connsiteX4" fmla="*/ 1841093 w 5470479"/>
              <a:gd name="connsiteY4" fmla="*/ 4921251 h 5127406"/>
              <a:gd name="connsiteX5" fmla="*/ 1448576 w 5470479"/>
              <a:gd name="connsiteY5" fmla="*/ 5107321 h 5127406"/>
              <a:gd name="connsiteX6" fmla="*/ 1436292 w 5470479"/>
              <a:gd name="connsiteY6" fmla="*/ 5127406 h 5127406"/>
              <a:gd name="connsiteX7" fmla="*/ 1396827 w 5470479"/>
              <a:gd name="connsiteY7" fmla="*/ 5127406 h 5127406"/>
              <a:gd name="connsiteX8" fmla="*/ 0 w 5470479"/>
              <a:gd name="connsiteY8" fmla="*/ 3669648 h 51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0479" h="5127406">
                <a:moveTo>
                  <a:pt x="0" y="0"/>
                </a:moveTo>
                <a:lnTo>
                  <a:pt x="4519236" y="0"/>
                </a:lnTo>
                <a:cubicBezTo>
                  <a:pt x="5044925" y="0"/>
                  <a:pt x="5470479" y="444120"/>
                  <a:pt x="5470479" y="992738"/>
                </a:cubicBezTo>
                <a:lnTo>
                  <a:pt x="5470479" y="4921251"/>
                </a:lnTo>
                <a:lnTo>
                  <a:pt x="1841093" y="4921251"/>
                </a:lnTo>
                <a:cubicBezTo>
                  <a:pt x="1678103" y="4921251"/>
                  <a:pt x="1533847" y="4995210"/>
                  <a:pt x="1448576" y="5107321"/>
                </a:cubicBezTo>
                <a:lnTo>
                  <a:pt x="1436292" y="5127406"/>
                </a:lnTo>
                <a:lnTo>
                  <a:pt x="1396827" y="5127406"/>
                </a:lnTo>
                <a:cubicBezTo>
                  <a:pt x="625818" y="5127406"/>
                  <a:pt x="0" y="4474289"/>
                  <a:pt x="0" y="3669648"/>
                </a:cubicBez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10" name="Text Placeholder 23">
            <a:extLst>
              <a:ext uri="{FF2B5EF4-FFF2-40B4-BE49-F238E27FC236}">
                <a16:creationId xmlns:a16="http://schemas.microsoft.com/office/drawing/2014/main" id="{F75812F9-090F-D835-4F57-79C96A356A0B}"/>
              </a:ext>
            </a:extLst>
          </p:cNvPr>
          <p:cNvSpPr>
            <a:spLocks noGrp="1"/>
          </p:cNvSpPr>
          <p:nvPr>
            <p:ph type="body" sz="quarter" idx="17" hasCustomPrompt="1"/>
          </p:nvPr>
        </p:nvSpPr>
        <p:spPr>
          <a:xfrm>
            <a:off x="7777423" y="5489380"/>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pic>
        <p:nvPicPr>
          <p:cNvPr id="5" name="Picture 4">
            <a:extLst>
              <a:ext uri="{FF2B5EF4-FFF2-40B4-BE49-F238E27FC236}">
                <a16:creationId xmlns:a16="http://schemas.microsoft.com/office/drawing/2014/main" id="{52A4E52E-410D-3140-9CFD-184503D2E91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13538" y="6010982"/>
            <a:ext cx="3238132" cy="679345"/>
          </a:xfrm>
          <a:prstGeom prst="rect">
            <a:avLst/>
          </a:prstGeom>
        </p:spPr>
      </p:pic>
    </p:spTree>
    <p:extLst>
      <p:ext uri="{BB962C8B-B14F-4D97-AF65-F5344CB8AC3E}">
        <p14:creationId xmlns:p14="http://schemas.microsoft.com/office/powerpoint/2010/main" val="193081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 Slide ">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711252" y="4043134"/>
            <a:ext cx="5278651"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711253" y="3420408"/>
            <a:ext cx="5278651"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39" name="Content Placeholder 5" descr="Logo&#10;&#10;Description automatically generated with medium confidence">
            <a:extLst>
              <a:ext uri="{FF2B5EF4-FFF2-40B4-BE49-F238E27FC236}">
                <a16:creationId xmlns:a16="http://schemas.microsoft.com/office/drawing/2014/main" id="{FAA04ECF-D810-39BC-EF1D-74B569F693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71999" y="591281"/>
            <a:ext cx="2326773" cy="2169716"/>
          </a:xfrm>
          <a:prstGeom prst="rect">
            <a:avLst/>
          </a:prstGeom>
        </p:spPr>
      </p:pic>
      <p:pic>
        <p:nvPicPr>
          <p:cNvPr id="2" name="Picture 1">
            <a:extLst>
              <a:ext uri="{FF2B5EF4-FFF2-40B4-BE49-F238E27FC236}">
                <a16:creationId xmlns:a16="http://schemas.microsoft.com/office/drawing/2014/main" id="{338E5525-40D2-6BC9-FFA7-4E70669B25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16338" y="5851981"/>
            <a:ext cx="1905000" cy="660400"/>
          </a:xfrm>
          <a:prstGeom prst="rect">
            <a:avLst/>
          </a:prstGeom>
        </p:spPr>
      </p:pic>
      <p:pic>
        <p:nvPicPr>
          <p:cNvPr id="3" name="Picture 2">
            <a:extLst>
              <a:ext uri="{FF2B5EF4-FFF2-40B4-BE49-F238E27FC236}">
                <a16:creationId xmlns:a16="http://schemas.microsoft.com/office/drawing/2014/main" id="{8E6BB401-F6AB-8928-15D7-A25710CC8BF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44449"/>
          <a:stretch/>
        </p:blipFill>
        <p:spPr bwMode="auto">
          <a:xfrm>
            <a:off x="9782317" y="6037192"/>
            <a:ext cx="1991960" cy="457426"/>
          </a:xfrm>
          <a:prstGeom prst="rect">
            <a:avLst/>
          </a:prstGeom>
          <a:ln>
            <a:noFill/>
          </a:ln>
          <a:extLst>
            <a:ext uri="{53640926-AAD7-44D8-BBD7-CCE9431645EC}">
              <a14:shadowObscured xmlns:a14="http://schemas.microsoft.com/office/drawing/2010/main"/>
            </a:ext>
          </a:extLst>
        </p:spPr>
      </p:pic>
      <p:sp>
        <p:nvSpPr>
          <p:cNvPr id="4" name="Freeform 3">
            <a:extLst>
              <a:ext uri="{FF2B5EF4-FFF2-40B4-BE49-F238E27FC236}">
                <a16:creationId xmlns:a16="http://schemas.microsoft.com/office/drawing/2014/main" id="{57011739-0E8C-153C-ECA7-6FCEA9D6482D}"/>
              </a:ext>
            </a:extLst>
          </p:cNvPr>
          <p:cNvSpPr/>
          <p:nvPr userDrawn="1"/>
        </p:nvSpPr>
        <p:spPr>
          <a:xfrm>
            <a:off x="417723" y="59128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a16="http://schemas.microsoft.com/office/drawing/2014/main" id="{F33A917A-028E-91BB-EB96-ABBCAFB593FB}"/>
              </a:ext>
            </a:extLst>
          </p:cNvPr>
          <p:cNvSpPr>
            <a:spLocks noGrp="1"/>
          </p:cNvSpPr>
          <p:nvPr>
            <p:ph type="pic" sz="quarter" idx="41"/>
          </p:nvPr>
        </p:nvSpPr>
        <p:spPr>
          <a:xfrm>
            <a:off x="4647235" y="2814866"/>
            <a:ext cx="7127042" cy="2793606"/>
          </a:xfrm>
          <a:custGeom>
            <a:avLst/>
            <a:gdLst>
              <a:gd name="connsiteX0" fmla="*/ 0 w 7127042"/>
              <a:gd name="connsiteY0" fmla="*/ 0 h 2793606"/>
              <a:gd name="connsiteX1" fmla="*/ 1473796 w 7127042"/>
              <a:gd name="connsiteY1" fmla="*/ 0 h 2793606"/>
              <a:gd name="connsiteX2" fmla="*/ 1721801 w 7127042"/>
              <a:gd name="connsiteY2" fmla="*/ 0 h 2793606"/>
              <a:gd name="connsiteX3" fmla="*/ 3195598 w 7127042"/>
              <a:gd name="connsiteY3" fmla="*/ 0 h 2793606"/>
              <a:gd name="connsiteX4" fmla="*/ 4060802 w 7127042"/>
              <a:gd name="connsiteY4" fmla="*/ 0 h 2793606"/>
              <a:gd name="connsiteX5" fmla="*/ 4060804 w 7127042"/>
              <a:gd name="connsiteY5" fmla="*/ 0 h 2793606"/>
              <a:gd name="connsiteX6" fmla="*/ 5160915 w 7127042"/>
              <a:gd name="connsiteY6" fmla="*/ 0 h 2793606"/>
              <a:gd name="connsiteX7" fmla="*/ 5534599 w 7127042"/>
              <a:gd name="connsiteY7" fmla="*/ 0 h 2793606"/>
              <a:gd name="connsiteX8" fmla="*/ 5534600 w 7127042"/>
              <a:gd name="connsiteY8" fmla="*/ 0 h 2793606"/>
              <a:gd name="connsiteX9" fmla="*/ 6634712 w 7127042"/>
              <a:gd name="connsiteY9" fmla="*/ 0 h 2793606"/>
              <a:gd name="connsiteX10" fmla="*/ 7127042 w 7127042"/>
              <a:gd name="connsiteY10" fmla="*/ 381996 h 2793606"/>
              <a:gd name="connsiteX11" fmla="*/ 7127042 w 7127042"/>
              <a:gd name="connsiteY11" fmla="*/ 1202628 h 2793606"/>
              <a:gd name="connsiteX12" fmla="*/ 7127042 w 7127042"/>
              <a:gd name="connsiteY12" fmla="*/ 1972974 h 2793606"/>
              <a:gd name="connsiteX13" fmla="*/ 7127042 w 7127042"/>
              <a:gd name="connsiteY13" fmla="*/ 2793606 h 2793606"/>
              <a:gd name="connsiteX14" fmla="*/ 6026929 w 7127042"/>
              <a:gd name="connsiteY14" fmla="*/ 2793606 h 2793606"/>
              <a:gd name="connsiteX15" fmla="*/ 5653246 w 7127042"/>
              <a:gd name="connsiteY15" fmla="*/ 2793606 h 2793606"/>
              <a:gd name="connsiteX16" fmla="*/ 5018660 w 7127042"/>
              <a:gd name="connsiteY16" fmla="*/ 2793606 h 2793606"/>
              <a:gd name="connsiteX17" fmla="*/ 4553132 w 7127042"/>
              <a:gd name="connsiteY17" fmla="*/ 2793606 h 2793606"/>
              <a:gd name="connsiteX18" fmla="*/ 4305128 w 7127042"/>
              <a:gd name="connsiteY18" fmla="*/ 2793606 h 2793606"/>
              <a:gd name="connsiteX19" fmla="*/ 3918547 w 7127042"/>
              <a:gd name="connsiteY19" fmla="*/ 2793606 h 2793606"/>
              <a:gd name="connsiteX20" fmla="*/ 3544864 w 7127042"/>
              <a:gd name="connsiteY20" fmla="*/ 2793606 h 2793606"/>
              <a:gd name="connsiteX21" fmla="*/ 2831331 w 7127042"/>
              <a:gd name="connsiteY21" fmla="*/ 2793606 h 2793606"/>
              <a:gd name="connsiteX22" fmla="*/ 2444751 w 7127042"/>
              <a:gd name="connsiteY22" fmla="*/ 2793606 h 2793606"/>
              <a:gd name="connsiteX23" fmla="*/ 2196746 w 7127042"/>
              <a:gd name="connsiteY23" fmla="*/ 2793606 h 2793606"/>
              <a:gd name="connsiteX24" fmla="*/ 722950 w 7127042"/>
              <a:gd name="connsiteY24" fmla="*/ 2793606 h 2793606"/>
              <a:gd name="connsiteX25" fmla="*/ 0 w 7127042"/>
              <a:gd name="connsiteY25" fmla="*/ 2232676 h 2793606"/>
              <a:gd name="connsiteX26" fmla="*/ 0 w 7127042"/>
              <a:gd name="connsiteY26" fmla="*/ 1412044 h 2793606"/>
              <a:gd name="connsiteX27" fmla="*/ 0 w 7127042"/>
              <a:gd name="connsiteY27" fmla="*/ 820632 h 279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27042" h="2793606">
                <a:moveTo>
                  <a:pt x="0" y="0"/>
                </a:moveTo>
                <a:lnTo>
                  <a:pt x="1473796" y="0"/>
                </a:lnTo>
                <a:lnTo>
                  <a:pt x="1721801" y="0"/>
                </a:lnTo>
                <a:lnTo>
                  <a:pt x="3195598" y="0"/>
                </a:lnTo>
                <a:lnTo>
                  <a:pt x="4060802" y="0"/>
                </a:lnTo>
                <a:lnTo>
                  <a:pt x="4060804" y="0"/>
                </a:lnTo>
                <a:lnTo>
                  <a:pt x="5160915" y="0"/>
                </a:lnTo>
                <a:lnTo>
                  <a:pt x="5534599" y="0"/>
                </a:lnTo>
                <a:lnTo>
                  <a:pt x="5534600" y="0"/>
                </a:lnTo>
                <a:lnTo>
                  <a:pt x="6634712" y="0"/>
                </a:lnTo>
                <a:cubicBezTo>
                  <a:pt x="6906790" y="0"/>
                  <a:pt x="7127042" y="170893"/>
                  <a:pt x="7127042" y="381996"/>
                </a:cubicBezTo>
                <a:lnTo>
                  <a:pt x="7127042" y="1202628"/>
                </a:lnTo>
                <a:lnTo>
                  <a:pt x="7127042" y="1972974"/>
                </a:lnTo>
                <a:lnTo>
                  <a:pt x="7127042" y="2793606"/>
                </a:lnTo>
                <a:lnTo>
                  <a:pt x="6026929" y="2793606"/>
                </a:lnTo>
                <a:lnTo>
                  <a:pt x="5653246" y="2793606"/>
                </a:lnTo>
                <a:lnTo>
                  <a:pt x="5018660" y="2793606"/>
                </a:lnTo>
                <a:lnTo>
                  <a:pt x="4553132" y="2793606"/>
                </a:lnTo>
                <a:lnTo>
                  <a:pt x="4305128" y="2793606"/>
                </a:lnTo>
                <a:lnTo>
                  <a:pt x="3918547" y="2793606"/>
                </a:lnTo>
                <a:lnTo>
                  <a:pt x="3544864" y="2793606"/>
                </a:lnTo>
                <a:lnTo>
                  <a:pt x="2831331" y="2793606"/>
                </a:lnTo>
                <a:lnTo>
                  <a:pt x="2444751" y="2793606"/>
                </a:lnTo>
                <a:lnTo>
                  <a:pt x="2196746" y="2793606"/>
                </a:lnTo>
                <a:lnTo>
                  <a:pt x="722950" y="2793606"/>
                </a:lnTo>
                <a:cubicBezTo>
                  <a:pt x="323902" y="2793606"/>
                  <a:pt x="0" y="2542293"/>
                  <a:pt x="0" y="2232676"/>
                </a:cubicBezTo>
                <a:lnTo>
                  <a:pt x="0" y="1412044"/>
                </a:lnTo>
                <a:lnTo>
                  <a:pt x="0" y="820632"/>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11" name="Freeform 10">
            <a:extLst>
              <a:ext uri="{FF2B5EF4-FFF2-40B4-BE49-F238E27FC236}">
                <a16:creationId xmlns:a16="http://schemas.microsoft.com/office/drawing/2014/main" id="{B65C0264-C4DB-6A7E-D772-BB4171C20B4F}"/>
              </a:ext>
            </a:extLst>
          </p:cNvPr>
          <p:cNvSpPr/>
          <p:nvPr userDrawn="1"/>
        </p:nvSpPr>
        <p:spPr>
          <a:xfrm>
            <a:off x="-3203" y="5647855"/>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2" name="Text Placeholder 23">
            <a:extLst>
              <a:ext uri="{FF2B5EF4-FFF2-40B4-BE49-F238E27FC236}">
                <a16:creationId xmlns:a16="http://schemas.microsoft.com/office/drawing/2014/main" id="{C1CD25CB-F15C-5746-55A0-5AF60D5C01B4}"/>
              </a:ext>
            </a:extLst>
          </p:cNvPr>
          <p:cNvSpPr>
            <a:spLocks noGrp="1"/>
          </p:cNvSpPr>
          <p:nvPr>
            <p:ph type="body" sz="quarter" idx="17" hasCustomPrompt="1"/>
          </p:nvPr>
        </p:nvSpPr>
        <p:spPr>
          <a:xfrm>
            <a:off x="545615" y="5782890"/>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233539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35"/>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69619" y="1337990"/>
            <a:ext cx="4465067" cy="689519"/>
          </a:xfrm>
          <a:prstGeom prst="rect">
            <a:avLst/>
          </a:prstGeom>
        </p:spPr>
        <p:txBody>
          <a:bodyPr anchor="ctr">
            <a:noAutofit/>
          </a:bodyPr>
          <a:lstStyle>
            <a:lvl1pPr marL="0" indent="0" algn="l">
              <a:buNone/>
              <a:defRPr sz="2200" baseline="0">
                <a:solidFill>
                  <a:srgbClr val="4242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91322" y="2252978"/>
            <a:ext cx="4465067" cy="689519"/>
          </a:xfrm>
          <a:prstGeom prst="rect">
            <a:avLst/>
          </a:prstGeom>
        </p:spPr>
        <p:txBody>
          <a:bodyPr anchor="ctr">
            <a:noAutofit/>
          </a:bodyPr>
          <a:lstStyle>
            <a:lvl1pPr marL="0" indent="0" algn="l">
              <a:buNone/>
              <a:defRPr sz="2200" baseline="0">
                <a:solidFill>
                  <a:srgbClr val="4242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97901" y="3167965"/>
            <a:ext cx="4465067" cy="689519"/>
          </a:xfrm>
          <a:prstGeom prst="rect">
            <a:avLst/>
          </a:prstGeom>
        </p:spPr>
        <p:txBody>
          <a:bodyPr anchor="ctr">
            <a:noAutofit/>
          </a:bodyPr>
          <a:lstStyle>
            <a:lvl1pPr marL="0" indent="0" algn="l">
              <a:buNone/>
              <a:defRPr sz="2200" baseline="0">
                <a:solidFill>
                  <a:srgbClr val="4242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28575">
            <a:solidFill>
              <a:srgbClr val="E8A11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28575">
            <a:solidFill>
              <a:srgbClr val="E8A11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645254B-90C5-6C41-9EB9-426CB6421905}"/>
              </a:ext>
            </a:extLst>
          </p:cNvPr>
          <p:cNvSpPr/>
          <p:nvPr userDrawn="1"/>
        </p:nvSpPr>
        <p:spPr>
          <a:xfrm>
            <a:off x="-2858315" y="78585"/>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5">
            <a:extLst>
              <a:ext uri="{FF2B5EF4-FFF2-40B4-BE49-F238E27FC236}">
                <a16:creationId xmlns:a16="http://schemas.microsoft.com/office/drawing/2014/main" id="{04BCA232-7A1A-67AC-096F-4F8942A9974D}"/>
              </a:ext>
            </a:extLst>
          </p:cNvPr>
          <p:cNvSpPr>
            <a:spLocks noGrp="1"/>
          </p:cNvSpPr>
          <p:nvPr>
            <p:ph type="body" sz="quarter" idx="33" hasCustomPrompt="1"/>
          </p:nvPr>
        </p:nvSpPr>
        <p:spPr>
          <a:xfrm>
            <a:off x="5891164" y="4060684"/>
            <a:ext cx="700387" cy="689518"/>
          </a:xfrm>
          <a:prstGeom prst="rect">
            <a:avLst/>
          </a:prstGeom>
          <a:noFill/>
        </p:spPr>
        <p:txBody>
          <a:bodyPr anchor="ctr">
            <a:noAutofit/>
          </a:bodyPr>
          <a:lstStyle>
            <a:lvl1pPr marL="0" indent="0" algn="ctr">
              <a:buNone/>
              <a:defRPr sz="32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4" name="Text Placeholder 25">
            <a:extLst>
              <a:ext uri="{FF2B5EF4-FFF2-40B4-BE49-F238E27FC236}">
                <a16:creationId xmlns:a16="http://schemas.microsoft.com/office/drawing/2014/main" id="{DD71E540-8F16-71DA-DEFF-4F9A9AF50218}"/>
              </a:ext>
            </a:extLst>
          </p:cNvPr>
          <p:cNvSpPr>
            <a:spLocks noGrp="1"/>
          </p:cNvSpPr>
          <p:nvPr>
            <p:ph type="body" sz="quarter" idx="34" hasCustomPrompt="1"/>
          </p:nvPr>
        </p:nvSpPr>
        <p:spPr>
          <a:xfrm>
            <a:off x="6797901" y="4060684"/>
            <a:ext cx="4465067" cy="689519"/>
          </a:xfrm>
          <a:prstGeom prst="rect">
            <a:avLst/>
          </a:prstGeom>
        </p:spPr>
        <p:txBody>
          <a:bodyPr anchor="ctr">
            <a:noAutofit/>
          </a:bodyPr>
          <a:lstStyle>
            <a:lvl1pPr marL="0" indent="0" algn="l">
              <a:buNone/>
              <a:defRPr sz="2200" baseline="0">
                <a:solidFill>
                  <a:srgbClr val="4242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5" name="Straight Connector 4">
            <a:extLst>
              <a:ext uri="{FF2B5EF4-FFF2-40B4-BE49-F238E27FC236}">
                <a16:creationId xmlns:a16="http://schemas.microsoft.com/office/drawing/2014/main" id="{972FB1C6-0AAF-BE1C-3D8C-C9C07A910C3B}"/>
              </a:ext>
            </a:extLst>
          </p:cNvPr>
          <p:cNvCxnSpPr>
            <a:cxnSpLocks/>
          </p:cNvCxnSpPr>
          <p:nvPr userDrawn="1"/>
        </p:nvCxnSpPr>
        <p:spPr>
          <a:xfrm flipH="1">
            <a:off x="5658046" y="3974600"/>
            <a:ext cx="5784878" cy="0"/>
          </a:xfrm>
          <a:prstGeom prst="line">
            <a:avLst/>
          </a:prstGeom>
          <a:ln w="2857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Rectangle 7">
            <a:extLst>
              <a:ext uri="{FF2B5EF4-FFF2-40B4-BE49-F238E27FC236}">
                <a16:creationId xmlns:a16="http://schemas.microsoft.com/office/drawing/2014/main" id="{7228DF1A-57C4-3D42-A498-715C5ADA04E5}"/>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FB69E93D-EB65-544F-B082-6BD372E5C86C}"/>
              </a:ext>
            </a:extLst>
          </p:cNvPr>
          <p:cNvSpPr/>
          <p:nvPr userDrawn="1"/>
        </p:nvSpPr>
        <p:spPr>
          <a:xfrm>
            <a:off x="-2858315" y="0"/>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4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599985" y="518604"/>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5305044" y="820325"/>
            <a:ext cx="6046905" cy="339415"/>
          </a:xfrm>
          <a:prstGeom prst="rect">
            <a:avLst/>
          </a:prstGeom>
        </p:spPr>
        <p:txBody>
          <a:bodyPr>
            <a:noAutofit/>
          </a:bodyPr>
          <a:lstStyle>
            <a:lvl1pPr marL="0" indent="0" algn="r">
              <a:lnSpc>
                <a:spcPct val="100000"/>
              </a:lnSpc>
              <a:buNone/>
              <a:defRPr sz="2400" b="1" i="0">
                <a:solidFill>
                  <a:srgbClr val="296B5F"/>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5305045" y="1319038"/>
            <a:ext cx="6038204" cy="999383"/>
          </a:xfrm>
          <a:prstGeom prst="rect">
            <a:avLst/>
          </a:prstGeom>
        </p:spPr>
        <p:txBody>
          <a:bodyPr>
            <a:noAutofit/>
          </a:bodyPr>
          <a:lstStyle>
            <a:lvl1pPr marL="0" indent="0" algn="r">
              <a:lnSpc>
                <a:spcPct val="100000"/>
              </a:lnSpc>
              <a:buNone/>
              <a:defRPr lang="en-US" sz="2200" b="0" i="0" smtClean="0">
                <a:solidFill>
                  <a:srgbClr val="424242"/>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492414" y="991058"/>
            <a:ext cx="1236480" cy="955625"/>
          </a:xfrm>
          <a:prstGeom prst="rect">
            <a:avLst/>
          </a:prstGeom>
          <a:noFill/>
        </p:spPr>
        <p:txBody>
          <a:bodyPr anchor="ctr">
            <a:noAutofit/>
          </a:bodyPr>
          <a:lstStyle>
            <a:lvl1pPr marL="0" indent="0" algn="r">
              <a:lnSpc>
                <a:spcPct val="130000"/>
              </a:lnSpc>
              <a:buNone/>
              <a:defRPr sz="63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5305043" y="2743458"/>
            <a:ext cx="6046905" cy="339415"/>
          </a:xfrm>
          <a:prstGeom prst="rect">
            <a:avLst/>
          </a:prstGeom>
        </p:spPr>
        <p:txBody>
          <a:bodyPr>
            <a:noAutofit/>
          </a:bodyPr>
          <a:lstStyle>
            <a:lvl1pPr marL="0" indent="0" algn="r">
              <a:lnSpc>
                <a:spcPct val="100000"/>
              </a:lnSpc>
              <a:buNone/>
              <a:defRPr sz="2400" b="1" i="0">
                <a:solidFill>
                  <a:srgbClr val="296B5F"/>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5305044" y="3242171"/>
            <a:ext cx="6038204" cy="999383"/>
          </a:xfrm>
          <a:prstGeom prst="rect">
            <a:avLst/>
          </a:prstGeom>
        </p:spPr>
        <p:txBody>
          <a:bodyPr>
            <a:noAutofit/>
          </a:bodyPr>
          <a:lstStyle>
            <a:lvl1pPr marL="0" indent="0" algn="r">
              <a:lnSpc>
                <a:spcPct val="100000"/>
              </a:lnSpc>
              <a:buNone/>
              <a:defRPr lang="en-US" sz="2200" b="0" i="0" smtClean="0">
                <a:solidFill>
                  <a:srgbClr val="424242"/>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492413" y="2914191"/>
            <a:ext cx="1236480" cy="955625"/>
          </a:xfrm>
          <a:prstGeom prst="rect">
            <a:avLst/>
          </a:prstGeom>
          <a:noFill/>
        </p:spPr>
        <p:txBody>
          <a:bodyPr anchor="ctr">
            <a:noAutofit/>
          </a:bodyPr>
          <a:lstStyle>
            <a:lvl1pPr marL="0" indent="0" algn="r">
              <a:lnSpc>
                <a:spcPct val="130000"/>
              </a:lnSpc>
              <a:buNone/>
              <a:defRPr sz="63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5320541" y="4607255"/>
            <a:ext cx="6046905" cy="339415"/>
          </a:xfrm>
          <a:prstGeom prst="rect">
            <a:avLst/>
          </a:prstGeom>
        </p:spPr>
        <p:txBody>
          <a:bodyPr>
            <a:noAutofit/>
          </a:bodyPr>
          <a:lstStyle>
            <a:lvl1pPr marL="0" indent="0" algn="r">
              <a:lnSpc>
                <a:spcPct val="100000"/>
              </a:lnSpc>
              <a:buNone/>
              <a:defRPr sz="2400" b="1" i="0">
                <a:solidFill>
                  <a:srgbClr val="296B5F"/>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5320542" y="5105968"/>
            <a:ext cx="6038204" cy="999383"/>
          </a:xfrm>
          <a:prstGeom prst="rect">
            <a:avLst/>
          </a:prstGeom>
        </p:spPr>
        <p:txBody>
          <a:bodyPr>
            <a:noAutofit/>
          </a:bodyPr>
          <a:lstStyle>
            <a:lvl1pPr marL="0" indent="0" algn="r">
              <a:lnSpc>
                <a:spcPct val="100000"/>
              </a:lnSpc>
              <a:buNone/>
              <a:defRPr lang="en-US" sz="2200" b="0" i="0" smtClean="0">
                <a:solidFill>
                  <a:srgbClr val="424242"/>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507911" y="4777988"/>
            <a:ext cx="1236480" cy="955625"/>
          </a:xfrm>
          <a:prstGeom prst="rect">
            <a:avLst/>
          </a:prstGeom>
          <a:noFill/>
        </p:spPr>
        <p:txBody>
          <a:bodyPr anchor="ctr">
            <a:noAutofit/>
          </a:bodyPr>
          <a:lstStyle>
            <a:lvl1pPr marL="0" indent="0" algn="r">
              <a:lnSpc>
                <a:spcPct val="130000"/>
              </a:lnSpc>
              <a:buNone/>
              <a:defRPr sz="63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446910" y="695225"/>
            <a:ext cx="7230875" cy="5461417"/>
            <a:chOff x="4054159" y="721803"/>
            <a:chExt cx="7578908" cy="5461417"/>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E8A11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1983D"/>
          </a:solidFill>
          <a:ln w="24491" cap="flat">
            <a:solidFill>
              <a:srgbClr val="E8A116"/>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4497B6D-A77D-C54E-9B99-EDFAB982BE8B}"/>
              </a:ext>
            </a:extLst>
          </p:cNvPr>
          <p:cNvCxnSpPr>
            <a:cxnSpLocks/>
            <a:endCxn id="4" idx="1"/>
          </p:cNvCxnSpPr>
          <p:nvPr userDrawn="1"/>
        </p:nvCxnSpPr>
        <p:spPr>
          <a:xfrm>
            <a:off x="0" y="6469196"/>
            <a:ext cx="9737225" cy="0"/>
          </a:xfrm>
          <a:prstGeom prst="line">
            <a:avLst/>
          </a:prstGeom>
          <a:ln w="19050">
            <a:solidFill>
              <a:srgbClr val="E8A116"/>
            </a:solidFill>
          </a:ln>
        </p:spPr>
        <p:style>
          <a:lnRef idx="1">
            <a:schemeClr val="accent1"/>
          </a:lnRef>
          <a:fillRef idx="0">
            <a:schemeClr val="accent1"/>
          </a:fillRef>
          <a:effectRef idx="0">
            <a:schemeClr val="accent1"/>
          </a:effectRef>
          <a:fontRef idx="minor">
            <a:schemeClr val="tx1"/>
          </a:fontRef>
        </p:style>
      </p:cxnSp>
      <p:pic>
        <p:nvPicPr>
          <p:cNvPr id="4" name="Content Placeholder 5" descr="Logo&#10;&#10;Description automatically generated with medium confidence">
            <a:extLst>
              <a:ext uri="{FF2B5EF4-FFF2-40B4-BE49-F238E27FC236}">
                <a16:creationId xmlns:a16="http://schemas.microsoft.com/office/drawing/2014/main" id="{81A35EAC-7268-4517-42E0-C7B854353DB1}"/>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t="88571"/>
          <a:stretch/>
        </p:blipFill>
        <p:spPr>
          <a:xfrm>
            <a:off x="9737225" y="6392886"/>
            <a:ext cx="1432003" cy="152619"/>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81" r:id="rId3"/>
    <p:sldLayoutId id="2147483884" r:id="rId4"/>
    <p:sldLayoutId id="2147483842" r:id="rId5"/>
    <p:sldLayoutId id="2147483840" r:id="rId6"/>
    <p:sldLayoutId id="2147483880" r:id="rId7"/>
    <p:sldLayoutId id="2147483877" r:id="rId8"/>
    <p:sldLayoutId id="2147483841" r:id="rId9"/>
    <p:sldLayoutId id="2147483879" r:id="rId10"/>
    <p:sldLayoutId id="2147483878" r:id="rId11"/>
    <p:sldLayoutId id="2147483885" r:id="rId12"/>
    <p:sldLayoutId id="2147483861" r:id="rId13"/>
    <p:sldLayoutId id="2147483833" r:id="rId14"/>
    <p:sldLayoutId id="2147483847" r:id="rId15"/>
    <p:sldLayoutId id="2147483853" r:id="rId16"/>
    <p:sldLayoutId id="21474838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onlinedoctranslator.com/en/?utm_source=onlinedoctranslator&amp;utm_medium=pptx&amp;utm_campaign=attributio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hyperlink" Target="https://www.youtube.com/watch?v=w8Ow7PmEUbM" TargetMode="External"/><Relationship Id="rId2" Type="http://schemas.openxmlformats.org/officeDocument/2006/relationships/hyperlink" Target="https://rainharvesting.com.au/" TargetMode="External"/><Relationship Id="rId1" Type="http://schemas.openxmlformats.org/officeDocument/2006/relationships/slideLayout" Target="../slideLayouts/slideLayout11.xml"/><Relationship Id="rId4" Type="http://schemas.openxmlformats.org/officeDocument/2006/relationships/hyperlink" Target="https://www.youtube.com/shorts/4MpFhehrwww" TargetMode="External"/></Relationships>
</file>

<file path=ppt/slides/_rels/slide10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KX9qzn8lkl4&amp;t=26s" TargetMode="External"/><Relationship Id="rId3" Type="http://schemas.openxmlformats.org/officeDocument/2006/relationships/hyperlink" Target="https://www.teagasc.ie/news--events/daily/farm-business/respect-the-power-of-the-sun.php#:~:text=Farmers%20are%20more%20at%20risk,construction%2C%20outdoor%20and%20farming%20industry" TargetMode="External"/><Relationship Id="rId7" Type="http://schemas.openxmlformats.org/officeDocument/2006/relationships/hyperlink" Target="https://www.youtube.com/watch?v=Qihm99ZhAJ0" TargetMode="External"/><Relationship Id="rId2" Type="http://schemas.openxmlformats.org/officeDocument/2006/relationships/hyperlink" Target="https://osha.europa.eu/en" TargetMode="External"/><Relationship Id="rId1" Type="http://schemas.openxmlformats.org/officeDocument/2006/relationships/slideLayout" Target="../slideLayouts/slideLayout11.xml"/><Relationship Id="rId6" Type="http://schemas.openxmlformats.org/officeDocument/2006/relationships/hyperlink" Target="https://www.youtube.com/watch?v=9DE6SqOoTRc" TargetMode="External"/><Relationship Id="rId11" Type="http://schemas.openxmlformats.org/officeDocument/2006/relationships/image" Target="../media/image19.png"/><Relationship Id="rId5" Type="http://schemas.openxmlformats.org/officeDocument/2006/relationships/hyperlink" Target="https://www.youtube.com/watch?v=5Teow1LcEPE" TargetMode="External"/><Relationship Id="rId10" Type="http://schemas.openxmlformats.org/officeDocument/2006/relationships/hyperlink" Target="https://www.teagasc.ie/media/website/publications/2020/Farm-Workshop-Booklet-Web.pdf" TargetMode="External"/><Relationship Id="rId4" Type="http://schemas.openxmlformats.org/officeDocument/2006/relationships/hyperlink" Target="https://www.youtube.com/watch?v=MynsspW82wY" TargetMode="External"/><Relationship Id="rId9" Type="http://schemas.openxmlformats.org/officeDocument/2006/relationships/hyperlink" Target="https://www.youtube.com/watch?v=Lq2dJKw6-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hyperlink" Target="https://edis.ifas.ufl.edu/publication/FY1517" TargetMode="External"/><Relationship Id="rId3" Type="http://schemas.openxmlformats.org/officeDocument/2006/relationships/hyperlink" Target="https://climate-adapt.eea.europa.eu/en/metadata/adaptation-options/urban-farming-and-gardening" TargetMode="External"/><Relationship Id="rId7" Type="http://schemas.openxmlformats.org/officeDocument/2006/relationships/hyperlink" Target="https://www.youtube.com/watch?v=N7-mNylq4Ok" TargetMode="External"/><Relationship Id="rId2" Type="http://schemas.openxmlformats.org/officeDocument/2006/relationships/hyperlink" Target="https://www.thespruceeats.com/what-is-urban-farming-5188341" TargetMode="External"/><Relationship Id="rId1" Type="http://schemas.openxmlformats.org/officeDocument/2006/relationships/slideLayout" Target="../slideLayouts/slideLayout11.xml"/><Relationship Id="rId6" Type="http://schemas.openxmlformats.org/officeDocument/2006/relationships/hyperlink" Target="https://www.youtube.com/watch?v=t4lnbMNnwuo" TargetMode="External"/><Relationship Id="rId5" Type="http://schemas.openxmlformats.org/officeDocument/2006/relationships/hyperlink" Target="https://www.youtube.com/watch?v=gfCcI6_1iiA" TargetMode="External"/><Relationship Id="rId4" Type="http://schemas.openxmlformats.org/officeDocument/2006/relationships/hyperlink" Target="https://www.youtube.com/watch?v=ZkmgHQjboRQ"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MZsvBCGCeiY" TargetMode="External"/><Relationship Id="rId2" Type="http://schemas.openxmlformats.org/officeDocument/2006/relationships/hyperlink" Target="https://www.soilfoodweb.com.au/about-our-organisation/benefits-of-a-healthy-soil-food-web"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mintekresources.com/what-is-soil-remediation/" TargetMode="External"/><Relationship Id="rId2" Type="http://schemas.openxmlformats.org/officeDocument/2006/relationships/hyperlink" Target="https://www.frontiersin.org/articles/10.3389/fsufs.2021.706142/full" TargetMode="External"/><Relationship Id="rId1" Type="http://schemas.openxmlformats.org/officeDocument/2006/relationships/slideLayout" Target="../slideLayouts/slideLayout11.xml"/><Relationship Id="rId6" Type="http://schemas.openxmlformats.org/officeDocument/2006/relationships/hyperlink" Target="https://doi.org/10.1016/j.still.2008.08.004" TargetMode="External"/><Relationship Id="rId5" Type="http://schemas.openxmlformats.org/officeDocument/2006/relationships/hyperlink" Target="https://www.youtube.com/watch?v=ErMHR6Mc4Bk" TargetMode="External"/><Relationship Id="rId4" Type="http://schemas.openxmlformats.org/officeDocument/2006/relationships/hyperlink" Target="https://www.youtube.com/watch?v=ohkFAAfOAM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watch?v=_51j5nL4H5s" TargetMode="External"/><Relationship Id="rId3" Type="http://schemas.openxmlformats.org/officeDocument/2006/relationships/hyperlink" Target="https://www.holganix.com/blog/how-do-you-measure-soil-health-21-methods-to-consider" TargetMode="External"/><Relationship Id="rId7" Type="http://schemas.openxmlformats.org/officeDocument/2006/relationships/hyperlink" Target="https://www.youtube.com/watch?v=L14woJZEJnk" TargetMode="External"/><Relationship Id="rId2" Type="http://schemas.openxmlformats.org/officeDocument/2006/relationships/hyperlink" Target="https://cropscience.bayer.co.uk/blog/articles/2020/02/test-soil-health" TargetMode="External"/><Relationship Id="rId1" Type="http://schemas.openxmlformats.org/officeDocument/2006/relationships/slideLayout" Target="../slideLayouts/slideLayout11.xml"/><Relationship Id="rId6" Type="http://schemas.openxmlformats.org/officeDocument/2006/relationships/hyperlink" Target="https://www.youtube.com/watch?v=BcNMteh1t14" TargetMode="External"/><Relationship Id="rId5" Type="http://schemas.openxmlformats.org/officeDocument/2006/relationships/hyperlink" Target="https://www.youtube.com/watch?v=XzfFFNG5mnQ" TargetMode="External"/><Relationship Id="rId10" Type="http://schemas.openxmlformats.org/officeDocument/2006/relationships/hyperlink" Target="https://doi.org/10.1289/EHP9431" TargetMode="External"/><Relationship Id="rId4" Type="http://schemas.openxmlformats.org/officeDocument/2006/relationships/hyperlink" Target="https://hub.jhu.edu/2021/06/08/livable-future-study-urban-farms-metals/" TargetMode="External"/><Relationship Id="rId9" Type="http://schemas.openxmlformats.org/officeDocument/2006/relationships/hyperlink" Target="https://www.youtube.com/watch?v=-SjjhG1Pz7I"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IgN4Q8uCYuk" TargetMode="External"/><Relationship Id="rId2" Type="http://schemas.openxmlformats.org/officeDocument/2006/relationships/hyperlink" Target="https://education.nationalgeographic.org/resource/europe-resources/" TargetMode="External"/><Relationship Id="rId1" Type="http://schemas.openxmlformats.org/officeDocument/2006/relationships/slideLayout" Target="../slideLayouts/slideLayout11.xml"/><Relationship Id="rId5" Type="http://schemas.openxmlformats.org/officeDocument/2006/relationships/hyperlink" Target="https://www.mdpi.com/2311-7524/7/4/86" TargetMode="External"/><Relationship Id="rId4" Type="http://schemas.openxmlformats.org/officeDocument/2006/relationships/hyperlink" Target="https://www.youtube.com/watch?v=W9tGyNyfDb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s://food.ec.europa.eu/animals/animal-welfare/animal-welfare-practice/animal-welfare-farm_en" TargetMode="External"/><Relationship Id="rId7" Type="http://schemas.openxmlformats.org/officeDocument/2006/relationships/hyperlink" Target="https://www.youtube.com/watch?v=RJkViXmMn-s" TargetMode="External"/><Relationship Id="rId2" Type="http://schemas.openxmlformats.org/officeDocument/2006/relationships/hyperlink" Target="https://www.teagasc.ie/animals/" TargetMode="External"/><Relationship Id="rId1" Type="http://schemas.openxmlformats.org/officeDocument/2006/relationships/slideLayout" Target="../slideLayouts/slideLayout11.xml"/><Relationship Id="rId6" Type="http://schemas.openxmlformats.org/officeDocument/2006/relationships/hyperlink" Target="https://www.youtube.com/watch?v=RV-p0cKyvDk" TargetMode="External"/><Relationship Id="rId5" Type="http://schemas.openxmlformats.org/officeDocument/2006/relationships/hyperlink" Target="https://food.ec.europa.eu/animals/animal-welfare/animal-welfare-practice/slaughter-stunning_en" TargetMode="External"/><Relationship Id="rId4" Type="http://schemas.openxmlformats.org/officeDocument/2006/relationships/hyperlink" Target="https://www.youtube.com/watch?v=SSTAJ7msu-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8" Type="http://schemas.openxmlformats.org/officeDocument/2006/relationships/hyperlink" Target="https://food.ec.europa.eu/animals/animal-products-movements/products-animal-origin-human-consumption_en" TargetMode="External"/><Relationship Id="rId13" Type="http://schemas.openxmlformats.org/officeDocument/2006/relationships/hyperlink" Target="https://www.youtube.com/watch?v=Gh3zd2C4eQQ" TargetMode="External"/><Relationship Id="rId3" Type="http://schemas.openxmlformats.org/officeDocument/2006/relationships/hyperlink" Target="https://irishbeekeeping.ie/" TargetMode="External"/><Relationship Id="rId7" Type="http://schemas.openxmlformats.org/officeDocument/2006/relationships/hyperlink" Target="https://www.teagasc.ie/media/website/rural-economy/rural-development/diversification/8-Bee-Keeping-and-Honey-Production.pdf" TargetMode="External"/><Relationship Id="rId12" Type="http://schemas.openxmlformats.org/officeDocument/2006/relationships/hyperlink" Target="https://www.youtube.com/watch?v=JMhvcd0KbEI" TargetMode="External"/><Relationship Id="rId2" Type="http://schemas.openxmlformats.org/officeDocument/2006/relationships/hyperlink" Target="https://pollinators.ie/" TargetMode="External"/><Relationship Id="rId1" Type="http://schemas.openxmlformats.org/officeDocument/2006/relationships/slideLayout" Target="../slideLayouts/slideLayout11.xml"/><Relationship Id="rId6" Type="http://schemas.openxmlformats.org/officeDocument/2006/relationships/hyperlink" Target="https://www.gov.ie/en/publication/9e1ff-beekeeping-honey/" TargetMode="External"/><Relationship Id="rId11" Type="http://schemas.openxmlformats.org/officeDocument/2006/relationships/hyperlink" Target="https://pollinators.ie/top-10-pollinator-friendly-plants-for-different-situations/" TargetMode="External"/><Relationship Id="rId5" Type="http://schemas.openxmlformats.org/officeDocument/2006/relationships/hyperlink" Target="http://www.boomtreebees.com/" TargetMode="External"/><Relationship Id="rId10" Type="http://schemas.openxmlformats.org/officeDocument/2006/relationships/hyperlink" Target="https://www.buzzaboutbees.net/how-do-bees-make-honey.html" TargetMode="External"/><Relationship Id="rId4" Type="http://schemas.openxmlformats.org/officeDocument/2006/relationships/hyperlink" Target="https://www.honeybeesonline.com/" TargetMode="External"/><Relationship Id="rId9" Type="http://schemas.openxmlformats.org/officeDocument/2006/relationships/hyperlink" Target="https://bees.techno-science.ca/" TargetMode="External"/><Relationship Id="rId14" Type="http://schemas.openxmlformats.org/officeDocument/2006/relationships/hyperlink" Target="https://doi.org/10.4060/cb5353en"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hyperlink" Target="https://www.bienvenue-a-la-ferme.com/" TargetMode="External"/><Relationship Id="rId2" Type="http://schemas.openxmlformats.org/officeDocument/2006/relationships/hyperlink" Target="https://www.failteireland.ie/FailteIreland/media/WebsiteStructure/Documents/3_Research_Insights/4_Visitor_Insights/Visitor-Attraction-Experience-Research-2018.pdf?ext=.pdf" TargetMode="External"/><Relationship Id="rId1" Type="http://schemas.openxmlformats.org/officeDocument/2006/relationships/slideLayout" Target="../slideLayouts/slideLayout11.xml"/><Relationship Id="rId6" Type="http://schemas.openxmlformats.org/officeDocument/2006/relationships/hyperlink" Target="https://www.failteireland.ie/FailteIreland/media/WebsiteStructure/Documents/Product_Development/Food_Tourism/FI_Guidelines_Development_Food-Trails_V4.pdf" TargetMode="External"/><Relationship Id="rId5" Type="http://schemas.openxmlformats.org/officeDocument/2006/relationships/hyperlink" Target="https://www.youtube.com/watch?v=hZ1IrxNt9mo&amp;t=1s" TargetMode="External"/><Relationship Id="rId4" Type="http://schemas.openxmlformats.org/officeDocument/2006/relationships/hyperlink" Target="https://www.youtube.com/watch?v=ddiYlzTbrGU"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hyperlink" Target="https://www.who.int/news-room/fact-sheets/detail/food-safety" TargetMode="External"/><Relationship Id="rId7" Type="http://schemas.openxmlformats.org/officeDocument/2006/relationships/hyperlink" Target="https://www.youtube.com/watch?v=220-V_8nyFI" TargetMode="External"/><Relationship Id="rId2" Type="http://schemas.openxmlformats.org/officeDocument/2006/relationships/hyperlink" Target="https://food.ec.europa.eu/safety/labelling-and-nutrition/food-information-consumers-legislation/guidance-documents_en#questions_and_answers_on_" TargetMode="External"/><Relationship Id="rId1" Type="http://schemas.openxmlformats.org/officeDocument/2006/relationships/slideLayout" Target="../slideLayouts/slideLayout11.xml"/><Relationship Id="rId6" Type="http://schemas.openxmlformats.org/officeDocument/2006/relationships/hyperlink" Target="https://www.youtube.com/watch?v=m-dfSLm9a4I" TargetMode="External"/><Relationship Id="rId5" Type="http://schemas.openxmlformats.org/officeDocument/2006/relationships/hyperlink" Target="https://www.youtube.com/watch?v=0J2Qv_72Xzo" TargetMode="External"/><Relationship Id="rId4" Type="http://schemas.openxmlformats.org/officeDocument/2006/relationships/hyperlink" Target="https://www.food.gov.uk/business-guidance/allergen-guidance-for-food-businesses#:~:text=The%2014%20allergens%20are%3A%20celery,and%20sulphites%20are%20at%20a"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hyperlink" Target="https://www.fda.gov/food/foodborne-pathogens" TargetMode="External"/><Relationship Id="rId2" Type="http://schemas.openxmlformats.org/officeDocument/2006/relationships/hyperlink" Target="https://www.cdc.gov/handwashing/why-handwashing" TargetMode="External"/><Relationship Id="rId1" Type="http://schemas.openxmlformats.org/officeDocument/2006/relationships/slideLayout" Target="../slideLayouts/slideLayout11.xml"/><Relationship Id="rId6" Type="http://schemas.openxmlformats.org/officeDocument/2006/relationships/hyperlink" Target="https://www.ncbi.nlm.nih.gov/books/NBK144001/" TargetMode="External"/><Relationship Id="rId5" Type="http://schemas.openxmlformats.org/officeDocument/2006/relationships/hyperlink" Target="https://www.youtube.com/watch?v=e6F-wg9ESEE" TargetMode="External"/><Relationship Id="rId4" Type="http://schemas.openxmlformats.org/officeDocument/2006/relationships/hyperlink" Target="https://www.youtube.com/watch?v=Pq2me3r0cz4"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hyperlink" Target="https://agriculture.ec.europa.eu/farming/geographical-indications-and-quality-schemes/geographical-indications-and-quality-schemes-explained_en" TargetMode="External"/><Relationship Id="rId2" Type="http://schemas.openxmlformats.org/officeDocument/2006/relationships/hyperlink" Target="https://www.fsai.ie/getmedia/2de2c9ba-ee0d-4fae-8880-8d0cad38d973/labelling-and-hygiene-guidelines-for-hen-eggs-2015-final.pdf?ext=.pdf" TargetMode="External"/><Relationship Id="rId1" Type="http://schemas.openxmlformats.org/officeDocument/2006/relationships/slideLayout" Target="../slideLayouts/slideLayout11.xml"/><Relationship Id="rId5" Type="http://schemas.openxmlformats.org/officeDocument/2006/relationships/hyperlink" Target="https://www.reading.ac.uk/foodlaw/pdf/eu-13017-FDE-FIC-Guidance.pd" TargetMode="External"/><Relationship Id="rId4" Type="http://schemas.openxmlformats.org/officeDocument/2006/relationships/hyperlink" Target="https://www.youtube.com/watch?v=wFBmdbcuMC8"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hyperlink" Target="https://ec.europa.eu/eurostat/statistics-explained/index.php?title=File:Greenhouse_gas_emissions_by_source_sector,_EU,_2020.png" TargetMode="External"/><Relationship Id="rId2" Type="http://schemas.openxmlformats.org/officeDocument/2006/relationships/hyperlink" Target="https://www.un.org/en/climatechange/what-is-climate-change" TargetMode="External"/><Relationship Id="rId1" Type="http://schemas.openxmlformats.org/officeDocument/2006/relationships/slideLayout" Target="../slideLayouts/slideLayout11.xml"/><Relationship Id="rId4" Type="http://schemas.openxmlformats.org/officeDocument/2006/relationships/hyperlink" Target="https://www.youtube.com/watch?v=SN5-DnOHQmE"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hyperlink" Target="https://environment.ec.europa.eu/topics/waste-and-recycling_en#:~:text=The%20Waste%20Framework%20Directive%20is,of%20waste%20require%20specific%20approaches" TargetMode="External"/><Relationship Id="rId2" Type="http://schemas.openxmlformats.org/officeDocument/2006/relationships/hyperlink" Target="https://eur-lex.europa.eu/EN/legal-content/summary/eu-waste-management-law.html#:~:text=Waste%20management%20must%20be%20carried,by%20an%20officially%20recognised%20operator" TargetMode="External"/><Relationship Id="rId1" Type="http://schemas.openxmlformats.org/officeDocument/2006/relationships/slideLayout" Target="../slideLayouts/slideLayout11.xml"/><Relationship Id="rId4" Type="http://schemas.openxmlformats.org/officeDocument/2006/relationships/hyperlink" Target="https://www.youtube.com/watch?v=l3pZ4yqTv14"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3" Type="http://schemas.openxmlformats.org/officeDocument/2006/relationships/hyperlink" Target="https://www.eea.europa.eu/en/topics/in-depth/circular-economy" TargetMode="External"/><Relationship Id="rId2" Type="http://schemas.openxmlformats.org/officeDocument/2006/relationships/hyperlink" Target="https://www.europarl.europa.eu/news/en/headlines/economy/20151201STO05603/circular-economy-definition-importance-and-benefits#:~:text=What%20is%20the%20circular%20economy,products%20as%20long%20as%20possible" TargetMode="External"/><Relationship Id="rId1" Type="http://schemas.openxmlformats.org/officeDocument/2006/relationships/slideLayout" Target="../slideLayouts/slideLayout11.xml"/><Relationship Id="rId5" Type="http://schemas.openxmlformats.org/officeDocument/2006/relationships/hyperlink" Target="https://www.youtube.com/watch?v=EMKFelpYHjM" TargetMode="External"/><Relationship Id="rId4" Type="http://schemas.openxmlformats.org/officeDocument/2006/relationships/hyperlink" Target="https://environment.ec.europa.eu/strategy/circular-economy-action-plan_en"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8" Type="http://schemas.openxmlformats.org/officeDocument/2006/relationships/hyperlink" Target="https://www.biocycle.netaerobic-composting-and-anaerobic/" TargetMode="External"/><Relationship Id="rId3" Type="http://schemas.openxmlformats.org/officeDocument/2006/relationships/hyperlink" Target="https://thepotagerproject.com/bokashi-vs-compost/" TargetMode="External"/><Relationship Id="rId7" Type="http://schemas.openxmlformats.org/officeDocument/2006/relationships/hyperlink" Target="https://www.youtube.com/watch?v=jhR5-jrbJDU" TargetMode="External"/><Relationship Id="rId2" Type="http://schemas.openxmlformats.org/officeDocument/2006/relationships/hyperlink" Target="https://www.fao.org/newsroom/detail/FAO-UNEP-agriculture-environment-food-loss-waste-day-2022/en" TargetMode="External"/><Relationship Id="rId1" Type="http://schemas.openxmlformats.org/officeDocument/2006/relationships/slideLayout" Target="../slideLayouts/slideLayout11.xml"/><Relationship Id="rId6" Type="http://schemas.openxmlformats.org/officeDocument/2006/relationships/hyperlink" Target="https://www.youtube.com/watch?v=aahihueN_BA" TargetMode="External"/><Relationship Id="rId5" Type="http://schemas.openxmlformats.org/officeDocument/2006/relationships/hyperlink" Target="https://www.epa.gov/anaerobic-digestion/basic-information-about-anaerobic-digestion-ad#:~:text=The%20material%20that%20is%20left,used%20as%20fertilizer%20for%20crops" TargetMode="External"/><Relationship Id="rId4" Type="http://schemas.openxmlformats.org/officeDocument/2006/relationships/hyperlink" Target="https://www.quickcrop.ie/products/joraform-jk5100.html"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7.xml"/><Relationship Id="rId5" Type="http://schemas.openxmlformats.org/officeDocument/2006/relationships/image" Target="../media/image53.jpeg"/><Relationship Id="rId4" Type="http://schemas.openxmlformats.org/officeDocument/2006/relationships/image" Target="../media/image5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hyperlink" Target="https://tocco.earth/article/upcycled-materials-for-circular-economy-Europe/" TargetMode="External"/><Relationship Id="rId2" Type="http://schemas.openxmlformats.org/officeDocument/2006/relationships/hyperlink" Target="https://www.diversitech-global.com/post/recycling-vs-upcycling#:~:text=Recycling%20involves%20the%20destruction%20of,also%20what%20it%20has%20become" TargetMode="External"/><Relationship Id="rId1" Type="http://schemas.openxmlformats.org/officeDocument/2006/relationships/slideLayout" Target="../slideLayouts/slideLayout11.xml"/><Relationship Id="rId5" Type="http://schemas.openxmlformats.org/officeDocument/2006/relationships/hyperlink" Target="https://www.loveproperty.com/gallerylist/71768/86-upcycling-ideas-to-transform-your-old-stuff" TargetMode="External"/><Relationship Id="rId4" Type="http://schemas.openxmlformats.org/officeDocument/2006/relationships/hyperlink" Target="https://www.pinterest.co.uk/duffydancer/upcycle-jam-jars/" TargetMode="Externa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23144B1C-E2D0-FCA7-BB82-4125364B4AE3}"/>
              </a:ext>
            </a:extLst>
          </p:cNvPr>
          <p:cNvSpPr>
            <a:spLocks noGrp="1"/>
          </p:cNvSpPr>
          <p:nvPr>
            <p:ph type="body" sz="quarter" idx="15"/>
          </p:nvPr>
        </p:nvSpPr>
        <p:spPr>
          <a:xfrm>
            <a:off x="711252" y="4043134"/>
            <a:ext cx="4289467" cy="697353"/>
          </a:xfrm>
        </p:spPr>
        <p:txBody>
          <a:bodyPr/>
          <a:lstStyle/>
          <a:p>
            <a:pPr algn="l" rtl="0">
              <a:lnSpc>
                <a:spcPts val="3280"/>
              </a:lnSpc>
            </a:pPr>
            <a:r>
              <a:rPr lang="en-IE" sz="3400" b="0" dirty="0"/>
              <a:t>Praktiske vejledninger i lokalsamfundsbaseret bylandbrug</a:t>
            </a:r>
          </a:p>
          <a:p>
            <a:pPr algn="l" rtl="0">
              <a:lnSpc>
                <a:spcPts val="3280"/>
              </a:lnSpc>
            </a:pPr>
            <a:endParaRPr lang="en-IE" sz="3400" b="0" dirty="0"/>
          </a:p>
        </p:txBody>
      </p:sp>
      <p:sp>
        <p:nvSpPr>
          <p:cNvPr id="2" name="Text Placeholder 1">
            <a:extLst>
              <a:ext uri="{FF2B5EF4-FFF2-40B4-BE49-F238E27FC236}">
                <a16:creationId xmlns:a16="http://schemas.microsoft.com/office/drawing/2014/main" id="{FA234C8A-2E7F-AD4B-8EF1-4E8ACC53FDBD}"/>
              </a:ext>
            </a:extLst>
          </p:cNvPr>
          <p:cNvSpPr>
            <a:spLocks noGrp="1"/>
          </p:cNvSpPr>
          <p:nvPr>
            <p:ph type="body" sz="quarter" idx="16"/>
          </p:nvPr>
        </p:nvSpPr>
        <p:spPr>
          <a:xfrm>
            <a:off x="711251" y="3188187"/>
            <a:ext cx="5278651" cy="697353"/>
          </a:xfrm>
          <a:prstGeom prst="rect">
            <a:avLst/>
          </a:prstGeom>
        </p:spPr>
        <p:txBody>
          <a:bodyPr/>
          <a:lstStyle/>
          <a:p>
            <a:pPr algn="l" rtl="0"/>
            <a:r>
              <a:rPr lang="en-IE" sz="4000" b="1" dirty="0"/>
              <a:t>Peer til</a:t>
            </a:r>
            <a:r>
              <a:rPr lang="en-IE" sz="4000" b="1"/>
              <a:t>Peer Guide</a:t>
            </a:r>
            <a:endParaRPr lang="en-IE" sz="4000" b="1" dirty="0"/>
          </a:p>
          <a:p>
            <a:pPr algn="l" rtl="0"/>
            <a:endParaRPr lang="en-US" dirty="0"/>
          </a:p>
        </p:txBody>
      </p:sp>
      <p:sp>
        <p:nvSpPr>
          <p:cNvPr id="13" name="Text Placeholder 12">
            <a:extLst>
              <a:ext uri="{FF2B5EF4-FFF2-40B4-BE49-F238E27FC236}">
                <a16:creationId xmlns:a16="http://schemas.microsoft.com/office/drawing/2014/main" id="{BF79350B-2C44-3549-ECB6-C085E568F3D3}"/>
              </a:ext>
            </a:extLst>
          </p:cNvPr>
          <p:cNvSpPr>
            <a:spLocks noGrp="1"/>
          </p:cNvSpPr>
          <p:nvPr>
            <p:ph type="body" sz="quarter" idx="17"/>
          </p:nvPr>
        </p:nvSpPr>
        <p:spPr/>
        <p:txBody>
          <a:bodyPr/>
          <a:lstStyle/>
          <a:p>
            <a:pPr algn="l" rtl="0"/>
            <a:r>
              <a:rPr lang="en-US" dirty="0" err="1"/>
              <a:t>www.</a:t>
            </a:r>
            <a:r>
              <a:rPr lang="en-US" b="1" dirty="0" err="1"/>
              <a:t>naturprojekt</a:t>
            </a:r>
            <a:r>
              <a:rPr lang="en-US" dirty="0" err="1"/>
              <a:t>.info</a:t>
            </a:r>
            <a:endParaRPr lang="en-US" dirty="0"/>
          </a:p>
          <a:p>
            <a:pPr algn="l" rtl="0"/>
            <a:endParaRPr lang="en-US" dirty="0"/>
          </a:p>
        </p:txBody>
      </p:sp>
      <p:pic>
        <p:nvPicPr>
          <p:cNvPr id="20" name="Picture Placeholder 19">
            <a:extLst>
              <a:ext uri="{FF2B5EF4-FFF2-40B4-BE49-F238E27FC236}">
                <a16:creationId xmlns:a16="http://schemas.microsoft.com/office/drawing/2014/main" id="{9E16B120-E7E4-4A6A-8384-BC2C317E5358}"/>
              </a:ext>
            </a:extLst>
          </p:cNvPr>
          <p:cNvPicPr>
            <a:picLocks noGrp="1" noChangeAspect="1"/>
          </p:cNvPicPr>
          <p:nvPr>
            <p:ph type="pic" sz="quarter" idx="42"/>
          </p:nvPr>
        </p:nvPicPr>
        <p:blipFill>
          <a:blip r:embed="rId3" cstate="email">
            <a:extLst>
              <a:ext uri="{28A0092B-C50C-407E-A947-70E740481C1C}">
                <a14:useLocalDpi xmlns:a14="http://schemas.microsoft.com/office/drawing/2010/main"/>
              </a:ext>
            </a:extLst>
          </a:blip>
          <a:srcRect l="668" r="668"/>
          <a:stretch>
            <a:fillRect/>
          </a:stretch>
        </p:blipFill>
        <p:spPr/>
      </p:pic>
      <p:sp>
        <p:nvSpPr>
          <p:cNvPr id="22" name="Text Placeholder 8">
            <a:extLst>
              <a:ext uri="{FF2B5EF4-FFF2-40B4-BE49-F238E27FC236}">
                <a16:creationId xmlns:a16="http://schemas.microsoft.com/office/drawing/2014/main" id="{A7FBCCC5-CA25-24E7-42A7-685E034E93E8}"/>
              </a:ext>
            </a:extLst>
          </p:cNvPr>
          <p:cNvSpPr txBox="1">
            <a:spLocks/>
          </p:cNvSpPr>
          <p:nvPr/>
        </p:nvSpPr>
        <p:spPr>
          <a:xfrm>
            <a:off x="8296857" y="222724"/>
            <a:ext cx="2309962" cy="697353"/>
          </a:xfrm>
          <a:prstGeom prst="rect">
            <a:avLst/>
          </a:prstGeom>
          <a:solidFill>
            <a:srgbClr val="E8A116"/>
          </a:solidFill>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dirty="0"/>
              <a:t>MODUL 2</a:t>
            </a:r>
          </a:p>
        </p:txBody>
      </p:sp>
      <p:cxnSp>
        <p:nvCxnSpPr>
          <p:cNvPr id="23" name="Straight Connector 22">
            <a:extLst>
              <a:ext uri="{FF2B5EF4-FFF2-40B4-BE49-F238E27FC236}">
                <a16:creationId xmlns:a16="http://schemas.microsoft.com/office/drawing/2014/main" id="{CC8C2A7C-CF4A-1D66-0ABA-72411CD986A3}"/>
              </a:ext>
            </a:extLst>
          </p:cNvPr>
          <p:cNvCxnSpPr>
            <a:cxnSpLocks/>
          </p:cNvCxnSpPr>
          <p:nvPr/>
        </p:nvCxnSpPr>
        <p:spPr>
          <a:xfrm flipH="1">
            <a:off x="0" y="3885540"/>
            <a:ext cx="507076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Id4"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3574491" y="530659"/>
            <a:ext cx="8382187" cy="4893767"/>
          </a:xfrm>
        </p:spPr>
        <p:txBody>
          <a:bodyPr/>
          <a:lstStyle/>
          <a:p>
            <a:pPr marL="0" indent="0" algn="l" rtl="0">
              <a:lnSpc>
                <a:spcPct val="100000"/>
              </a:lnSpc>
              <a:spcBef>
                <a:spcPts val="0"/>
              </a:spcBef>
              <a:buClr>
                <a:srgbClr val="E8A116"/>
              </a:buClr>
            </a:pPr>
            <a:r>
              <a:rPr lang="en-IE" sz="3200" b="1" dirty="0">
                <a:solidFill>
                  <a:srgbClr val="296B5F"/>
                </a:solidFill>
              </a:rPr>
              <a:t>Sundhed og sikkerhed er relevant for</a:t>
            </a:r>
          </a:p>
          <a:p>
            <a:pPr marL="0" indent="0" algn="l" rtl="0">
              <a:lnSpc>
                <a:spcPct val="100000"/>
              </a:lnSpc>
              <a:spcBef>
                <a:spcPts val="0"/>
              </a:spcBef>
              <a:buClr>
                <a:srgbClr val="E8A116"/>
              </a:buClr>
            </a:pPr>
            <a:r>
              <a:rPr lang="en-IE" sz="3200" b="1" dirty="0">
                <a:solidFill>
                  <a:srgbClr val="296B5F"/>
                </a:solidFill>
              </a:rPr>
              <a:t>alle landbrugsvirksomheder</a:t>
            </a:r>
            <a:r>
              <a:rPr lang="en-IE" sz="3200" b="1" dirty="0"/>
              <a:t>.</a:t>
            </a:r>
          </a:p>
          <a:p>
            <a:pPr marL="0" indent="0" algn="l" rtl="0">
              <a:lnSpc>
                <a:spcPct val="100000"/>
              </a:lnSpc>
              <a:spcBef>
                <a:spcPts val="0"/>
              </a:spcBef>
              <a:buClr>
                <a:srgbClr val="E8A116"/>
              </a:buClr>
            </a:pPr>
            <a:endParaRPr lang="en-IE" sz="2400" dirty="0"/>
          </a:p>
          <a:p>
            <a:pPr marL="0" indent="0" algn="l" rtl="0">
              <a:lnSpc>
                <a:spcPct val="100000"/>
              </a:lnSpc>
              <a:spcBef>
                <a:spcPts val="0"/>
              </a:spcBef>
              <a:buClr>
                <a:srgbClr val="E8A116"/>
              </a:buClr>
            </a:pPr>
            <a:r>
              <a:rPr lang="en-IE" sz="2400" dirty="0"/>
              <a:t>Det er vigtigt, at du arbejder i trygge rammer</a:t>
            </a:r>
            <a:r>
              <a:rPr lang="en-IE" sz="2400" b="1" dirty="0"/>
              <a:t>maksimere din indkomst og sikre en livskvalitet for dig og din familie</a:t>
            </a:r>
            <a:r>
              <a:rPr lang="en-IE" sz="2400" dirty="0"/>
              <a:t>.</a:t>
            </a:r>
          </a:p>
          <a:p>
            <a:pPr marL="0" indent="0" algn="l" rtl="0">
              <a:lnSpc>
                <a:spcPct val="100000"/>
              </a:lnSpc>
              <a:spcBef>
                <a:spcPts val="0"/>
              </a:spcBef>
              <a:buClr>
                <a:srgbClr val="E8A116"/>
              </a:buClr>
            </a:pPr>
            <a:endParaRPr lang="en-IE" dirty="0"/>
          </a:p>
          <a:p>
            <a:pPr marL="0" indent="0" algn="l" rtl="0">
              <a:lnSpc>
                <a:spcPct val="100000"/>
              </a:lnSpc>
              <a:spcBef>
                <a:spcPts val="0"/>
              </a:spcBef>
              <a:buClr>
                <a:srgbClr val="E8A116"/>
              </a:buClr>
            </a:pPr>
            <a:r>
              <a:rPr lang="en-IE" sz="2400" b="1" dirty="0"/>
              <a:t>Menneskelige faktorer</a:t>
            </a:r>
            <a:r>
              <a:rPr lang="en-IE" sz="2400" dirty="0"/>
              <a:t>er involveret i</a:t>
            </a:r>
            <a:r>
              <a:rPr lang="en-IE" sz="2400" b="1" dirty="0"/>
              <a:t>90 %</a:t>
            </a:r>
            <a:r>
              <a:rPr lang="en-IE" sz="2400" dirty="0"/>
              <a:t>af arbejdsskader (f.eks. træthed, overdreven arbejdstid, rushing). Alvorlige eller dødelige kvæstelser kan opstå på grund af forkert brug af køretøjer, maskiner og udstyr, dårlig manuel håndtering, fald fra højder, faldende genstande, husdyr, drukning, elektrisk stød, misbrug af kemikalier osv.</a:t>
            </a:r>
            <a:r>
              <a:rPr lang="en-IE" sz="2400" b="1" dirty="0">
                <a:solidFill>
                  <a:srgbClr val="E8A116"/>
                </a:solidFill>
              </a:rPr>
              <a:t>Udfør en risikovurdering</a:t>
            </a:r>
            <a:r>
              <a:rPr lang="en-IE" sz="2400" dirty="0"/>
              <a:t>. Identificer farer og risici og brug standarddriftsprocedurer for at undgå ulykker. Typisk skyldes 33 % af alle arbejdsulykker fattige</a:t>
            </a:r>
            <a:r>
              <a:rPr lang="en-IE" sz="2400" b="1" dirty="0"/>
              <a:t>Manuel styring</a:t>
            </a:r>
            <a:r>
              <a:rPr lang="en-IE" sz="2400" dirty="0"/>
              <a:t>– hold din ryg i en god kropsholdning og brug dine benmuskler til at drive løftet mm.</a:t>
            </a:r>
          </a:p>
          <a:p>
            <a:pPr marL="0" indent="0" algn="l" rtl="0">
              <a:lnSpc>
                <a:spcPct val="100000"/>
              </a:lnSpc>
              <a:spcBef>
                <a:spcPts val="0"/>
              </a:spcBef>
              <a:buClr>
                <a:srgbClr val="E8A116"/>
              </a:buClr>
            </a:pPr>
            <a:endParaRPr lang="en-IE" sz="2400" dirty="0"/>
          </a:p>
        </p:txBody>
      </p:sp>
      <p:grpSp>
        <p:nvGrpSpPr>
          <p:cNvPr id="21" name="Group 20">
            <a:extLst>
              <a:ext uri="{FF2B5EF4-FFF2-40B4-BE49-F238E27FC236}">
                <a16:creationId xmlns:a16="http://schemas.microsoft.com/office/drawing/2014/main" id="{DC82591B-85C5-E693-D78A-7B42F02701E9}"/>
              </a:ext>
            </a:extLst>
          </p:cNvPr>
          <p:cNvGrpSpPr/>
          <p:nvPr/>
        </p:nvGrpSpPr>
        <p:grpSpPr>
          <a:xfrm rot="10800000" flipH="1">
            <a:off x="0" y="2303025"/>
            <a:ext cx="3215568" cy="4584850"/>
            <a:chOff x="0" y="-412420"/>
            <a:chExt cx="3390864" cy="4834792"/>
          </a:xfrm>
        </p:grpSpPr>
        <p:sp>
          <p:nvSpPr>
            <p:cNvPr id="22" name="Freeform 21">
              <a:extLst>
                <a:ext uri="{FF2B5EF4-FFF2-40B4-BE49-F238E27FC236}">
                  <a16:creationId xmlns:a16="http://schemas.microsoft.com/office/drawing/2014/main" id="{1A4E86AA-F2E5-5B0E-6891-F7C3B310D4EC}"/>
                </a:ext>
              </a:extLst>
            </p:cNvPr>
            <p:cNvSpPr/>
            <p:nvPr/>
          </p:nvSpPr>
          <p:spPr>
            <a:xfrm rot="16200000">
              <a:off x="323991" y="1355499"/>
              <a:ext cx="4422371" cy="1711375"/>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23" name="Rectangle 22">
              <a:extLst>
                <a:ext uri="{FF2B5EF4-FFF2-40B4-BE49-F238E27FC236}">
                  <a16:creationId xmlns:a16="http://schemas.microsoft.com/office/drawing/2014/main" id="{38A10FCB-AE24-535D-1B44-380A900A12D0}"/>
                </a:ext>
              </a:extLst>
            </p:cNvPr>
            <p:cNvSpPr/>
            <p:nvPr/>
          </p:nvSpPr>
          <p:spPr>
            <a:xfrm>
              <a:off x="0" y="-412420"/>
              <a:ext cx="3390864" cy="4169776"/>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15EEAF5-F2F2-A6FF-3B6A-F9A1EAA4B647}"/>
                </a:ext>
              </a:extLst>
            </p:cNvPr>
            <p:cNvSpPr/>
            <p:nvPr/>
          </p:nvSpPr>
          <p:spPr>
            <a:xfrm>
              <a:off x="0" y="249383"/>
              <a:ext cx="2547060" cy="4172989"/>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5" name="Text Placeholder 16">
            <a:extLst>
              <a:ext uri="{FF2B5EF4-FFF2-40B4-BE49-F238E27FC236}">
                <a16:creationId xmlns:a16="http://schemas.microsoft.com/office/drawing/2014/main" id="{DE0B8ADD-E108-6B4B-410D-942456971B1F}"/>
              </a:ext>
            </a:extLst>
          </p:cNvPr>
          <p:cNvSpPr txBox="1">
            <a:spLocks/>
          </p:cNvSpPr>
          <p:nvPr/>
        </p:nvSpPr>
        <p:spPr>
          <a:xfrm>
            <a:off x="341841" y="2647056"/>
            <a:ext cx="2547060" cy="2985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720"/>
              </a:lnSpc>
              <a:spcBef>
                <a:spcPts val="0"/>
              </a:spcBef>
            </a:pPr>
            <a:r>
              <a:rPr lang="en-US" dirty="0">
                <a:solidFill>
                  <a:schemeClr val="bg1"/>
                </a:solidFill>
              </a:rPr>
              <a:t>2.1 Sundhed og sikkerhed i bylandbrug</a:t>
            </a:r>
          </a:p>
          <a:p>
            <a:pPr algn="l" rtl="0">
              <a:lnSpc>
                <a:spcPts val="3720"/>
              </a:lnSpc>
              <a:spcBef>
                <a:spcPts val="0"/>
              </a:spcBef>
            </a:pPr>
            <a:endParaRPr lang="en-US" dirty="0"/>
          </a:p>
        </p:txBody>
      </p:sp>
      <p:grpSp>
        <p:nvGrpSpPr>
          <p:cNvPr id="26" name="Group 25">
            <a:extLst>
              <a:ext uri="{FF2B5EF4-FFF2-40B4-BE49-F238E27FC236}">
                <a16:creationId xmlns:a16="http://schemas.microsoft.com/office/drawing/2014/main" id="{6E8CDAC3-36D5-9546-D93E-AD5EC9B8F656}"/>
              </a:ext>
            </a:extLst>
          </p:cNvPr>
          <p:cNvGrpSpPr/>
          <p:nvPr/>
        </p:nvGrpSpPr>
        <p:grpSpPr>
          <a:xfrm>
            <a:off x="2048544" y="429181"/>
            <a:ext cx="997032" cy="1008735"/>
            <a:chOff x="7190753" y="5365577"/>
            <a:chExt cx="745522" cy="754273"/>
          </a:xfrm>
          <a:solidFill>
            <a:srgbClr val="296B5F"/>
          </a:solidFill>
        </p:grpSpPr>
        <p:grpSp>
          <p:nvGrpSpPr>
            <p:cNvPr id="27" name="Graphic 2">
              <a:extLst>
                <a:ext uri="{FF2B5EF4-FFF2-40B4-BE49-F238E27FC236}">
                  <a16:creationId xmlns:a16="http://schemas.microsoft.com/office/drawing/2014/main" id="{2B8AE061-28BD-8748-7C9F-CFA9556EC3D9}"/>
                </a:ext>
              </a:extLst>
            </p:cNvPr>
            <p:cNvGrpSpPr/>
            <p:nvPr/>
          </p:nvGrpSpPr>
          <p:grpSpPr>
            <a:xfrm>
              <a:off x="7353351" y="5651417"/>
              <a:ext cx="420044" cy="75879"/>
              <a:chOff x="7353351" y="5651417"/>
              <a:chExt cx="420044" cy="75879"/>
            </a:xfrm>
            <a:grpFill/>
          </p:grpSpPr>
          <p:sp>
            <p:nvSpPr>
              <p:cNvPr id="38" name="Freeform 385">
                <a:extLst>
                  <a:ext uri="{FF2B5EF4-FFF2-40B4-BE49-F238E27FC236}">
                    <a16:creationId xmlns:a16="http://schemas.microsoft.com/office/drawing/2014/main" id="{E09B262F-7C0D-E375-75E7-F7BECA9470ED}"/>
                  </a:ext>
                </a:extLst>
              </p:cNvPr>
              <p:cNvSpPr/>
              <p:nvPr/>
            </p:nvSpPr>
            <p:spPr>
              <a:xfrm>
                <a:off x="7353351" y="5653225"/>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p>
            </p:txBody>
          </p:sp>
          <p:sp>
            <p:nvSpPr>
              <p:cNvPr id="39" name="Freeform 386">
                <a:extLst>
                  <a:ext uri="{FF2B5EF4-FFF2-40B4-BE49-F238E27FC236}">
                    <a16:creationId xmlns:a16="http://schemas.microsoft.com/office/drawing/2014/main" id="{0EA4C3B8-999C-532A-8CE7-1C8B969F02F2}"/>
                  </a:ext>
                </a:extLst>
              </p:cNvPr>
              <p:cNvSpPr/>
              <p:nvPr/>
            </p:nvSpPr>
            <p:spPr>
              <a:xfrm>
                <a:off x="7640607" y="5651417"/>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p>
            </p:txBody>
          </p:sp>
        </p:grpSp>
        <p:grpSp>
          <p:nvGrpSpPr>
            <p:cNvPr id="28" name="Graphic 2">
              <a:extLst>
                <a:ext uri="{FF2B5EF4-FFF2-40B4-BE49-F238E27FC236}">
                  <a16:creationId xmlns:a16="http://schemas.microsoft.com/office/drawing/2014/main" id="{C40627C6-6417-1797-8398-664026950D29}"/>
                </a:ext>
              </a:extLst>
            </p:cNvPr>
            <p:cNvGrpSpPr/>
            <p:nvPr/>
          </p:nvGrpSpPr>
          <p:grpSpPr>
            <a:xfrm>
              <a:off x="7190753" y="5365577"/>
              <a:ext cx="745522" cy="754273"/>
              <a:chOff x="7190753" y="5365577"/>
              <a:chExt cx="745522" cy="754273"/>
            </a:xfrm>
            <a:grpFill/>
          </p:grpSpPr>
          <p:sp>
            <p:nvSpPr>
              <p:cNvPr id="29" name="Freeform 376">
                <a:extLst>
                  <a:ext uri="{FF2B5EF4-FFF2-40B4-BE49-F238E27FC236}">
                    <a16:creationId xmlns:a16="http://schemas.microsoft.com/office/drawing/2014/main" id="{5BBAC6C9-5B5F-C5BE-A2C7-B8A9485A4981}"/>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p>
            </p:txBody>
          </p:sp>
          <p:sp>
            <p:nvSpPr>
              <p:cNvPr id="30" name="Freeform 377">
                <a:extLst>
                  <a:ext uri="{FF2B5EF4-FFF2-40B4-BE49-F238E27FC236}">
                    <a16:creationId xmlns:a16="http://schemas.microsoft.com/office/drawing/2014/main" id="{7CA37190-CC78-F472-7B4C-ABCA3BCBE225}"/>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p>
            </p:txBody>
          </p:sp>
          <p:sp>
            <p:nvSpPr>
              <p:cNvPr id="31" name="Freeform 378">
                <a:extLst>
                  <a:ext uri="{FF2B5EF4-FFF2-40B4-BE49-F238E27FC236}">
                    <a16:creationId xmlns:a16="http://schemas.microsoft.com/office/drawing/2014/main" id="{A78FC5E0-3963-6DDB-2495-21BA6A2B627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p>
            </p:txBody>
          </p:sp>
          <p:sp>
            <p:nvSpPr>
              <p:cNvPr id="32" name="Freeform 379">
                <a:extLst>
                  <a:ext uri="{FF2B5EF4-FFF2-40B4-BE49-F238E27FC236}">
                    <a16:creationId xmlns:a16="http://schemas.microsoft.com/office/drawing/2014/main" id="{8DB5D307-8B72-F3FE-BC5D-FC0503B92530}"/>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p>
            </p:txBody>
          </p:sp>
          <p:sp>
            <p:nvSpPr>
              <p:cNvPr id="33" name="Freeform 380">
                <a:extLst>
                  <a:ext uri="{FF2B5EF4-FFF2-40B4-BE49-F238E27FC236}">
                    <a16:creationId xmlns:a16="http://schemas.microsoft.com/office/drawing/2014/main" id="{D4A60A99-7275-1412-3730-E235072A24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p>
            </p:txBody>
          </p:sp>
          <p:sp>
            <p:nvSpPr>
              <p:cNvPr id="34" name="Freeform 381">
                <a:extLst>
                  <a:ext uri="{FF2B5EF4-FFF2-40B4-BE49-F238E27FC236}">
                    <a16:creationId xmlns:a16="http://schemas.microsoft.com/office/drawing/2014/main" id="{3B7F52D5-DA95-EE11-F2A2-5E5F9D4F9CEF}"/>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p>
            </p:txBody>
          </p:sp>
          <p:sp>
            <p:nvSpPr>
              <p:cNvPr id="35" name="Freeform 382">
                <a:extLst>
                  <a:ext uri="{FF2B5EF4-FFF2-40B4-BE49-F238E27FC236}">
                    <a16:creationId xmlns:a16="http://schemas.microsoft.com/office/drawing/2014/main" id="{576DC2AA-D77D-6C53-21E3-90D0553EEE5F}"/>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p>
            </p:txBody>
          </p:sp>
          <p:sp>
            <p:nvSpPr>
              <p:cNvPr id="36" name="Freeform 383">
                <a:extLst>
                  <a:ext uri="{FF2B5EF4-FFF2-40B4-BE49-F238E27FC236}">
                    <a16:creationId xmlns:a16="http://schemas.microsoft.com/office/drawing/2014/main" id="{C2665F06-D80F-2FA8-F852-DCAAD21F523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p>
            </p:txBody>
          </p:sp>
          <p:sp>
            <p:nvSpPr>
              <p:cNvPr id="37" name="Freeform 384">
                <a:extLst>
                  <a:ext uri="{FF2B5EF4-FFF2-40B4-BE49-F238E27FC236}">
                    <a16:creationId xmlns:a16="http://schemas.microsoft.com/office/drawing/2014/main" id="{BD83AF1F-BC74-2FE6-7396-CA6A53C5CD4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p>
            </p:txBody>
          </p:sp>
        </p:grpSp>
      </p:grpSp>
      <p:cxnSp>
        <p:nvCxnSpPr>
          <p:cNvPr id="40" name="Straight Connector 39">
            <a:extLst>
              <a:ext uri="{FF2B5EF4-FFF2-40B4-BE49-F238E27FC236}">
                <a16:creationId xmlns:a16="http://schemas.microsoft.com/office/drawing/2014/main" id="{4FF8C453-33C6-FFDA-1C5C-DD1DC1E422AB}"/>
              </a:ext>
            </a:extLst>
          </p:cNvPr>
          <p:cNvCxnSpPr>
            <a:cxnSpLocks/>
          </p:cNvCxnSpPr>
          <p:nvPr/>
        </p:nvCxnSpPr>
        <p:spPr>
          <a:xfrm>
            <a:off x="-6542" y="1117853"/>
            <a:ext cx="170197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5064CF4-E5BA-A1C4-4764-A44E84A73F2B}"/>
              </a:ext>
            </a:extLst>
          </p:cNvPr>
          <p:cNvPicPr>
            <a:picLocks noChangeAspect="1"/>
          </p:cNvPicPr>
          <p:nvPr/>
        </p:nvPicPr>
        <p:blipFill>
          <a:blip r:embed="rId2"/>
          <a:stretch>
            <a:fillRect/>
          </a:stretch>
        </p:blipFill>
        <p:spPr>
          <a:xfrm>
            <a:off x="9250879" y="513999"/>
            <a:ext cx="2352675" cy="800100"/>
          </a:xfrm>
          <a:prstGeom prst="rect">
            <a:avLst/>
          </a:prstGeom>
        </p:spPr>
      </p:pic>
    </p:spTree>
    <p:extLst>
      <p:ext uri="{BB962C8B-B14F-4D97-AF65-F5344CB8AC3E}">
        <p14:creationId xmlns:p14="http://schemas.microsoft.com/office/powerpoint/2010/main" val="34625725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3833" y="1796646"/>
            <a:ext cx="10758114" cy="3955365"/>
          </a:xfrm>
        </p:spPr>
        <p:txBody>
          <a:bodyPr numCol="1" spcCol="180000"/>
          <a:lstStyle/>
          <a:p>
            <a:pPr marL="15875" indent="-15875" algn="l" rtl="0">
              <a:lnSpc>
                <a:spcPts val="2240"/>
              </a:lnSpc>
              <a:spcBef>
                <a:spcPts val="0"/>
              </a:spcBef>
            </a:pPr>
            <a:r>
              <a:rPr lang="en-IE" sz="2200" dirty="0">
                <a:solidFill>
                  <a:srgbClr val="424242"/>
                </a:solidFill>
              </a:rPr>
              <a:t>Dimensionér dine opbevaringsbeholdere store nok til at rumme din beregnede forsyning. Stor regn</a:t>
            </a:r>
            <a:r>
              <a:rPr lang="en-IE" sz="2200" b="1" dirty="0">
                <a:solidFill>
                  <a:srgbClr val="424242"/>
                </a:solidFill>
              </a:rPr>
              <a:t>tønder/damme</a:t>
            </a:r>
            <a:r>
              <a:rPr lang="en-IE" sz="2200" dirty="0">
                <a:solidFill>
                  <a:srgbClr val="424242"/>
                </a:solidFill>
              </a:rPr>
              <a:t>og</a:t>
            </a:r>
            <a:r>
              <a:rPr lang="en-IE" sz="2200" b="1" dirty="0">
                <a:solidFill>
                  <a:srgbClr val="424242"/>
                </a:solidFill>
              </a:rPr>
              <a:t>hane med stor diameter</a:t>
            </a:r>
            <a:r>
              <a:rPr lang="en-IE" sz="2200" dirty="0">
                <a:solidFill>
                  <a:srgbClr val="424242"/>
                </a:solidFill>
              </a:rPr>
              <a:t>er nøglen. Hvor land skråner, brugen</a:t>
            </a:r>
            <a:r>
              <a:rPr lang="en-IE" sz="2200" b="1" dirty="0">
                <a:solidFill>
                  <a:srgbClr val="424242"/>
                </a:solidFill>
              </a:rPr>
              <a:t>swales</a:t>
            </a:r>
            <a:r>
              <a:rPr lang="en-IE" sz="2200" dirty="0">
                <a:solidFill>
                  <a:srgbClr val="424242"/>
                </a:solidFill>
              </a:rPr>
              <a:t>er effektiv til at bremse afstrømningen over land fra nedbør. Swales kan kanalisere vand mod et plantageområde og vil også opsamle organisk materiale fra blade osv. og vil være en god kilde til vand og næring til den omgivende jord.</a:t>
            </a:r>
          </a:p>
          <a:p>
            <a:pPr marL="15875" indent="-15875" algn="l" rtl="0">
              <a:lnSpc>
                <a:spcPts val="2240"/>
              </a:lnSpc>
              <a:spcBef>
                <a:spcPts val="0"/>
              </a:spcBef>
            </a:pPr>
            <a:endParaRPr lang="en-IE" sz="2200" dirty="0">
              <a:solidFill>
                <a:srgbClr val="424242"/>
              </a:solidFill>
            </a:endParaRPr>
          </a:p>
          <a:p>
            <a:pPr marL="15875" indent="-15875" algn="l" rtl="0">
              <a:lnSpc>
                <a:spcPts val="2240"/>
              </a:lnSpc>
              <a:spcBef>
                <a:spcPts val="0"/>
              </a:spcBef>
            </a:pPr>
            <a:r>
              <a:rPr lang="en-IE" sz="2200" dirty="0">
                <a:solidFill>
                  <a:srgbClr val="424242"/>
                </a:solidFill>
              </a:rPr>
              <a:t>Lagerbeholdere/tanke skal være</a:t>
            </a:r>
            <a:r>
              <a:rPr lang="en-IE" sz="2200" b="1" dirty="0">
                <a:solidFill>
                  <a:srgbClr val="424242"/>
                </a:solidFill>
              </a:rPr>
              <a:t>uigennemsigtig</a:t>
            </a:r>
            <a:r>
              <a:rPr lang="en-IE" sz="2200" dirty="0">
                <a:solidFill>
                  <a:srgbClr val="424242"/>
                </a:solidFill>
              </a:rPr>
              <a:t>og om muligt afskærmet mod direkte sollys til</a:t>
            </a:r>
            <a:r>
              <a:rPr lang="en-IE" sz="2200" b="1" dirty="0">
                <a:solidFill>
                  <a:srgbClr val="424242"/>
                </a:solidFill>
              </a:rPr>
              <a:t>forebygge alger</a:t>
            </a:r>
            <a:r>
              <a:rPr lang="en-IE" sz="2200" dirty="0">
                <a:solidFill>
                  <a:srgbClr val="424242"/>
                </a:solidFill>
              </a:rPr>
              <a:t>vækst. Maling af opbevaringsbeholdere sort vil forhindre fotosyntese. Myg kan lægge æg i åbent vand. Opbevaringsbeholdere skal være</a:t>
            </a:r>
            <a:r>
              <a:rPr lang="en-IE" sz="2200" b="1" dirty="0">
                <a:solidFill>
                  <a:srgbClr val="424242"/>
                </a:solidFill>
              </a:rPr>
              <a:t>dækket</a:t>
            </a:r>
            <a:r>
              <a:rPr lang="en-IE" sz="2200" dirty="0">
                <a:solidFill>
                  <a:srgbClr val="424242"/>
                </a:solidFill>
              </a:rPr>
              <a:t>at forhindre</a:t>
            </a:r>
            <a:r>
              <a:rPr lang="en-IE" sz="2200" b="1" dirty="0">
                <a:solidFill>
                  <a:srgbClr val="424242"/>
                </a:solidFill>
              </a:rPr>
              <a:t>myg</a:t>
            </a:r>
            <a:r>
              <a:rPr lang="en-IE" sz="2200" dirty="0">
                <a:solidFill>
                  <a:srgbClr val="424242"/>
                </a:solidFill>
              </a:rPr>
              <a:t>avl og affald fra at komme ind i opbevaringsbeholderen, sikret mod børn og tydeligt mærket som</a:t>
            </a:r>
            <a:r>
              <a:rPr lang="en-IE" sz="2200" b="1" dirty="0">
                <a:solidFill>
                  <a:srgbClr val="424242"/>
                </a:solidFill>
              </a:rPr>
              <a:t>uegnet til at drikke</a:t>
            </a:r>
            <a:r>
              <a:rPr lang="en-IE" sz="2200" dirty="0">
                <a:solidFill>
                  <a:srgbClr val="424242"/>
                </a:solidFill>
              </a:rPr>
              <a:t>. Regelmæssig inspektion og vedligeholdelse (rengøring) er afgørende. Det er vigtigt at have en</a:t>
            </a:r>
            <a:r>
              <a:rPr lang="en-IE" sz="2200" b="1" dirty="0">
                <a:solidFill>
                  <a:srgbClr val="424242"/>
                </a:solidFill>
              </a:rPr>
              <a:t>overløbsrør</a:t>
            </a:r>
            <a:r>
              <a:rPr lang="en-IE" sz="2200" dirty="0">
                <a:solidFill>
                  <a:srgbClr val="424242"/>
                </a:solidFill>
              </a:rPr>
              <a:t>tage overskydende vand væk fra tanken, når den er fuld.</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3833" y="644528"/>
            <a:ext cx="7904098" cy="803654"/>
          </a:xfrm>
        </p:spPr>
        <p:txBody>
          <a:bodyPr/>
          <a:lstStyle/>
          <a:p>
            <a:pPr algn="l" rtl="0"/>
            <a:r>
              <a:rPr lang="en-US" b="1" dirty="0">
                <a:solidFill>
                  <a:srgbClr val="E8A116"/>
                </a:solidFill>
              </a:rPr>
              <a:t>4.6 Regnvandsopsamling</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440958" y="1393940"/>
            <a:ext cx="8780071"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8" name="Graphic 168">
            <a:extLst>
              <a:ext uri="{FF2B5EF4-FFF2-40B4-BE49-F238E27FC236}">
                <a16:creationId xmlns:a16="http://schemas.microsoft.com/office/drawing/2014/main" id="{CD87C51D-476D-6EAF-090E-E4010F699EE1}"/>
              </a:ext>
            </a:extLst>
          </p:cNvPr>
          <p:cNvGrpSpPr/>
          <p:nvPr/>
        </p:nvGrpSpPr>
        <p:grpSpPr>
          <a:xfrm>
            <a:off x="9738259" y="644528"/>
            <a:ext cx="961824" cy="962014"/>
            <a:chOff x="4611260" y="4192636"/>
            <a:chExt cx="2206282" cy="2206718"/>
          </a:xfrm>
          <a:solidFill>
            <a:srgbClr val="296B5F"/>
          </a:solidFill>
        </p:grpSpPr>
        <p:sp>
          <p:nvSpPr>
            <p:cNvPr id="32" name="Freeform 31">
              <a:extLst>
                <a:ext uri="{FF2B5EF4-FFF2-40B4-BE49-F238E27FC236}">
                  <a16:creationId xmlns:a16="http://schemas.microsoft.com/office/drawing/2014/main" id="{AB950A88-01EA-A9D9-F5E9-647486A18EFB}"/>
                </a:ext>
              </a:extLst>
            </p:cNvPr>
            <p:cNvSpPr/>
            <p:nvPr/>
          </p:nvSpPr>
          <p:spPr>
            <a:xfrm>
              <a:off x="4611260" y="4192636"/>
              <a:ext cx="2206282" cy="1378947"/>
            </a:xfrm>
            <a:custGeom>
              <a:avLst/>
              <a:gdLst>
                <a:gd name="connsiteX0" fmla="*/ 0 w 2206282"/>
                <a:gd name="connsiteY0" fmla="*/ 969284 h 1378947"/>
                <a:gd name="connsiteX1" fmla="*/ 15539 w 2206282"/>
                <a:gd name="connsiteY1" fmla="*/ 896155 h 1378947"/>
                <a:gd name="connsiteX2" fmla="*/ 250928 w 2206282"/>
                <a:gd name="connsiteY2" fmla="*/ 668131 h 1378947"/>
                <a:gd name="connsiteX3" fmla="*/ 369486 w 2206282"/>
                <a:gd name="connsiteY3" fmla="*/ 639340 h 1378947"/>
                <a:gd name="connsiteX4" fmla="*/ 417830 w 2206282"/>
                <a:gd name="connsiteY4" fmla="*/ 430894 h 1378947"/>
                <a:gd name="connsiteX5" fmla="*/ 1121120 w 2206282"/>
                <a:gd name="connsiteY5" fmla="*/ 3636 h 1378947"/>
                <a:gd name="connsiteX6" fmla="*/ 1658084 w 2206282"/>
                <a:gd name="connsiteY6" fmla="*/ 353734 h 1378947"/>
                <a:gd name="connsiteX7" fmla="*/ 1686860 w 2206282"/>
                <a:gd name="connsiteY7" fmla="*/ 370433 h 1378947"/>
                <a:gd name="connsiteX8" fmla="*/ 2045987 w 2206282"/>
                <a:gd name="connsiteY8" fmla="*/ 505174 h 1378947"/>
                <a:gd name="connsiteX9" fmla="*/ 2204831 w 2206282"/>
                <a:gd name="connsiteY9" fmla="*/ 827633 h 1378947"/>
                <a:gd name="connsiteX10" fmla="*/ 2010880 w 2206282"/>
                <a:gd name="connsiteY10" fmla="*/ 1271589 h 1378947"/>
                <a:gd name="connsiteX11" fmla="*/ 1971744 w 2206282"/>
                <a:gd name="connsiteY11" fmla="*/ 1285409 h 1378947"/>
                <a:gd name="connsiteX12" fmla="*/ 1932609 w 2206282"/>
                <a:gd name="connsiteY12" fmla="*/ 1253738 h 1378947"/>
                <a:gd name="connsiteX13" fmla="*/ 1951026 w 2206282"/>
                <a:gd name="connsiteY13" fmla="*/ 1202491 h 1378947"/>
                <a:gd name="connsiteX14" fmla="*/ 2063828 w 2206282"/>
                <a:gd name="connsiteY14" fmla="*/ 1071204 h 1378947"/>
                <a:gd name="connsiteX15" fmla="*/ 1694342 w 2206282"/>
                <a:gd name="connsiteY15" fmla="*/ 459685 h 1378947"/>
                <a:gd name="connsiteX16" fmla="*/ 1378955 w 2206282"/>
                <a:gd name="connsiteY16" fmla="*/ 614004 h 1378947"/>
                <a:gd name="connsiteX17" fmla="*/ 1369171 w 2206282"/>
                <a:gd name="connsiteY17" fmla="*/ 625520 h 1378947"/>
                <a:gd name="connsiteX18" fmla="*/ 1302986 w 2206282"/>
                <a:gd name="connsiteY18" fmla="*/ 631279 h 1378947"/>
                <a:gd name="connsiteX19" fmla="*/ 1298382 w 2206282"/>
                <a:gd name="connsiteY19" fmla="*/ 567363 h 1378947"/>
                <a:gd name="connsiteX20" fmla="*/ 1535497 w 2206282"/>
                <a:gd name="connsiteY20" fmla="*/ 395769 h 1378947"/>
                <a:gd name="connsiteX21" fmla="*/ 1567727 w 2206282"/>
                <a:gd name="connsiteY21" fmla="*/ 384828 h 1378947"/>
                <a:gd name="connsiteX22" fmla="*/ 934651 w 2206282"/>
                <a:gd name="connsiteY22" fmla="*/ 104405 h 1378947"/>
                <a:gd name="connsiteX23" fmla="*/ 463297 w 2206282"/>
                <a:gd name="connsiteY23" fmla="*/ 654887 h 1378947"/>
                <a:gd name="connsiteX24" fmla="*/ 613508 w 2206282"/>
                <a:gd name="connsiteY24" fmla="*/ 730320 h 1378947"/>
                <a:gd name="connsiteX25" fmla="*/ 673938 w 2206282"/>
                <a:gd name="connsiteY25" fmla="*/ 791356 h 1378947"/>
                <a:gd name="connsiteX26" fmla="*/ 673938 w 2206282"/>
                <a:gd name="connsiteY26" fmla="*/ 861606 h 1378947"/>
                <a:gd name="connsiteX27" fmla="*/ 603149 w 2206282"/>
                <a:gd name="connsiteY27" fmla="*/ 849514 h 1378947"/>
                <a:gd name="connsiteX28" fmla="*/ 446031 w 2206282"/>
                <a:gd name="connsiteY28" fmla="*/ 748746 h 1378947"/>
                <a:gd name="connsiteX29" fmla="*/ 166902 w 2206282"/>
                <a:gd name="connsiteY29" fmla="*/ 823602 h 1378947"/>
                <a:gd name="connsiteX30" fmla="*/ 111076 w 2206282"/>
                <a:gd name="connsiteY30" fmla="*/ 1107481 h 1378947"/>
                <a:gd name="connsiteX31" fmla="*/ 340135 w 2206282"/>
                <a:gd name="connsiteY31" fmla="*/ 1284833 h 1378947"/>
                <a:gd name="connsiteX32" fmla="*/ 385025 w 2206282"/>
                <a:gd name="connsiteY32" fmla="*/ 1287136 h 1378947"/>
                <a:gd name="connsiteX33" fmla="*/ 1311043 w 2206282"/>
                <a:gd name="connsiteY33" fmla="*/ 1287136 h 1378947"/>
                <a:gd name="connsiteX34" fmla="*/ 1334640 w 2206282"/>
                <a:gd name="connsiteY34" fmla="*/ 1287712 h 1378947"/>
                <a:gd name="connsiteX35" fmla="*/ 1378955 w 2206282"/>
                <a:gd name="connsiteY35" fmla="*/ 1331474 h 1378947"/>
                <a:gd name="connsiteX36" fmla="*/ 1335215 w 2206282"/>
                <a:gd name="connsiteY36" fmla="*/ 1378691 h 1378947"/>
                <a:gd name="connsiteX37" fmla="*/ 1315647 w 2206282"/>
                <a:gd name="connsiteY37" fmla="*/ 1378691 h 1378947"/>
                <a:gd name="connsiteX38" fmla="*/ 380997 w 2206282"/>
                <a:gd name="connsiteY38" fmla="*/ 1378691 h 1378947"/>
                <a:gd name="connsiteX39" fmla="*/ 3453 w 2206282"/>
                <a:gd name="connsiteY39" fmla="*/ 1058536 h 1378947"/>
                <a:gd name="connsiteX40" fmla="*/ 0 w 2206282"/>
                <a:gd name="connsiteY40" fmla="*/ 1051051 h 1378947"/>
                <a:gd name="connsiteX41" fmla="*/ 0 w 2206282"/>
                <a:gd name="connsiteY41" fmla="*/ 969284 h 137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06282" h="1378947">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grpFill/>
            <a:ln w="5747"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24382707-4315-4E3F-EDF6-697D58D15189}"/>
                </a:ext>
              </a:extLst>
            </p:cNvPr>
            <p:cNvSpPr/>
            <p:nvPr/>
          </p:nvSpPr>
          <p:spPr>
            <a:xfrm>
              <a:off x="5714547" y="6031617"/>
              <a:ext cx="276030" cy="367737"/>
            </a:xfrm>
            <a:custGeom>
              <a:avLst/>
              <a:gdLst>
                <a:gd name="connsiteX0" fmla="*/ 116247 w 276030"/>
                <a:gd name="connsiteY0" fmla="*/ 367738 h 367737"/>
                <a:gd name="connsiteX1" fmla="*/ 52940 w 276030"/>
                <a:gd name="connsiteY1" fmla="*/ 337219 h 367737"/>
                <a:gd name="connsiteX2" fmla="*/ 5747 w 276030"/>
                <a:gd name="connsiteY2" fmla="*/ 195568 h 367737"/>
                <a:gd name="connsiteX3" fmla="*/ 101859 w 276030"/>
                <a:gd name="connsiteY3" fmla="*/ 18792 h 367737"/>
                <a:gd name="connsiteX4" fmla="*/ 175526 w 276030"/>
                <a:gd name="connsiteY4" fmla="*/ 20519 h 367737"/>
                <a:gd name="connsiteX5" fmla="*/ 265308 w 276030"/>
                <a:gd name="connsiteY5" fmla="*/ 184052 h 367737"/>
                <a:gd name="connsiteX6" fmla="*/ 169771 w 276030"/>
                <a:gd name="connsiteY6" fmla="*/ 363707 h 367737"/>
                <a:gd name="connsiteX7" fmla="*/ 159987 w 276030"/>
                <a:gd name="connsiteY7" fmla="*/ 367738 h 367737"/>
                <a:gd name="connsiteX8" fmla="*/ 116247 w 276030"/>
                <a:gd name="connsiteY8" fmla="*/ 367738 h 367737"/>
                <a:gd name="connsiteX9" fmla="*/ 143297 w 276030"/>
                <a:gd name="connsiteY9" fmla="*/ 133380 h 367737"/>
                <a:gd name="connsiteX10" fmla="*/ 132362 w 276030"/>
                <a:gd name="connsiteY10" fmla="*/ 133380 h 367737"/>
                <a:gd name="connsiteX11" fmla="*/ 94378 w 276030"/>
                <a:gd name="connsiteY11" fmla="*/ 223207 h 367737"/>
                <a:gd name="connsiteX12" fmla="*/ 112794 w 276030"/>
                <a:gd name="connsiteY12" fmla="*/ 266969 h 367737"/>
                <a:gd name="connsiteX13" fmla="*/ 162865 w 276030"/>
                <a:gd name="connsiteY13" fmla="*/ 266969 h 367737"/>
                <a:gd name="connsiteX14" fmla="*/ 181282 w 276030"/>
                <a:gd name="connsiteY14" fmla="*/ 223207 h 367737"/>
                <a:gd name="connsiteX15" fmla="*/ 143297 w 276030"/>
                <a:gd name="connsiteY15" fmla="*/ 133380 h 36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6030" h="367737">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grpFill/>
            <a:ln w="5747"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F5C900FE-CFB9-6411-833A-7E592F625AB6}"/>
                </a:ext>
              </a:extLst>
            </p:cNvPr>
            <p:cNvSpPr/>
            <p:nvPr/>
          </p:nvSpPr>
          <p:spPr>
            <a:xfrm>
              <a:off x="6036113" y="5296230"/>
              <a:ext cx="370781" cy="551496"/>
            </a:xfrm>
            <a:custGeom>
              <a:avLst/>
              <a:gdLst>
                <a:gd name="connsiteX0" fmla="*/ 370781 w 370781"/>
                <a:gd name="connsiteY0" fmla="*/ 338437 h 551496"/>
                <a:gd name="connsiteX1" fmla="*/ 346609 w 370781"/>
                <a:gd name="connsiteY1" fmla="*/ 439781 h 551496"/>
                <a:gd name="connsiteX2" fmla="*/ 180283 w 370781"/>
                <a:gd name="connsiteY2" fmla="*/ 551490 h 551496"/>
                <a:gd name="connsiteX3" fmla="*/ 18561 w 370781"/>
                <a:gd name="connsiteY3" fmla="*/ 435751 h 551496"/>
                <a:gd name="connsiteX4" fmla="*/ 20287 w 370781"/>
                <a:gd name="connsiteY4" fmla="*/ 229608 h 551496"/>
                <a:gd name="connsiteX5" fmla="*/ 144600 w 370781"/>
                <a:gd name="connsiteY5" fmla="*/ 21737 h 551496"/>
                <a:gd name="connsiteX6" fmla="*/ 218843 w 370781"/>
                <a:gd name="connsiteY6" fmla="*/ 17706 h 551496"/>
                <a:gd name="connsiteX7" fmla="*/ 360997 w 370781"/>
                <a:gd name="connsiteY7" fmla="*/ 275673 h 551496"/>
                <a:gd name="connsiteX8" fmla="*/ 370781 w 370781"/>
                <a:gd name="connsiteY8" fmla="*/ 338437 h 551496"/>
                <a:gd name="connsiteX9" fmla="*/ 188916 w 370781"/>
                <a:gd name="connsiteY9" fmla="*/ 123657 h 551496"/>
                <a:gd name="connsiteX10" fmla="*/ 179132 w 370781"/>
                <a:gd name="connsiteY10" fmla="*/ 123081 h 551496"/>
                <a:gd name="connsiteX11" fmla="*/ 104889 w 370781"/>
                <a:gd name="connsiteY11" fmla="*/ 267036 h 551496"/>
                <a:gd name="connsiteX12" fmla="*/ 103738 w 370781"/>
                <a:gd name="connsiteY12" fmla="*/ 401201 h 551496"/>
                <a:gd name="connsiteX13" fmla="*/ 184312 w 370781"/>
                <a:gd name="connsiteY13" fmla="*/ 459359 h 551496"/>
                <a:gd name="connsiteX14" fmla="*/ 264309 w 370781"/>
                <a:gd name="connsiteY14" fmla="*/ 400625 h 551496"/>
                <a:gd name="connsiteX15" fmla="*/ 262583 w 370781"/>
                <a:gd name="connsiteY15" fmla="*/ 266460 h 551496"/>
                <a:gd name="connsiteX16" fmla="*/ 188916 w 370781"/>
                <a:gd name="connsiteY16" fmla="*/ 123657 h 55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781" h="551496">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grpFill/>
            <a:ln w="5747"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C9E96300-13D1-DE42-86D9-FA28D9E32DEC}"/>
                </a:ext>
              </a:extLst>
            </p:cNvPr>
            <p:cNvSpPr/>
            <p:nvPr/>
          </p:nvSpPr>
          <p:spPr>
            <a:xfrm>
              <a:off x="5025938" y="5894001"/>
              <a:ext cx="273883" cy="367156"/>
            </a:xfrm>
            <a:custGeom>
              <a:avLst/>
              <a:gdLst>
                <a:gd name="connsiteX0" fmla="*/ 136674 w 273883"/>
                <a:gd name="connsiteY0" fmla="*/ 367157 h 367156"/>
                <a:gd name="connsiteX1" fmla="*/ 6605 w 273883"/>
                <a:gd name="connsiteY1" fmla="*/ 190381 h 367156"/>
                <a:gd name="connsiteX2" fmla="*/ 99840 w 273883"/>
                <a:gd name="connsiteY2" fmla="*/ 19363 h 367156"/>
                <a:gd name="connsiteX3" fmla="*/ 174083 w 273883"/>
                <a:gd name="connsiteY3" fmla="*/ 19938 h 367156"/>
                <a:gd name="connsiteX4" fmla="*/ 267318 w 273883"/>
                <a:gd name="connsiteY4" fmla="*/ 191532 h 367156"/>
                <a:gd name="connsiteX5" fmla="*/ 136674 w 273883"/>
                <a:gd name="connsiteY5" fmla="*/ 367157 h 367156"/>
                <a:gd name="connsiteX6" fmla="*/ 142429 w 273883"/>
                <a:gd name="connsiteY6" fmla="*/ 132799 h 367156"/>
                <a:gd name="connsiteX7" fmla="*/ 132069 w 273883"/>
                <a:gd name="connsiteY7" fmla="*/ 132799 h 367156"/>
                <a:gd name="connsiteX8" fmla="*/ 93509 w 273883"/>
                <a:gd name="connsiteY8" fmla="*/ 228385 h 367156"/>
                <a:gd name="connsiteX9" fmla="*/ 113077 w 273883"/>
                <a:gd name="connsiteY9" fmla="*/ 266965 h 367156"/>
                <a:gd name="connsiteX10" fmla="*/ 162572 w 273883"/>
                <a:gd name="connsiteY10" fmla="*/ 266389 h 367156"/>
                <a:gd name="connsiteX11" fmla="*/ 180413 w 273883"/>
                <a:gd name="connsiteY11" fmla="*/ 226081 h 367156"/>
                <a:gd name="connsiteX12" fmla="*/ 142429 w 273883"/>
                <a:gd name="connsiteY12" fmla="*/ 132799 h 36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883" h="367156">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grpFill/>
            <a:ln w="5747"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D09F0FE3-F7DA-A405-FC68-E559614FCD22}"/>
                </a:ext>
              </a:extLst>
            </p:cNvPr>
            <p:cNvSpPr/>
            <p:nvPr/>
          </p:nvSpPr>
          <p:spPr>
            <a:xfrm>
              <a:off x="5392792" y="5617603"/>
              <a:ext cx="275705" cy="368359"/>
            </a:xfrm>
            <a:custGeom>
              <a:avLst/>
              <a:gdLst>
                <a:gd name="connsiteX0" fmla="*/ 275705 w 275705"/>
                <a:gd name="connsiteY0" fmla="*/ 231844 h 368359"/>
                <a:gd name="connsiteX1" fmla="*/ 193405 w 275705"/>
                <a:gd name="connsiteY1" fmla="*/ 355070 h 368359"/>
                <a:gd name="connsiteX2" fmla="*/ 47222 w 275705"/>
                <a:gd name="connsiteY2" fmla="*/ 332613 h 368359"/>
                <a:gd name="connsiteX3" fmla="*/ 6935 w 275705"/>
                <a:gd name="connsiteY3" fmla="*/ 192689 h 368359"/>
                <a:gd name="connsiteX4" fmla="*/ 101321 w 275705"/>
                <a:gd name="connsiteY4" fmla="*/ 19368 h 368359"/>
                <a:gd name="connsiteX5" fmla="*/ 173837 w 275705"/>
                <a:gd name="connsiteY5" fmla="*/ 18216 h 368359"/>
                <a:gd name="connsiteX6" fmla="*/ 272252 w 275705"/>
                <a:gd name="connsiteY6" fmla="*/ 203630 h 368359"/>
                <a:gd name="connsiteX7" fmla="*/ 275705 w 275705"/>
                <a:gd name="connsiteY7" fmla="*/ 231844 h 368359"/>
                <a:gd name="connsiteX8" fmla="*/ 142759 w 275705"/>
                <a:gd name="connsiteY8" fmla="*/ 132804 h 368359"/>
                <a:gd name="connsiteX9" fmla="*/ 132400 w 275705"/>
                <a:gd name="connsiteY9" fmla="*/ 132804 h 368359"/>
                <a:gd name="connsiteX10" fmla="*/ 93264 w 275705"/>
                <a:gd name="connsiteY10" fmla="*/ 226662 h 368359"/>
                <a:gd name="connsiteX11" fmla="*/ 112832 w 275705"/>
                <a:gd name="connsiteY11" fmla="*/ 268121 h 368359"/>
                <a:gd name="connsiteX12" fmla="*/ 160600 w 275705"/>
                <a:gd name="connsiteY12" fmla="*/ 267545 h 368359"/>
                <a:gd name="connsiteX13" fmla="*/ 180744 w 275705"/>
                <a:gd name="connsiteY13" fmla="*/ 228965 h 368359"/>
                <a:gd name="connsiteX14" fmla="*/ 142759 w 275705"/>
                <a:gd name="connsiteY14" fmla="*/ 132804 h 36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705" h="368359">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grpFill/>
            <a:ln w="5747" cap="flat">
              <a:noFill/>
              <a:prstDash val="solid"/>
              <a:miter/>
            </a:ln>
          </p:spPr>
          <p:txBody>
            <a:bodyPr rtlCol="0" anchor="ctr"/>
            <a:lstStyle/>
            <a:p>
              <a:pPr algn="l" rtl="0"/>
              <a:endParaRPr lang="en-US"/>
            </a:p>
          </p:txBody>
        </p:sp>
      </p:grpSp>
      <p:grpSp>
        <p:nvGrpSpPr>
          <p:cNvPr id="9" name="Group 8">
            <a:extLst>
              <a:ext uri="{FF2B5EF4-FFF2-40B4-BE49-F238E27FC236}">
                <a16:creationId xmlns:a16="http://schemas.microsoft.com/office/drawing/2014/main" id="{F18F8D1E-33E4-180E-BEBC-C0464556F7CD}"/>
              </a:ext>
            </a:extLst>
          </p:cNvPr>
          <p:cNvGrpSpPr/>
          <p:nvPr/>
        </p:nvGrpSpPr>
        <p:grpSpPr>
          <a:xfrm>
            <a:off x="9959800" y="1179294"/>
            <a:ext cx="520217" cy="386895"/>
            <a:chOff x="5119443" y="5419311"/>
            <a:chExt cx="1193302" cy="887480"/>
          </a:xfrm>
          <a:solidFill>
            <a:srgbClr val="E8A116"/>
          </a:solidFill>
        </p:grpSpPr>
        <p:sp>
          <p:nvSpPr>
            <p:cNvPr id="10" name="Freeform 9">
              <a:extLst>
                <a:ext uri="{FF2B5EF4-FFF2-40B4-BE49-F238E27FC236}">
                  <a16:creationId xmlns:a16="http://schemas.microsoft.com/office/drawing/2014/main" id="{5C2A14A1-6CF6-6167-41FA-48DF716C7F12}"/>
                </a:ext>
              </a:extLst>
            </p:cNvPr>
            <p:cNvSpPr/>
            <p:nvPr/>
          </p:nvSpPr>
          <p:spPr>
            <a:xfrm>
              <a:off x="5806738" y="6164996"/>
              <a:ext cx="91342" cy="141795"/>
            </a:xfrm>
            <a:custGeom>
              <a:avLst/>
              <a:gdLst>
                <a:gd name="connsiteX0" fmla="*/ 51106 w 91342"/>
                <a:gd name="connsiteY0" fmla="*/ 0 h 141795"/>
                <a:gd name="connsiteX1" fmla="*/ 89090 w 91342"/>
                <a:gd name="connsiteY1" fmla="*/ 89828 h 141795"/>
                <a:gd name="connsiteX2" fmla="*/ 70674 w 91342"/>
                <a:gd name="connsiteY2" fmla="*/ 133590 h 141795"/>
                <a:gd name="connsiteX3" fmla="*/ 20603 w 91342"/>
                <a:gd name="connsiteY3" fmla="*/ 133590 h 141795"/>
                <a:gd name="connsiteX4" fmla="*/ 2186 w 91342"/>
                <a:gd name="connsiteY4" fmla="*/ 89828 h 141795"/>
                <a:gd name="connsiteX5" fmla="*/ 40171 w 91342"/>
                <a:gd name="connsiteY5" fmla="*/ 0 h 141795"/>
                <a:gd name="connsiteX6" fmla="*/ 51106 w 91342"/>
                <a:gd name="connsiteY6" fmla="*/ 0 h 14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42" h="141795">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grpFill/>
            <a:ln w="5747"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56EC58FC-CAA5-1C99-36E1-0F6BC0D2E795}"/>
                </a:ext>
              </a:extLst>
            </p:cNvPr>
            <p:cNvSpPr/>
            <p:nvPr/>
          </p:nvSpPr>
          <p:spPr>
            <a:xfrm>
              <a:off x="6127218" y="5419311"/>
              <a:ext cx="185527" cy="336277"/>
            </a:xfrm>
            <a:custGeom>
              <a:avLst/>
              <a:gdLst>
                <a:gd name="connsiteX0" fmla="*/ 97810 w 185527"/>
                <a:gd name="connsiteY0" fmla="*/ 576 h 336277"/>
                <a:gd name="connsiteX1" fmla="*/ 171477 w 185527"/>
                <a:gd name="connsiteY1" fmla="*/ 143379 h 336277"/>
                <a:gd name="connsiteX2" fmla="*/ 173204 w 185527"/>
                <a:gd name="connsiteY2" fmla="*/ 277544 h 336277"/>
                <a:gd name="connsiteX3" fmla="*/ 93206 w 185527"/>
                <a:gd name="connsiteY3" fmla="*/ 336278 h 336277"/>
                <a:gd name="connsiteX4" fmla="*/ 12633 w 185527"/>
                <a:gd name="connsiteY4" fmla="*/ 278120 h 336277"/>
                <a:gd name="connsiteX5" fmla="*/ 13783 w 185527"/>
                <a:gd name="connsiteY5" fmla="*/ 143955 h 336277"/>
                <a:gd name="connsiteX6" fmla="*/ 88026 w 185527"/>
                <a:gd name="connsiteY6" fmla="*/ 0 h 336277"/>
                <a:gd name="connsiteX7" fmla="*/ 97810 w 185527"/>
                <a:gd name="connsiteY7" fmla="*/ 576 h 33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27" h="33627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grpFill/>
            <a:ln w="5747"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BC976075-3098-9D33-A25B-3D4F0C2FE352}"/>
                </a:ext>
              </a:extLst>
            </p:cNvPr>
            <p:cNvSpPr/>
            <p:nvPr/>
          </p:nvSpPr>
          <p:spPr>
            <a:xfrm>
              <a:off x="5119443" y="6026800"/>
              <a:ext cx="89110" cy="142967"/>
            </a:xfrm>
            <a:custGeom>
              <a:avLst/>
              <a:gdLst>
                <a:gd name="connsiteX0" fmla="*/ 48924 w 89110"/>
                <a:gd name="connsiteY0" fmla="*/ 0 h 142967"/>
                <a:gd name="connsiteX1" fmla="*/ 87484 w 89110"/>
                <a:gd name="connsiteY1" fmla="*/ 93282 h 142967"/>
                <a:gd name="connsiteX2" fmla="*/ 69643 w 89110"/>
                <a:gd name="connsiteY2" fmla="*/ 133590 h 142967"/>
                <a:gd name="connsiteX3" fmla="*/ 20148 w 89110"/>
                <a:gd name="connsiteY3" fmla="*/ 134166 h 142967"/>
                <a:gd name="connsiteX4" fmla="*/ 580 w 89110"/>
                <a:gd name="connsiteY4" fmla="*/ 95586 h 142967"/>
                <a:gd name="connsiteX5" fmla="*/ 39140 w 89110"/>
                <a:gd name="connsiteY5" fmla="*/ 0 h 142967"/>
                <a:gd name="connsiteX6" fmla="*/ 48924 w 89110"/>
                <a:gd name="connsiteY6" fmla="*/ 0 h 14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10" h="142967">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grpFill/>
            <a:ln w="5747"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8B5CE00B-68D7-2FDA-480D-5EF13A2D4DEC}"/>
                </a:ext>
              </a:extLst>
            </p:cNvPr>
            <p:cNvSpPr/>
            <p:nvPr/>
          </p:nvSpPr>
          <p:spPr>
            <a:xfrm>
              <a:off x="5484799" y="5750407"/>
              <a:ext cx="89727" cy="143672"/>
            </a:xfrm>
            <a:custGeom>
              <a:avLst/>
              <a:gdLst>
                <a:gd name="connsiteX0" fmla="*/ 50752 w 89727"/>
                <a:gd name="connsiteY0" fmla="*/ 0 h 143672"/>
                <a:gd name="connsiteX1" fmla="*/ 89312 w 89727"/>
                <a:gd name="connsiteY1" fmla="*/ 96161 h 143672"/>
                <a:gd name="connsiteX2" fmla="*/ 69169 w 89727"/>
                <a:gd name="connsiteY2" fmla="*/ 134741 h 143672"/>
                <a:gd name="connsiteX3" fmla="*/ 21400 w 89727"/>
                <a:gd name="connsiteY3" fmla="*/ 135317 h 143672"/>
                <a:gd name="connsiteX4" fmla="*/ 1833 w 89727"/>
                <a:gd name="connsiteY4" fmla="*/ 93858 h 143672"/>
                <a:gd name="connsiteX5" fmla="*/ 40968 w 89727"/>
                <a:gd name="connsiteY5" fmla="*/ 0 h 143672"/>
                <a:gd name="connsiteX6" fmla="*/ 50752 w 89727"/>
                <a:gd name="connsiteY6" fmla="*/ 0 h 1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27" h="143672">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grpFill/>
            <a:ln w="5747"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1641227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3833" y="1796646"/>
            <a:ext cx="10758114" cy="3955365"/>
          </a:xfrm>
        </p:spPr>
        <p:txBody>
          <a:bodyPr numCol="1" spcCol="180000"/>
          <a:lstStyle/>
          <a:p>
            <a:pPr marL="15875" indent="-15875" algn="l" rtl="0">
              <a:lnSpc>
                <a:spcPts val="2240"/>
              </a:lnSpc>
              <a:spcBef>
                <a:spcPts val="0"/>
              </a:spcBef>
            </a:pPr>
            <a:r>
              <a:rPr lang="en-IE" sz="2200" dirty="0">
                <a:solidFill>
                  <a:srgbClr val="424242"/>
                </a:solidFill>
              </a:rPr>
              <a:t>Det</a:t>
            </a:r>
            <a:r>
              <a:rPr lang="en-IE" sz="2200" b="1" dirty="0">
                <a:solidFill>
                  <a:srgbClr val="424242"/>
                </a:solidFill>
              </a:rPr>
              <a:t>overløbsrør</a:t>
            </a:r>
            <a:r>
              <a:rPr lang="en-IE" sz="2200" dirty="0">
                <a:solidFill>
                  <a:srgbClr val="424242"/>
                </a:solidFill>
              </a:rPr>
              <a:t>skal indstilles en tomme eller deromkring under læben af ​​cisternen, så vandet går gennem overløbsrøret i stedet for at vælte ud over læben på cisternen. I tilfælde af at alle lagertanke bliver fyldt og nedbøren fortsætter, skal der findes alternativt lager til det ekstra vand.</a:t>
            </a:r>
          </a:p>
          <a:p>
            <a:pPr marL="15875" indent="-15875" algn="l" rtl="0">
              <a:lnSpc>
                <a:spcPts val="2240"/>
              </a:lnSpc>
              <a:spcBef>
                <a:spcPts val="0"/>
              </a:spcBef>
            </a:pPr>
            <a:endParaRPr lang="en-IE" sz="2200" dirty="0">
              <a:solidFill>
                <a:srgbClr val="424242"/>
              </a:solidFill>
            </a:endParaRPr>
          </a:p>
          <a:p>
            <a:pPr marL="15875" indent="-15875" algn="l" rtl="0">
              <a:lnSpc>
                <a:spcPts val="2240"/>
              </a:lnSpc>
              <a:spcBef>
                <a:spcPts val="0"/>
              </a:spcBef>
            </a:pPr>
            <a:r>
              <a:rPr lang="en-IE" sz="2200" dirty="0">
                <a:solidFill>
                  <a:srgbClr val="424242"/>
                </a:solidFill>
              </a:rPr>
              <a:t>Et konkavt græsplæneområde ville være ideelt som et overløbsholdeområde, så regnvandet langsomt kan trænge ned i jorden.</a:t>
            </a:r>
          </a:p>
          <a:p>
            <a:pPr marL="15875" indent="-15875" algn="l" rtl="0">
              <a:lnSpc>
                <a:spcPts val="2240"/>
              </a:lnSpc>
              <a:spcBef>
                <a:spcPts val="0"/>
              </a:spcBef>
            </a:pPr>
            <a:endParaRPr lang="en-IE" sz="2200" dirty="0">
              <a:solidFill>
                <a:srgbClr val="42424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3833" y="644528"/>
            <a:ext cx="7904098" cy="803654"/>
          </a:xfrm>
        </p:spPr>
        <p:txBody>
          <a:bodyPr/>
          <a:lstStyle/>
          <a:p>
            <a:pPr algn="l" rtl="0"/>
            <a:r>
              <a:rPr lang="en-US" b="1" dirty="0">
                <a:solidFill>
                  <a:srgbClr val="E8A116"/>
                </a:solidFill>
              </a:rPr>
              <a:t>4.6 Regnvandsopsamling</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440958" y="1393940"/>
            <a:ext cx="8780071"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8" name="Graphic 168">
            <a:extLst>
              <a:ext uri="{FF2B5EF4-FFF2-40B4-BE49-F238E27FC236}">
                <a16:creationId xmlns:a16="http://schemas.microsoft.com/office/drawing/2014/main" id="{CD87C51D-476D-6EAF-090E-E4010F699EE1}"/>
              </a:ext>
            </a:extLst>
          </p:cNvPr>
          <p:cNvGrpSpPr/>
          <p:nvPr/>
        </p:nvGrpSpPr>
        <p:grpSpPr>
          <a:xfrm>
            <a:off x="9738259" y="644528"/>
            <a:ext cx="961824" cy="962014"/>
            <a:chOff x="4611260" y="4192636"/>
            <a:chExt cx="2206282" cy="2206718"/>
          </a:xfrm>
          <a:solidFill>
            <a:srgbClr val="296B5F"/>
          </a:solidFill>
        </p:grpSpPr>
        <p:sp>
          <p:nvSpPr>
            <p:cNvPr id="32" name="Freeform 31">
              <a:extLst>
                <a:ext uri="{FF2B5EF4-FFF2-40B4-BE49-F238E27FC236}">
                  <a16:creationId xmlns:a16="http://schemas.microsoft.com/office/drawing/2014/main" id="{AB950A88-01EA-A9D9-F5E9-647486A18EFB}"/>
                </a:ext>
              </a:extLst>
            </p:cNvPr>
            <p:cNvSpPr/>
            <p:nvPr/>
          </p:nvSpPr>
          <p:spPr>
            <a:xfrm>
              <a:off x="4611260" y="4192636"/>
              <a:ext cx="2206282" cy="1378947"/>
            </a:xfrm>
            <a:custGeom>
              <a:avLst/>
              <a:gdLst>
                <a:gd name="connsiteX0" fmla="*/ 0 w 2206282"/>
                <a:gd name="connsiteY0" fmla="*/ 969284 h 1378947"/>
                <a:gd name="connsiteX1" fmla="*/ 15539 w 2206282"/>
                <a:gd name="connsiteY1" fmla="*/ 896155 h 1378947"/>
                <a:gd name="connsiteX2" fmla="*/ 250928 w 2206282"/>
                <a:gd name="connsiteY2" fmla="*/ 668131 h 1378947"/>
                <a:gd name="connsiteX3" fmla="*/ 369486 w 2206282"/>
                <a:gd name="connsiteY3" fmla="*/ 639340 h 1378947"/>
                <a:gd name="connsiteX4" fmla="*/ 417830 w 2206282"/>
                <a:gd name="connsiteY4" fmla="*/ 430894 h 1378947"/>
                <a:gd name="connsiteX5" fmla="*/ 1121120 w 2206282"/>
                <a:gd name="connsiteY5" fmla="*/ 3636 h 1378947"/>
                <a:gd name="connsiteX6" fmla="*/ 1658084 w 2206282"/>
                <a:gd name="connsiteY6" fmla="*/ 353734 h 1378947"/>
                <a:gd name="connsiteX7" fmla="*/ 1686860 w 2206282"/>
                <a:gd name="connsiteY7" fmla="*/ 370433 h 1378947"/>
                <a:gd name="connsiteX8" fmla="*/ 2045987 w 2206282"/>
                <a:gd name="connsiteY8" fmla="*/ 505174 h 1378947"/>
                <a:gd name="connsiteX9" fmla="*/ 2204831 w 2206282"/>
                <a:gd name="connsiteY9" fmla="*/ 827633 h 1378947"/>
                <a:gd name="connsiteX10" fmla="*/ 2010880 w 2206282"/>
                <a:gd name="connsiteY10" fmla="*/ 1271589 h 1378947"/>
                <a:gd name="connsiteX11" fmla="*/ 1971744 w 2206282"/>
                <a:gd name="connsiteY11" fmla="*/ 1285409 h 1378947"/>
                <a:gd name="connsiteX12" fmla="*/ 1932609 w 2206282"/>
                <a:gd name="connsiteY12" fmla="*/ 1253738 h 1378947"/>
                <a:gd name="connsiteX13" fmla="*/ 1951026 w 2206282"/>
                <a:gd name="connsiteY13" fmla="*/ 1202491 h 1378947"/>
                <a:gd name="connsiteX14" fmla="*/ 2063828 w 2206282"/>
                <a:gd name="connsiteY14" fmla="*/ 1071204 h 1378947"/>
                <a:gd name="connsiteX15" fmla="*/ 1694342 w 2206282"/>
                <a:gd name="connsiteY15" fmla="*/ 459685 h 1378947"/>
                <a:gd name="connsiteX16" fmla="*/ 1378955 w 2206282"/>
                <a:gd name="connsiteY16" fmla="*/ 614004 h 1378947"/>
                <a:gd name="connsiteX17" fmla="*/ 1369171 w 2206282"/>
                <a:gd name="connsiteY17" fmla="*/ 625520 h 1378947"/>
                <a:gd name="connsiteX18" fmla="*/ 1302986 w 2206282"/>
                <a:gd name="connsiteY18" fmla="*/ 631279 h 1378947"/>
                <a:gd name="connsiteX19" fmla="*/ 1298382 w 2206282"/>
                <a:gd name="connsiteY19" fmla="*/ 567363 h 1378947"/>
                <a:gd name="connsiteX20" fmla="*/ 1535497 w 2206282"/>
                <a:gd name="connsiteY20" fmla="*/ 395769 h 1378947"/>
                <a:gd name="connsiteX21" fmla="*/ 1567727 w 2206282"/>
                <a:gd name="connsiteY21" fmla="*/ 384828 h 1378947"/>
                <a:gd name="connsiteX22" fmla="*/ 934651 w 2206282"/>
                <a:gd name="connsiteY22" fmla="*/ 104405 h 1378947"/>
                <a:gd name="connsiteX23" fmla="*/ 463297 w 2206282"/>
                <a:gd name="connsiteY23" fmla="*/ 654887 h 1378947"/>
                <a:gd name="connsiteX24" fmla="*/ 613508 w 2206282"/>
                <a:gd name="connsiteY24" fmla="*/ 730320 h 1378947"/>
                <a:gd name="connsiteX25" fmla="*/ 673938 w 2206282"/>
                <a:gd name="connsiteY25" fmla="*/ 791356 h 1378947"/>
                <a:gd name="connsiteX26" fmla="*/ 673938 w 2206282"/>
                <a:gd name="connsiteY26" fmla="*/ 861606 h 1378947"/>
                <a:gd name="connsiteX27" fmla="*/ 603149 w 2206282"/>
                <a:gd name="connsiteY27" fmla="*/ 849514 h 1378947"/>
                <a:gd name="connsiteX28" fmla="*/ 446031 w 2206282"/>
                <a:gd name="connsiteY28" fmla="*/ 748746 h 1378947"/>
                <a:gd name="connsiteX29" fmla="*/ 166902 w 2206282"/>
                <a:gd name="connsiteY29" fmla="*/ 823602 h 1378947"/>
                <a:gd name="connsiteX30" fmla="*/ 111076 w 2206282"/>
                <a:gd name="connsiteY30" fmla="*/ 1107481 h 1378947"/>
                <a:gd name="connsiteX31" fmla="*/ 340135 w 2206282"/>
                <a:gd name="connsiteY31" fmla="*/ 1284833 h 1378947"/>
                <a:gd name="connsiteX32" fmla="*/ 385025 w 2206282"/>
                <a:gd name="connsiteY32" fmla="*/ 1287136 h 1378947"/>
                <a:gd name="connsiteX33" fmla="*/ 1311043 w 2206282"/>
                <a:gd name="connsiteY33" fmla="*/ 1287136 h 1378947"/>
                <a:gd name="connsiteX34" fmla="*/ 1334640 w 2206282"/>
                <a:gd name="connsiteY34" fmla="*/ 1287712 h 1378947"/>
                <a:gd name="connsiteX35" fmla="*/ 1378955 w 2206282"/>
                <a:gd name="connsiteY35" fmla="*/ 1331474 h 1378947"/>
                <a:gd name="connsiteX36" fmla="*/ 1335215 w 2206282"/>
                <a:gd name="connsiteY36" fmla="*/ 1378691 h 1378947"/>
                <a:gd name="connsiteX37" fmla="*/ 1315647 w 2206282"/>
                <a:gd name="connsiteY37" fmla="*/ 1378691 h 1378947"/>
                <a:gd name="connsiteX38" fmla="*/ 380997 w 2206282"/>
                <a:gd name="connsiteY38" fmla="*/ 1378691 h 1378947"/>
                <a:gd name="connsiteX39" fmla="*/ 3453 w 2206282"/>
                <a:gd name="connsiteY39" fmla="*/ 1058536 h 1378947"/>
                <a:gd name="connsiteX40" fmla="*/ 0 w 2206282"/>
                <a:gd name="connsiteY40" fmla="*/ 1051051 h 1378947"/>
                <a:gd name="connsiteX41" fmla="*/ 0 w 2206282"/>
                <a:gd name="connsiteY41" fmla="*/ 969284 h 137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06282" h="1378947">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grpFill/>
            <a:ln w="5747"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24382707-4315-4E3F-EDF6-697D58D15189}"/>
                </a:ext>
              </a:extLst>
            </p:cNvPr>
            <p:cNvSpPr/>
            <p:nvPr/>
          </p:nvSpPr>
          <p:spPr>
            <a:xfrm>
              <a:off x="5714547" y="6031617"/>
              <a:ext cx="276030" cy="367737"/>
            </a:xfrm>
            <a:custGeom>
              <a:avLst/>
              <a:gdLst>
                <a:gd name="connsiteX0" fmla="*/ 116247 w 276030"/>
                <a:gd name="connsiteY0" fmla="*/ 367738 h 367737"/>
                <a:gd name="connsiteX1" fmla="*/ 52940 w 276030"/>
                <a:gd name="connsiteY1" fmla="*/ 337219 h 367737"/>
                <a:gd name="connsiteX2" fmla="*/ 5747 w 276030"/>
                <a:gd name="connsiteY2" fmla="*/ 195568 h 367737"/>
                <a:gd name="connsiteX3" fmla="*/ 101859 w 276030"/>
                <a:gd name="connsiteY3" fmla="*/ 18792 h 367737"/>
                <a:gd name="connsiteX4" fmla="*/ 175526 w 276030"/>
                <a:gd name="connsiteY4" fmla="*/ 20519 h 367737"/>
                <a:gd name="connsiteX5" fmla="*/ 265308 w 276030"/>
                <a:gd name="connsiteY5" fmla="*/ 184052 h 367737"/>
                <a:gd name="connsiteX6" fmla="*/ 169771 w 276030"/>
                <a:gd name="connsiteY6" fmla="*/ 363707 h 367737"/>
                <a:gd name="connsiteX7" fmla="*/ 159987 w 276030"/>
                <a:gd name="connsiteY7" fmla="*/ 367738 h 367737"/>
                <a:gd name="connsiteX8" fmla="*/ 116247 w 276030"/>
                <a:gd name="connsiteY8" fmla="*/ 367738 h 367737"/>
                <a:gd name="connsiteX9" fmla="*/ 143297 w 276030"/>
                <a:gd name="connsiteY9" fmla="*/ 133380 h 367737"/>
                <a:gd name="connsiteX10" fmla="*/ 132362 w 276030"/>
                <a:gd name="connsiteY10" fmla="*/ 133380 h 367737"/>
                <a:gd name="connsiteX11" fmla="*/ 94378 w 276030"/>
                <a:gd name="connsiteY11" fmla="*/ 223207 h 367737"/>
                <a:gd name="connsiteX12" fmla="*/ 112794 w 276030"/>
                <a:gd name="connsiteY12" fmla="*/ 266969 h 367737"/>
                <a:gd name="connsiteX13" fmla="*/ 162865 w 276030"/>
                <a:gd name="connsiteY13" fmla="*/ 266969 h 367737"/>
                <a:gd name="connsiteX14" fmla="*/ 181282 w 276030"/>
                <a:gd name="connsiteY14" fmla="*/ 223207 h 367737"/>
                <a:gd name="connsiteX15" fmla="*/ 143297 w 276030"/>
                <a:gd name="connsiteY15" fmla="*/ 133380 h 36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6030" h="367737">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grpFill/>
            <a:ln w="5747"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F5C900FE-CFB9-6411-833A-7E592F625AB6}"/>
                </a:ext>
              </a:extLst>
            </p:cNvPr>
            <p:cNvSpPr/>
            <p:nvPr/>
          </p:nvSpPr>
          <p:spPr>
            <a:xfrm>
              <a:off x="6036113" y="5296230"/>
              <a:ext cx="370781" cy="551496"/>
            </a:xfrm>
            <a:custGeom>
              <a:avLst/>
              <a:gdLst>
                <a:gd name="connsiteX0" fmla="*/ 370781 w 370781"/>
                <a:gd name="connsiteY0" fmla="*/ 338437 h 551496"/>
                <a:gd name="connsiteX1" fmla="*/ 346609 w 370781"/>
                <a:gd name="connsiteY1" fmla="*/ 439781 h 551496"/>
                <a:gd name="connsiteX2" fmla="*/ 180283 w 370781"/>
                <a:gd name="connsiteY2" fmla="*/ 551490 h 551496"/>
                <a:gd name="connsiteX3" fmla="*/ 18561 w 370781"/>
                <a:gd name="connsiteY3" fmla="*/ 435751 h 551496"/>
                <a:gd name="connsiteX4" fmla="*/ 20287 w 370781"/>
                <a:gd name="connsiteY4" fmla="*/ 229608 h 551496"/>
                <a:gd name="connsiteX5" fmla="*/ 144600 w 370781"/>
                <a:gd name="connsiteY5" fmla="*/ 21737 h 551496"/>
                <a:gd name="connsiteX6" fmla="*/ 218843 w 370781"/>
                <a:gd name="connsiteY6" fmla="*/ 17706 h 551496"/>
                <a:gd name="connsiteX7" fmla="*/ 360997 w 370781"/>
                <a:gd name="connsiteY7" fmla="*/ 275673 h 551496"/>
                <a:gd name="connsiteX8" fmla="*/ 370781 w 370781"/>
                <a:gd name="connsiteY8" fmla="*/ 338437 h 551496"/>
                <a:gd name="connsiteX9" fmla="*/ 188916 w 370781"/>
                <a:gd name="connsiteY9" fmla="*/ 123657 h 551496"/>
                <a:gd name="connsiteX10" fmla="*/ 179132 w 370781"/>
                <a:gd name="connsiteY10" fmla="*/ 123081 h 551496"/>
                <a:gd name="connsiteX11" fmla="*/ 104889 w 370781"/>
                <a:gd name="connsiteY11" fmla="*/ 267036 h 551496"/>
                <a:gd name="connsiteX12" fmla="*/ 103738 w 370781"/>
                <a:gd name="connsiteY12" fmla="*/ 401201 h 551496"/>
                <a:gd name="connsiteX13" fmla="*/ 184312 w 370781"/>
                <a:gd name="connsiteY13" fmla="*/ 459359 h 551496"/>
                <a:gd name="connsiteX14" fmla="*/ 264309 w 370781"/>
                <a:gd name="connsiteY14" fmla="*/ 400625 h 551496"/>
                <a:gd name="connsiteX15" fmla="*/ 262583 w 370781"/>
                <a:gd name="connsiteY15" fmla="*/ 266460 h 551496"/>
                <a:gd name="connsiteX16" fmla="*/ 188916 w 370781"/>
                <a:gd name="connsiteY16" fmla="*/ 123657 h 55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781" h="551496">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grpFill/>
            <a:ln w="5747"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C9E96300-13D1-DE42-86D9-FA28D9E32DEC}"/>
                </a:ext>
              </a:extLst>
            </p:cNvPr>
            <p:cNvSpPr/>
            <p:nvPr/>
          </p:nvSpPr>
          <p:spPr>
            <a:xfrm>
              <a:off x="5025938" y="5894001"/>
              <a:ext cx="273883" cy="367156"/>
            </a:xfrm>
            <a:custGeom>
              <a:avLst/>
              <a:gdLst>
                <a:gd name="connsiteX0" fmla="*/ 136674 w 273883"/>
                <a:gd name="connsiteY0" fmla="*/ 367157 h 367156"/>
                <a:gd name="connsiteX1" fmla="*/ 6605 w 273883"/>
                <a:gd name="connsiteY1" fmla="*/ 190381 h 367156"/>
                <a:gd name="connsiteX2" fmla="*/ 99840 w 273883"/>
                <a:gd name="connsiteY2" fmla="*/ 19363 h 367156"/>
                <a:gd name="connsiteX3" fmla="*/ 174083 w 273883"/>
                <a:gd name="connsiteY3" fmla="*/ 19938 h 367156"/>
                <a:gd name="connsiteX4" fmla="*/ 267318 w 273883"/>
                <a:gd name="connsiteY4" fmla="*/ 191532 h 367156"/>
                <a:gd name="connsiteX5" fmla="*/ 136674 w 273883"/>
                <a:gd name="connsiteY5" fmla="*/ 367157 h 367156"/>
                <a:gd name="connsiteX6" fmla="*/ 142429 w 273883"/>
                <a:gd name="connsiteY6" fmla="*/ 132799 h 367156"/>
                <a:gd name="connsiteX7" fmla="*/ 132069 w 273883"/>
                <a:gd name="connsiteY7" fmla="*/ 132799 h 367156"/>
                <a:gd name="connsiteX8" fmla="*/ 93509 w 273883"/>
                <a:gd name="connsiteY8" fmla="*/ 228385 h 367156"/>
                <a:gd name="connsiteX9" fmla="*/ 113077 w 273883"/>
                <a:gd name="connsiteY9" fmla="*/ 266965 h 367156"/>
                <a:gd name="connsiteX10" fmla="*/ 162572 w 273883"/>
                <a:gd name="connsiteY10" fmla="*/ 266389 h 367156"/>
                <a:gd name="connsiteX11" fmla="*/ 180413 w 273883"/>
                <a:gd name="connsiteY11" fmla="*/ 226081 h 367156"/>
                <a:gd name="connsiteX12" fmla="*/ 142429 w 273883"/>
                <a:gd name="connsiteY12" fmla="*/ 132799 h 36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883" h="367156">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grpFill/>
            <a:ln w="5747"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D09F0FE3-F7DA-A405-FC68-E559614FCD22}"/>
                </a:ext>
              </a:extLst>
            </p:cNvPr>
            <p:cNvSpPr/>
            <p:nvPr/>
          </p:nvSpPr>
          <p:spPr>
            <a:xfrm>
              <a:off x="5392792" y="5617603"/>
              <a:ext cx="275705" cy="368359"/>
            </a:xfrm>
            <a:custGeom>
              <a:avLst/>
              <a:gdLst>
                <a:gd name="connsiteX0" fmla="*/ 275705 w 275705"/>
                <a:gd name="connsiteY0" fmla="*/ 231844 h 368359"/>
                <a:gd name="connsiteX1" fmla="*/ 193405 w 275705"/>
                <a:gd name="connsiteY1" fmla="*/ 355070 h 368359"/>
                <a:gd name="connsiteX2" fmla="*/ 47222 w 275705"/>
                <a:gd name="connsiteY2" fmla="*/ 332613 h 368359"/>
                <a:gd name="connsiteX3" fmla="*/ 6935 w 275705"/>
                <a:gd name="connsiteY3" fmla="*/ 192689 h 368359"/>
                <a:gd name="connsiteX4" fmla="*/ 101321 w 275705"/>
                <a:gd name="connsiteY4" fmla="*/ 19368 h 368359"/>
                <a:gd name="connsiteX5" fmla="*/ 173837 w 275705"/>
                <a:gd name="connsiteY5" fmla="*/ 18216 h 368359"/>
                <a:gd name="connsiteX6" fmla="*/ 272252 w 275705"/>
                <a:gd name="connsiteY6" fmla="*/ 203630 h 368359"/>
                <a:gd name="connsiteX7" fmla="*/ 275705 w 275705"/>
                <a:gd name="connsiteY7" fmla="*/ 231844 h 368359"/>
                <a:gd name="connsiteX8" fmla="*/ 142759 w 275705"/>
                <a:gd name="connsiteY8" fmla="*/ 132804 h 368359"/>
                <a:gd name="connsiteX9" fmla="*/ 132400 w 275705"/>
                <a:gd name="connsiteY9" fmla="*/ 132804 h 368359"/>
                <a:gd name="connsiteX10" fmla="*/ 93264 w 275705"/>
                <a:gd name="connsiteY10" fmla="*/ 226662 h 368359"/>
                <a:gd name="connsiteX11" fmla="*/ 112832 w 275705"/>
                <a:gd name="connsiteY11" fmla="*/ 268121 h 368359"/>
                <a:gd name="connsiteX12" fmla="*/ 160600 w 275705"/>
                <a:gd name="connsiteY12" fmla="*/ 267545 h 368359"/>
                <a:gd name="connsiteX13" fmla="*/ 180744 w 275705"/>
                <a:gd name="connsiteY13" fmla="*/ 228965 h 368359"/>
                <a:gd name="connsiteX14" fmla="*/ 142759 w 275705"/>
                <a:gd name="connsiteY14" fmla="*/ 132804 h 36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705" h="368359">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grpFill/>
            <a:ln w="5747" cap="flat">
              <a:noFill/>
              <a:prstDash val="solid"/>
              <a:miter/>
            </a:ln>
          </p:spPr>
          <p:txBody>
            <a:bodyPr rtlCol="0" anchor="ctr"/>
            <a:lstStyle/>
            <a:p>
              <a:pPr algn="l" rtl="0"/>
              <a:endParaRPr lang="en-US"/>
            </a:p>
          </p:txBody>
        </p:sp>
      </p:grpSp>
      <p:grpSp>
        <p:nvGrpSpPr>
          <p:cNvPr id="9" name="Group 8">
            <a:extLst>
              <a:ext uri="{FF2B5EF4-FFF2-40B4-BE49-F238E27FC236}">
                <a16:creationId xmlns:a16="http://schemas.microsoft.com/office/drawing/2014/main" id="{F18F8D1E-33E4-180E-BEBC-C0464556F7CD}"/>
              </a:ext>
            </a:extLst>
          </p:cNvPr>
          <p:cNvGrpSpPr/>
          <p:nvPr/>
        </p:nvGrpSpPr>
        <p:grpSpPr>
          <a:xfrm>
            <a:off x="9959800" y="1179294"/>
            <a:ext cx="520217" cy="386895"/>
            <a:chOff x="5119443" y="5419311"/>
            <a:chExt cx="1193302" cy="887480"/>
          </a:xfrm>
          <a:solidFill>
            <a:srgbClr val="E8A116"/>
          </a:solidFill>
        </p:grpSpPr>
        <p:sp>
          <p:nvSpPr>
            <p:cNvPr id="10" name="Freeform 9">
              <a:extLst>
                <a:ext uri="{FF2B5EF4-FFF2-40B4-BE49-F238E27FC236}">
                  <a16:creationId xmlns:a16="http://schemas.microsoft.com/office/drawing/2014/main" id="{5C2A14A1-6CF6-6167-41FA-48DF716C7F12}"/>
                </a:ext>
              </a:extLst>
            </p:cNvPr>
            <p:cNvSpPr/>
            <p:nvPr/>
          </p:nvSpPr>
          <p:spPr>
            <a:xfrm>
              <a:off x="5806738" y="6164996"/>
              <a:ext cx="91342" cy="141795"/>
            </a:xfrm>
            <a:custGeom>
              <a:avLst/>
              <a:gdLst>
                <a:gd name="connsiteX0" fmla="*/ 51106 w 91342"/>
                <a:gd name="connsiteY0" fmla="*/ 0 h 141795"/>
                <a:gd name="connsiteX1" fmla="*/ 89090 w 91342"/>
                <a:gd name="connsiteY1" fmla="*/ 89828 h 141795"/>
                <a:gd name="connsiteX2" fmla="*/ 70674 w 91342"/>
                <a:gd name="connsiteY2" fmla="*/ 133590 h 141795"/>
                <a:gd name="connsiteX3" fmla="*/ 20603 w 91342"/>
                <a:gd name="connsiteY3" fmla="*/ 133590 h 141795"/>
                <a:gd name="connsiteX4" fmla="*/ 2186 w 91342"/>
                <a:gd name="connsiteY4" fmla="*/ 89828 h 141795"/>
                <a:gd name="connsiteX5" fmla="*/ 40171 w 91342"/>
                <a:gd name="connsiteY5" fmla="*/ 0 h 141795"/>
                <a:gd name="connsiteX6" fmla="*/ 51106 w 91342"/>
                <a:gd name="connsiteY6" fmla="*/ 0 h 14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42" h="141795">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grpFill/>
            <a:ln w="5747"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56EC58FC-CAA5-1C99-36E1-0F6BC0D2E795}"/>
                </a:ext>
              </a:extLst>
            </p:cNvPr>
            <p:cNvSpPr/>
            <p:nvPr/>
          </p:nvSpPr>
          <p:spPr>
            <a:xfrm>
              <a:off x="6127218" y="5419311"/>
              <a:ext cx="185527" cy="336277"/>
            </a:xfrm>
            <a:custGeom>
              <a:avLst/>
              <a:gdLst>
                <a:gd name="connsiteX0" fmla="*/ 97810 w 185527"/>
                <a:gd name="connsiteY0" fmla="*/ 576 h 336277"/>
                <a:gd name="connsiteX1" fmla="*/ 171477 w 185527"/>
                <a:gd name="connsiteY1" fmla="*/ 143379 h 336277"/>
                <a:gd name="connsiteX2" fmla="*/ 173204 w 185527"/>
                <a:gd name="connsiteY2" fmla="*/ 277544 h 336277"/>
                <a:gd name="connsiteX3" fmla="*/ 93206 w 185527"/>
                <a:gd name="connsiteY3" fmla="*/ 336278 h 336277"/>
                <a:gd name="connsiteX4" fmla="*/ 12633 w 185527"/>
                <a:gd name="connsiteY4" fmla="*/ 278120 h 336277"/>
                <a:gd name="connsiteX5" fmla="*/ 13783 w 185527"/>
                <a:gd name="connsiteY5" fmla="*/ 143955 h 336277"/>
                <a:gd name="connsiteX6" fmla="*/ 88026 w 185527"/>
                <a:gd name="connsiteY6" fmla="*/ 0 h 336277"/>
                <a:gd name="connsiteX7" fmla="*/ 97810 w 185527"/>
                <a:gd name="connsiteY7" fmla="*/ 576 h 33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27" h="33627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grpFill/>
            <a:ln w="5747"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BC976075-3098-9D33-A25B-3D4F0C2FE352}"/>
                </a:ext>
              </a:extLst>
            </p:cNvPr>
            <p:cNvSpPr/>
            <p:nvPr/>
          </p:nvSpPr>
          <p:spPr>
            <a:xfrm>
              <a:off x="5119443" y="6026800"/>
              <a:ext cx="89110" cy="142967"/>
            </a:xfrm>
            <a:custGeom>
              <a:avLst/>
              <a:gdLst>
                <a:gd name="connsiteX0" fmla="*/ 48924 w 89110"/>
                <a:gd name="connsiteY0" fmla="*/ 0 h 142967"/>
                <a:gd name="connsiteX1" fmla="*/ 87484 w 89110"/>
                <a:gd name="connsiteY1" fmla="*/ 93282 h 142967"/>
                <a:gd name="connsiteX2" fmla="*/ 69643 w 89110"/>
                <a:gd name="connsiteY2" fmla="*/ 133590 h 142967"/>
                <a:gd name="connsiteX3" fmla="*/ 20148 w 89110"/>
                <a:gd name="connsiteY3" fmla="*/ 134166 h 142967"/>
                <a:gd name="connsiteX4" fmla="*/ 580 w 89110"/>
                <a:gd name="connsiteY4" fmla="*/ 95586 h 142967"/>
                <a:gd name="connsiteX5" fmla="*/ 39140 w 89110"/>
                <a:gd name="connsiteY5" fmla="*/ 0 h 142967"/>
                <a:gd name="connsiteX6" fmla="*/ 48924 w 89110"/>
                <a:gd name="connsiteY6" fmla="*/ 0 h 14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10" h="142967">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grpFill/>
            <a:ln w="5747"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8B5CE00B-68D7-2FDA-480D-5EF13A2D4DEC}"/>
                </a:ext>
              </a:extLst>
            </p:cNvPr>
            <p:cNvSpPr/>
            <p:nvPr/>
          </p:nvSpPr>
          <p:spPr>
            <a:xfrm>
              <a:off x="5484799" y="5750407"/>
              <a:ext cx="89727" cy="143672"/>
            </a:xfrm>
            <a:custGeom>
              <a:avLst/>
              <a:gdLst>
                <a:gd name="connsiteX0" fmla="*/ 50752 w 89727"/>
                <a:gd name="connsiteY0" fmla="*/ 0 h 143672"/>
                <a:gd name="connsiteX1" fmla="*/ 89312 w 89727"/>
                <a:gd name="connsiteY1" fmla="*/ 96161 h 143672"/>
                <a:gd name="connsiteX2" fmla="*/ 69169 w 89727"/>
                <a:gd name="connsiteY2" fmla="*/ 134741 h 143672"/>
                <a:gd name="connsiteX3" fmla="*/ 21400 w 89727"/>
                <a:gd name="connsiteY3" fmla="*/ 135317 h 143672"/>
                <a:gd name="connsiteX4" fmla="*/ 1833 w 89727"/>
                <a:gd name="connsiteY4" fmla="*/ 93858 h 143672"/>
                <a:gd name="connsiteX5" fmla="*/ 40968 w 89727"/>
                <a:gd name="connsiteY5" fmla="*/ 0 h 143672"/>
                <a:gd name="connsiteX6" fmla="*/ 50752 w 89727"/>
                <a:gd name="connsiteY6" fmla="*/ 0 h 1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27" h="143672">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grpFill/>
            <a:ln w="5747"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8102858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96988" indent="-1296988" algn="l" rtl="0"/>
            <a:r>
              <a:rPr lang="en-IE" sz="1800" b="1" dirty="0"/>
              <a:t>Dyrke motion:</a:t>
            </a:r>
            <a:r>
              <a:rPr lang="en-IE" sz="1800" dirty="0"/>
              <a:t>Identificer oplande (tage osv.) på din bedrift og lav en plan for et simpelt regnvandsopsamlingssystem.</a:t>
            </a:r>
          </a:p>
          <a:p>
            <a:pPr marL="1296988" indent="-1296988" algn="l" rtl="0"/>
            <a:endParaRPr lang="en-IE" sz="1800" b="1" dirty="0"/>
          </a:p>
          <a:p>
            <a:pPr marL="1296988" indent="-1296988" algn="l" rtl="0"/>
            <a:r>
              <a:rPr lang="en-IE" sz="1800" b="1" dirty="0"/>
              <a:t>Hjemmesider</a:t>
            </a:r>
            <a:r>
              <a:rPr lang="en-IE" sz="1800" dirty="0"/>
              <a:t>:</a:t>
            </a:r>
            <a:r>
              <a:rPr lang="en-IE" sz="1800" dirty="0">
                <a:hlinkClick r:id="rId2"/>
              </a:rPr>
              <a:t>https://rainharvesting.com.au</a:t>
            </a:r>
            <a:r>
              <a:rPr lang="en-IE" sz="1800" dirty="0"/>
              <a:t>/. En begynderguide til regnvandsopsamling https://</a:t>
            </a:r>
            <a:r>
              <a:rPr lang="en-IE" sz="1800" dirty="0" err="1"/>
              <a:t>www.treehugger.com</a:t>
            </a:r>
            <a:r>
              <a:rPr lang="en-IE" sz="1800" dirty="0"/>
              <a:t>/begyndere-guide-til-regnvandshøstning-5089884</a:t>
            </a:r>
          </a:p>
          <a:p>
            <a:pPr marL="1296988" indent="-1296988" algn="l" rtl="0"/>
            <a:endParaRPr lang="en-IE" sz="1800" b="1" dirty="0"/>
          </a:p>
          <a:p>
            <a:pPr marL="1296988" indent="-1296988" algn="l" rtl="0"/>
            <a:r>
              <a:rPr lang="en-IE" sz="1800" b="1" dirty="0"/>
              <a:t>Youtube</a:t>
            </a:r>
            <a:r>
              <a:rPr lang="en-IE" sz="1800" dirty="0"/>
              <a:t>: Undgå disse 5 fejl, når regnvand høstes | Ting, bøgerne ikke vil fortælle dig</a:t>
            </a:r>
            <a:r>
              <a:rPr lang="en-IE" sz="1800" dirty="0">
                <a:hlinkClick r:id="rId3"/>
              </a:rPr>
              <a:t>https://www.youtube.com/watch?v=w8Ow7PmEUbM</a:t>
            </a:r>
            <a:r>
              <a:rPr lang="en-IE" sz="1800" dirty="0"/>
              <a:t> </a:t>
            </a:r>
          </a:p>
          <a:p>
            <a:pPr marL="1296988" indent="-1296988" algn="l" rtl="0"/>
            <a:r>
              <a:rPr lang="en-IE" sz="1800" dirty="0"/>
              <a:t>Urban Farm regnvandshøstsystem:</a:t>
            </a:r>
            <a:r>
              <a:rPr lang="en-IE" sz="1800" dirty="0">
                <a:hlinkClick r:id="rId4"/>
              </a:rPr>
              <a:t>https://www.youtube.com/shorts/4MpFhehrwww</a:t>
            </a:r>
            <a:r>
              <a:rPr lang="en-IE" sz="1800" dirty="0"/>
              <a:t> </a:t>
            </a:r>
          </a:p>
          <a:p>
            <a:pPr marL="1296988" indent="-1296988" algn="l" rtl="0"/>
            <a:endParaRPr lang="en-IE" sz="1800" b="1" dirty="0"/>
          </a:p>
          <a:p>
            <a:pPr marL="1296988" indent="-1296988" algn="l" rtl="0"/>
            <a:r>
              <a:rPr lang="en-IE" sz="1800" b="1" dirty="0"/>
              <a:t>Casestudie:</a:t>
            </a:r>
            <a:r>
              <a:rPr lang="en-IE" sz="1800" dirty="0"/>
              <a:t>La</a:t>
            </a:r>
            <a:r>
              <a:rPr lang="en-IE" sz="1800" dirty="0" err="1"/>
              <a:t>Ferme</a:t>
            </a:r>
            <a:r>
              <a:rPr lang="en-IE" sz="1800" dirty="0"/>
              <a:t>Du</a:t>
            </a:r>
            <a:r>
              <a:rPr lang="en-IE" sz="1800" dirty="0" err="1"/>
              <a:t>Trichon</a:t>
            </a:r>
            <a:r>
              <a:rPr lang="en-IE" sz="1800" dirty="0"/>
              <a:t>.</a:t>
            </a:r>
            <a:r>
              <a:rPr lang="pt-BR" sz="1800" dirty="0">
                <a:solidFill>
                  <a:srgbClr val="FF0000"/>
                </a:solidFill>
              </a:rPr>
              <a:t> </a:t>
            </a:r>
          </a:p>
          <a:p>
            <a:pPr marL="1296988" indent="-1296988" algn="l" rtl="0"/>
            <a:endParaRPr lang="pt-BR" sz="1800" b="1" dirty="0">
              <a:solidFill>
                <a:srgbClr val="FF0000"/>
              </a:solidFill>
            </a:endParaRPr>
          </a:p>
          <a:p>
            <a:pPr marL="1296988" indent="-1296988" algn="l" rtl="0"/>
            <a:r>
              <a:rPr lang="en-IE" sz="1800" b="1" dirty="0"/>
              <a:t>Offentliggørelse</a:t>
            </a:r>
            <a:r>
              <a:rPr lang="en-IE" sz="1800" dirty="0"/>
              <a:t>: Waterfall, P., 2006. Opsamling af regnvand til landskabsbrug.</a:t>
            </a:r>
          </a:p>
          <a:p>
            <a:pPr marL="1296988" indent="-1296988" algn="l" rtl="0"/>
            <a:endParaRPr lang="en-IE" sz="1800" dirty="0"/>
          </a:p>
          <a:p>
            <a:pPr marL="1296988" indent="-1296988"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3556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2A538FA-A226-6EB5-267B-533FD9D88DB6}"/>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3321" r="3321"/>
          <a:stretch>
            <a:fillRect/>
          </a:stretch>
        </p:blipFill>
        <p:spPr/>
      </p:pic>
      <p:sp>
        <p:nvSpPr>
          <p:cNvPr id="3" name="Freeform 2">
            <a:extLst>
              <a:ext uri="{FF2B5EF4-FFF2-40B4-BE49-F238E27FC236}">
                <a16:creationId xmlns:a16="http://schemas.microsoft.com/office/drawing/2014/main" id="{2B5F0BD6-D7E3-159A-9C41-7A65C65C2BF1}"/>
              </a:ext>
            </a:extLst>
          </p:cNvPr>
          <p:cNvSpPr/>
          <p:nvPr/>
        </p:nvSpPr>
        <p:spPr>
          <a:xfrm>
            <a:off x="0" y="2318090"/>
            <a:ext cx="54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pPr algn="l" rtl="0"/>
            <a:endParaRPr lang="en-US"/>
          </a:p>
        </p:txBody>
      </p:sp>
      <p:sp>
        <p:nvSpPr>
          <p:cNvPr id="6" name="Text Placeholder 3">
            <a:extLst>
              <a:ext uri="{FF2B5EF4-FFF2-40B4-BE49-F238E27FC236}">
                <a16:creationId xmlns:a16="http://schemas.microsoft.com/office/drawing/2014/main" id="{EE46F285-036C-EAB3-8702-1E0F0C6347AC}"/>
              </a:ext>
            </a:extLst>
          </p:cNvPr>
          <p:cNvSpPr txBox="1">
            <a:spLocks/>
          </p:cNvSpPr>
          <p:nvPr/>
        </p:nvSpPr>
        <p:spPr>
          <a:xfrm>
            <a:off x="1097281" y="2803631"/>
            <a:ext cx="4172576" cy="3066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4800" dirty="0">
                <a:solidFill>
                  <a:schemeClr val="bg1"/>
                </a:solidFill>
              </a:rPr>
              <a:t>Certificering</a:t>
            </a:r>
          </a:p>
          <a:p>
            <a:pPr marL="0" indent="0" algn="l" rtl="0">
              <a:buNone/>
            </a:pPr>
            <a:r>
              <a:rPr lang="en-US" sz="3200" dirty="0">
                <a:solidFill>
                  <a:schemeClr val="bg1"/>
                </a:solidFill>
              </a:rPr>
              <a:t>Tillykke med at have gennemført kurset!</a:t>
            </a:r>
          </a:p>
        </p:txBody>
      </p:sp>
      <p:sp>
        <p:nvSpPr>
          <p:cNvPr id="9" name="Text Placeholder 4">
            <a:extLst>
              <a:ext uri="{FF2B5EF4-FFF2-40B4-BE49-F238E27FC236}">
                <a16:creationId xmlns:a16="http://schemas.microsoft.com/office/drawing/2014/main" id="{FB9D3D78-55CA-C61E-0044-A48278C3E802}"/>
              </a:ext>
            </a:extLst>
          </p:cNvPr>
          <p:cNvSpPr txBox="1">
            <a:spLocks/>
          </p:cNvSpPr>
          <p:nvPr/>
        </p:nvSpPr>
        <p:spPr>
          <a:xfrm>
            <a:off x="3747431" y="987947"/>
            <a:ext cx="2066906"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13000" dirty="0">
                <a:solidFill>
                  <a:schemeClr val="bg1"/>
                </a:solidFill>
              </a:rPr>
              <a:t>05</a:t>
            </a:r>
          </a:p>
        </p:txBody>
      </p:sp>
    </p:spTree>
    <p:extLst>
      <p:ext uri="{BB962C8B-B14F-4D97-AF65-F5344CB8AC3E}">
        <p14:creationId xmlns:p14="http://schemas.microsoft.com/office/powerpoint/2010/main" val="7721637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FA0489FC-F0A1-1A49-743E-1DE2D252CDC7}"/>
              </a:ext>
            </a:extLst>
          </p:cNvPr>
          <p:cNvSpPr/>
          <p:nvPr/>
        </p:nvSpPr>
        <p:spPr>
          <a:xfrm>
            <a:off x="-1" y="1"/>
            <a:ext cx="12192001" cy="6858000"/>
          </a:xfrm>
          <a:prstGeom prst="rect">
            <a:avLst/>
          </a:prstGeom>
          <a:solidFill>
            <a:srgbClr val="296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62" name="Group 61">
            <a:extLst>
              <a:ext uri="{FF2B5EF4-FFF2-40B4-BE49-F238E27FC236}">
                <a16:creationId xmlns:a16="http://schemas.microsoft.com/office/drawing/2014/main" id="{E4A6A904-0D35-D7C7-68DE-B5E9912ABB33}"/>
              </a:ext>
            </a:extLst>
          </p:cNvPr>
          <p:cNvGrpSpPr/>
          <p:nvPr/>
        </p:nvGrpSpPr>
        <p:grpSpPr>
          <a:xfrm>
            <a:off x="9640038" y="1541103"/>
            <a:ext cx="4223513" cy="5362664"/>
            <a:chOff x="4590383" y="646852"/>
            <a:chExt cx="2225652" cy="2825947"/>
          </a:xfrm>
          <a:solidFill>
            <a:schemeClr val="bg1">
              <a:alpha val="9936"/>
            </a:schemeClr>
          </a:solidFill>
        </p:grpSpPr>
        <p:sp>
          <p:nvSpPr>
            <p:cNvPr id="22" name="Freeform 21">
              <a:extLst>
                <a:ext uri="{FF2B5EF4-FFF2-40B4-BE49-F238E27FC236}">
                  <a16:creationId xmlns:a16="http://schemas.microsoft.com/office/drawing/2014/main" id="{68FFAFBE-A853-AC17-6BC7-4F051DC7C4DA}"/>
                </a:ext>
              </a:extLst>
            </p:cNvPr>
            <p:cNvSpPr/>
            <p:nvPr/>
          </p:nvSpPr>
          <p:spPr>
            <a:xfrm>
              <a:off x="4634278" y="2326540"/>
              <a:ext cx="967452" cy="1142842"/>
            </a:xfrm>
            <a:custGeom>
              <a:avLst/>
              <a:gdLst>
                <a:gd name="connsiteX0" fmla="*/ 560618 w 967452"/>
                <a:gd name="connsiteY0" fmla="*/ 316287 h 1142842"/>
                <a:gd name="connsiteX1" fmla="*/ 543991 w 967452"/>
                <a:gd name="connsiteY1" fmla="*/ 354283 h 1142842"/>
                <a:gd name="connsiteX2" fmla="*/ 500048 w 967452"/>
                <a:gd name="connsiteY2" fmla="*/ 501517 h 1142842"/>
                <a:gd name="connsiteX3" fmla="*/ 505986 w 967452"/>
                <a:gd name="connsiteY3" fmla="*/ 547824 h 1142842"/>
                <a:gd name="connsiteX4" fmla="*/ 655629 w 967452"/>
                <a:gd name="connsiteY4" fmla="*/ 804296 h 1142842"/>
                <a:gd name="connsiteX5" fmla="*/ 666318 w 967452"/>
                <a:gd name="connsiteY5" fmla="*/ 837544 h 1142842"/>
                <a:gd name="connsiteX6" fmla="*/ 666318 w 967452"/>
                <a:gd name="connsiteY6" fmla="*/ 1065519 h 1142842"/>
                <a:gd name="connsiteX7" fmla="*/ 617625 w 967452"/>
                <a:gd name="connsiteY7" fmla="*/ 1136761 h 1142842"/>
                <a:gd name="connsiteX8" fmla="*/ 530926 w 967452"/>
                <a:gd name="connsiteY8" fmla="*/ 1116576 h 1142842"/>
                <a:gd name="connsiteX9" fmla="*/ 511924 w 967452"/>
                <a:gd name="connsiteY9" fmla="*/ 1059582 h 1142842"/>
                <a:gd name="connsiteX10" fmla="*/ 510736 w 967452"/>
                <a:gd name="connsiteY10" fmla="*/ 887413 h 1142842"/>
                <a:gd name="connsiteX11" fmla="*/ 497672 w 967452"/>
                <a:gd name="connsiteY11" fmla="*/ 839918 h 1142842"/>
                <a:gd name="connsiteX12" fmla="*/ 351592 w 967452"/>
                <a:gd name="connsiteY12" fmla="*/ 588195 h 1142842"/>
                <a:gd name="connsiteX13" fmla="*/ 344466 w 967452"/>
                <a:gd name="connsiteY13" fmla="*/ 576321 h 1142842"/>
                <a:gd name="connsiteX14" fmla="*/ 308836 w 967452"/>
                <a:gd name="connsiteY14" fmla="*/ 559698 h 1142842"/>
                <a:gd name="connsiteX15" fmla="*/ 298147 w 967452"/>
                <a:gd name="connsiteY15" fmla="*/ 590570 h 1142842"/>
                <a:gd name="connsiteX16" fmla="*/ 296960 w 967452"/>
                <a:gd name="connsiteY16" fmla="*/ 1059582 h 1142842"/>
                <a:gd name="connsiteX17" fmla="*/ 187696 w 967452"/>
                <a:gd name="connsiteY17" fmla="*/ 1135574 h 1142842"/>
                <a:gd name="connsiteX18" fmla="*/ 142566 w 967452"/>
                <a:gd name="connsiteY18" fmla="*/ 1067893 h 1142842"/>
                <a:gd name="connsiteX19" fmla="*/ 143753 w 967452"/>
                <a:gd name="connsiteY19" fmla="*/ 459959 h 1142842"/>
                <a:gd name="connsiteX20" fmla="*/ 163943 w 967452"/>
                <a:gd name="connsiteY20" fmla="*/ 380405 h 1142842"/>
                <a:gd name="connsiteX21" fmla="*/ 158005 w 967452"/>
                <a:gd name="connsiteY21" fmla="*/ 337659 h 1142842"/>
                <a:gd name="connsiteX22" fmla="*/ 19050 w 967452"/>
                <a:gd name="connsiteY22" fmla="*/ 134619 h 1142842"/>
                <a:gd name="connsiteX23" fmla="*/ 67744 w 967452"/>
                <a:gd name="connsiteY23" fmla="*/ 26568 h 1142842"/>
                <a:gd name="connsiteX24" fmla="*/ 304086 w 967452"/>
                <a:gd name="connsiteY24" fmla="*/ 445 h 1142842"/>
                <a:gd name="connsiteX25" fmla="*/ 348029 w 967452"/>
                <a:gd name="connsiteY25" fmla="*/ 4008 h 1142842"/>
                <a:gd name="connsiteX26" fmla="*/ 584371 w 967452"/>
                <a:gd name="connsiteY26" fmla="*/ 81187 h 1142842"/>
                <a:gd name="connsiteX27" fmla="*/ 610499 w 967452"/>
                <a:gd name="connsiteY27" fmla="*/ 106121 h 1142842"/>
                <a:gd name="connsiteX28" fmla="*/ 750641 w 967452"/>
                <a:gd name="connsiteY28" fmla="*/ 452834 h 1142842"/>
                <a:gd name="connsiteX29" fmla="*/ 761330 w 967452"/>
                <a:gd name="connsiteY29" fmla="*/ 531201 h 1142842"/>
                <a:gd name="connsiteX30" fmla="*/ 779145 w 967452"/>
                <a:gd name="connsiteY30" fmla="*/ 594132 h 1142842"/>
                <a:gd name="connsiteX31" fmla="*/ 836152 w 967452"/>
                <a:gd name="connsiteY31" fmla="*/ 684372 h 1142842"/>
                <a:gd name="connsiteX32" fmla="*/ 876532 w 967452"/>
                <a:gd name="connsiteY32" fmla="*/ 693871 h 1142842"/>
                <a:gd name="connsiteX33" fmla="*/ 922850 w 967452"/>
                <a:gd name="connsiteY33" fmla="*/ 703370 h 1142842"/>
                <a:gd name="connsiteX34" fmla="*/ 960855 w 967452"/>
                <a:gd name="connsiteY34" fmla="*/ 851791 h 1142842"/>
                <a:gd name="connsiteX35" fmla="*/ 918100 w 967452"/>
                <a:gd name="connsiteY35" fmla="*/ 879102 h 1142842"/>
                <a:gd name="connsiteX36" fmla="*/ 791021 w 967452"/>
                <a:gd name="connsiteY36" fmla="*/ 763926 h 1142842"/>
                <a:gd name="connsiteX37" fmla="*/ 806461 w 967452"/>
                <a:gd name="connsiteY37" fmla="*/ 738991 h 1142842"/>
                <a:gd name="connsiteX38" fmla="*/ 814774 w 967452"/>
                <a:gd name="connsiteY38" fmla="*/ 703370 h 1142842"/>
                <a:gd name="connsiteX39" fmla="*/ 747078 w 967452"/>
                <a:gd name="connsiteY39" fmla="*/ 598881 h 1142842"/>
                <a:gd name="connsiteX40" fmla="*/ 697197 w 967452"/>
                <a:gd name="connsiteY40" fmla="*/ 564447 h 1142842"/>
                <a:gd name="connsiteX41" fmla="*/ 637815 w 967452"/>
                <a:gd name="connsiteY41" fmla="*/ 502704 h 1142842"/>
                <a:gd name="connsiteX42" fmla="*/ 580808 w 967452"/>
                <a:gd name="connsiteY42" fmla="*/ 355470 h 1142842"/>
                <a:gd name="connsiteX43" fmla="*/ 560618 w 967452"/>
                <a:gd name="connsiteY43" fmla="*/ 316287 h 1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67452" h="114284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grpFill/>
            <a:ln w="11862"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50F8D7AD-5D24-7697-B4BD-232D5A048EC1}"/>
                </a:ext>
              </a:extLst>
            </p:cNvPr>
            <p:cNvSpPr/>
            <p:nvPr/>
          </p:nvSpPr>
          <p:spPr>
            <a:xfrm>
              <a:off x="4590383" y="646852"/>
              <a:ext cx="2225652" cy="2825947"/>
            </a:xfrm>
            <a:custGeom>
              <a:avLst/>
              <a:gdLst>
                <a:gd name="connsiteX0" fmla="*/ 714964 w 2225652"/>
                <a:gd name="connsiteY0" fmla="*/ 289719 h 2825947"/>
                <a:gd name="connsiteX1" fmla="*/ 804038 w 2225652"/>
                <a:gd name="connsiteY1" fmla="*/ 218477 h 2825947"/>
                <a:gd name="connsiteX2" fmla="*/ 811164 w 2225652"/>
                <a:gd name="connsiteY2" fmla="*/ 191167 h 2825947"/>
                <a:gd name="connsiteX3" fmla="*/ 811164 w 2225652"/>
                <a:gd name="connsiteY3" fmla="*/ 87866 h 2825947"/>
                <a:gd name="connsiteX4" fmla="*/ 840855 w 2225652"/>
                <a:gd name="connsiteY4" fmla="*/ 66493 h 2825947"/>
                <a:gd name="connsiteX5" fmla="*/ 876484 w 2225652"/>
                <a:gd name="connsiteY5" fmla="*/ 87866 h 2825947"/>
                <a:gd name="connsiteX6" fmla="*/ 876484 w 2225652"/>
                <a:gd name="connsiteY6" fmla="*/ 154358 h 2825947"/>
                <a:gd name="connsiteX7" fmla="*/ 884798 w 2225652"/>
                <a:gd name="connsiteY7" fmla="*/ 156733 h 2825947"/>
                <a:gd name="connsiteX8" fmla="*/ 1083135 w 2225652"/>
                <a:gd name="connsiteY8" fmla="*/ 0 h 2825947"/>
                <a:gd name="connsiteX9" fmla="*/ 1239904 w 2225652"/>
                <a:gd name="connsiteY9" fmla="*/ 124674 h 2825947"/>
                <a:gd name="connsiteX10" fmla="*/ 1446555 w 2225652"/>
                <a:gd name="connsiteY10" fmla="*/ 289719 h 2825947"/>
                <a:gd name="connsiteX11" fmla="*/ 1473871 w 2225652"/>
                <a:gd name="connsiteY11" fmla="*/ 347900 h 2825947"/>
                <a:gd name="connsiteX12" fmla="*/ 1472683 w 2225652"/>
                <a:gd name="connsiteY12" fmla="*/ 680365 h 2825947"/>
                <a:gd name="connsiteX13" fmla="*/ 1505938 w 2225652"/>
                <a:gd name="connsiteY13" fmla="*/ 714799 h 2825947"/>
                <a:gd name="connsiteX14" fmla="*/ 1593824 w 2225652"/>
                <a:gd name="connsiteY14" fmla="*/ 628120 h 2825947"/>
                <a:gd name="connsiteX15" fmla="*/ 1593824 w 2225652"/>
                <a:gd name="connsiteY15" fmla="*/ 527193 h 2825947"/>
                <a:gd name="connsiteX16" fmla="*/ 1571258 w 2225652"/>
                <a:gd name="connsiteY16" fmla="*/ 493947 h 2825947"/>
                <a:gd name="connsiteX17" fmla="*/ 1559382 w 2225652"/>
                <a:gd name="connsiteY17" fmla="*/ 480886 h 2825947"/>
                <a:gd name="connsiteX18" fmla="*/ 1572446 w 2225652"/>
                <a:gd name="connsiteY18" fmla="*/ 467825 h 2825947"/>
                <a:gd name="connsiteX19" fmla="*/ 1592636 w 2225652"/>
                <a:gd name="connsiteY19" fmla="*/ 466638 h 2825947"/>
                <a:gd name="connsiteX20" fmla="*/ 2016626 w 2225652"/>
                <a:gd name="connsiteY20" fmla="*/ 466638 h 2825947"/>
                <a:gd name="connsiteX21" fmla="*/ 2034441 w 2225652"/>
                <a:gd name="connsiteY21" fmla="*/ 467825 h 2825947"/>
                <a:gd name="connsiteX22" fmla="*/ 2052256 w 2225652"/>
                <a:gd name="connsiteY22" fmla="*/ 480886 h 2825947"/>
                <a:gd name="connsiteX23" fmla="*/ 2038004 w 2225652"/>
                <a:gd name="connsiteY23" fmla="*/ 496322 h 2825947"/>
                <a:gd name="connsiteX24" fmla="*/ 2020189 w 2225652"/>
                <a:gd name="connsiteY24" fmla="*/ 520070 h 2825947"/>
                <a:gd name="connsiteX25" fmla="*/ 2019001 w 2225652"/>
                <a:gd name="connsiteY25" fmla="*/ 692239 h 2825947"/>
                <a:gd name="connsiteX26" fmla="*/ 2043942 w 2225652"/>
                <a:gd name="connsiteY26" fmla="*/ 715986 h 2825947"/>
                <a:gd name="connsiteX27" fmla="*/ 2182897 w 2225652"/>
                <a:gd name="connsiteY27" fmla="*/ 715986 h 2825947"/>
                <a:gd name="connsiteX28" fmla="*/ 2225652 w 2225652"/>
                <a:gd name="connsiteY28" fmla="*/ 724297 h 2825947"/>
                <a:gd name="connsiteX29" fmla="*/ 2214963 w 2225652"/>
                <a:gd name="connsiteY29" fmla="*/ 737359 h 2825947"/>
                <a:gd name="connsiteX30" fmla="*/ 2180522 w 2225652"/>
                <a:gd name="connsiteY30" fmla="*/ 799102 h 2825947"/>
                <a:gd name="connsiteX31" fmla="*/ 2180522 w 2225652"/>
                <a:gd name="connsiteY31" fmla="*/ 2787952 h 2825947"/>
                <a:gd name="connsiteX32" fmla="*/ 2178146 w 2225652"/>
                <a:gd name="connsiteY32" fmla="*/ 2824760 h 2825947"/>
                <a:gd name="connsiteX33" fmla="*/ 2167457 w 2225652"/>
                <a:gd name="connsiteY33" fmla="*/ 2825948 h 2825947"/>
                <a:gd name="connsiteX34" fmla="*/ 2163895 w 2225652"/>
                <a:gd name="connsiteY34" fmla="*/ 2789139 h 2825947"/>
                <a:gd name="connsiteX35" fmla="*/ 2163895 w 2225652"/>
                <a:gd name="connsiteY35" fmla="*/ 1833304 h 2825947"/>
                <a:gd name="connsiteX36" fmla="*/ 2163895 w 2225652"/>
                <a:gd name="connsiteY36" fmla="*/ 788415 h 2825947"/>
                <a:gd name="connsiteX37" fmla="*/ 2122327 w 2225652"/>
                <a:gd name="connsiteY37" fmla="*/ 745670 h 2825947"/>
                <a:gd name="connsiteX38" fmla="*/ 1510688 w 2225652"/>
                <a:gd name="connsiteY38" fmla="*/ 744483 h 2825947"/>
                <a:gd name="connsiteX39" fmla="*/ 1472683 w 2225652"/>
                <a:gd name="connsiteY39" fmla="*/ 783666 h 2825947"/>
                <a:gd name="connsiteX40" fmla="*/ 1472683 w 2225652"/>
                <a:gd name="connsiteY40" fmla="*/ 2139646 h 2825947"/>
                <a:gd name="connsiteX41" fmla="*/ 1469120 w 2225652"/>
                <a:gd name="connsiteY41" fmla="*/ 2177642 h 2825947"/>
                <a:gd name="connsiteX42" fmla="*/ 1458432 w 2225652"/>
                <a:gd name="connsiteY42" fmla="*/ 2177642 h 2825947"/>
                <a:gd name="connsiteX43" fmla="*/ 1454869 w 2225652"/>
                <a:gd name="connsiteY43" fmla="*/ 2139646 h 2825947"/>
                <a:gd name="connsiteX44" fmla="*/ 1454869 w 2225652"/>
                <a:gd name="connsiteY44" fmla="*/ 385896 h 2825947"/>
                <a:gd name="connsiteX45" fmla="*/ 1409738 w 2225652"/>
                <a:gd name="connsiteY45" fmla="*/ 340776 h 2825947"/>
                <a:gd name="connsiteX46" fmla="*/ 748218 w 2225652"/>
                <a:gd name="connsiteY46" fmla="*/ 340776 h 2825947"/>
                <a:gd name="connsiteX47" fmla="*/ 709026 w 2225652"/>
                <a:gd name="connsiteY47" fmla="*/ 379959 h 2825947"/>
                <a:gd name="connsiteX48" fmla="*/ 709026 w 2225652"/>
                <a:gd name="connsiteY48" fmla="*/ 1255053 h 2825947"/>
                <a:gd name="connsiteX49" fmla="*/ 705463 w 2225652"/>
                <a:gd name="connsiteY49" fmla="*/ 1294236 h 2825947"/>
                <a:gd name="connsiteX50" fmla="*/ 694774 w 2225652"/>
                <a:gd name="connsiteY50" fmla="*/ 1295424 h 2825947"/>
                <a:gd name="connsiteX51" fmla="*/ 690023 w 2225652"/>
                <a:gd name="connsiteY51" fmla="*/ 1258615 h 2825947"/>
                <a:gd name="connsiteX52" fmla="*/ 690023 w 2225652"/>
                <a:gd name="connsiteY52" fmla="*/ 374022 h 2825947"/>
                <a:gd name="connsiteX53" fmla="*/ 691211 w 2225652"/>
                <a:gd name="connsiteY53" fmla="*/ 86678 h 2825947"/>
                <a:gd name="connsiteX54" fmla="*/ 653206 w 2225652"/>
                <a:gd name="connsiteY54" fmla="*/ 51057 h 2825947"/>
                <a:gd name="connsiteX55" fmla="*/ 89074 w 2225652"/>
                <a:gd name="connsiteY55" fmla="*/ 51057 h 2825947"/>
                <a:gd name="connsiteX56" fmla="*/ 52256 w 2225652"/>
                <a:gd name="connsiteY56" fmla="*/ 87866 h 2825947"/>
                <a:gd name="connsiteX57" fmla="*/ 52256 w 2225652"/>
                <a:gd name="connsiteY57" fmla="*/ 1566145 h 2825947"/>
                <a:gd name="connsiteX58" fmla="*/ 48694 w 2225652"/>
                <a:gd name="connsiteY58" fmla="*/ 1604141 h 2825947"/>
                <a:gd name="connsiteX59" fmla="*/ 38005 w 2225652"/>
                <a:gd name="connsiteY59" fmla="*/ 1604141 h 2825947"/>
                <a:gd name="connsiteX60" fmla="*/ 34442 w 2225652"/>
                <a:gd name="connsiteY60" fmla="*/ 1567332 h 2825947"/>
                <a:gd name="connsiteX61" fmla="*/ 34442 w 2225652"/>
                <a:gd name="connsiteY61" fmla="*/ 341964 h 2825947"/>
                <a:gd name="connsiteX62" fmla="*/ 34442 w 2225652"/>
                <a:gd name="connsiteY62" fmla="*/ 80742 h 2825947"/>
                <a:gd name="connsiteX63" fmla="*/ 13064 w 2225652"/>
                <a:gd name="connsiteY63" fmla="*/ 49870 h 2825947"/>
                <a:gd name="connsiteX64" fmla="*/ 0 w 2225652"/>
                <a:gd name="connsiteY64" fmla="*/ 37996 h 2825947"/>
                <a:gd name="connsiteX65" fmla="*/ 15439 w 2225652"/>
                <a:gd name="connsiteY65" fmla="*/ 23747 h 2825947"/>
                <a:gd name="connsiteX66" fmla="*/ 41568 w 2225652"/>
                <a:gd name="connsiteY66" fmla="*/ 22560 h 2825947"/>
                <a:gd name="connsiteX67" fmla="*/ 703088 w 2225652"/>
                <a:gd name="connsiteY67" fmla="*/ 22560 h 2825947"/>
                <a:gd name="connsiteX68" fmla="*/ 723278 w 2225652"/>
                <a:gd name="connsiteY68" fmla="*/ 23747 h 2825947"/>
                <a:gd name="connsiteX69" fmla="*/ 742280 w 2225652"/>
                <a:gd name="connsiteY69" fmla="*/ 37996 h 2825947"/>
                <a:gd name="connsiteX70" fmla="*/ 726841 w 2225652"/>
                <a:gd name="connsiteY70" fmla="*/ 52244 h 2825947"/>
                <a:gd name="connsiteX71" fmla="*/ 709026 w 2225652"/>
                <a:gd name="connsiteY71" fmla="*/ 70055 h 2825947"/>
                <a:gd name="connsiteX72" fmla="*/ 707838 w 2225652"/>
                <a:gd name="connsiteY72" fmla="*/ 288532 h 2825947"/>
                <a:gd name="connsiteX73" fmla="*/ 714964 w 2225652"/>
                <a:gd name="connsiteY73" fmla="*/ 289719 h 2825947"/>
                <a:gd name="connsiteX74" fmla="*/ 1442992 w 2225652"/>
                <a:gd name="connsiteY74" fmla="*/ 317029 h 2825947"/>
                <a:gd name="connsiteX75" fmla="*/ 1423990 w 2225652"/>
                <a:gd name="connsiteY75" fmla="*/ 296843 h 2825947"/>
                <a:gd name="connsiteX76" fmla="*/ 1106888 w 2225652"/>
                <a:gd name="connsiteY76" fmla="*/ 42745 h 2825947"/>
                <a:gd name="connsiteX77" fmla="*/ 1057007 w 2225652"/>
                <a:gd name="connsiteY77" fmla="*/ 41558 h 2825947"/>
                <a:gd name="connsiteX78" fmla="*/ 738717 w 2225652"/>
                <a:gd name="connsiteY78" fmla="*/ 293281 h 2825947"/>
                <a:gd name="connsiteX79" fmla="*/ 714964 w 2225652"/>
                <a:gd name="connsiteY79" fmla="*/ 305155 h 2825947"/>
                <a:gd name="connsiteX80" fmla="*/ 723278 w 2225652"/>
                <a:gd name="connsiteY80" fmla="*/ 315841 h 2825947"/>
                <a:gd name="connsiteX81" fmla="*/ 1442992 w 2225652"/>
                <a:gd name="connsiteY81" fmla="*/ 317029 h 2825947"/>
                <a:gd name="connsiteX82" fmla="*/ 1804037 w 2225652"/>
                <a:gd name="connsiteY82" fmla="*/ 713611 h 2825947"/>
                <a:gd name="connsiteX83" fmla="*/ 1972683 w 2225652"/>
                <a:gd name="connsiteY83" fmla="*/ 713611 h 2825947"/>
                <a:gd name="connsiteX84" fmla="*/ 1998812 w 2225652"/>
                <a:gd name="connsiteY84" fmla="*/ 687489 h 2825947"/>
                <a:gd name="connsiteX85" fmla="*/ 1998812 w 2225652"/>
                <a:gd name="connsiteY85" fmla="*/ 521257 h 2825947"/>
                <a:gd name="connsiteX86" fmla="*/ 1971496 w 2225652"/>
                <a:gd name="connsiteY86" fmla="*/ 493947 h 2825947"/>
                <a:gd name="connsiteX87" fmla="*/ 1636579 w 2225652"/>
                <a:gd name="connsiteY87" fmla="*/ 493947 h 2825947"/>
                <a:gd name="connsiteX88" fmla="*/ 1608075 w 2225652"/>
                <a:gd name="connsiteY88" fmla="*/ 521257 h 2825947"/>
                <a:gd name="connsiteX89" fmla="*/ 1608075 w 2225652"/>
                <a:gd name="connsiteY89" fmla="*/ 683927 h 2825947"/>
                <a:gd name="connsiteX90" fmla="*/ 1636579 w 2225652"/>
                <a:gd name="connsiteY90" fmla="*/ 713611 h 2825947"/>
                <a:gd name="connsiteX91" fmla="*/ 1804037 w 2225652"/>
                <a:gd name="connsiteY91" fmla="*/ 713611 h 2825947"/>
                <a:gd name="connsiteX92" fmla="*/ 831354 w 2225652"/>
                <a:gd name="connsiteY92" fmla="*/ 184043 h 2825947"/>
                <a:gd name="connsiteX93" fmla="*/ 846793 w 2225652"/>
                <a:gd name="connsiteY93" fmla="*/ 179293 h 2825947"/>
                <a:gd name="connsiteX94" fmla="*/ 853919 w 2225652"/>
                <a:gd name="connsiteY94" fmla="*/ 89053 h 2825947"/>
                <a:gd name="connsiteX95" fmla="*/ 840855 w 2225652"/>
                <a:gd name="connsiteY95" fmla="*/ 84304 h 2825947"/>
                <a:gd name="connsiteX96" fmla="*/ 831354 w 2225652"/>
                <a:gd name="connsiteY96" fmla="*/ 93802 h 2825947"/>
                <a:gd name="connsiteX97" fmla="*/ 831354 w 2225652"/>
                <a:gd name="connsiteY97" fmla="*/ 184043 h 28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225652" h="2825947">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grpFill/>
            <a:ln w="11862"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A24D52C9-B370-317F-CF2F-060DA89B465F}"/>
                </a:ext>
              </a:extLst>
            </p:cNvPr>
            <p:cNvSpPr/>
            <p:nvPr/>
          </p:nvSpPr>
          <p:spPr>
            <a:xfrm>
              <a:off x="6256527" y="2999038"/>
              <a:ext cx="260221" cy="461888"/>
            </a:xfrm>
            <a:custGeom>
              <a:avLst/>
              <a:gdLst>
                <a:gd name="connsiteX0" fmla="*/ 142644 w 260221"/>
                <a:gd name="connsiteY0" fmla="*/ 2375 h 461888"/>
                <a:gd name="connsiteX1" fmla="*/ 142644 w 260221"/>
                <a:gd name="connsiteY1" fmla="*/ 74804 h 461888"/>
                <a:gd name="connsiteX2" fmla="*/ 167585 w 260221"/>
                <a:gd name="connsiteY2" fmla="*/ 98552 h 461888"/>
                <a:gd name="connsiteX3" fmla="*/ 235281 w 260221"/>
                <a:gd name="connsiteY3" fmla="*/ 98552 h 461888"/>
                <a:gd name="connsiteX4" fmla="*/ 260221 w 260221"/>
                <a:gd name="connsiteY4" fmla="*/ 122299 h 461888"/>
                <a:gd name="connsiteX5" fmla="*/ 257846 w 260221"/>
                <a:gd name="connsiteY5" fmla="*/ 439328 h 461888"/>
                <a:gd name="connsiteX6" fmla="*/ 234093 w 260221"/>
                <a:gd name="connsiteY6" fmla="*/ 461888 h 461888"/>
                <a:gd name="connsiteX7" fmla="*/ 23879 w 260221"/>
                <a:gd name="connsiteY7" fmla="*/ 461888 h 461888"/>
                <a:gd name="connsiteX8" fmla="*/ 126 w 260221"/>
                <a:gd name="connsiteY8" fmla="*/ 436953 h 461888"/>
                <a:gd name="connsiteX9" fmla="*/ 3689 w 260221"/>
                <a:gd name="connsiteY9" fmla="*/ 122299 h 461888"/>
                <a:gd name="connsiteX10" fmla="*/ 31005 w 260221"/>
                <a:gd name="connsiteY10" fmla="*/ 97365 h 461888"/>
                <a:gd name="connsiteX11" fmla="*/ 96326 w 260221"/>
                <a:gd name="connsiteY11" fmla="*/ 97365 h 461888"/>
                <a:gd name="connsiteX12" fmla="*/ 124829 w 260221"/>
                <a:gd name="connsiteY12" fmla="*/ 68867 h 461888"/>
                <a:gd name="connsiteX13" fmla="*/ 130768 w 260221"/>
                <a:gd name="connsiteY13" fmla="*/ 0 h 461888"/>
                <a:gd name="connsiteX14" fmla="*/ 142644 w 260221"/>
                <a:gd name="connsiteY14" fmla="*/ 2375 h 4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221" h="461888">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grpFill/>
            <a:ln w="11862"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31D4D388-71E2-C3BE-8600-CB2002DF4A37}"/>
                </a:ext>
              </a:extLst>
            </p:cNvPr>
            <p:cNvSpPr/>
            <p:nvPr/>
          </p:nvSpPr>
          <p:spPr>
            <a:xfrm>
              <a:off x="5032173" y="2034875"/>
              <a:ext cx="308819" cy="308747"/>
            </a:xfrm>
            <a:custGeom>
              <a:avLst/>
              <a:gdLst>
                <a:gd name="connsiteX0" fmla="*/ 308804 w 308819"/>
                <a:gd name="connsiteY0" fmla="*/ 156749 h 308747"/>
                <a:gd name="connsiteX1" fmla="*/ 152034 w 308819"/>
                <a:gd name="connsiteY1" fmla="*/ 308733 h 308747"/>
                <a:gd name="connsiteX2" fmla="*/ 15 w 308819"/>
                <a:gd name="connsiteY2" fmla="*/ 150812 h 308747"/>
                <a:gd name="connsiteX3" fmla="*/ 157972 w 308819"/>
                <a:gd name="connsiteY3" fmla="*/ 16 h 308747"/>
                <a:gd name="connsiteX4" fmla="*/ 308804 w 308819"/>
                <a:gd name="connsiteY4" fmla="*/ 156749 h 308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19" h="308747">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grpFill/>
            <a:ln w="11862"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9F1DD50C-9F5B-7B90-9068-522A21081520}"/>
                </a:ext>
              </a:extLst>
            </p:cNvPr>
            <p:cNvSpPr/>
            <p:nvPr/>
          </p:nvSpPr>
          <p:spPr>
            <a:xfrm>
              <a:off x="5610041" y="3187830"/>
              <a:ext cx="472571" cy="270720"/>
            </a:xfrm>
            <a:custGeom>
              <a:avLst/>
              <a:gdLst>
                <a:gd name="connsiteX0" fmla="*/ 241624 w 472571"/>
                <a:gd name="connsiteY0" fmla="*/ 1187 h 270720"/>
                <a:gd name="connsiteX1" fmla="*/ 248750 w 472571"/>
                <a:gd name="connsiteY1" fmla="*/ 86678 h 270720"/>
                <a:gd name="connsiteX2" fmla="*/ 282004 w 472571"/>
                <a:gd name="connsiteY2" fmla="*/ 149609 h 270720"/>
                <a:gd name="connsiteX3" fmla="*/ 369890 w 472571"/>
                <a:gd name="connsiteY3" fmla="*/ 179293 h 270720"/>
                <a:gd name="connsiteX4" fmla="*/ 439961 w 472571"/>
                <a:gd name="connsiteY4" fmla="*/ 200666 h 270720"/>
                <a:gd name="connsiteX5" fmla="*/ 468465 w 472571"/>
                <a:gd name="connsiteY5" fmla="*/ 232725 h 270720"/>
                <a:gd name="connsiteX6" fmla="*/ 442337 w 472571"/>
                <a:gd name="connsiteY6" fmla="*/ 270721 h 270720"/>
                <a:gd name="connsiteX7" fmla="*/ 36161 w 472571"/>
                <a:gd name="connsiteY7" fmla="*/ 270721 h 270720"/>
                <a:gd name="connsiteX8" fmla="*/ 11221 w 472571"/>
                <a:gd name="connsiteY8" fmla="*/ 223226 h 270720"/>
                <a:gd name="connsiteX9" fmla="*/ 77729 w 472571"/>
                <a:gd name="connsiteY9" fmla="*/ 184043 h 270720"/>
                <a:gd name="connsiteX10" fmla="*/ 183429 w 472571"/>
                <a:gd name="connsiteY10" fmla="*/ 146047 h 270720"/>
                <a:gd name="connsiteX11" fmla="*/ 228560 w 472571"/>
                <a:gd name="connsiteY11" fmla="*/ 62931 h 270720"/>
                <a:gd name="connsiteX12" fmla="*/ 228560 w 472571"/>
                <a:gd name="connsiteY12" fmla="*/ 0 h 270720"/>
                <a:gd name="connsiteX13" fmla="*/ 241624 w 472571"/>
                <a:gd name="connsiteY13" fmla="*/ 1187 h 27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571" h="270720">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grpFill/>
            <a:ln w="11862"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A83B3EFD-879C-E037-F02F-75196ACEBA22}"/>
                </a:ext>
              </a:extLst>
            </p:cNvPr>
            <p:cNvSpPr/>
            <p:nvPr/>
          </p:nvSpPr>
          <p:spPr>
            <a:xfrm>
              <a:off x="5688958" y="3060781"/>
              <a:ext cx="134465" cy="123453"/>
            </a:xfrm>
            <a:custGeom>
              <a:avLst/>
              <a:gdLst>
                <a:gd name="connsiteX0" fmla="*/ 9501 w 134465"/>
                <a:gd name="connsiteY0" fmla="*/ 0 h 123453"/>
                <a:gd name="connsiteX1" fmla="*/ 109264 w 134465"/>
                <a:gd name="connsiteY1" fmla="*/ 40370 h 123453"/>
                <a:gd name="connsiteX2" fmla="*/ 134204 w 134465"/>
                <a:gd name="connsiteY2" fmla="*/ 81928 h 123453"/>
                <a:gd name="connsiteX3" fmla="*/ 102138 w 134465"/>
                <a:gd name="connsiteY3" fmla="*/ 122299 h 123453"/>
                <a:gd name="connsiteX4" fmla="*/ 58195 w 134465"/>
                <a:gd name="connsiteY4" fmla="*/ 104489 h 123453"/>
                <a:gd name="connsiteX5" fmla="*/ 0 w 134465"/>
                <a:gd name="connsiteY5" fmla="*/ 10686 h 123453"/>
                <a:gd name="connsiteX6" fmla="*/ 9501 w 134465"/>
                <a:gd name="connsiteY6" fmla="*/ 0 h 12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65" h="123453">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grpFill/>
            <a:ln w="11862"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B4027A44-C6C6-14AB-BACE-0AD63257BF49}"/>
                </a:ext>
              </a:extLst>
            </p:cNvPr>
            <p:cNvSpPr/>
            <p:nvPr/>
          </p:nvSpPr>
          <p:spPr>
            <a:xfrm>
              <a:off x="5875343" y="3080967"/>
              <a:ext cx="136654" cy="116674"/>
            </a:xfrm>
            <a:custGeom>
              <a:avLst/>
              <a:gdLst>
                <a:gd name="connsiteX0" fmla="*/ 136655 w 136654"/>
                <a:gd name="connsiteY0" fmla="*/ 14248 h 116674"/>
                <a:gd name="connsiteX1" fmla="*/ 74897 w 136654"/>
                <a:gd name="connsiteY1" fmla="*/ 102114 h 116674"/>
                <a:gd name="connsiteX2" fmla="*/ 28579 w 136654"/>
                <a:gd name="connsiteY2" fmla="*/ 115175 h 116674"/>
                <a:gd name="connsiteX3" fmla="*/ 75 w 136654"/>
                <a:gd name="connsiteY3" fmla="*/ 75991 h 116674"/>
                <a:gd name="connsiteX4" fmla="*/ 25016 w 136654"/>
                <a:gd name="connsiteY4" fmla="*/ 35621 h 116674"/>
                <a:gd name="connsiteX5" fmla="*/ 129529 w 136654"/>
                <a:gd name="connsiteY5" fmla="*/ 0 h 116674"/>
                <a:gd name="connsiteX6" fmla="*/ 136655 w 136654"/>
                <a:gd name="connsiteY6" fmla="*/ 14248 h 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54" h="11667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grpFill/>
            <a:ln w="11862"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7DFD8244-BBAF-AC69-23A9-B180F95D2414}"/>
                </a:ext>
              </a:extLst>
            </p:cNvPr>
            <p:cNvSpPr/>
            <p:nvPr/>
          </p:nvSpPr>
          <p:spPr>
            <a:xfrm>
              <a:off x="5407188" y="1409146"/>
              <a:ext cx="191508" cy="175731"/>
            </a:xfrm>
            <a:custGeom>
              <a:avLst/>
              <a:gdLst>
                <a:gd name="connsiteX0" fmla="*/ 297 w 191508"/>
                <a:gd name="connsiteY0" fmla="*/ 0 h 175731"/>
                <a:gd name="connsiteX1" fmla="*/ 191508 w 191508"/>
                <a:gd name="connsiteY1" fmla="*/ 0 h 175731"/>
                <a:gd name="connsiteX2" fmla="*/ 191508 w 191508"/>
                <a:gd name="connsiteY2" fmla="*/ 175731 h 175731"/>
                <a:gd name="connsiteX3" fmla="*/ 14549 w 191508"/>
                <a:gd name="connsiteY3" fmla="*/ 175731 h 175731"/>
                <a:gd name="connsiteX4" fmla="*/ 1484 w 191508"/>
                <a:gd name="connsiteY4" fmla="*/ 163857 h 175731"/>
                <a:gd name="connsiteX5" fmla="*/ 297 w 191508"/>
                <a:gd name="connsiteY5" fmla="*/ 0 h 175731"/>
                <a:gd name="connsiteX6" fmla="*/ 98872 w 191508"/>
                <a:gd name="connsiteY6" fmla="*/ 8311 h 175731"/>
                <a:gd name="connsiteX7" fmla="*/ 31176 w 191508"/>
                <a:gd name="connsiteY7" fmla="*/ 9499 h 175731"/>
                <a:gd name="connsiteX8" fmla="*/ 10986 w 191508"/>
                <a:gd name="connsiteY8" fmla="*/ 29684 h 175731"/>
                <a:gd name="connsiteX9" fmla="*/ 10986 w 191508"/>
                <a:gd name="connsiteY9" fmla="*/ 144859 h 175731"/>
                <a:gd name="connsiteX10" fmla="*/ 31176 w 191508"/>
                <a:gd name="connsiteY10" fmla="*/ 165045 h 175731"/>
                <a:gd name="connsiteX11" fmla="*/ 110748 w 191508"/>
                <a:gd name="connsiteY11" fmla="*/ 166232 h 175731"/>
                <a:gd name="connsiteX12" fmla="*/ 183195 w 191508"/>
                <a:gd name="connsiteY12" fmla="*/ 92615 h 175731"/>
                <a:gd name="connsiteX13" fmla="*/ 98872 w 191508"/>
                <a:gd name="connsiteY13" fmla="*/ 8311 h 17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508" h="175731">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grpFill/>
            <a:ln w="11862"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9BC66850-4561-28D2-BE2A-5293B8B14749}"/>
                </a:ext>
              </a:extLst>
            </p:cNvPr>
            <p:cNvSpPr/>
            <p:nvPr/>
          </p:nvSpPr>
          <p:spPr>
            <a:xfrm>
              <a:off x="5408673" y="1694115"/>
              <a:ext cx="190023" cy="173356"/>
            </a:xfrm>
            <a:custGeom>
              <a:avLst/>
              <a:gdLst>
                <a:gd name="connsiteX0" fmla="*/ 0 w 190023"/>
                <a:gd name="connsiteY0" fmla="*/ 173357 h 173356"/>
                <a:gd name="connsiteX1" fmla="*/ 0 w 190023"/>
                <a:gd name="connsiteY1" fmla="*/ 0 h 173356"/>
                <a:gd name="connsiteX2" fmla="*/ 190024 w 190023"/>
                <a:gd name="connsiteY2" fmla="*/ 0 h 173356"/>
                <a:gd name="connsiteX3" fmla="*/ 190024 w 190023"/>
                <a:gd name="connsiteY3" fmla="*/ 173357 h 173356"/>
                <a:gd name="connsiteX4" fmla="*/ 0 w 190023"/>
                <a:gd name="connsiteY4" fmla="*/ 173357 h 173356"/>
                <a:gd name="connsiteX5" fmla="*/ 93824 w 190023"/>
                <a:gd name="connsiteY5" fmla="*/ 166232 h 173356"/>
                <a:gd name="connsiteX6" fmla="*/ 159145 w 190023"/>
                <a:gd name="connsiteY6" fmla="*/ 166232 h 173356"/>
                <a:gd name="connsiteX7" fmla="*/ 181710 w 190023"/>
                <a:gd name="connsiteY7" fmla="*/ 143672 h 173356"/>
                <a:gd name="connsiteX8" fmla="*/ 181710 w 190023"/>
                <a:gd name="connsiteY8" fmla="*/ 30872 h 173356"/>
                <a:gd name="connsiteX9" fmla="*/ 159145 w 190023"/>
                <a:gd name="connsiteY9" fmla="*/ 8311 h 173356"/>
                <a:gd name="connsiteX10" fmla="*/ 28504 w 190023"/>
                <a:gd name="connsiteY10" fmla="*/ 9499 h 173356"/>
                <a:gd name="connsiteX11" fmla="*/ 8313 w 190023"/>
                <a:gd name="connsiteY11" fmla="*/ 29684 h 173356"/>
                <a:gd name="connsiteX12" fmla="*/ 8313 w 190023"/>
                <a:gd name="connsiteY12" fmla="*/ 144859 h 173356"/>
                <a:gd name="connsiteX13" fmla="*/ 28504 w 190023"/>
                <a:gd name="connsiteY13" fmla="*/ 165045 h 173356"/>
                <a:gd name="connsiteX14" fmla="*/ 93824 w 190023"/>
                <a:gd name="connsiteY14" fmla="*/ 166232 h 1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23" h="173356">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grpFill/>
            <a:ln w="11862"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320399E0-AC18-5E19-13BC-C1C1AFF8CEE7}"/>
                </a:ext>
              </a:extLst>
            </p:cNvPr>
            <p:cNvSpPr/>
            <p:nvPr/>
          </p:nvSpPr>
          <p:spPr>
            <a:xfrm>
              <a:off x="5717164" y="1407958"/>
              <a:ext cx="193586" cy="178996"/>
            </a:xfrm>
            <a:custGeom>
              <a:avLst/>
              <a:gdLst>
                <a:gd name="connsiteX0" fmla="*/ 297 w 193586"/>
                <a:gd name="connsiteY0" fmla="*/ 0 h 178996"/>
                <a:gd name="connsiteX1" fmla="*/ 178444 w 193586"/>
                <a:gd name="connsiteY1" fmla="*/ 1187 h 178996"/>
                <a:gd name="connsiteX2" fmla="*/ 192696 w 193586"/>
                <a:gd name="connsiteY2" fmla="*/ 17811 h 178996"/>
                <a:gd name="connsiteX3" fmla="*/ 192696 w 193586"/>
                <a:gd name="connsiteY3" fmla="*/ 160295 h 178996"/>
                <a:gd name="connsiteX4" fmla="*/ 173694 w 193586"/>
                <a:gd name="connsiteY4" fmla="*/ 178106 h 178996"/>
                <a:gd name="connsiteX5" fmla="*/ 19299 w 193586"/>
                <a:gd name="connsiteY5" fmla="*/ 178106 h 178996"/>
                <a:gd name="connsiteX6" fmla="*/ 1485 w 193586"/>
                <a:gd name="connsiteY6" fmla="*/ 165045 h 178996"/>
                <a:gd name="connsiteX7" fmla="*/ 297 w 193586"/>
                <a:gd name="connsiteY7" fmla="*/ 0 h 178996"/>
                <a:gd name="connsiteX8" fmla="*/ 95309 w 193586"/>
                <a:gd name="connsiteY8" fmla="*/ 167420 h 178996"/>
                <a:gd name="connsiteX9" fmla="*/ 160629 w 193586"/>
                <a:gd name="connsiteY9" fmla="*/ 167420 h 178996"/>
                <a:gd name="connsiteX10" fmla="*/ 183195 w 193586"/>
                <a:gd name="connsiteY10" fmla="*/ 144860 h 178996"/>
                <a:gd name="connsiteX11" fmla="*/ 183195 w 193586"/>
                <a:gd name="connsiteY11" fmla="*/ 32059 h 178996"/>
                <a:gd name="connsiteX12" fmla="*/ 158254 w 193586"/>
                <a:gd name="connsiteY12" fmla="*/ 8312 h 178996"/>
                <a:gd name="connsiteX13" fmla="*/ 33551 w 193586"/>
                <a:gd name="connsiteY13" fmla="*/ 8312 h 178996"/>
                <a:gd name="connsiteX14" fmla="*/ 8610 w 193586"/>
                <a:gd name="connsiteY14" fmla="*/ 32059 h 178996"/>
                <a:gd name="connsiteX15" fmla="*/ 8610 w 193586"/>
                <a:gd name="connsiteY15" fmla="*/ 141297 h 178996"/>
                <a:gd name="connsiteX16" fmla="*/ 35926 w 193586"/>
                <a:gd name="connsiteY16" fmla="*/ 166232 h 178996"/>
                <a:gd name="connsiteX17" fmla="*/ 95309 w 193586"/>
                <a:gd name="connsiteY17" fmla="*/ 167420 h 1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586" h="17899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grpFill/>
            <a:ln w="11862"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96EDAE19-5FFF-E702-0A59-98227C20DDCC}"/>
                </a:ext>
              </a:extLst>
            </p:cNvPr>
            <p:cNvSpPr/>
            <p:nvPr/>
          </p:nvSpPr>
          <p:spPr>
            <a:xfrm>
              <a:off x="5716274" y="1971664"/>
              <a:ext cx="193289" cy="179773"/>
            </a:xfrm>
            <a:custGeom>
              <a:avLst/>
              <a:gdLst>
                <a:gd name="connsiteX0" fmla="*/ 0 w 193289"/>
                <a:gd name="connsiteY0" fmla="*/ 297 h 179773"/>
                <a:gd name="connsiteX1" fmla="*/ 175772 w 193289"/>
                <a:gd name="connsiteY1" fmla="*/ 1484 h 179773"/>
                <a:gd name="connsiteX2" fmla="*/ 192399 w 193289"/>
                <a:gd name="connsiteY2" fmla="*/ 21669 h 179773"/>
                <a:gd name="connsiteX3" fmla="*/ 192399 w 193289"/>
                <a:gd name="connsiteY3" fmla="*/ 158217 h 179773"/>
                <a:gd name="connsiteX4" fmla="*/ 172209 w 193289"/>
                <a:gd name="connsiteY4" fmla="*/ 178403 h 179773"/>
                <a:gd name="connsiteX5" fmla="*/ 17815 w 193289"/>
                <a:gd name="connsiteY5" fmla="*/ 178403 h 179773"/>
                <a:gd name="connsiteX6" fmla="*/ 0 w 193289"/>
                <a:gd name="connsiteY6" fmla="*/ 161780 h 179773"/>
                <a:gd name="connsiteX7" fmla="*/ 0 w 193289"/>
                <a:gd name="connsiteY7" fmla="*/ 297 h 179773"/>
                <a:gd name="connsiteX8" fmla="*/ 98575 w 193289"/>
                <a:gd name="connsiteY8" fmla="*/ 172466 h 179773"/>
                <a:gd name="connsiteX9" fmla="*/ 98575 w 193289"/>
                <a:gd name="connsiteY9" fmla="*/ 170091 h 179773"/>
                <a:gd name="connsiteX10" fmla="*/ 163895 w 193289"/>
                <a:gd name="connsiteY10" fmla="*/ 168904 h 179773"/>
                <a:gd name="connsiteX11" fmla="*/ 184085 w 193289"/>
                <a:gd name="connsiteY11" fmla="*/ 148718 h 179773"/>
                <a:gd name="connsiteX12" fmla="*/ 185273 w 193289"/>
                <a:gd name="connsiteY12" fmla="*/ 33543 h 179773"/>
                <a:gd name="connsiteX13" fmla="*/ 161520 w 193289"/>
                <a:gd name="connsiteY13" fmla="*/ 10983 h 179773"/>
                <a:gd name="connsiteX14" fmla="*/ 81948 w 193289"/>
                <a:gd name="connsiteY14" fmla="*/ 10983 h 179773"/>
                <a:gd name="connsiteX15" fmla="*/ 10689 w 193289"/>
                <a:gd name="connsiteY15" fmla="*/ 83413 h 179773"/>
                <a:gd name="connsiteX16" fmla="*/ 16627 w 193289"/>
                <a:gd name="connsiteY16" fmla="*/ 162967 h 179773"/>
                <a:gd name="connsiteX17" fmla="*/ 98575 w 193289"/>
                <a:gd name="connsiteY17" fmla="*/ 172466 h 17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289" h="179773">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grpFill/>
            <a:ln w="11862"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F401D12A-CF98-8972-304D-772A7960587F}"/>
                </a:ext>
              </a:extLst>
            </p:cNvPr>
            <p:cNvSpPr/>
            <p:nvPr/>
          </p:nvSpPr>
          <p:spPr>
            <a:xfrm>
              <a:off x="5716274" y="1690426"/>
              <a:ext cx="195368" cy="178760"/>
            </a:xfrm>
            <a:custGeom>
              <a:avLst/>
              <a:gdLst>
                <a:gd name="connsiteX0" fmla="*/ 96199 w 195368"/>
                <a:gd name="connsiteY0" fmla="*/ 178233 h 178760"/>
                <a:gd name="connsiteX1" fmla="*/ 22565 w 195368"/>
                <a:gd name="connsiteY1" fmla="*/ 178233 h 178760"/>
                <a:gd name="connsiteX2" fmla="*/ 0 w 195368"/>
                <a:gd name="connsiteY2" fmla="*/ 155673 h 178760"/>
                <a:gd name="connsiteX3" fmla="*/ 0 w 195368"/>
                <a:gd name="connsiteY3" fmla="*/ 22687 h 178760"/>
                <a:gd name="connsiteX4" fmla="*/ 22565 w 195368"/>
                <a:gd name="connsiteY4" fmla="*/ 127 h 178760"/>
                <a:gd name="connsiteX5" fmla="*/ 173396 w 195368"/>
                <a:gd name="connsiteY5" fmla="*/ 1314 h 178760"/>
                <a:gd name="connsiteX6" fmla="*/ 193586 w 195368"/>
                <a:gd name="connsiteY6" fmla="*/ 21500 h 178760"/>
                <a:gd name="connsiteX7" fmla="*/ 193586 w 195368"/>
                <a:gd name="connsiteY7" fmla="*/ 158048 h 178760"/>
                <a:gd name="connsiteX8" fmla="*/ 173396 w 195368"/>
                <a:gd name="connsiteY8" fmla="*/ 178233 h 178760"/>
                <a:gd name="connsiteX9" fmla="*/ 96199 w 195368"/>
                <a:gd name="connsiteY9" fmla="*/ 178233 h 178760"/>
                <a:gd name="connsiteX10" fmla="*/ 96199 w 195368"/>
                <a:gd name="connsiteY10" fmla="*/ 168734 h 178760"/>
                <a:gd name="connsiteX11" fmla="*/ 161520 w 195368"/>
                <a:gd name="connsiteY11" fmla="*/ 168734 h 178760"/>
                <a:gd name="connsiteX12" fmla="*/ 184085 w 195368"/>
                <a:gd name="connsiteY12" fmla="*/ 146174 h 178760"/>
                <a:gd name="connsiteX13" fmla="*/ 182898 w 195368"/>
                <a:gd name="connsiteY13" fmla="*/ 30999 h 178760"/>
                <a:gd name="connsiteX14" fmla="*/ 162708 w 195368"/>
                <a:gd name="connsiteY14" fmla="*/ 10813 h 178760"/>
                <a:gd name="connsiteX15" fmla="*/ 29691 w 195368"/>
                <a:gd name="connsiteY15" fmla="*/ 10813 h 178760"/>
                <a:gd name="connsiteX16" fmla="*/ 10689 w 195368"/>
                <a:gd name="connsiteY16" fmla="*/ 32186 h 178760"/>
                <a:gd name="connsiteX17" fmla="*/ 9501 w 195368"/>
                <a:gd name="connsiteY17" fmla="*/ 144986 h 178760"/>
                <a:gd name="connsiteX18" fmla="*/ 33254 w 195368"/>
                <a:gd name="connsiteY18" fmla="*/ 169921 h 178760"/>
                <a:gd name="connsiteX19" fmla="*/ 96199 w 195368"/>
                <a:gd name="connsiteY19" fmla="*/ 168734 h 17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5368" h="178760">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grpFill/>
            <a:ln w="11862"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F903CAD0-ED10-0FDF-F56C-658ABE5C934F}"/>
                </a:ext>
              </a:extLst>
            </p:cNvPr>
            <p:cNvSpPr/>
            <p:nvPr/>
          </p:nvSpPr>
          <p:spPr>
            <a:xfrm>
              <a:off x="5406297" y="1125364"/>
              <a:ext cx="194114" cy="178105"/>
            </a:xfrm>
            <a:custGeom>
              <a:avLst/>
              <a:gdLst>
                <a:gd name="connsiteX0" fmla="*/ 193587 w 194114"/>
                <a:gd name="connsiteY0" fmla="*/ 178106 h 178105"/>
                <a:gd name="connsiteX1" fmla="*/ 14252 w 194114"/>
                <a:gd name="connsiteY1" fmla="*/ 176918 h 178105"/>
                <a:gd name="connsiteX2" fmla="*/ 1188 w 194114"/>
                <a:gd name="connsiteY2" fmla="*/ 159108 h 178105"/>
                <a:gd name="connsiteX3" fmla="*/ 0 w 194114"/>
                <a:gd name="connsiteY3" fmla="*/ 20185 h 178105"/>
                <a:gd name="connsiteX4" fmla="*/ 22565 w 194114"/>
                <a:gd name="connsiteY4" fmla="*/ 0 h 178105"/>
                <a:gd name="connsiteX5" fmla="*/ 173397 w 194114"/>
                <a:gd name="connsiteY5" fmla="*/ 1187 h 178105"/>
                <a:gd name="connsiteX6" fmla="*/ 193587 w 194114"/>
                <a:gd name="connsiteY6" fmla="*/ 18998 h 178105"/>
                <a:gd name="connsiteX7" fmla="*/ 193587 w 194114"/>
                <a:gd name="connsiteY7" fmla="*/ 178106 h 178105"/>
                <a:gd name="connsiteX8" fmla="*/ 97387 w 194114"/>
                <a:gd name="connsiteY8" fmla="*/ 9499 h 178105"/>
                <a:gd name="connsiteX9" fmla="*/ 35629 w 194114"/>
                <a:gd name="connsiteY9" fmla="*/ 9499 h 178105"/>
                <a:gd name="connsiteX10" fmla="*/ 10689 w 194114"/>
                <a:gd name="connsiteY10" fmla="*/ 33246 h 178105"/>
                <a:gd name="connsiteX11" fmla="*/ 10689 w 194114"/>
                <a:gd name="connsiteY11" fmla="*/ 146047 h 178105"/>
                <a:gd name="connsiteX12" fmla="*/ 35629 w 194114"/>
                <a:gd name="connsiteY12" fmla="*/ 169794 h 178105"/>
                <a:gd name="connsiteX13" fmla="*/ 160332 w 194114"/>
                <a:gd name="connsiteY13" fmla="*/ 169794 h 178105"/>
                <a:gd name="connsiteX14" fmla="*/ 185273 w 194114"/>
                <a:gd name="connsiteY14" fmla="*/ 146047 h 178105"/>
                <a:gd name="connsiteX15" fmla="*/ 185273 w 194114"/>
                <a:gd name="connsiteY15" fmla="*/ 33246 h 178105"/>
                <a:gd name="connsiteX16" fmla="*/ 160332 w 194114"/>
                <a:gd name="connsiteY16" fmla="*/ 9499 h 178105"/>
                <a:gd name="connsiteX17" fmla="*/ 97387 w 194114"/>
                <a:gd name="connsiteY17" fmla="*/ 9499 h 1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4114" h="178105">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grpFill/>
            <a:ln w="11862"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44B89DAF-7C13-8404-6A5C-0C22A6C09D35}"/>
                </a:ext>
              </a:extLst>
            </p:cNvPr>
            <p:cNvSpPr/>
            <p:nvPr/>
          </p:nvSpPr>
          <p:spPr>
            <a:xfrm>
              <a:off x="5716274" y="1125364"/>
              <a:ext cx="196258" cy="179589"/>
            </a:xfrm>
            <a:custGeom>
              <a:avLst/>
              <a:gdLst>
                <a:gd name="connsiteX0" fmla="*/ 95012 w 196258"/>
                <a:gd name="connsiteY0" fmla="*/ 179293 h 179589"/>
                <a:gd name="connsiteX1" fmla="*/ 21378 w 196258"/>
                <a:gd name="connsiteY1" fmla="*/ 179293 h 179589"/>
                <a:gd name="connsiteX2" fmla="*/ 0 w 196258"/>
                <a:gd name="connsiteY2" fmla="*/ 159108 h 179589"/>
                <a:gd name="connsiteX3" fmla="*/ 0 w 196258"/>
                <a:gd name="connsiteY3" fmla="*/ 22560 h 179589"/>
                <a:gd name="connsiteX4" fmla="*/ 23753 w 196258"/>
                <a:gd name="connsiteY4" fmla="*/ 0 h 179589"/>
                <a:gd name="connsiteX5" fmla="*/ 172209 w 196258"/>
                <a:gd name="connsiteY5" fmla="*/ 0 h 179589"/>
                <a:gd name="connsiteX6" fmla="*/ 195962 w 196258"/>
                <a:gd name="connsiteY6" fmla="*/ 22560 h 179589"/>
                <a:gd name="connsiteX7" fmla="*/ 194774 w 196258"/>
                <a:gd name="connsiteY7" fmla="*/ 159108 h 179589"/>
                <a:gd name="connsiteX8" fmla="*/ 173396 w 196258"/>
                <a:gd name="connsiteY8" fmla="*/ 178106 h 179589"/>
                <a:gd name="connsiteX9" fmla="*/ 95012 w 196258"/>
                <a:gd name="connsiteY9" fmla="*/ 179293 h 179589"/>
                <a:gd name="connsiteX10" fmla="*/ 98575 w 196258"/>
                <a:gd name="connsiteY10" fmla="*/ 172169 h 179589"/>
                <a:gd name="connsiteX11" fmla="*/ 98575 w 196258"/>
                <a:gd name="connsiteY11" fmla="*/ 169794 h 179589"/>
                <a:gd name="connsiteX12" fmla="*/ 160332 w 196258"/>
                <a:gd name="connsiteY12" fmla="*/ 169794 h 179589"/>
                <a:gd name="connsiteX13" fmla="*/ 184085 w 196258"/>
                <a:gd name="connsiteY13" fmla="*/ 148422 h 179589"/>
                <a:gd name="connsiteX14" fmla="*/ 184085 w 196258"/>
                <a:gd name="connsiteY14" fmla="*/ 33246 h 179589"/>
                <a:gd name="connsiteX15" fmla="*/ 160332 w 196258"/>
                <a:gd name="connsiteY15" fmla="*/ 10686 h 179589"/>
                <a:gd name="connsiteX16" fmla="*/ 80760 w 196258"/>
                <a:gd name="connsiteY16" fmla="*/ 10686 h 179589"/>
                <a:gd name="connsiteX17" fmla="*/ 9501 w 196258"/>
                <a:gd name="connsiteY17" fmla="*/ 83116 h 179589"/>
                <a:gd name="connsiteX18" fmla="*/ 15439 w 196258"/>
                <a:gd name="connsiteY18" fmla="*/ 162670 h 179589"/>
                <a:gd name="connsiteX19" fmla="*/ 98575 w 196258"/>
                <a:gd name="connsiteY19" fmla="*/ 172169 h 1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258" h="179589">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grpFill/>
            <a:ln w="11862"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FC044C2C-38C6-4B7F-5BFF-7FF29CA919E7}"/>
                </a:ext>
              </a:extLst>
            </p:cNvPr>
            <p:cNvSpPr/>
            <p:nvPr/>
          </p:nvSpPr>
          <p:spPr>
            <a:xfrm>
              <a:off x="6407952" y="2892174"/>
              <a:ext cx="113547" cy="104640"/>
            </a:xfrm>
            <a:custGeom>
              <a:avLst/>
              <a:gdLst>
                <a:gd name="connsiteX0" fmla="*/ 113547 w 113547"/>
                <a:gd name="connsiteY0" fmla="*/ 11874 h 104640"/>
                <a:gd name="connsiteX1" fmla="*/ 66041 w 113547"/>
                <a:gd name="connsiteY1" fmla="*/ 89053 h 104640"/>
                <a:gd name="connsiteX2" fmla="*/ 10222 w 113547"/>
                <a:gd name="connsiteY2" fmla="*/ 89053 h 104640"/>
                <a:gd name="connsiteX3" fmla="*/ 19723 w 113547"/>
                <a:gd name="connsiteY3" fmla="*/ 36809 h 104640"/>
                <a:gd name="connsiteX4" fmla="*/ 104046 w 113547"/>
                <a:gd name="connsiteY4" fmla="*/ 0 h 104640"/>
                <a:gd name="connsiteX5" fmla="*/ 113547 w 113547"/>
                <a:gd name="connsiteY5" fmla="*/ 11874 h 10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47" h="104640">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grpFill/>
            <a:ln w="11862"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8AD54C34-4FF1-5D21-E036-F08423ACDADF}"/>
                </a:ext>
              </a:extLst>
            </p:cNvPr>
            <p:cNvSpPr/>
            <p:nvPr/>
          </p:nvSpPr>
          <p:spPr>
            <a:xfrm>
              <a:off x="6261404" y="2908797"/>
              <a:ext cx="117054" cy="99767"/>
            </a:xfrm>
            <a:custGeom>
              <a:avLst/>
              <a:gdLst>
                <a:gd name="connsiteX0" fmla="*/ 10689 w 117054"/>
                <a:gd name="connsiteY0" fmla="*/ 0 h 99767"/>
                <a:gd name="connsiteX1" fmla="*/ 95012 w 117054"/>
                <a:gd name="connsiteY1" fmla="*/ 29684 h 99767"/>
                <a:gd name="connsiteX2" fmla="*/ 110451 w 117054"/>
                <a:gd name="connsiteY2" fmla="*/ 80742 h 99767"/>
                <a:gd name="connsiteX3" fmla="*/ 55819 w 117054"/>
                <a:gd name="connsiteY3" fmla="*/ 87866 h 99767"/>
                <a:gd name="connsiteX4" fmla="*/ 0 w 117054"/>
                <a:gd name="connsiteY4" fmla="*/ 10686 h 99767"/>
                <a:gd name="connsiteX5" fmla="*/ 10689 w 117054"/>
                <a:gd name="connsiteY5" fmla="*/ 0 h 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54" h="99767">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grpFill/>
            <a:ln w="11862"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0FBAA3B1-4695-6C8A-982F-E3899502C178}"/>
                </a:ext>
              </a:extLst>
            </p:cNvPr>
            <p:cNvSpPr/>
            <p:nvPr/>
          </p:nvSpPr>
          <p:spPr>
            <a:xfrm>
              <a:off x="6134326" y="2361419"/>
              <a:ext cx="542755" cy="2374"/>
            </a:xfrm>
            <a:custGeom>
              <a:avLst/>
              <a:gdLst>
                <a:gd name="connsiteX0" fmla="*/ 542755 w 542755"/>
                <a:gd name="connsiteY0" fmla="*/ 2375 h 2374"/>
                <a:gd name="connsiteX1" fmla="*/ 0 w 542755"/>
                <a:gd name="connsiteY1" fmla="*/ 2375 h 2374"/>
                <a:gd name="connsiteX2" fmla="*/ 0 w 542755"/>
                <a:gd name="connsiteY2" fmla="*/ 0 h 2374"/>
                <a:gd name="connsiteX3" fmla="*/ 542755 w 542755"/>
                <a:gd name="connsiteY3" fmla="*/ 0 h 2374"/>
                <a:gd name="connsiteX4" fmla="*/ 542755 w 542755"/>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755" h="2374">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grpFill/>
            <a:ln w="11862"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18B61162-3E01-4390-EEC1-4F87CBB4E4CA}"/>
                </a:ext>
              </a:extLst>
            </p:cNvPr>
            <p:cNvSpPr/>
            <p:nvPr/>
          </p:nvSpPr>
          <p:spPr>
            <a:xfrm>
              <a:off x="5818844" y="2980040"/>
              <a:ext cx="67262" cy="121437"/>
            </a:xfrm>
            <a:custGeom>
              <a:avLst/>
              <a:gdLst>
                <a:gd name="connsiteX0" fmla="*/ 58949 w 67262"/>
                <a:gd name="connsiteY0" fmla="*/ 2374 h 121437"/>
                <a:gd name="connsiteX1" fmla="*/ 67263 w 67262"/>
                <a:gd name="connsiteY1" fmla="*/ 91427 h 121437"/>
                <a:gd name="connsiteX2" fmla="*/ 31633 w 67262"/>
                <a:gd name="connsiteY2" fmla="*/ 121111 h 121437"/>
                <a:gd name="connsiteX3" fmla="*/ 1942 w 67262"/>
                <a:gd name="connsiteY3" fmla="*/ 79553 h 121437"/>
                <a:gd name="connsiteX4" fmla="*/ 42322 w 67262"/>
                <a:gd name="connsiteY4" fmla="*/ 0 h 121437"/>
                <a:gd name="connsiteX5" fmla="*/ 58949 w 67262"/>
                <a:gd name="connsiteY5" fmla="*/ 2374 h 1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2" h="121437">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grpFill/>
            <a:ln w="11862"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A51E599C-77A1-8F43-F1A2-F2288E9ACE44}"/>
                </a:ext>
              </a:extLst>
            </p:cNvPr>
            <p:cNvSpPr/>
            <p:nvPr/>
          </p:nvSpPr>
          <p:spPr>
            <a:xfrm>
              <a:off x="4770015" y="1842537"/>
              <a:ext cx="141033" cy="143672"/>
            </a:xfrm>
            <a:custGeom>
              <a:avLst/>
              <a:gdLst>
                <a:gd name="connsiteX0" fmla="*/ 141033 w 141033"/>
                <a:gd name="connsiteY0" fmla="*/ 0 h 143672"/>
                <a:gd name="connsiteX1" fmla="*/ 141033 w 141033"/>
                <a:gd name="connsiteY1" fmla="*/ 143672 h 143672"/>
                <a:gd name="connsiteX2" fmla="*/ 12767 w 141033"/>
                <a:gd name="connsiteY2" fmla="*/ 142485 h 143672"/>
                <a:gd name="connsiteX3" fmla="*/ 891 w 141033"/>
                <a:gd name="connsiteY3" fmla="*/ 123487 h 143672"/>
                <a:gd name="connsiteX4" fmla="*/ 891 w 141033"/>
                <a:gd name="connsiteY4" fmla="*/ 20185 h 143672"/>
                <a:gd name="connsiteX5" fmla="*/ 15142 w 141033"/>
                <a:gd name="connsiteY5" fmla="*/ 1187 h 143672"/>
                <a:gd name="connsiteX6" fmla="*/ 141033 w 141033"/>
                <a:gd name="connsiteY6" fmla="*/ 0 h 143672"/>
                <a:gd name="connsiteX7" fmla="*/ 136283 w 141033"/>
                <a:gd name="connsiteY7" fmla="*/ 73617 h 143672"/>
                <a:gd name="connsiteX8" fmla="*/ 68587 w 141033"/>
                <a:gd name="connsiteY8" fmla="*/ 7124 h 143672"/>
                <a:gd name="connsiteX9" fmla="*/ 62648 w 141033"/>
                <a:gd name="connsiteY9" fmla="*/ 7124 h 143672"/>
                <a:gd name="connsiteX10" fmla="*/ 3266 w 141033"/>
                <a:gd name="connsiteY10" fmla="*/ 67680 h 143672"/>
                <a:gd name="connsiteX11" fmla="*/ 73337 w 141033"/>
                <a:gd name="connsiteY11" fmla="*/ 137735 h 143672"/>
                <a:gd name="connsiteX12" fmla="*/ 136283 w 141033"/>
                <a:gd name="connsiteY12" fmla="*/ 73617 h 1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33" h="143672">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grpFill/>
            <a:ln w="11862"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888C0395-5FB5-BBEB-8A28-CD37CF891949}"/>
                </a:ext>
              </a:extLst>
            </p:cNvPr>
            <p:cNvSpPr/>
            <p:nvPr/>
          </p:nvSpPr>
          <p:spPr>
            <a:xfrm>
              <a:off x="6356416" y="2822119"/>
              <a:ext cx="57807" cy="100470"/>
            </a:xfrm>
            <a:custGeom>
              <a:avLst/>
              <a:gdLst>
                <a:gd name="connsiteX0" fmla="*/ 19002 w 57807"/>
                <a:gd name="connsiteY0" fmla="*/ 0 h 100470"/>
                <a:gd name="connsiteX1" fmla="*/ 54632 w 57807"/>
                <a:gd name="connsiteY1" fmla="*/ 62931 h 100470"/>
                <a:gd name="connsiteX2" fmla="*/ 33254 w 57807"/>
                <a:gd name="connsiteY2" fmla="*/ 99739 h 100470"/>
                <a:gd name="connsiteX3" fmla="*/ 0 w 57807"/>
                <a:gd name="connsiteY3" fmla="*/ 72430 h 100470"/>
                <a:gd name="connsiteX4" fmla="*/ 8313 w 57807"/>
                <a:gd name="connsiteY4" fmla="*/ 2375 h 100470"/>
                <a:gd name="connsiteX5" fmla="*/ 19002 w 57807"/>
                <a:gd name="connsiteY5" fmla="*/ 0 h 1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 h="100470">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grpFill/>
            <a:ln w="11862"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54822309-98F7-2F3A-90D0-1B65854E3DD7}"/>
                </a:ext>
              </a:extLst>
            </p:cNvPr>
            <p:cNvSpPr/>
            <p:nvPr/>
          </p:nvSpPr>
          <p:spPr>
            <a:xfrm>
              <a:off x="6392045" y="671764"/>
              <a:ext cx="171021" cy="62953"/>
            </a:xfrm>
            <a:custGeom>
              <a:avLst/>
              <a:gdLst>
                <a:gd name="connsiteX0" fmla="*/ 171021 w 171021"/>
                <a:gd name="connsiteY0" fmla="*/ 1210 h 62953"/>
                <a:gd name="connsiteX1" fmla="*/ 97387 w 171021"/>
                <a:gd name="connsiteY1" fmla="*/ 62953 h 62953"/>
                <a:gd name="connsiteX2" fmla="*/ 2375 w 171021"/>
                <a:gd name="connsiteY2" fmla="*/ 47518 h 62953"/>
                <a:gd name="connsiteX3" fmla="*/ 0 w 171021"/>
                <a:gd name="connsiteY3" fmla="*/ 43956 h 62953"/>
                <a:gd name="connsiteX4" fmla="*/ 68884 w 171021"/>
                <a:gd name="connsiteY4" fmla="*/ 39206 h 62953"/>
                <a:gd name="connsiteX5" fmla="*/ 109264 w 171021"/>
                <a:gd name="connsiteY5" fmla="*/ 24958 h 62953"/>
                <a:gd name="connsiteX6" fmla="*/ 171021 w 171021"/>
                <a:gd name="connsiteY6" fmla="*/ 1210 h 6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21" h="62953">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grpFill/>
            <a:ln w="11862"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C4E2C852-D55D-E490-766F-FCE432C3E474}"/>
                </a:ext>
              </a:extLst>
            </p:cNvPr>
            <p:cNvSpPr/>
            <p:nvPr/>
          </p:nvSpPr>
          <p:spPr>
            <a:xfrm>
              <a:off x="6133435" y="2081199"/>
              <a:ext cx="542458" cy="2374"/>
            </a:xfrm>
            <a:custGeom>
              <a:avLst/>
              <a:gdLst>
                <a:gd name="connsiteX0" fmla="*/ 891 w 542458"/>
                <a:gd name="connsiteY0" fmla="*/ 0 h 2374"/>
                <a:gd name="connsiteX1" fmla="*/ 542458 w 542458"/>
                <a:gd name="connsiteY1" fmla="*/ 0 h 2374"/>
                <a:gd name="connsiteX2" fmla="*/ 542458 w 542458"/>
                <a:gd name="connsiteY2" fmla="*/ 2375 h 2374"/>
                <a:gd name="connsiteX3" fmla="*/ 891 w 542458"/>
                <a:gd name="connsiteY3" fmla="*/ 2375 h 2374"/>
                <a:gd name="connsiteX4" fmla="*/ 891 w 542458"/>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58" h="2374">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grpFill/>
            <a:ln w="11862"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824D0661-BAA7-5351-0E03-727C78173C6B}"/>
                </a:ext>
              </a:extLst>
            </p:cNvPr>
            <p:cNvSpPr/>
            <p:nvPr/>
          </p:nvSpPr>
          <p:spPr>
            <a:xfrm>
              <a:off x="4770609" y="1643058"/>
              <a:ext cx="140439" cy="141297"/>
            </a:xfrm>
            <a:custGeom>
              <a:avLst/>
              <a:gdLst>
                <a:gd name="connsiteX0" fmla="*/ 297 w 140439"/>
                <a:gd name="connsiteY0" fmla="*/ 141298 h 141297"/>
                <a:gd name="connsiteX1" fmla="*/ 1485 w 140439"/>
                <a:gd name="connsiteY1" fmla="*/ 15436 h 141297"/>
                <a:gd name="connsiteX2" fmla="*/ 18112 w 140439"/>
                <a:gd name="connsiteY2" fmla="*/ 1187 h 141297"/>
                <a:gd name="connsiteX3" fmla="*/ 140439 w 140439"/>
                <a:gd name="connsiteY3" fmla="*/ 0 h 141297"/>
                <a:gd name="connsiteX4" fmla="*/ 140439 w 140439"/>
                <a:gd name="connsiteY4" fmla="*/ 140110 h 141297"/>
                <a:gd name="connsiteX5" fmla="*/ 297 w 140439"/>
                <a:gd name="connsiteY5" fmla="*/ 141298 h 141297"/>
                <a:gd name="connsiteX6" fmla="*/ 3860 w 140439"/>
                <a:gd name="connsiteY6" fmla="*/ 68868 h 141297"/>
                <a:gd name="connsiteX7" fmla="*/ 73931 w 140439"/>
                <a:gd name="connsiteY7" fmla="*/ 136548 h 141297"/>
                <a:gd name="connsiteX8" fmla="*/ 136876 w 140439"/>
                <a:gd name="connsiteY8" fmla="*/ 73617 h 141297"/>
                <a:gd name="connsiteX9" fmla="*/ 69181 w 140439"/>
                <a:gd name="connsiteY9" fmla="*/ 4750 h 141297"/>
                <a:gd name="connsiteX10" fmla="*/ 3860 w 140439"/>
                <a:gd name="connsiteY10" fmla="*/ 68868 h 1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39" h="141297">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grpFill/>
            <a:ln w="11862"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BF930590-1334-8179-38D1-EC7EFFB3FD02}"/>
                </a:ext>
              </a:extLst>
            </p:cNvPr>
            <p:cNvSpPr/>
            <p:nvPr/>
          </p:nvSpPr>
          <p:spPr>
            <a:xfrm>
              <a:off x="6133138" y="1472076"/>
              <a:ext cx="541567" cy="2374"/>
            </a:xfrm>
            <a:custGeom>
              <a:avLst/>
              <a:gdLst>
                <a:gd name="connsiteX0" fmla="*/ 0 w 541567"/>
                <a:gd name="connsiteY0" fmla="*/ 0 h 2374"/>
                <a:gd name="connsiteX1" fmla="*/ 541568 w 541567"/>
                <a:gd name="connsiteY1" fmla="*/ 0 h 2374"/>
                <a:gd name="connsiteX2" fmla="*/ 541568 w 541567"/>
                <a:gd name="connsiteY2" fmla="*/ 2375 h 2374"/>
                <a:gd name="connsiteX3" fmla="*/ 0 w 541567"/>
                <a:gd name="connsiteY3" fmla="*/ 2375 h 2374"/>
                <a:gd name="connsiteX4" fmla="*/ 0 w 541567"/>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grpFill/>
            <a:ln w="11862"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76E2730C-6795-0951-5F13-79005ACE218E}"/>
                </a:ext>
              </a:extLst>
            </p:cNvPr>
            <p:cNvSpPr/>
            <p:nvPr/>
          </p:nvSpPr>
          <p:spPr>
            <a:xfrm>
              <a:off x="5001013" y="1642761"/>
              <a:ext cx="144596" cy="142965"/>
            </a:xfrm>
            <a:custGeom>
              <a:avLst/>
              <a:gdLst>
                <a:gd name="connsiteX0" fmla="*/ 297 w 144596"/>
                <a:gd name="connsiteY0" fmla="*/ 297 h 142965"/>
                <a:gd name="connsiteX1" fmla="*/ 123812 w 144596"/>
                <a:gd name="connsiteY1" fmla="*/ 1484 h 142965"/>
                <a:gd name="connsiteX2" fmla="*/ 142815 w 144596"/>
                <a:gd name="connsiteY2" fmla="*/ 19295 h 142965"/>
                <a:gd name="connsiteX3" fmla="*/ 142815 w 144596"/>
                <a:gd name="connsiteY3" fmla="*/ 122596 h 142965"/>
                <a:gd name="connsiteX4" fmla="*/ 125000 w 144596"/>
                <a:gd name="connsiteY4" fmla="*/ 141594 h 142965"/>
                <a:gd name="connsiteX5" fmla="*/ 18112 w 144596"/>
                <a:gd name="connsiteY5" fmla="*/ 141594 h 142965"/>
                <a:gd name="connsiteX6" fmla="*/ 1485 w 144596"/>
                <a:gd name="connsiteY6" fmla="*/ 123784 h 142965"/>
                <a:gd name="connsiteX7" fmla="*/ 297 w 144596"/>
                <a:gd name="connsiteY7" fmla="*/ 297 h 142965"/>
                <a:gd name="connsiteX8" fmla="*/ 5048 w 144596"/>
                <a:gd name="connsiteY8" fmla="*/ 69165 h 142965"/>
                <a:gd name="connsiteX9" fmla="*/ 72743 w 144596"/>
                <a:gd name="connsiteY9" fmla="*/ 136845 h 142965"/>
                <a:gd name="connsiteX10" fmla="*/ 75119 w 144596"/>
                <a:gd name="connsiteY10" fmla="*/ 136845 h 142965"/>
                <a:gd name="connsiteX11" fmla="*/ 138064 w 144596"/>
                <a:gd name="connsiteY11" fmla="*/ 73914 h 142965"/>
                <a:gd name="connsiteX12" fmla="*/ 69180 w 144596"/>
                <a:gd name="connsiteY12" fmla="*/ 5047 h 142965"/>
                <a:gd name="connsiteX13" fmla="*/ 5048 w 144596"/>
                <a:gd name="connsiteY13" fmla="*/ 69165 h 14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596" h="142965">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grpFill/>
            <a:ln w="11862"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3FDE71E0-E596-0159-B9EC-E75A611CFEE3}"/>
                </a:ext>
              </a:extLst>
            </p:cNvPr>
            <p:cNvSpPr/>
            <p:nvPr/>
          </p:nvSpPr>
          <p:spPr>
            <a:xfrm>
              <a:off x="6135513" y="2031329"/>
              <a:ext cx="540379" cy="2374"/>
            </a:xfrm>
            <a:custGeom>
              <a:avLst/>
              <a:gdLst>
                <a:gd name="connsiteX0" fmla="*/ 540380 w 540379"/>
                <a:gd name="connsiteY0" fmla="*/ 2375 h 2374"/>
                <a:gd name="connsiteX1" fmla="*/ 0 w 540379"/>
                <a:gd name="connsiteY1" fmla="*/ 2375 h 2374"/>
                <a:gd name="connsiteX2" fmla="*/ 0 w 540379"/>
                <a:gd name="connsiteY2" fmla="*/ 0 h 2374"/>
                <a:gd name="connsiteX3" fmla="*/ 540380 w 540379"/>
                <a:gd name="connsiteY3" fmla="*/ 0 h 2374"/>
                <a:gd name="connsiteX4" fmla="*/ 540380 w 540379"/>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79" h="2374">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grpFill/>
            <a:ln w="11862" cap="flat">
              <a:noFill/>
              <a:prstDash val="solid"/>
              <a:miter/>
            </a:ln>
          </p:spPr>
          <p:txBody>
            <a:bodyPr rtlCol="0" anchor="ctr"/>
            <a:lstStyle/>
            <a:p>
              <a:pPr algn="l" rtl="0"/>
              <a:endParaRPr lang="en-US"/>
            </a:p>
          </p:txBody>
        </p:sp>
        <p:sp>
          <p:nvSpPr>
            <p:cNvPr id="48" name="Freeform 47">
              <a:extLst>
                <a:ext uri="{FF2B5EF4-FFF2-40B4-BE49-F238E27FC236}">
                  <a16:creationId xmlns:a16="http://schemas.microsoft.com/office/drawing/2014/main" id="{B5334A4B-981F-41E2-9525-3D6CAB2EFC64}"/>
                </a:ext>
              </a:extLst>
            </p:cNvPr>
            <p:cNvSpPr/>
            <p:nvPr/>
          </p:nvSpPr>
          <p:spPr>
            <a:xfrm>
              <a:off x="6134326" y="1520759"/>
              <a:ext cx="541567" cy="2374"/>
            </a:xfrm>
            <a:custGeom>
              <a:avLst/>
              <a:gdLst>
                <a:gd name="connsiteX0" fmla="*/ 0 w 541567"/>
                <a:gd name="connsiteY0" fmla="*/ 0 h 2374"/>
                <a:gd name="connsiteX1" fmla="*/ 541567 w 541567"/>
                <a:gd name="connsiteY1" fmla="*/ 0 h 2374"/>
                <a:gd name="connsiteX2" fmla="*/ 541567 w 541567"/>
                <a:gd name="connsiteY2" fmla="*/ 2375 h 2374"/>
                <a:gd name="connsiteX3" fmla="*/ 0 w 541567"/>
                <a:gd name="connsiteY3" fmla="*/ 2375 h 2374"/>
                <a:gd name="connsiteX4" fmla="*/ 0 w 541567"/>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grpFill/>
            <a:ln w="11862" cap="flat">
              <a:noFill/>
              <a:prstDash val="solid"/>
              <a:miter/>
            </a:ln>
          </p:spPr>
          <p:txBody>
            <a:bodyPr rtlCol="0" anchor="ctr"/>
            <a:lstStyle/>
            <a:p>
              <a:pPr algn="l" rtl="0"/>
              <a:endParaRPr lang="en-US"/>
            </a:p>
          </p:txBody>
        </p:sp>
        <p:sp>
          <p:nvSpPr>
            <p:cNvPr id="49" name="Freeform 48">
              <a:extLst>
                <a:ext uri="{FF2B5EF4-FFF2-40B4-BE49-F238E27FC236}">
                  <a16:creationId xmlns:a16="http://schemas.microsoft.com/office/drawing/2014/main" id="{A7D6A0D6-7E22-3E0E-36EA-C90347BB48C1}"/>
                </a:ext>
              </a:extLst>
            </p:cNvPr>
            <p:cNvSpPr/>
            <p:nvPr/>
          </p:nvSpPr>
          <p:spPr>
            <a:xfrm>
              <a:off x="6137889" y="1753484"/>
              <a:ext cx="538004" cy="1187"/>
            </a:xfrm>
            <a:custGeom>
              <a:avLst/>
              <a:gdLst>
                <a:gd name="connsiteX0" fmla="*/ 538004 w 538004"/>
                <a:gd name="connsiteY0" fmla="*/ 1187 h 1187"/>
                <a:gd name="connsiteX1" fmla="*/ 0 w 538004"/>
                <a:gd name="connsiteY1" fmla="*/ 1187 h 1187"/>
                <a:gd name="connsiteX2" fmla="*/ 0 w 538004"/>
                <a:gd name="connsiteY2" fmla="*/ 0 h 1187"/>
                <a:gd name="connsiteX3" fmla="*/ 538004 w 538004"/>
                <a:gd name="connsiteY3" fmla="*/ 0 h 1187"/>
                <a:gd name="connsiteX4" fmla="*/ 538004 w 538004"/>
                <a:gd name="connsiteY4" fmla="*/ 1187 h 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4" h="1187">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grpFill/>
            <a:ln w="11862" cap="flat">
              <a:noFill/>
              <a:prstDash val="solid"/>
              <a:miter/>
            </a:ln>
          </p:spPr>
          <p:txBody>
            <a:bodyPr rtlCol="0" anchor="ctr"/>
            <a:lstStyle/>
            <a:p>
              <a:pPr algn="l" rtl="0"/>
              <a:endParaRPr lang="en-US"/>
            </a:p>
          </p:txBody>
        </p:sp>
        <p:sp>
          <p:nvSpPr>
            <p:cNvPr id="50" name="Freeform 49">
              <a:extLst>
                <a:ext uri="{FF2B5EF4-FFF2-40B4-BE49-F238E27FC236}">
                  <a16:creationId xmlns:a16="http://schemas.microsoft.com/office/drawing/2014/main" id="{C6A3E424-5B62-442C-B499-ECF60543818E}"/>
                </a:ext>
              </a:extLst>
            </p:cNvPr>
            <p:cNvSpPr/>
            <p:nvPr/>
          </p:nvSpPr>
          <p:spPr>
            <a:xfrm>
              <a:off x="6137889" y="1802166"/>
              <a:ext cx="538004" cy="1187"/>
            </a:xfrm>
            <a:custGeom>
              <a:avLst/>
              <a:gdLst>
                <a:gd name="connsiteX0" fmla="*/ 538004 w 538004"/>
                <a:gd name="connsiteY0" fmla="*/ 1187 h 1187"/>
                <a:gd name="connsiteX1" fmla="*/ 0 w 538004"/>
                <a:gd name="connsiteY1" fmla="*/ 1187 h 1187"/>
                <a:gd name="connsiteX2" fmla="*/ 0 w 538004"/>
                <a:gd name="connsiteY2" fmla="*/ 0 h 1187"/>
                <a:gd name="connsiteX3" fmla="*/ 538004 w 538004"/>
                <a:gd name="connsiteY3" fmla="*/ 0 h 1187"/>
                <a:gd name="connsiteX4" fmla="*/ 538004 w 538004"/>
                <a:gd name="connsiteY4" fmla="*/ 1187 h 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4" h="1187">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grpFill/>
            <a:ln w="11862"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A77A511F-7403-A63E-485A-9C886AEF9230}"/>
                </a:ext>
              </a:extLst>
            </p:cNvPr>
            <p:cNvSpPr/>
            <p:nvPr/>
          </p:nvSpPr>
          <p:spPr>
            <a:xfrm>
              <a:off x="6134326" y="2311549"/>
              <a:ext cx="541567" cy="2374"/>
            </a:xfrm>
            <a:custGeom>
              <a:avLst/>
              <a:gdLst>
                <a:gd name="connsiteX0" fmla="*/ 541567 w 541567"/>
                <a:gd name="connsiteY0" fmla="*/ 2375 h 2374"/>
                <a:gd name="connsiteX1" fmla="*/ 0 w 541567"/>
                <a:gd name="connsiteY1" fmla="*/ 2375 h 2374"/>
                <a:gd name="connsiteX2" fmla="*/ 0 w 541567"/>
                <a:gd name="connsiteY2" fmla="*/ 0 h 2374"/>
                <a:gd name="connsiteX3" fmla="*/ 540380 w 541567"/>
                <a:gd name="connsiteY3" fmla="*/ 0 h 2374"/>
                <a:gd name="connsiteX4" fmla="*/ 541567 w 541567"/>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grpFill/>
            <a:ln w="11862"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F7E8DA2C-ADD7-BAA8-38B5-13A21C74DBDB}"/>
                </a:ext>
              </a:extLst>
            </p:cNvPr>
            <p:cNvSpPr/>
            <p:nvPr/>
          </p:nvSpPr>
          <p:spPr>
            <a:xfrm>
              <a:off x="5000122" y="1442392"/>
              <a:ext cx="143957" cy="142484"/>
            </a:xfrm>
            <a:custGeom>
              <a:avLst/>
              <a:gdLst>
                <a:gd name="connsiteX0" fmla="*/ 71259 w 143957"/>
                <a:gd name="connsiteY0" fmla="*/ 142485 h 142484"/>
                <a:gd name="connsiteX1" fmla="*/ 0 w 143957"/>
                <a:gd name="connsiteY1" fmla="*/ 71242 h 142484"/>
                <a:gd name="connsiteX2" fmla="*/ 71259 w 143957"/>
                <a:gd name="connsiteY2" fmla="*/ 0 h 142484"/>
                <a:gd name="connsiteX3" fmla="*/ 143705 w 143957"/>
                <a:gd name="connsiteY3" fmla="*/ 73617 h 142484"/>
                <a:gd name="connsiteX4" fmla="*/ 71259 w 143957"/>
                <a:gd name="connsiteY4" fmla="*/ 142485 h 142484"/>
                <a:gd name="connsiteX5" fmla="*/ 73634 w 143957"/>
                <a:gd name="connsiteY5" fmla="*/ 4749 h 142484"/>
                <a:gd name="connsiteX6" fmla="*/ 5938 w 143957"/>
                <a:gd name="connsiteY6" fmla="*/ 71242 h 142484"/>
                <a:gd name="connsiteX7" fmla="*/ 72447 w 143957"/>
                <a:gd name="connsiteY7" fmla="*/ 136548 h 142484"/>
                <a:gd name="connsiteX8" fmla="*/ 138955 w 143957"/>
                <a:gd name="connsiteY8" fmla="*/ 71242 h 142484"/>
                <a:gd name="connsiteX9" fmla="*/ 73634 w 143957"/>
                <a:gd name="connsiteY9" fmla="*/ 4749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957" h="142484">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grpFill/>
            <a:ln w="11862"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24EF80D8-7EB6-1021-5ECD-4A2B6263FC89}"/>
                </a:ext>
              </a:extLst>
            </p:cNvPr>
            <p:cNvSpPr/>
            <p:nvPr/>
          </p:nvSpPr>
          <p:spPr>
            <a:xfrm>
              <a:off x="6131950" y="837450"/>
              <a:ext cx="162707" cy="65133"/>
            </a:xfrm>
            <a:custGeom>
              <a:avLst/>
              <a:gdLst>
                <a:gd name="connsiteX0" fmla="*/ 0 w 162707"/>
                <a:gd name="connsiteY0" fmla="*/ 42128 h 65133"/>
                <a:gd name="connsiteX1" fmla="*/ 66508 w 162707"/>
                <a:gd name="connsiteY1" fmla="*/ 38566 h 65133"/>
                <a:gd name="connsiteX2" fmla="*/ 106888 w 162707"/>
                <a:gd name="connsiteY2" fmla="*/ 24317 h 65133"/>
                <a:gd name="connsiteX3" fmla="*/ 162708 w 162707"/>
                <a:gd name="connsiteY3" fmla="*/ 1757 h 65133"/>
                <a:gd name="connsiteX4" fmla="*/ 102138 w 162707"/>
                <a:gd name="connsiteY4" fmla="*/ 61126 h 65133"/>
                <a:gd name="connsiteX5" fmla="*/ 86698 w 162707"/>
                <a:gd name="connsiteY5" fmla="*/ 64688 h 65133"/>
                <a:gd name="connsiteX6" fmla="*/ 1188 w 162707"/>
                <a:gd name="connsiteY6" fmla="*/ 48065 h 65133"/>
                <a:gd name="connsiteX7" fmla="*/ 0 w 162707"/>
                <a:gd name="connsiteY7" fmla="*/ 42128 h 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707" h="65133">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grpFill/>
            <a:ln w="11862"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62B29B80-040C-5587-01B8-A5D33F7ACCAD}"/>
                </a:ext>
              </a:extLst>
            </p:cNvPr>
            <p:cNvSpPr/>
            <p:nvPr/>
          </p:nvSpPr>
          <p:spPr>
            <a:xfrm>
              <a:off x="5001310" y="836832"/>
              <a:ext cx="143705" cy="142484"/>
            </a:xfrm>
            <a:custGeom>
              <a:avLst/>
              <a:gdLst>
                <a:gd name="connsiteX0" fmla="*/ 0 w 143705"/>
                <a:gd name="connsiteY0" fmla="*/ 71242 h 142484"/>
                <a:gd name="connsiteX1" fmla="*/ 71259 w 143705"/>
                <a:gd name="connsiteY1" fmla="*/ 0 h 142484"/>
                <a:gd name="connsiteX2" fmla="*/ 143705 w 143705"/>
                <a:gd name="connsiteY2" fmla="*/ 72430 h 142484"/>
                <a:gd name="connsiteX3" fmla="*/ 73634 w 143705"/>
                <a:gd name="connsiteY3" fmla="*/ 142485 h 142484"/>
                <a:gd name="connsiteX4" fmla="*/ 71259 w 143705"/>
                <a:gd name="connsiteY4" fmla="*/ 142485 h 142484"/>
                <a:gd name="connsiteX5" fmla="*/ 0 w 143705"/>
                <a:gd name="connsiteY5" fmla="*/ 71242 h 142484"/>
                <a:gd name="connsiteX6" fmla="*/ 73634 w 143705"/>
                <a:gd name="connsiteY6" fmla="*/ 4749 h 142484"/>
                <a:gd name="connsiteX7" fmla="*/ 4751 w 143705"/>
                <a:gd name="connsiteY7" fmla="*/ 70055 h 142484"/>
                <a:gd name="connsiteX8" fmla="*/ 70071 w 143705"/>
                <a:gd name="connsiteY8" fmla="*/ 136548 h 142484"/>
                <a:gd name="connsiteX9" fmla="*/ 137767 w 143705"/>
                <a:gd name="connsiteY9" fmla="*/ 68868 h 142484"/>
                <a:gd name="connsiteX10" fmla="*/ 73634 w 143705"/>
                <a:gd name="connsiteY10" fmla="*/ 4749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05" h="142484">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grpFill/>
            <a:ln w="11862"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8B1BB0E0-24B5-0997-9BEE-DB6362A9DDB3}"/>
                </a:ext>
              </a:extLst>
            </p:cNvPr>
            <p:cNvSpPr/>
            <p:nvPr/>
          </p:nvSpPr>
          <p:spPr>
            <a:xfrm>
              <a:off x="4770015" y="1441205"/>
              <a:ext cx="141033" cy="142781"/>
            </a:xfrm>
            <a:custGeom>
              <a:avLst/>
              <a:gdLst>
                <a:gd name="connsiteX0" fmla="*/ 141033 w 141033"/>
                <a:gd name="connsiteY0" fmla="*/ 0 h 142781"/>
                <a:gd name="connsiteX1" fmla="*/ 141033 w 141033"/>
                <a:gd name="connsiteY1" fmla="*/ 142485 h 142781"/>
                <a:gd name="connsiteX2" fmla="*/ 16330 w 141033"/>
                <a:gd name="connsiteY2" fmla="*/ 141298 h 142781"/>
                <a:gd name="connsiteX3" fmla="*/ 891 w 141033"/>
                <a:gd name="connsiteY3" fmla="*/ 122300 h 142781"/>
                <a:gd name="connsiteX4" fmla="*/ 891 w 141033"/>
                <a:gd name="connsiteY4" fmla="*/ 18998 h 142781"/>
                <a:gd name="connsiteX5" fmla="*/ 18705 w 141033"/>
                <a:gd name="connsiteY5" fmla="*/ 0 h 142781"/>
                <a:gd name="connsiteX6" fmla="*/ 141033 w 141033"/>
                <a:gd name="connsiteY6" fmla="*/ 0 h 142781"/>
                <a:gd name="connsiteX7" fmla="*/ 70962 w 141033"/>
                <a:gd name="connsiteY7" fmla="*/ 5937 h 142781"/>
                <a:gd name="connsiteX8" fmla="*/ 4454 w 141033"/>
                <a:gd name="connsiteY8" fmla="*/ 73617 h 142781"/>
                <a:gd name="connsiteX9" fmla="*/ 68587 w 141033"/>
                <a:gd name="connsiteY9" fmla="*/ 137735 h 142781"/>
                <a:gd name="connsiteX10" fmla="*/ 136283 w 141033"/>
                <a:gd name="connsiteY10" fmla="*/ 71242 h 142781"/>
                <a:gd name="connsiteX11" fmla="*/ 70962 w 141033"/>
                <a:gd name="connsiteY11" fmla="*/ 5937 h 14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033" h="142781">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grpFill/>
            <a:ln w="11862"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003161A7-CAD4-C42C-3C5E-EF8EA707D936}"/>
                </a:ext>
              </a:extLst>
            </p:cNvPr>
            <p:cNvSpPr/>
            <p:nvPr/>
          </p:nvSpPr>
          <p:spPr>
            <a:xfrm>
              <a:off x="6363542" y="933009"/>
              <a:ext cx="162707" cy="62930"/>
            </a:xfrm>
            <a:custGeom>
              <a:avLst/>
              <a:gdLst>
                <a:gd name="connsiteX0" fmla="*/ 87886 w 162707"/>
                <a:gd name="connsiteY0" fmla="*/ 62931 h 62930"/>
                <a:gd name="connsiteX1" fmla="*/ 1188 w 162707"/>
                <a:gd name="connsiteY1" fmla="*/ 45120 h 62930"/>
                <a:gd name="connsiteX2" fmla="*/ 0 w 162707"/>
                <a:gd name="connsiteY2" fmla="*/ 41558 h 62930"/>
                <a:gd name="connsiteX3" fmla="*/ 58195 w 162707"/>
                <a:gd name="connsiteY3" fmla="*/ 36809 h 62930"/>
                <a:gd name="connsiteX4" fmla="*/ 106888 w 162707"/>
                <a:gd name="connsiteY4" fmla="*/ 21373 h 62930"/>
                <a:gd name="connsiteX5" fmla="*/ 162708 w 162707"/>
                <a:gd name="connsiteY5" fmla="*/ 0 h 62930"/>
                <a:gd name="connsiteX6" fmla="*/ 87886 w 162707"/>
                <a:gd name="connsiteY6" fmla="*/ 62931 h 6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7" h="62930">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grpFill/>
            <a:ln w="11862" cap="flat">
              <a:noFill/>
              <a:prstDash val="solid"/>
              <a:miter/>
            </a:ln>
          </p:spPr>
          <p:txBody>
            <a:bodyPr rtlCol="0" anchor="ctr"/>
            <a:lstStyle/>
            <a:p>
              <a:pPr algn="l" rtl="0"/>
              <a:endParaRPr lang="en-US"/>
            </a:p>
          </p:txBody>
        </p:sp>
        <p:sp>
          <p:nvSpPr>
            <p:cNvPr id="57" name="Freeform 56">
              <a:extLst>
                <a:ext uri="{FF2B5EF4-FFF2-40B4-BE49-F238E27FC236}">
                  <a16:creationId xmlns:a16="http://schemas.microsoft.com/office/drawing/2014/main" id="{D54045F7-EC6B-6BD5-238E-00DCF6B68168}"/>
                </a:ext>
              </a:extLst>
            </p:cNvPr>
            <p:cNvSpPr/>
            <p:nvPr/>
          </p:nvSpPr>
          <p:spPr>
            <a:xfrm>
              <a:off x="4769421" y="835644"/>
              <a:ext cx="140439" cy="141297"/>
            </a:xfrm>
            <a:custGeom>
              <a:avLst/>
              <a:gdLst>
                <a:gd name="connsiteX0" fmla="*/ 140439 w 140439"/>
                <a:gd name="connsiteY0" fmla="*/ 141298 h 141297"/>
                <a:gd name="connsiteX1" fmla="*/ 297 w 140439"/>
                <a:gd name="connsiteY1" fmla="*/ 141298 h 141297"/>
                <a:gd name="connsiteX2" fmla="*/ 1485 w 140439"/>
                <a:gd name="connsiteY2" fmla="*/ 16624 h 141297"/>
                <a:gd name="connsiteX3" fmla="*/ 16924 w 140439"/>
                <a:gd name="connsiteY3" fmla="*/ 1187 h 141297"/>
                <a:gd name="connsiteX4" fmla="*/ 140439 w 140439"/>
                <a:gd name="connsiteY4" fmla="*/ 0 h 141297"/>
                <a:gd name="connsiteX5" fmla="*/ 140439 w 140439"/>
                <a:gd name="connsiteY5" fmla="*/ 141298 h 141297"/>
                <a:gd name="connsiteX6" fmla="*/ 73931 w 140439"/>
                <a:gd name="connsiteY6" fmla="*/ 5937 h 141297"/>
                <a:gd name="connsiteX7" fmla="*/ 3860 w 140439"/>
                <a:gd name="connsiteY7" fmla="*/ 77179 h 141297"/>
                <a:gd name="connsiteX8" fmla="*/ 65618 w 140439"/>
                <a:gd name="connsiteY8" fmla="*/ 138923 h 141297"/>
                <a:gd name="connsiteX9" fmla="*/ 135689 w 140439"/>
                <a:gd name="connsiteY9" fmla="*/ 68868 h 141297"/>
                <a:gd name="connsiteX10" fmla="*/ 73931 w 140439"/>
                <a:gd name="connsiteY10" fmla="*/ 5937 h 1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39" h="141297">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grpFill/>
            <a:ln w="11862" cap="flat">
              <a:noFill/>
              <a:prstDash val="solid"/>
              <a:miter/>
            </a:ln>
          </p:spPr>
          <p:txBody>
            <a:bodyPr rtlCol="0" anchor="ctr"/>
            <a:lstStyle/>
            <a:p>
              <a:pPr algn="l" rtl="0"/>
              <a:endParaRPr lang="en-US"/>
            </a:p>
          </p:txBody>
        </p:sp>
        <p:sp>
          <p:nvSpPr>
            <p:cNvPr id="58" name="Freeform 57">
              <a:extLst>
                <a:ext uri="{FF2B5EF4-FFF2-40B4-BE49-F238E27FC236}">
                  <a16:creationId xmlns:a16="http://schemas.microsoft.com/office/drawing/2014/main" id="{4205830D-971B-1FE7-B02C-8FB2FEF6DE1D}"/>
                </a:ext>
              </a:extLst>
            </p:cNvPr>
            <p:cNvSpPr/>
            <p:nvPr/>
          </p:nvSpPr>
          <p:spPr>
            <a:xfrm>
              <a:off x="5001310" y="1240539"/>
              <a:ext cx="143705" cy="142484"/>
            </a:xfrm>
            <a:custGeom>
              <a:avLst/>
              <a:gdLst>
                <a:gd name="connsiteX0" fmla="*/ 71259 w 143705"/>
                <a:gd name="connsiteY0" fmla="*/ 0 h 142484"/>
                <a:gd name="connsiteX1" fmla="*/ 143705 w 143705"/>
                <a:gd name="connsiteY1" fmla="*/ 73617 h 142484"/>
                <a:gd name="connsiteX2" fmla="*/ 73634 w 143705"/>
                <a:gd name="connsiteY2" fmla="*/ 142485 h 142484"/>
                <a:gd name="connsiteX3" fmla="*/ 0 w 143705"/>
                <a:gd name="connsiteY3" fmla="*/ 70055 h 142484"/>
                <a:gd name="connsiteX4" fmla="*/ 71259 w 143705"/>
                <a:gd name="connsiteY4" fmla="*/ 0 h 142484"/>
                <a:gd name="connsiteX5" fmla="*/ 4751 w 143705"/>
                <a:gd name="connsiteY5" fmla="*/ 68868 h 142484"/>
                <a:gd name="connsiteX6" fmla="*/ 73634 w 143705"/>
                <a:gd name="connsiteY6" fmla="*/ 137735 h 142484"/>
                <a:gd name="connsiteX7" fmla="*/ 137767 w 143705"/>
                <a:gd name="connsiteY7" fmla="*/ 73617 h 142484"/>
                <a:gd name="connsiteX8" fmla="*/ 68884 w 143705"/>
                <a:gd name="connsiteY8" fmla="*/ 4749 h 142484"/>
                <a:gd name="connsiteX9" fmla="*/ 4751 w 143705"/>
                <a:gd name="connsiteY9" fmla="*/ 68868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05" h="142484">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grpFill/>
            <a:ln w="11862"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AEAF2E7C-7835-2CC8-65A1-F118E7BE4E47}"/>
                </a:ext>
              </a:extLst>
            </p:cNvPr>
            <p:cNvSpPr/>
            <p:nvPr/>
          </p:nvSpPr>
          <p:spPr>
            <a:xfrm>
              <a:off x="4769718" y="1242914"/>
              <a:ext cx="141330" cy="140109"/>
            </a:xfrm>
            <a:custGeom>
              <a:avLst/>
              <a:gdLst>
                <a:gd name="connsiteX0" fmla="*/ 141330 w 141330"/>
                <a:gd name="connsiteY0" fmla="*/ 0 h 140109"/>
                <a:gd name="connsiteX1" fmla="*/ 141330 w 141330"/>
                <a:gd name="connsiteY1" fmla="*/ 140110 h 140109"/>
                <a:gd name="connsiteX2" fmla="*/ 14252 w 141330"/>
                <a:gd name="connsiteY2" fmla="*/ 138922 h 140109"/>
                <a:gd name="connsiteX3" fmla="*/ 1188 w 141330"/>
                <a:gd name="connsiteY3" fmla="*/ 121112 h 140109"/>
                <a:gd name="connsiteX4" fmla="*/ 0 w 141330"/>
                <a:gd name="connsiteY4" fmla="*/ 0 h 140109"/>
                <a:gd name="connsiteX5" fmla="*/ 141330 w 141330"/>
                <a:gd name="connsiteY5" fmla="*/ 0 h 140109"/>
                <a:gd name="connsiteX6" fmla="*/ 72447 w 141330"/>
                <a:gd name="connsiteY6" fmla="*/ 2375 h 140109"/>
                <a:gd name="connsiteX7" fmla="*/ 3563 w 141330"/>
                <a:gd name="connsiteY7" fmla="*/ 71242 h 140109"/>
                <a:gd name="connsiteX8" fmla="*/ 66508 w 141330"/>
                <a:gd name="connsiteY8" fmla="*/ 134173 h 140109"/>
                <a:gd name="connsiteX9" fmla="*/ 135392 w 141330"/>
                <a:gd name="connsiteY9" fmla="*/ 66493 h 140109"/>
                <a:gd name="connsiteX10" fmla="*/ 72447 w 141330"/>
                <a:gd name="connsiteY10" fmla="*/ 2375 h 14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30" h="140109">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grpFill/>
            <a:ln w="11862" cap="flat">
              <a:noFill/>
              <a:prstDash val="solid"/>
              <a:miter/>
            </a:ln>
          </p:spPr>
          <p:txBody>
            <a:bodyPr rtlCol="0" anchor="ctr"/>
            <a:lstStyle/>
            <a:p>
              <a:pPr algn="l" rtl="0"/>
              <a:endParaRPr lang="en-US"/>
            </a:p>
          </p:txBody>
        </p:sp>
        <p:sp>
          <p:nvSpPr>
            <p:cNvPr id="60" name="Freeform 59">
              <a:extLst>
                <a:ext uri="{FF2B5EF4-FFF2-40B4-BE49-F238E27FC236}">
                  <a16:creationId xmlns:a16="http://schemas.microsoft.com/office/drawing/2014/main" id="{936F958E-A765-013C-82C5-380AF9CF4A95}"/>
                </a:ext>
              </a:extLst>
            </p:cNvPr>
            <p:cNvSpPr/>
            <p:nvPr/>
          </p:nvSpPr>
          <p:spPr>
            <a:xfrm>
              <a:off x="5001310" y="1037498"/>
              <a:ext cx="143705" cy="143672"/>
            </a:xfrm>
            <a:custGeom>
              <a:avLst/>
              <a:gdLst>
                <a:gd name="connsiteX0" fmla="*/ 72447 w 143705"/>
                <a:gd name="connsiteY0" fmla="*/ 143672 h 143672"/>
                <a:gd name="connsiteX1" fmla="*/ 0 w 143705"/>
                <a:gd name="connsiteY1" fmla="*/ 70055 h 143672"/>
                <a:gd name="connsiteX2" fmla="*/ 70071 w 143705"/>
                <a:gd name="connsiteY2" fmla="*/ 0 h 143672"/>
                <a:gd name="connsiteX3" fmla="*/ 143705 w 143705"/>
                <a:gd name="connsiteY3" fmla="*/ 71242 h 143672"/>
                <a:gd name="connsiteX4" fmla="*/ 72447 w 143705"/>
                <a:gd name="connsiteY4" fmla="*/ 143672 h 143672"/>
                <a:gd name="connsiteX5" fmla="*/ 71259 w 143705"/>
                <a:gd name="connsiteY5" fmla="*/ 138923 h 143672"/>
                <a:gd name="connsiteX6" fmla="*/ 137767 w 143705"/>
                <a:gd name="connsiteY6" fmla="*/ 71242 h 143672"/>
                <a:gd name="connsiteX7" fmla="*/ 71259 w 143705"/>
                <a:gd name="connsiteY7" fmla="*/ 5937 h 143672"/>
                <a:gd name="connsiteX8" fmla="*/ 4751 w 143705"/>
                <a:gd name="connsiteY8" fmla="*/ 73617 h 143672"/>
                <a:gd name="connsiteX9" fmla="*/ 71259 w 143705"/>
                <a:gd name="connsiteY9" fmla="*/ 138923 h 1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05" h="143672">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grpFill/>
            <a:ln w="11862" cap="flat">
              <a:noFill/>
              <a:prstDash val="solid"/>
              <a:miter/>
            </a:ln>
          </p:spPr>
          <p:txBody>
            <a:bodyPr rtlCol="0" anchor="ctr"/>
            <a:lstStyle/>
            <a:p>
              <a:pPr algn="l" rtl="0"/>
              <a:endParaRPr lang="en-US"/>
            </a:p>
          </p:txBody>
        </p:sp>
        <p:sp>
          <p:nvSpPr>
            <p:cNvPr id="61" name="Freeform 60">
              <a:extLst>
                <a:ext uri="{FF2B5EF4-FFF2-40B4-BE49-F238E27FC236}">
                  <a16:creationId xmlns:a16="http://schemas.microsoft.com/office/drawing/2014/main" id="{16C84D4E-7CF2-75D2-743F-20F6479905CE}"/>
                </a:ext>
              </a:extLst>
            </p:cNvPr>
            <p:cNvSpPr/>
            <p:nvPr/>
          </p:nvSpPr>
          <p:spPr>
            <a:xfrm>
              <a:off x="4772093" y="1041060"/>
              <a:ext cx="137767" cy="137735"/>
            </a:xfrm>
            <a:custGeom>
              <a:avLst/>
              <a:gdLst>
                <a:gd name="connsiteX0" fmla="*/ 0 w 137767"/>
                <a:gd name="connsiteY0" fmla="*/ 137735 h 137735"/>
                <a:gd name="connsiteX1" fmla="*/ 0 w 137767"/>
                <a:gd name="connsiteY1" fmla="*/ 0 h 137735"/>
                <a:gd name="connsiteX2" fmla="*/ 137767 w 137767"/>
                <a:gd name="connsiteY2" fmla="*/ 0 h 137735"/>
                <a:gd name="connsiteX3" fmla="*/ 137767 w 137767"/>
                <a:gd name="connsiteY3" fmla="*/ 137735 h 137735"/>
                <a:gd name="connsiteX4" fmla="*/ 0 w 137767"/>
                <a:gd name="connsiteY4" fmla="*/ 137735 h 137735"/>
                <a:gd name="connsiteX5" fmla="*/ 134204 w 137767"/>
                <a:gd name="connsiteY5" fmla="*/ 70055 h 137735"/>
                <a:gd name="connsiteX6" fmla="*/ 67696 w 137767"/>
                <a:gd name="connsiteY6" fmla="*/ 3562 h 137735"/>
                <a:gd name="connsiteX7" fmla="*/ 2375 w 137767"/>
                <a:gd name="connsiteY7" fmla="*/ 68867 h 137735"/>
                <a:gd name="connsiteX8" fmla="*/ 70071 w 137767"/>
                <a:gd name="connsiteY8" fmla="*/ 135360 h 137735"/>
                <a:gd name="connsiteX9" fmla="*/ 134204 w 137767"/>
                <a:gd name="connsiteY9" fmla="*/ 70055 h 13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67" h="137735">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grpFill/>
            <a:ln w="11862" cap="flat">
              <a:noFill/>
              <a:prstDash val="solid"/>
              <a:miter/>
            </a:ln>
          </p:spPr>
          <p:txBody>
            <a:bodyPr rtlCol="0" anchor="ctr"/>
            <a:lstStyle/>
            <a:p>
              <a:pPr algn="l" rtl="0"/>
              <a:endParaRPr lang="en-US"/>
            </a:p>
          </p:txBody>
        </p:sp>
      </p:grpSp>
      <p:grpSp>
        <p:nvGrpSpPr>
          <p:cNvPr id="63" name="Group 62">
            <a:extLst>
              <a:ext uri="{FF2B5EF4-FFF2-40B4-BE49-F238E27FC236}">
                <a16:creationId xmlns:a16="http://schemas.microsoft.com/office/drawing/2014/main" id="{55FDE811-DF86-C0FA-3B2D-E38DA84C3B7B}"/>
              </a:ext>
            </a:extLst>
          </p:cNvPr>
          <p:cNvGrpSpPr/>
          <p:nvPr/>
        </p:nvGrpSpPr>
        <p:grpSpPr>
          <a:xfrm>
            <a:off x="-2978724" y="565484"/>
            <a:ext cx="4223513" cy="5362664"/>
            <a:chOff x="4590383" y="646852"/>
            <a:chExt cx="2225652" cy="2825947"/>
          </a:xfrm>
          <a:solidFill>
            <a:schemeClr val="bg1">
              <a:alpha val="9936"/>
            </a:schemeClr>
          </a:solidFill>
        </p:grpSpPr>
        <p:sp>
          <p:nvSpPr>
            <p:cNvPr id="64" name="Freeform 63">
              <a:extLst>
                <a:ext uri="{FF2B5EF4-FFF2-40B4-BE49-F238E27FC236}">
                  <a16:creationId xmlns:a16="http://schemas.microsoft.com/office/drawing/2014/main" id="{433B7091-DB73-864E-4E7F-B1658ECB084C}"/>
                </a:ext>
              </a:extLst>
            </p:cNvPr>
            <p:cNvSpPr/>
            <p:nvPr/>
          </p:nvSpPr>
          <p:spPr>
            <a:xfrm>
              <a:off x="4634278" y="2326540"/>
              <a:ext cx="967452" cy="1142842"/>
            </a:xfrm>
            <a:custGeom>
              <a:avLst/>
              <a:gdLst>
                <a:gd name="connsiteX0" fmla="*/ 560618 w 967452"/>
                <a:gd name="connsiteY0" fmla="*/ 316287 h 1142842"/>
                <a:gd name="connsiteX1" fmla="*/ 543991 w 967452"/>
                <a:gd name="connsiteY1" fmla="*/ 354283 h 1142842"/>
                <a:gd name="connsiteX2" fmla="*/ 500048 w 967452"/>
                <a:gd name="connsiteY2" fmla="*/ 501517 h 1142842"/>
                <a:gd name="connsiteX3" fmla="*/ 505986 w 967452"/>
                <a:gd name="connsiteY3" fmla="*/ 547824 h 1142842"/>
                <a:gd name="connsiteX4" fmla="*/ 655629 w 967452"/>
                <a:gd name="connsiteY4" fmla="*/ 804296 h 1142842"/>
                <a:gd name="connsiteX5" fmla="*/ 666318 w 967452"/>
                <a:gd name="connsiteY5" fmla="*/ 837544 h 1142842"/>
                <a:gd name="connsiteX6" fmla="*/ 666318 w 967452"/>
                <a:gd name="connsiteY6" fmla="*/ 1065519 h 1142842"/>
                <a:gd name="connsiteX7" fmla="*/ 617625 w 967452"/>
                <a:gd name="connsiteY7" fmla="*/ 1136761 h 1142842"/>
                <a:gd name="connsiteX8" fmla="*/ 530926 w 967452"/>
                <a:gd name="connsiteY8" fmla="*/ 1116576 h 1142842"/>
                <a:gd name="connsiteX9" fmla="*/ 511924 w 967452"/>
                <a:gd name="connsiteY9" fmla="*/ 1059582 h 1142842"/>
                <a:gd name="connsiteX10" fmla="*/ 510736 w 967452"/>
                <a:gd name="connsiteY10" fmla="*/ 887413 h 1142842"/>
                <a:gd name="connsiteX11" fmla="*/ 497672 w 967452"/>
                <a:gd name="connsiteY11" fmla="*/ 839918 h 1142842"/>
                <a:gd name="connsiteX12" fmla="*/ 351592 w 967452"/>
                <a:gd name="connsiteY12" fmla="*/ 588195 h 1142842"/>
                <a:gd name="connsiteX13" fmla="*/ 344466 w 967452"/>
                <a:gd name="connsiteY13" fmla="*/ 576321 h 1142842"/>
                <a:gd name="connsiteX14" fmla="*/ 308836 w 967452"/>
                <a:gd name="connsiteY14" fmla="*/ 559698 h 1142842"/>
                <a:gd name="connsiteX15" fmla="*/ 298147 w 967452"/>
                <a:gd name="connsiteY15" fmla="*/ 590570 h 1142842"/>
                <a:gd name="connsiteX16" fmla="*/ 296960 w 967452"/>
                <a:gd name="connsiteY16" fmla="*/ 1059582 h 1142842"/>
                <a:gd name="connsiteX17" fmla="*/ 187696 w 967452"/>
                <a:gd name="connsiteY17" fmla="*/ 1135574 h 1142842"/>
                <a:gd name="connsiteX18" fmla="*/ 142566 w 967452"/>
                <a:gd name="connsiteY18" fmla="*/ 1067893 h 1142842"/>
                <a:gd name="connsiteX19" fmla="*/ 143753 w 967452"/>
                <a:gd name="connsiteY19" fmla="*/ 459959 h 1142842"/>
                <a:gd name="connsiteX20" fmla="*/ 163943 w 967452"/>
                <a:gd name="connsiteY20" fmla="*/ 380405 h 1142842"/>
                <a:gd name="connsiteX21" fmla="*/ 158005 w 967452"/>
                <a:gd name="connsiteY21" fmla="*/ 337659 h 1142842"/>
                <a:gd name="connsiteX22" fmla="*/ 19050 w 967452"/>
                <a:gd name="connsiteY22" fmla="*/ 134619 h 1142842"/>
                <a:gd name="connsiteX23" fmla="*/ 67744 w 967452"/>
                <a:gd name="connsiteY23" fmla="*/ 26568 h 1142842"/>
                <a:gd name="connsiteX24" fmla="*/ 304086 w 967452"/>
                <a:gd name="connsiteY24" fmla="*/ 445 h 1142842"/>
                <a:gd name="connsiteX25" fmla="*/ 348029 w 967452"/>
                <a:gd name="connsiteY25" fmla="*/ 4008 h 1142842"/>
                <a:gd name="connsiteX26" fmla="*/ 584371 w 967452"/>
                <a:gd name="connsiteY26" fmla="*/ 81187 h 1142842"/>
                <a:gd name="connsiteX27" fmla="*/ 610499 w 967452"/>
                <a:gd name="connsiteY27" fmla="*/ 106121 h 1142842"/>
                <a:gd name="connsiteX28" fmla="*/ 750641 w 967452"/>
                <a:gd name="connsiteY28" fmla="*/ 452834 h 1142842"/>
                <a:gd name="connsiteX29" fmla="*/ 761330 w 967452"/>
                <a:gd name="connsiteY29" fmla="*/ 531201 h 1142842"/>
                <a:gd name="connsiteX30" fmla="*/ 779145 w 967452"/>
                <a:gd name="connsiteY30" fmla="*/ 594132 h 1142842"/>
                <a:gd name="connsiteX31" fmla="*/ 836152 w 967452"/>
                <a:gd name="connsiteY31" fmla="*/ 684372 h 1142842"/>
                <a:gd name="connsiteX32" fmla="*/ 876532 w 967452"/>
                <a:gd name="connsiteY32" fmla="*/ 693871 h 1142842"/>
                <a:gd name="connsiteX33" fmla="*/ 922850 w 967452"/>
                <a:gd name="connsiteY33" fmla="*/ 703370 h 1142842"/>
                <a:gd name="connsiteX34" fmla="*/ 960855 w 967452"/>
                <a:gd name="connsiteY34" fmla="*/ 851791 h 1142842"/>
                <a:gd name="connsiteX35" fmla="*/ 918100 w 967452"/>
                <a:gd name="connsiteY35" fmla="*/ 879102 h 1142842"/>
                <a:gd name="connsiteX36" fmla="*/ 791021 w 967452"/>
                <a:gd name="connsiteY36" fmla="*/ 763926 h 1142842"/>
                <a:gd name="connsiteX37" fmla="*/ 806461 w 967452"/>
                <a:gd name="connsiteY37" fmla="*/ 738991 h 1142842"/>
                <a:gd name="connsiteX38" fmla="*/ 814774 w 967452"/>
                <a:gd name="connsiteY38" fmla="*/ 703370 h 1142842"/>
                <a:gd name="connsiteX39" fmla="*/ 747078 w 967452"/>
                <a:gd name="connsiteY39" fmla="*/ 598881 h 1142842"/>
                <a:gd name="connsiteX40" fmla="*/ 697197 w 967452"/>
                <a:gd name="connsiteY40" fmla="*/ 564447 h 1142842"/>
                <a:gd name="connsiteX41" fmla="*/ 637815 w 967452"/>
                <a:gd name="connsiteY41" fmla="*/ 502704 h 1142842"/>
                <a:gd name="connsiteX42" fmla="*/ 580808 w 967452"/>
                <a:gd name="connsiteY42" fmla="*/ 355470 h 1142842"/>
                <a:gd name="connsiteX43" fmla="*/ 560618 w 967452"/>
                <a:gd name="connsiteY43" fmla="*/ 316287 h 1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67452" h="114284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grpFill/>
            <a:ln w="11862"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21B75FA4-907D-A38B-0FF1-0ED7F38AC841}"/>
                </a:ext>
              </a:extLst>
            </p:cNvPr>
            <p:cNvSpPr/>
            <p:nvPr/>
          </p:nvSpPr>
          <p:spPr>
            <a:xfrm>
              <a:off x="4590383" y="646852"/>
              <a:ext cx="2225652" cy="2825947"/>
            </a:xfrm>
            <a:custGeom>
              <a:avLst/>
              <a:gdLst>
                <a:gd name="connsiteX0" fmla="*/ 714964 w 2225652"/>
                <a:gd name="connsiteY0" fmla="*/ 289719 h 2825947"/>
                <a:gd name="connsiteX1" fmla="*/ 804038 w 2225652"/>
                <a:gd name="connsiteY1" fmla="*/ 218477 h 2825947"/>
                <a:gd name="connsiteX2" fmla="*/ 811164 w 2225652"/>
                <a:gd name="connsiteY2" fmla="*/ 191167 h 2825947"/>
                <a:gd name="connsiteX3" fmla="*/ 811164 w 2225652"/>
                <a:gd name="connsiteY3" fmla="*/ 87866 h 2825947"/>
                <a:gd name="connsiteX4" fmla="*/ 840855 w 2225652"/>
                <a:gd name="connsiteY4" fmla="*/ 66493 h 2825947"/>
                <a:gd name="connsiteX5" fmla="*/ 876484 w 2225652"/>
                <a:gd name="connsiteY5" fmla="*/ 87866 h 2825947"/>
                <a:gd name="connsiteX6" fmla="*/ 876484 w 2225652"/>
                <a:gd name="connsiteY6" fmla="*/ 154358 h 2825947"/>
                <a:gd name="connsiteX7" fmla="*/ 884798 w 2225652"/>
                <a:gd name="connsiteY7" fmla="*/ 156733 h 2825947"/>
                <a:gd name="connsiteX8" fmla="*/ 1083135 w 2225652"/>
                <a:gd name="connsiteY8" fmla="*/ 0 h 2825947"/>
                <a:gd name="connsiteX9" fmla="*/ 1239904 w 2225652"/>
                <a:gd name="connsiteY9" fmla="*/ 124674 h 2825947"/>
                <a:gd name="connsiteX10" fmla="*/ 1446555 w 2225652"/>
                <a:gd name="connsiteY10" fmla="*/ 289719 h 2825947"/>
                <a:gd name="connsiteX11" fmla="*/ 1473871 w 2225652"/>
                <a:gd name="connsiteY11" fmla="*/ 347900 h 2825947"/>
                <a:gd name="connsiteX12" fmla="*/ 1472683 w 2225652"/>
                <a:gd name="connsiteY12" fmla="*/ 680365 h 2825947"/>
                <a:gd name="connsiteX13" fmla="*/ 1505938 w 2225652"/>
                <a:gd name="connsiteY13" fmla="*/ 714799 h 2825947"/>
                <a:gd name="connsiteX14" fmla="*/ 1593824 w 2225652"/>
                <a:gd name="connsiteY14" fmla="*/ 628120 h 2825947"/>
                <a:gd name="connsiteX15" fmla="*/ 1593824 w 2225652"/>
                <a:gd name="connsiteY15" fmla="*/ 527193 h 2825947"/>
                <a:gd name="connsiteX16" fmla="*/ 1571258 w 2225652"/>
                <a:gd name="connsiteY16" fmla="*/ 493947 h 2825947"/>
                <a:gd name="connsiteX17" fmla="*/ 1559382 w 2225652"/>
                <a:gd name="connsiteY17" fmla="*/ 480886 h 2825947"/>
                <a:gd name="connsiteX18" fmla="*/ 1572446 w 2225652"/>
                <a:gd name="connsiteY18" fmla="*/ 467825 h 2825947"/>
                <a:gd name="connsiteX19" fmla="*/ 1592636 w 2225652"/>
                <a:gd name="connsiteY19" fmla="*/ 466638 h 2825947"/>
                <a:gd name="connsiteX20" fmla="*/ 2016626 w 2225652"/>
                <a:gd name="connsiteY20" fmla="*/ 466638 h 2825947"/>
                <a:gd name="connsiteX21" fmla="*/ 2034441 w 2225652"/>
                <a:gd name="connsiteY21" fmla="*/ 467825 h 2825947"/>
                <a:gd name="connsiteX22" fmla="*/ 2052256 w 2225652"/>
                <a:gd name="connsiteY22" fmla="*/ 480886 h 2825947"/>
                <a:gd name="connsiteX23" fmla="*/ 2038004 w 2225652"/>
                <a:gd name="connsiteY23" fmla="*/ 496322 h 2825947"/>
                <a:gd name="connsiteX24" fmla="*/ 2020189 w 2225652"/>
                <a:gd name="connsiteY24" fmla="*/ 520070 h 2825947"/>
                <a:gd name="connsiteX25" fmla="*/ 2019001 w 2225652"/>
                <a:gd name="connsiteY25" fmla="*/ 692239 h 2825947"/>
                <a:gd name="connsiteX26" fmla="*/ 2043942 w 2225652"/>
                <a:gd name="connsiteY26" fmla="*/ 715986 h 2825947"/>
                <a:gd name="connsiteX27" fmla="*/ 2182897 w 2225652"/>
                <a:gd name="connsiteY27" fmla="*/ 715986 h 2825947"/>
                <a:gd name="connsiteX28" fmla="*/ 2225652 w 2225652"/>
                <a:gd name="connsiteY28" fmla="*/ 724297 h 2825947"/>
                <a:gd name="connsiteX29" fmla="*/ 2214963 w 2225652"/>
                <a:gd name="connsiteY29" fmla="*/ 737359 h 2825947"/>
                <a:gd name="connsiteX30" fmla="*/ 2180522 w 2225652"/>
                <a:gd name="connsiteY30" fmla="*/ 799102 h 2825947"/>
                <a:gd name="connsiteX31" fmla="*/ 2180522 w 2225652"/>
                <a:gd name="connsiteY31" fmla="*/ 2787952 h 2825947"/>
                <a:gd name="connsiteX32" fmla="*/ 2178146 w 2225652"/>
                <a:gd name="connsiteY32" fmla="*/ 2824760 h 2825947"/>
                <a:gd name="connsiteX33" fmla="*/ 2167457 w 2225652"/>
                <a:gd name="connsiteY33" fmla="*/ 2825948 h 2825947"/>
                <a:gd name="connsiteX34" fmla="*/ 2163895 w 2225652"/>
                <a:gd name="connsiteY34" fmla="*/ 2789139 h 2825947"/>
                <a:gd name="connsiteX35" fmla="*/ 2163895 w 2225652"/>
                <a:gd name="connsiteY35" fmla="*/ 1833304 h 2825947"/>
                <a:gd name="connsiteX36" fmla="*/ 2163895 w 2225652"/>
                <a:gd name="connsiteY36" fmla="*/ 788415 h 2825947"/>
                <a:gd name="connsiteX37" fmla="*/ 2122327 w 2225652"/>
                <a:gd name="connsiteY37" fmla="*/ 745670 h 2825947"/>
                <a:gd name="connsiteX38" fmla="*/ 1510688 w 2225652"/>
                <a:gd name="connsiteY38" fmla="*/ 744483 h 2825947"/>
                <a:gd name="connsiteX39" fmla="*/ 1472683 w 2225652"/>
                <a:gd name="connsiteY39" fmla="*/ 783666 h 2825947"/>
                <a:gd name="connsiteX40" fmla="*/ 1472683 w 2225652"/>
                <a:gd name="connsiteY40" fmla="*/ 2139646 h 2825947"/>
                <a:gd name="connsiteX41" fmla="*/ 1469120 w 2225652"/>
                <a:gd name="connsiteY41" fmla="*/ 2177642 h 2825947"/>
                <a:gd name="connsiteX42" fmla="*/ 1458432 w 2225652"/>
                <a:gd name="connsiteY42" fmla="*/ 2177642 h 2825947"/>
                <a:gd name="connsiteX43" fmla="*/ 1454869 w 2225652"/>
                <a:gd name="connsiteY43" fmla="*/ 2139646 h 2825947"/>
                <a:gd name="connsiteX44" fmla="*/ 1454869 w 2225652"/>
                <a:gd name="connsiteY44" fmla="*/ 385896 h 2825947"/>
                <a:gd name="connsiteX45" fmla="*/ 1409738 w 2225652"/>
                <a:gd name="connsiteY45" fmla="*/ 340776 h 2825947"/>
                <a:gd name="connsiteX46" fmla="*/ 748218 w 2225652"/>
                <a:gd name="connsiteY46" fmla="*/ 340776 h 2825947"/>
                <a:gd name="connsiteX47" fmla="*/ 709026 w 2225652"/>
                <a:gd name="connsiteY47" fmla="*/ 379959 h 2825947"/>
                <a:gd name="connsiteX48" fmla="*/ 709026 w 2225652"/>
                <a:gd name="connsiteY48" fmla="*/ 1255053 h 2825947"/>
                <a:gd name="connsiteX49" fmla="*/ 705463 w 2225652"/>
                <a:gd name="connsiteY49" fmla="*/ 1294236 h 2825947"/>
                <a:gd name="connsiteX50" fmla="*/ 694774 w 2225652"/>
                <a:gd name="connsiteY50" fmla="*/ 1295424 h 2825947"/>
                <a:gd name="connsiteX51" fmla="*/ 690023 w 2225652"/>
                <a:gd name="connsiteY51" fmla="*/ 1258615 h 2825947"/>
                <a:gd name="connsiteX52" fmla="*/ 690023 w 2225652"/>
                <a:gd name="connsiteY52" fmla="*/ 374022 h 2825947"/>
                <a:gd name="connsiteX53" fmla="*/ 691211 w 2225652"/>
                <a:gd name="connsiteY53" fmla="*/ 86678 h 2825947"/>
                <a:gd name="connsiteX54" fmla="*/ 653206 w 2225652"/>
                <a:gd name="connsiteY54" fmla="*/ 51057 h 2825947"/>
                <a:gd name="connsiteX55" fmla="*/ 89074 w 2225652"/>
                <a:gd name="connsiteY55" fmla="*/ 51057 h 2825947"/>
                <a:gd name="connsiteX56" fmla="*/ 52256 w 2225652"/>
                <a:gd name="connsiteY56" fmla="*/ 87866 h 2825947"/>
                <a:gd name="connsiteX57" fmla="*/ 52256 w 2225652"/>
                <a:gd name="connsiteY57" fmla="*/ 1566145 h 2825947"/>
                <a:gd name="connsiteX58" fmla="*/ 48694 w 2225652"/>
                <a:gd name="connsiteY58" fmla="*/ 1604141 h 2825947"/>
                <a:gd name="connsiteX59" fmla="*/ 38005 w 2225652"/>
                <a:gd name="connsiteY59" fmla="*/ 1604141 h 2825947"/>
                <a:gd name="connsiteX60" fmla="*/ 34442 w 2225652"/>
                <a:gd name="connsiteY60" fmla="*/ 1567332 h 2825947"/>
                <a:gd name="connsiteX61" fmla="*/ 34442 w 2225652"/>
                <a:gd name="connsiteY61" fmla="*/ 341964 h 2825947"/>
                <a:gd name="connsiteX62" fmla="*/ 34442 w 2225652"/>
                <a:gd name="connsiteY62" fmla="*/ 80742 h 2825947"/>
                <a:gd name="connsiteX63" fmla="*/ 13064 w 2225652"/>
                <a:gd name="connsiteY63" fmla="*/ 49870 h 2825947"/>
                <a:gd name="connsiteX64" fmla="*/ 0 w 2225652"/>
                <a:gd name="connsiteY64" fmla="*/ 37996 h 2825947"/>
                <a:gd name="connsiteX65" fmla="*/ 15439 w 2225652"/>
                <a:gd name="connsiteY65" fmla="*/ 23747 h 2825947"/>
                <a:gd name="connsiteX66" fmla="*/ 41568 w 2225652"/>
                <a:gd name="connsiteY66" fmla="*/ 22560 h 2825947"/>
                <a:gd name="connsiteX67" fmla="*/ 703088 w 2225652"/>
                <a:gd name="connsiteY67" fmla="*/ 22560 h 2825947"/>
                <a:gd name="connsiteX68" fmla="*/ 723278 w 2225652"/>
                <a:gd name="connsiteY68" fmla="*/ 23747 h 2825947"/>
                <a:gd name="connsiteX69" fmla="*/ 742280 w 2225652"/>
                <a:gd name="connsiteY69" fmla="*/ 37996 h 2825947"/>
                <a:gd name="connsiteX70" fmla="*/ 726841 w 2225652"/>
                <a:gd name="connsiteY70" fmla="*/ 52244 h 2825947"/>
                <a:gd name="connsiteX71" fmla="*/ 709026 w 2225652"/>
                <a:gd name="connsiteY71" fmla="*/ 70055 h 2825947"/>
                <a:gd name="connsiteX72" fmla="*/ 707838 w 2225652"/>
                <a:gd name="connsiteY72" fmla="*/ 288532 h 2825947"/>
                <a:gd name="connsiteX73" fmla="*/ 714964 w 2225652"/>
                <a:gd name="connsiteY73" fmla="*/ 289719 h 2825947"/>
                <a:gd name="connsiteX74" fmla="*/ 1442992 w 2225652"/>
                <a:gd name="connsiteY74" fmla="*/ 317029 h 2825947"/>
                <a:gd name="connsiteX75" fmla="*/ 1423990 w 2225652"/>
                <a:gd name="connsiteY75" fmla="*/ 296843 h 2825947"/>
                <a:gd name="connsiteX76" fmla="*/ 1106888 w 2225652"/>
                <a:gd name="connsiteY76" fmla="*/ 42745 h 2825947"/>
                <a:gd name="connsiteX77" fmla="*/ 1057007 w 2225652"/>
                <a:gd name="connsiteY77" fmla="*/ 41558 h 2825947"/>
                <a:gd name="connsiteX78" fmla="*/ 738717 w 2225652"/>
                <a:gd name="connsiteY78" fmla="*/ 293281 h 2825947"/>
                <a:gd name="connsiteX79" fmla="*/ 714964 w 2225652"/>
                <a:gd name="connsiteY79" fmla="*/ 305155 h 2825947"/>
                <a:gd name="connsiteX80" fmla="*/ 723278 w 2225652"/>
                <a:gd name="connsiteY80" fmla="*/ 315841 h 2825947"/>
                <a:gd name="connsiteX81" fmla="*/ 1442992 w 2225652"/>
                <a:gd name="connsiteY81" fmla="*/ 317029 h 2825947"/>
                <a:gd name="connsiteX82" fmla="*/ 1804037 w 2225652"/>
                <a:gd name="connsiteY82" fmla="*/ 713611 h 2825947"/>
                <a:gd name="connsiteX83" fmla="*/ 1972683 w 2225652"/>
                <a:gd name="connsiteY83" fmla="*/ 713611 h 2825947"/>
                <a:gd name="connsiteX84" fmla="*/ 1998812 w 2225652"/>
                <a:gd name="connsiteY84" fmla="*/ 687489 h 2825947"/>
                <a:gd name="connsiteX85" fmla="*/ 1998812 w 2225652"/>
                <a:gd name="connsiteY85" fmla="*/ 521257 h 2825947"/>
                <a:gd name="connsiteX86" fmla="*/ 1971496 w 2225652"/>
                <a:gd name="connsiteY86" fmla="*/ 493947 h 2825947"/>
                <a:gd name="connsiteX87" fmla="*/ 1636579 w 2225652"/>
                <a:gd name="connsiteY87" fmla="*/ 493947 h 2825947"/>
                <a:gd name="connsiteX88" fmla="*/ 1608075 w 2225652"/>
                <a:gd name="connsiteY88" fmla="*/ 521257 h 2825947"/>
                <a:gd name="connsiteX89" fmla="*/ 1608075 w 2225652"/>
                <a:gd name="connsiteY89" fmla="*/ 683927 h 2825947"/>
                <a:gd name="connsiteX90" fmla="*/ 1636579 w 2225652"/>
                <a:gd name="connsiteY90" fmla="*/ 713611 h 2825947"/>
                <a:gd name="connsiteX91" fmla="*/ 1804037 w 2225652"/>
                <a:gd name="connsiteY91" fmla="*/ 713611 h 2825947"/>
                <a:gd name="connsiteX92" fmla="*/ 831354 w 2225652"/>
                <a:gd name="connsiteY92" fmla="*/ 184043 h 2825947"/>
                <a:gd name="connsiteX93" fmla="*/ 846793 w 2225652"/>
                <a:gd name="connsiteY93" fmla="*/ 179293 h 2825947"/>
                <a:gd name="connsiteX94" fmla="*/ 853919 w 2225652"/>
                <a:gd name="connsiteY94" fmla="*/ 89053 h 2825947"/>
                <a:gd name="connsiteX95" fmla="*/ 840855 w 2225652"/>
                <a:gd name="connsiteY95" fmla="*/ 84304 h 2825947"/>
                <a:gd name="connsiteX96" fmla="*/ 831354 w 2225652"/>
                <a:gd name="connsiteY96" fmla="*/ 93802 h 2825947"/>
                <a:gd name="connsiteX97" fmla="*/ 831354 w 2225652"/>
                <a:gd name="connsiteY97" fmla="*/ 184043 h 28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225652" h="2825947">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grpFill/>
            <a:ln w="11862"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659F3271-14E5-86F6-82C8-F198610ECADD}"/>
                </a:ext>
              </a:extLst>
            </p:cNvPr>
            <p:cNvSpPr/>
            <p:nvPr/>
          </p:nvSpPr>
          <p:spPr>
            <a:xfrm>
              <a:off x="6256527" y="2999038"/>
              <a:ext cx="260221" cy="461888"/>
            </a:xfrm>
            <a:custGeom>
              <a:avLst/>
              <a:gdLst>
                <a:gd name="connsiteX0" fmla="*/ 142644 w 260221"/>
                <a:gd name="connsiteY0" fmla="*/ 2375 h 461888"/>
                <a:gd name="connsiteX1" fmla="*/ 142644 w 260221"/>
                <a:gd name="connsiteY1" fmla="*/ 74804 h 461888"/>
                <a:gd name="connsiteX2" fmla="*/ 167585 w 260221"/>
                <a:gd name="connsiteY2" fmla="*/ 98552 h 461888"/>
                <a:gd name="connsiteX3" fmla="*/ 235281 w 260221"/>
                <a:gd name="connsiteY3" fmla="*/ 98552 h 461888"/>
                <a:gd name="connsiteX4" fmla="*/ 260221 w 260221"/>
                <a:gd name="connsiteY4" fmla="*/ 122299 h 461888"/>
                <a:gd name="connsiteX5" fmla="*/ 257846 w 260221"/>
                <a:gd name="connsiteY5" fmla="*/ 439328 h 461888"/>
                <a:gd name="connsiteX6" fmla="*/ 234093 w 260221"/>
                <a:gd name="connsiteY6" fmla="*/ 461888 h 461888"/>
                <a:gd name="connsiteX7" fmla="*/ 23879 w 260221"/>
                <a:gd name="connsiteY7" fmla="*/ 461888 h 461888"/>
                <a:gd name="connsiteX8" fmla="*/ 126 w 260221"/>
                <a:gd name="connsiteY8" fmla="*/ 436953 h 461888"/>
                <a:gd name="connsiteX9" fmla="*/ 3689 w 260221"/>
                <a:gd name="connsiteY9" fmla="*/ 122299 h 461888"/>
                <a:gd name="connsiteX10" fmla="*/ 31005 w 260221"/>
                <a:gd name="connsiteY10" fmla="*/ 97365 h 461888"/>
                <a:gd name="connsiteX11" fmla="*/ 96326 w 260221"/>
                <a:gd name="connsiteY11" fmla="*/ 97365 h 461888"/>
                <a:gd name="connsiteX12" fmla="*/ 124829 w 260221"/>
                <a:gd name="connsiteY12" fmla="*/ 68867 h 461888"/>
                <a:gd name="connsiteX13" fmla="*/ 130768 w 260221"/>
                <a:gd name="connsiteY13" fmla="*/ 0 h 461888"/>
                <a:gd name="connsiteX14" fmla="*/ 142644 w 260221"/>
                <a:gd name="connsiteY14" fmla="*/ 2375 h 4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221" h="461888">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grpFill/>
            <a:ln w="11862"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10022C52-611E-104A-87C3-9CB53314236C}"/>
                </a:ext>
              </a:extLst>
            </p:cNvPr>
            <p:cNvSpPr/>
            <p:nvPr/>
          </p:nvSpPr>
          <p:spPr>
            <a:xfrm>
              <a:off x="5032173" y="2034875"/>
              <a:ext cx="308819" cy="308747"/>
            </a:xfrm>
            <a:custGeom>
              <a:avLst/>
              <a:gdLst>
                <a:gd name="connsiteX0" fmla="*/ 308804 w 308819"/>
                <a:gd name="connsiteY0" fmla="*/ 156749 h 308747"/>
                <a:gd name="connsiteX1" fmla="*/ 152034 w 308819"/>
                <a:gd name="connsiteY1" fmla="*/ 308733 h 308747"/>
                <a:gd name="connsiteX2" fmla="*/ 15 w 308819"/>
                <a:gd name="connsiteY2" fmla="*/ 150812 h 308747"/>
                <a:gd name="connsiteX3" fmla="*/ 157972 w 308819"/>
                <a:gd name="connsiteY3" fmla="*/ 16 h 308747"/>
                <a:gd name="connsiteX4" fmla="*/ 308804 w 308819"/>
                <a:gd name="connsiteY4" fmla="*/ 156749 h 308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19" h="308747">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grpFill/>
            <a:ln w="11862"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0CCBA71E-3814-1F8B-7B33-3BF60F4ED5D1}"/>
                </a:ext>
              </a:extLst>
            </p:cNvPr>
            <p:cNvSpPr/>
            <p:nvPr/>
          </p:nvSpPr>
          <p:spPr>
            <a:xfrm>
              <a:off x="5610041" y="3187830"/>
              <a:ext cx="472571" cy="270720"/>
            </a:xfrm>
            <a:custGeom>
              <a:avLst/>
              <a:gdLst>
                <a:gd name="connsiteX0" fmla="*/ 241624 w 472571"/>
                <a:gd name="connsiteY0" fmla="*/ 1187 h 270720"/>
                <a:gd name="connsiteX1" fmla="*/ 248750 w 472571"/>
                <a:gd name="connsiteY1" fmla="*/ 86678 h 270720"/>
                <a:gd name="connsiteX2" fmla="*/ 282004 w 472571"/>
                <a:gd name="connsiteY2" fmla="*/ 149609 h 270720"/>
                <a:gd name="connsiteX3" fmla="*/ 369890 w 472571"/>
                <a:gd name="connsiteY3" fmla="*/ 179293 h 270720"/>
                <a:gd name="connsiteX4" fmla="*/ 439961 w 472571"/>
                <a:gd name="connsiteY4" fmla="*/ 200666 h 270720"/>
                <a:gd name="connsiteX5" fmla="*/ 468465 w 472571"/>
                <a:gd name="connsiteY5" fmla="*/ 232725 h 270720"/>
                <a:gd name="connsiteX6" fmla="*/ 442337 w 472571"/>
                <a:gd name="connsiteY6" fmla="*/ 270721 h 270720"/>
                <a:gd name="connsiteX7" fmla="*/ 36161 w 472571"/>
                <a:gd name="connsiteY7" fmla="*/ 270721 h 270720"/>
                <a:gd name="connsiteX8" fmla="*/ 11221 w 472571"/>
                <a:gd name="connsiteY8" fmla="*/ 223226 h 270720"/>
                <a:gd name="connsiteX9" fmla="*/ 77729 w 472571"/>
                <a:gd name="connsiteY9" fmla="*/ 184043 h 270720"/>
                <a:gd name="connsiteX10" fmla="*/ 183429 w 472571"/>
                <a:gd name="connsiteY10" fmla="*/ 146047 h 270720"/>
                <a:gd name="connsiteX11" fmla="*/ 228560 w 472571"/>
                <a:gd name="connsiteY11" fmla="*/ 62931 h 270720"/>
                <a:gd name="connsiteX12" fmla="*/ 228560 w 472571"/>
                <a:gd name="connsiteY12" fmla="*/ 0 h 270720"/>
                <a:gd name="connsiteX13" fmla="*/ 241624 w 472571"/>
                <a:gd name="connsiteY13" fmla="*/ 1187 h 27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571" h="270720">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grpFill/>
            <a:ln w="11862" cap="flat">
              <a:noFill/>
              <a:prstDash val="solid"/>
              <a:miter/>
            </a:ln>
          </p:spPr>
          <p:txBody>
            <a:bodyPr rtlCol="0" anchor="ctr"/>
            <a:lstStyle/>
            <a:p>
              <a:pPr algn="l" rtl="0"/>
              <a:endParaRPr lang="en-US"/>
            </a:p>
          </p:txBody>
        </p:sp>
        <p:sp>
          <p:nvSpPr>
            <p:cNvPr id="69" name="Freeform 68">
              <a:extLst>
                <a:ext uri="{FF2B5EF4-FFF2-40B4-BE49-F238E27FC236}">
                  <a16:creationId xmlns:a16="http://schemas.microsoft.com/office/drawing/2014/main" id="{70FDDE37-DED0-94AC-CB9A-4C3AF3D6D452}"/>
                </a:ext>
              </a:extLst>
            </p:cNvPr>
            <p:cNvSpPr/>
            <p:nvPr/>
          </p:nvSpPr>
          <p:spPr>
            <a:xfrm>
              <a:off x="5688958" y="3060781"/>
              <a:ext cx="134465" cy="123453"/>
            </a:xfrm>
            <a:custGeom>
              <a:avLst/>
              <a:gdLst>
                <a:gd name="connsiteX0" fmla="*/ 9501 w 134465"/>
                <a:gd name="connsiteY0" fmla="*/ 0 h 123453"/>
                <a:gd name="connsiteX1" fmla="*/ 109264 w 134465"/>
                <a:gd name="connsiteY1" fmla="*/ 40370 h 123453"/>
                <a:gd name="connsiteX2" fmla="*/ 134204 w 134465"/>
                <a:gd name="connsiteY2" fmla="*/ 81928 h 123453"/>
                <a:gd name="connsiteX3" fmla="*/ 102138 w 134465"/>
                <a:gd name="connsiteY3" fmla="*/ 122299 h 123453"/>
                <a:gd name="connsiteX4" fmla="*/ 58195 w 134465"/>
                <a:gd name="connsiteY4" fmla="*/ 104489 h 123453"/>
                <a:gd name="connsiteX5" fmla="*/ 0 w 134465"/>
                <a:gd name="connsiteY5" fmla="*/ 10686 h 123453"/>
                <a:gd name="connsiteX6" fmla="*/ 9501 w 134465"/>
                <a:gd name="connsiteY6" fmla="*/ 0 h 12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65" h="123453">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grpFill/>
            <a:ln w="11862" cap="flat">
              <a:noFill/>
              <a:prstDash val="solid"/>
              <a:miter/>
            </a:ln>
          </p:spPr>
          <p:txBody>
            <a:bodyPr rtlCol="0" anchor="ctr"/>
            <a:lstStyle/>
            <a:p>
              <a:pPr algn="l" rtl="0"/>
              <a:endParaRPr lang="en-US"/>
            </a:p>
          </p:txBody>
        </p:sp>
        <p:sp>
          <p:nvSpPr>
            <p:cNvPr id="70" name="Freeform 69">
              <a:extLst>
                <a:ext uri="{FF2B5EF4-FFF2-40B4-BE49-F238E27FC236}">
                  <a16:creationId xmlns:a16="http://schemas.microsoft.com/office/drawing/2014/main" id="{D23471C4-4A62-1DE3-2A10-B147180AEC42}"/>
                </a:ext>
              </a:extLst>
            </p:cNvPr>
            <p:cNvSpPr/>
            <p:nvPr/>
          </p:nvSpPr>
          <p:spPr>
            <a:xfrm>
              <a:off x="5875343" y="3080967"/>
              <a:ext cx="136654" cy="116674"/>
            </a:xfrm>
            <a:custGeom>
              <a:avLst/>
              <a:gdLst>
                <a:gd name="connsiteX0" fmla="*/ 136655 w 136654"/>
                <a:gd name="connsiteY0" fmla="*/ 14248 h 116674"/>
                <a:gd name="connsiteX1" fmla="*/ 74897 w 136654"/>
                <a:gd name="connsiteY1" fmla="*/ 102114 h 116674"/>
                <a:gd name="connsiteX2" fmla="*/ 28579 w 136654"/>
                <a:gd name="connsiteY2" fmla="*/ 115175 h 116674"/>
                <a:gd name="connsiteX3" fmla="*/ 75 w 136654"/>
                <a:gd name="connsiteY3" fmla="*/ 75991 h 116674"/>
                <a:gd name="connsiteX4" fmla="*/ 25016 w 136654"/>
                <a:gd name="connsiteY4" fmla="*/ 35621 h 116674"/>
                <a:gd name="connsiteX5" fmla="*/ 129529 w 136654"/>
                <a:gd name="connsiteY5" fmla="*/ 0 h 116674"/>
                <a:gd name="connsiteX6" fmla="*/ 136655 w 136654"/>
                <a:gd name="connsiteY6" fmla="*/ 14248 h 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54" h="11667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grpFill/>
            <a:ln w="11862" cap="flat">
              <a:noFill/>
              <a:prstDash val="solid"/>
              <a:miter/>
            </a:ln>
          </p:spPr>
          <p:txBody>
            <a:bodyPr rtlCol="0" anchor="ctr"/>
            <a:lstStyle/>
            <a:p>
              <a:pPr algn="l" rtl="0"/>
              <a:endParaRPr lang="en-US"/>
            </a:p>
          </p:txBody>
        </p:sp>
        <p:sp>
          <p:nvSpPr>
            <p:cNvPr id="71" name="Freeform 70">
              <a:extLst>
                <a:ext uri="{FF2B5EF4-FFF2-40B4-BE49-F238E27FC236}">
                  <a16:creationId xmlns:a16="http://schemas.microsoft.com/office/drawing/2014/main" id="{1911F939-7492-2D51-D245-8916327A00DC}"/>
                </a:ext>
              </a:extLst>
            </p:cNvPr>
            <p:cNvSpPr/>
            <p:nvPr/>
          </p:nvSpPr>
          <p:spPr>
            <a:xfrm>
              <a:off x="5407188" y="1409146"/>
              <a:ext cx="191508" cy="175731"/>
            </a:xfrm>
            <a:custGeom>
              <a:avLst/>
              <a:gdLst>
                <a:gd name="connsiteX0" fmla="*/ 297 w 191508"/>
                <a:gd name="connsiteY0" fmla="*/ 0 h 175731"/>
                <a:gd name="connsiteX1" fmla="*/ 191508 w 191508"/>
                <a:gd name="connsiteY1" fmla="*/ 0 h 175731"/>
                <a:gd name="connsiteX2" fmla="*/ 191508 w 191508"/>
                <a:gd name="connsiteY2" fmla="*/ 175731 h 175731"/>
                <a:gd name="connsiteX3" fmla="*/ 14549 w 191508"/>
                <a:gd name="connsiteY3" fmla="*/ 175731 h 175731"/>
                <a:gd name="connsiteX4" fmla="*/ 1484 w 191508"/>
                <a:gd name="connsiteY4" fmla="*/ 163857 h 175731"/>
                <a:gd name="connsiteX5" fmla="*/ 297 w 191508"/>
                <a:gd name="connsiteY5" fmla="*/ 0 h 175731"/>
                <a:gd name="connsiteX6" fmla="*/ 98872 w 191508"/>
                <a:gd name="connsiteY6" fmla="*/ 8311 h 175731"/>
                <a:gd name="connsiteX7" fmla="*/ 31176 w 191508"/>
                <a:gd name="connsiteY7" fmla="*/ 9499 h 175731"/>
                <a:gd name="connsiteX8" fmla="*/ 10986 w 191508"/>
                <a:gd name="connsiteY8" fmla="*/ 29684 h 175731"/>
                <a:gd name="connsiteX9" fmla="*/ 10986 w 191508"/>
                <a:gd name="connsiteY9" fmla="*/ 144859 h 175731"/>
                <a:gd name="connsiteX10" fmla="*/ 31176 w 191508"/>
                <a:gd name="connsiteY10" fmla="*/ 165045 h 175731"/>
                <a:gd name="connsiteX11" fmla="*/ 110748 w 191508"/>
                <a:gd name="connsiteY11" fmla="*/ 166232 h 175731"/>
                <a:gd name="connsiteX12" fmla="*/ 183195 w 191508"/>
                <a:gd name="connsiteY12" fmla="*/ 92615 h 175731"/>
                <a:gd name="connsiteX13" fmla="*/ 98872 w 191508"/>
                <a:gd name="connsiteY13" fmla="*/ 8311 h 17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508" h="175731">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grpFill/>
            <a:ln w="11862" cap="flat">
              <a:noFill/>
              <a:prstDash val="solid"/>
              <a:miter/>
            </a:ln>
          </p:spPr>
          <p:txBody>
            <a:bodyPr rtlCol="0" anchor="ctr"/>
            <a:lstStyle/>
            <a:p>
              <a:pPr algn="l" rtl="0"/>
              <a:endParaRPr lang="en-US"/>
            </a:p>
          </p:txBody>
        </p:sp>
        <p:sp>
          <p:nvSpPr>
            <p:cNvPr id="72" name="Freeform 71">
              <a:extLst>
                <a:ext uri="{FF2B5EF4-FFF2-40B4-BE49-F238E27FC236}">
                  <a16:creationId xmlns:a16="http://schemas.microsoft.com/office/drawing/2014/main" id="{0E28B62D-6DB7-4465-B5CA-6399F3875418}"/>
                </a:ext>
              </a:extLst>
            </p:cNvPr>
            <p:cNvSpPr/>
            <p:nvPr/>
          </p:nvSpPr>
          <p:spPr>
            <a:xfrm>
              <a:off x="5408673" y="1694115"/>
              <a:ext cx="190023" cy="173356"/>
            </a:xfrm>
            <a:custGeom>
              <a:avLst/>
              <a:gdLst>
                <a:gd name="connsiteX0" fmla="*/ 0 w 190023"/>
                <a:gd name="connsiteY0" fmla="*/ 173357 h 173356"/>
                <a:gd name="connsiteX1" fmla="*/ 0 w 190023"/>
                <a:gd name="connsiteY1" fmla="*/ 0 h 173356"/>
                <a:gd name="connsiteX2" fmla="*/ 190024 w 190023"/>
                <a:gd name="connsiteY2" fmla="*/ 0 h 173356"/>
                <a:gd name="connsiteX3" fmla="*/ 190024 w 190023"/>
                <a:gd name="connsiteY3" fmla="*/ 173357 h 173356"/>
                <a:gd name="connsiteX4" fmla="*/ 0 w 190023"/>
                <a:gd name="connsiteY4" fmla="*/ 173357 h 173356"/>
                <a:gd name="connsiteX5" fmla="*/ 93824 w 190023"/>
                <a:gd name="connsiteY5" fmla="*/ 166232 h 173356"/>
                <a:gd name="connsiteX6" fmla="*/ 159145 w 190023"/>
                <a:gd name="connsiteY6" fmla="*/ 166232 h 173356"/>
                <a:gd name="connsiteX7" fmla="*/ 181710 w 190023"/>
                <a:gd name="connsiteY7" fmla="*/ 143672 h 173356"/>
                <a:gd name="connsiteX8" fmla="*/ 181710 w 190023"/>
                <a:gd name="connsiteY8" fmla="*/ 30872 h 173356"/>
                <a:gd name="connsiteX9" fmla="*/ 159145 w 190023"/>
                <a:gd name="connsiteY9" fmla="*/ 8311 h 173356"/>
                <a:gd name="connsiteX10" fmla="*/ 28504 w 190023"/>
                <a:gd name="connsiteY10" fmla="*/ 9499 h 173356"/>
                <a:gd name="connsiteX11" fmla="*/ 8313 w 190023"/>
                <a:gd name="connsiteY11" fmla="*/ 29684 h 173356"/>
                <a:gd name="connsiteX12" fmla="*/ 8313 w 190023"/>
                <a:gd name="connsiteY12" fmla="*/ 144859 h 173356"/>
                <a:gd name="connsiteX13" fmla="*/ 28504 w 190023"/>
                <a:gd name="connsiteY13" fmla="*/ 165045 h 173356"/>
                <a:gd name="connsiteX14" fmla="*/ 93824 w 190023"/>
                <a:gd name="connsiteY14" fmla="*/ 166232 h 1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23" h="173356">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grpFill/>
            <a:ln w="11862" cap="flat">
              <a:noFill/>
              <a:prstDash val="solid"/>
              <a:miter/>
            </a:ln>
          </p:spPr>
          <p:txBody>
            <a:bodyPr rtlCol="0" anchor="ctr"/>
            <a:lstStyle/>
            <a:p>
              <a:pPr algn="l" rtl="0"/>
              <a:endParaRPr lang="en-US"/>
            </a:p>
          </p:txBody>
        </p:sp>
        <p:sp>
          <p:nvSpPr>
            <p:cNvPr id="73" name="Freeform 72">
              <a:extLst>
                <a:ext uri="{FF2B5EF4-FFF2-40B4-BE49-F238E27FC236}">
                  <a16:creationId xmlns:a16="http://schemas.microsoft.com/office/drawing/2014/main" id="{7C8B4197-F5C5-CDF0-C1B1-01E94BA97EF5}"/>
                </a:ext>
              </a:extLst>
            </p:cNvPr>
            <p:cNvSpPr/>
            <p:nvPr/>
          </p:nvSpPr>
          <p:spPr>
            <a:xfrm>
              <a:off x="5717164" y="1407958"/>
              <a:ext cx="193586" cy="178996"/>
            </a:xfrm>
            <a:custGeom>
              <a:avLst/>
              <a:gdLst>
                <a:gd name="connsiteX0" fmla="*/ 297 w 193586"/>
                <a:gd name="connsiteY0" fmla="*/ 0 h 178996"/>
                <a:gd name="connsiteX1" fmla="*/ 178444 w 193586"/>
                <a:gd name="connsiteY1" fmla="*/ 1187 h 178996"/>
                <a:gd name="connsiteX2" fmla="*/ 192696 w 193586"/>
                <a:gd name="connsiteY2" fmla="*/ 17811 h 178996"/>
                <a:gd name="connsiteX3" fmla="*/ 192696 w 193586"/>
                <a:gd name="connsiteY3" fmla="*/ 160295 h 178996"/>
                <a:gd name="connsiteX4" fmla="*/ 173694 w 193586"/>
                <a:gd name="connsiteY4" fmla="*/ 178106 h 178996"/>
                <a:gd name="connsiteX5" fmla="*/ 19299 w 193586"/>
                <a:gd name="connsiteY5" fmla="*/ 178106 h 178996"/>
                <a:gd name="connsiteX6" fmla="*/ 1485 w 193586"/>
                <a:gd name="connsiteY6" fmla="*/ 165045 h 178996"/>
                <a:gd name="connsiteX7" fmla="*/ 297 w 193586"/>
                <a:gd name="connsiteY7" fmla="*/ 0 h 178996"/>
                <a:gd name="connsiteX8" fmla="*/ 95309 w 193586"/>
                <a:gd name="connsiteY8" fmla="*/ 167420 h 178996"/>
                <a:gd name="connsiteX9" fmla="*/ 160629 w 193586"/>
                <a:gd name="connsiteY9" fmla="*/ 167420 h 178996"/>
                <a:gd name="connsiteX10" fmla="*/ 183195 w 193586"/>
                <a:gd name="connsiteY10" fmla="*/ 144860 h 178996"/>
                <a:gd name="connsiteX11" fmla="*/ 183195 w 193586"/>
                <a:gd name="connsiteY11" fmla="*/ 32059 h 178996"/>
                <a:gd name="connsiteX12" fmla="*/ 158254 w 193586"/>
                <a:gd name="connsiteY12" fmla="*/ 8312 h 178996"/>
                <a:gd name="connsiteX13" fmla="*/ 33551 w 193586"/>
                <a:gd name="connsiteY13" fmla="*/ 8312 h 178996"/>
                <a:gd name="connsiteX14" fmla="*/ 8610 w 193586"/>
                <a:gd name="connsiteY14" fmla="*/ 32059 h 178996"/>
                <a:gd name="connsiteX15" fmla="*/ 8610 w 193586"/>
                <a:gd name="connsiteY15" fmla="*/ 141297 h 178996"/>
                <a:gd name="connsiteX16" fmla="*/ 35926 w 193586"/>
                <a:gd name="connsiteY16" fmla="*/ 166232 h 178996"/>
                <a:gd name="connsiteX17" fmla="*/ 95309 w 193586"/>
                <a:gd name="connsiteY17" fmla="*/ 167420 h 1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586" h="17899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grpFill/>
            <a:ln w="11862" cap="flat">
              <a:noFill/>
              <a:prstDash val="solid"/>
              <a:miter/>
            </a:ln>
          </p:spPr>
          <p:txBody>
            <a:bodyPr rtlCol="0" anchor="ctr"/>
            <a:lstStyle/>
            <a:p>
              <a:pPr algn="l" rtl="0"/>
              <a:endParaRPr lang="en-US"/>
            </a:p>
          </p:txBody>
        </p:sp>
        <p:sp>
          <p:nvSpPr>
            <p:cNvPr id="74" name="Freeform 73">
              <a:extLst>
                <a:ext uri="{FF2B5EF4-FFF2-40B4-BE49-F238E27FC236}">
                  <a16:creationId xmlns:a16="http://schemas.microsoft.com/office/drawing/2014/main" id="{C5E06571-9447-6A8E-4B16-EBABF07D4F62}"/>
                </a:ext>
              </a:extLst>
            </p:cNvPr>
            <p:cNvSpPr/>
            <p:nvPr/>
          </p:nvSpPr>
          <p:spPr>
            <a:xfrm>
              <a:off x="5716274" y="1971664"/>
              <a:ext cx="193289" cy="179773"/>
            </a:xfrm>
            <a:custGeom>
              <a:avLst/>
              <a:gdLst>
                <a:gd name="connsiteX0" fmla="*/ 0 w 193289"/>
                <a:gd name="connsiteY0" fmla="*/ 297 h 179773"/>
                <a:gd name="connsiteX1" fmla="*/ 175772 w 193289"/>
                <a:gd name="connsiteY1" fmla="*/ 1484 h 179773"/>
                <a:gd name="connsiteX2" fmla="*/ 192399 w 193289"/>
                <a:gd name="connsiteY2" fmla="*/ 21669 h 179773"/>
                <a:gd name="connsiteX3" fmla="*/ 192399 w 193289"/>
                <a:gd name="connsiteY3" fmla="*/ 158217 h 179773"/>
                <a:gd name="connsiteX4" fmla="*/ 172209 w 193289"/>
                <a:gd name="connsiteY4" fmla="*/ 178403 h 179773"/>
                <a:gd name="connsiteX5" fmla="*/ 17815 w 193289"/>
                <a:gd name="connsiteY5" fmla="*/ 178403 h 179773"/>
                <a:gd name="connsiteX6" fmla="*/ 0 w 193289"/>
                <a:gd name="connsiteY6" fmla="*/ 161780 h 179773"/>
                <a:gd name="connsiteX7" fmla="*/ 0 w 193289"/>
                <a:gd name="connsiteY7" fmla="*/ 297 h 179773"/>
                <a:gd name="connsiteX8" fmla="*/ 98575 w 193289"/>
                <a:gd name="connsiteY8" fmla="*/ 172466 h 179773"/>
                <a:gd name="connsiteX9" fmla="*/ 98575 w 193289"/>
                <a:gd name="connsiteY9" fmla="*/ 170091 h 179773"/>
                <a:gd name="connsiteX10" fmla="*/ 163895 w 193289"/>
                <a:gd name="connsiteY10" fmla="*/ 168904 h 179773"/>
                <a:gd name="connsiteX11" fmla="*/ 184085 w 193289"/>
                <a:gd name="connsiteY11" fmla="*/ 148718 h 179773"/>
                <a:gd name="connsiteX12" fmla="*/ 185273 w 193289"/>
                <a:gd name="connsiteY12" fmla="*/ 33543 h 179773"/>
                <a:gd name="connsiteX13" fmla="*/ 161520 w 193289"/>
                <a:gd name="connsiteY13" fmla="*/ 10983 h 179773"/>
                <a:gd name="connsiteX14" fmla="*/ 81948 w 193289"/>
                <a:gd name="connsiteY14" fmla="*/ 10983 h 179773"/>
                <a:gd name="connsiteX15" fmla="*/ 10689 w 193289"/>
                <a:gd name="connsiteY15" fmla="*/ 83413 h 179773"/>
                <a:gd name="connsiteX16" fmla="*/ 16627 w 193289"/>
                <a:gd name="connsiteY16" fmla="*/ 162967 h 179773"/>
                <a:gd name="connsiteX17" fmla="*/ 98575 w 193289"/>
                <a:gd name="connsiteY17" fmla="*/ 172466 h 17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289" h="179773">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grpFill/>
            <a:ln w="11862" cap="flat">
              <a:noFill/>
              <a:prstDash val="solid"/>
              <a:miter/>
            </a:ln>
          </p:spPr>
          <p:txBody>
            <a:bodyPr rtlCol="0" anchor="ctr"/>
            <a:lstStyle/>
            <a:p>
              <a:pPr algn="l" rtl="0"/>
              <a:endParaRPr lang="en-US"/>
            </a:p>
          </p:txBody>
        </p:sp>
        <p:sp>
          <p:nvSpPr>
            <p:cNvPr id="75" name="Freeform 74">
              <a:extLst>
                <a:ext uri="{FF2B5EF4-FFF2-40B4-BE49-F238E27FC236}">
                  <a16:creationId xmlns:a16="http://schemas.microsoft.com/office/drawing/2014/main" id="{E274C268-1835-F312-D75C-676B5CB99BAB}"/>
                </a:ext>
              </a:extLst>
            </p:cNvPr>
            <p:cNvSpPr/>
            <p:nvPr/>
          </p:nvSpPr>
          <p:spPr>
            <a:xfrm>
              <a:off x="5716274" y="1690426"/>
              <a:ext cx="195368" cy="178760"/>
            </a:xfrm>
            <a:custGeom>
              <a:avLst/>
              <a:gdLst>
                <a:gd name="connsiteX0" fmla="*/ 96199 w 195368"/>
                <a:gd name="connsiteY0" fmla="*/ 178233 h 178760"/>
                <a:gd name="connsiteX1" fmla="*/ 22565 w 195368"/>
                <a:gd name="connsiteY1" fmla="*/ 178233 h 178760"/>
                <a:gd name="connsiteX2" fmla="*/ 0 w 195368"/>
                <a:gd name="connsiteY2" fmla="*/ 155673 h 178760"/>
                <a:gd name="connsiteX3" fmla="*/ 0 w 195368"/>
                <a:gd name="connsiteY3" fmla="*/ 22687 h 178760"/>
                <a:gd name="connsiteX4" fmla="*/ 22565 w 195368"/>
                <a:gd name="connsiteY4" fmla="*/ 127 h 178760"/>
                <a:gd name="connsiteX5" fmla="*/ 173396 w 195368"/>
                <a:gd name="connsiteY5" fmla="*/ 1314 h 178760"/>
                <a:gd name="connsiteX6" fmla="*/ 193586 w 195368"/>
                <a:gd name="connsiteY6" fmla="*/ 21500 h 178760"/>
                <a:gd name="connsiteX7" fmla="*/ 193586 w 195368"/>
                <a:gd name="connsiteY7" fmla="*/ 158048 h 178760"/>
                <a:gd name="connsiteX8" fmla="*/ 173396 w 195368"/>
                <a:gd name="connsiteY8" fmla="*/ 178233 h 178760"/>
                <a:gd name="connsiteX9" fmla="*/ 96199 w 195368"/>
                <a:gd name="connsiteY9" fmla="*/ 178233 h 178760"/>
                <a:gd name="connsiteX10" fmla="*/ 96199 w 195368"/>
                <a:gd name="connsiteY10" fmla="*/ 168734 h 178760"/>
                <a:gd name="connsiteX11" fmla="*/ 161520 w 195368"/>
                <a:gd name="connsiteY11" fmla="*/ 168734 h 178760"/>
                <a:gd name="connsiteX12" fmla="*/ 184085 w 195368"/>
                <a:gd name="connsiteY12" fmla="*/ 146174 h 178760"/>
                <a:gd name="connsiteX13" fmla="*/ 182898 w 195368"/>
                <a:gd name="connsiteY13" fmla="*/ 30999 h 178760"/>
                <a:gd name="connsiteX14" fmla="*/ 162708 w 195368"/>
                <a:gd name="connsiteY14" fmla="*/ 10813 h 178760"/>
                <a:gd name="connsiteX15" fmla="*/ 29691 w 195368"/>
                <a:gd name="connsiteY15" fmla="*/ 10813 h 178760"/>
                <a:gd name="connsiteX16" fmla="*/ 10689 w 195368"/>
                <a:gd name="connsiteY16" fmla="*/ 32186 h 178760"/>
                <a:gd name="connsiteX17" fmla="*/ 9501 w 195368"/>
                <a:gd name="connsiteY17" fmla="*/ 144986 h 178760"/>
                <a:gd name="connsiteX18" fmla="*/ 33254 w 195368"/>
                <a:gd name="connsiteY18" fmla="*/ 169921 h 178760"/>
                <a:gd name="connsiteX19" fmla="*/ 96199 w 195368"/>
                <a:gd name="connsiteY19" fmla="*/ 168734 h 17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5368" h="178760">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grpFill/>
            <a:ln w="11862" cap="flat">
              <a:noFill/>
              <a:prstDash val="solid"/>
              <a:miter/>
            </a:ln>
          </p:spPr>
          <p:txBody>
            <a:bodyPr rtlCol="0" anchor="ctr"/>
            <a:lstStyle/>
            <a:p>
              <a:pPr algn="l" rtl="0"/>
              <a:endParaRPr lang="en-US"/>
            </a:p>
          </p:txBody>
        </p:sp>
        <p:sp>
          <p:nvSpPr>
            <p:cNvPr id="76" name="Freeform 75">
              <a:extLst>
                <a:ext uri="{FF2B5EF4-FFF2-40B4-BE49-F238E27FC236}">
                  <a16:creationId xmlns:a16="http://schemas.microsoft.com/office/drawing/2014/main" id="{1084EFFE-3731-3D03-0B44-409D02E09C86}"/>
                </a:ext>
              </a:extLst>
            </p:cNvPr>
            <p:cNvSpPr/>
            <p:nvPr/>
          </p:nvSpPr>
          <p:spPr>
            <a:xfrm>
              <a:off x="5406297" y="1125364"/>
              <a:ext cx="194114" cy="178105"/>
            </a:xfrm>
            <a:custGeom>
              <a:avLst/>
              <a:gdLst>
                <a:gd name="connsiteX0" fmla="*/ 193587 w 194114"/>
                <a:gd name="connsiteY0" fmla="*/ 178106 h 178105"/>
                <a:gd name="connsiteX1" fmla="*/ 14252 w 194114"/>
                <a:gd name="connsiteY1" fmla="*/ 176918 h 178105"/>
                <a:gd name="connsiteX2" fmla="*/ 1188 w 194114"/>
                <a:gd name="connsiteY2" fmla="*/ 159108 h 178105"/>
                <a:gd name="connsiteX3" fmla="*/ 0 w 194114"/>
                <a:gd name="connsiteY3" fmla="*/ 20185 h 178105"/>
                <a:gd name="connsiteX4" fmla="*/ 22565 w 194114"/>
                <a:gd name="connsiteY4" fmla="*/ 0 h 178105"/>
                <a:gd name="connsiteX5" fmla="*/ 173397 w 194114"/>
                <a:gd name="connsiteY5" fmla="*/ 1187 h 178105"/>
                <a:gd name="connsiteX6" fmla="*/ 193587 w 194114"/>
                <a:gd name="connsiteY6" fmla="*/ 18998 h 178105"/>
                <a:gd name="connsiteX7" fmla="*/ 193587 w 194114"/>
                <a:gd name="connsiteY7" fmla="*/ 178106 h 178105"/>
                <a:gd name="connsiteX8" fmla="*/ 97387 w 194114"/>
                <a:gd name="connsiteY8" fmla="*/ 9499 h 178105"/>
                <a:gd name="connsiteX9" fmla="*/ 35629 w 194114"/>
                <a:gd name="connsiteY9" fmla="*/ 9499 h 178105"/>
                <a:gd name="connsiteX10" fmla="*/ 10689 w 194114"/>
                <a:gd name="connsiteY10" fmla="*/ 33246 h 178105"/>
                <a:gd name="connsiteX11" fmla="*/ 10689 w 194114"/>
                <a:gd name="connsiteY11" fmla="*/ 146047 h 178105"/>
                <a:gd name="connsiteX12" fmla="*/ 35629 w 194114"/>
                <a:gd name="connsiteY12" fmla="*/ 169794 h 178105"/>
                <a:gd name="connsiteX13" fmla="*/ 160332 w 194114"/>
                <a:gd name="connsiteY13" fmla="*/ 169794 h 178105"/>
                <a:gd name="connsiteX14" fmla="*/ 185273 w 194114"/>
                <a:gd name="connsiteY14" fmla="*/ 146047 h 178105"/>
                <a:gd name="connsiteX15" fmla="*/ 185273 w 194114"/>
                <a:gd name="connsiteY15" fmla="*/ 33246 h 178105"/>
                <a:gd name="connsiteX16" fmla="*/ 160332 w 194114"/>
                <a:gd name="connsiteY16" fmla="*/ 9499 h 178105"/>
                <a:gd name="connsiteX17" fmla="*/ 97387 w 194114"/>
                <a:gd name="connsiteY17" fmla="*/ 9499 h 1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4114" h="178105">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grpFill/>
            <a:ln w="11862" cap="flat">
              <a:noFill/>
              <a:prstDash val="solid"/>
              <a:miter/>
            </a:ln>
          </p:spPr>
          <p:txBody>
            <a:bodyPr rtlCol="0" anchor="ctr"/>
            <a:lstStyle/>
            <a:p>
              <a:pPr algn="l" rtl="0"/>
              <a:endParaRPr lang="en-US"/>
            </a:p>
          </p:txBody>
        </p:sp>
        <p:sp>
          <p:nvSpPr>
            <p:cNvPr id="77" name="Freeform 76">
              <a:extLst>
                <a:ext uri="{FF2B5EF4-FFF2-40B4-BE49-F238E27FC236}">
                  <a16:creationId xmlns:a16="http://schemas.microsoft.com/office/drawing/2014/main" id="{7A090503-7CE4-DD95-F1BF-638F871624DC}"/>
                </a:ext>
              </a:extLst>
            </p:cNvPr>
            <p:cNvSpPr/>
            <p:nvPr/>
          </p:nvSpPr>
          <p:spPr>
            <a:xfrm>
              <a:off x="5716274" y="1125364"/>
              <a:ext cx="196258" cy="179589"/>
            </a:xfrm>
            <a:custGeom>
              <a:avLst/>
              <a:gdLst>
                <a:gd name="connsiteX0" fmla="*/ 95012 w 196258"/>
                <a:gd name="connsiteY0" fmla="*/ 179293 h 179589"/>
                <a:gd name="connsiteX1" fmla="*/ 21378 w 196258"/>
                <a:gd name="connsiteY1" fmla="*/ 179293 h 179589"/>
                <a:gd name="connsiteX2" fmla="*/ 0 w 196258"/>
                <a:gd name="connsiteY2" fmla="*/ 159108 h 179589"/>
                <a:gd name="connsiteX3" fmla="*/ 0 w 196258"/>
                <a:gd name="connsiteY3" fmla="*/ 22560 h 179589"/>
                <a:gd name="connsiteX4" fmla="*/ 23753 w 196258"/>
                <a:gd name="connsiteY4" fmla="*/ 0 h 179589"/>
                <a:gd name="connsiteX5" fmla="*/ 172209 w 196258"/>
                <a:gd name="connsiteY5" fmla="*/ 0 h 179589"/>
                <a:gd name="connsiteX6" fmla="*/ 195962 w 196258"/>
                <a:gd name="connsiteY6" fmla="*/ 22560 h 179589"/>
                <a:gd name="connsiteX7" fmla="*/ 194774 w 196258"/>
                <a:gd name="connsiteY7" fmla="*/ 159108 h 179589"/>
                <a:gd name="connsiteX8" fmla="*/ 173396 w 196258"/>
                <a:gd name="connsiteY8" fmla="*/ 178106 h 179589"/>
                <a:gd name="connsiteX9" fmla="*/ 95012 w 196258"/>
                <a:gd name="connsiteY9" fmla="*/ 179293 h 179589"/>
                <a:gd name="connsiteX10" fmla="*/ 98575 w 196258"/>
                <a:gd name="connsiteY10" fmla="*/ 172169 h 179589"/>
                <a:gd name="connsiteX11" fmla="*/ 98575 w 196258"/>
                <a:gd name="connsiteY11" fmla="*/ 169794 h 179589"/>
                <a:gd name="connsiteX12" fmla="*/ 160332 w 196258"/>
                <a:gd name="connsiteY12" fmla="*/ 169794 h 179589"/>
                <a:gd name="connsiteX13" fmla="*/ 184085 w 196258"/>
                <a:gd name="connsiteY13" fmla="*/ 148422 h 179589"/>
                <a:gd name="connsiteX14" fmla="*/ 184085 w 196258"/>
                <a:gd name="connsiteY14" fmla="*/ 33246 h 179589"/>
                <a:gd name="connsiteX15" fmla="*/ 160332 w 196258"/>
                <a:gd name="connsiteY15" fmla="*/ 10686 h 179589"/>
                <a:gd name="connsiteX16" fmla="*/ 80760 w 196258"/>
                <a:gd name="connsiteY16" fmla="*/ 10686 h 179589"/>
                <a:gd name="connsiteX17" fmla="*/ 9501 w 196258"/>
                <a:gd name="connsiteY17" fmla="*/ 83116 h 179589"/>
                <a:gd name="connsiteX18" fmla="*/ 15439 w 196258"/>
                <a:gd name="connsiteY18" fmla="*/ 162670 h 179589"/>
                <a:gd name="connsiteX19" fmla="*/ 98575 w 196258"/>
                <a:gd name="connsiteY19" fmla="*/ 172169 h 1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258" h="179589">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grpFill/>
            <a:ln w="11862" cap="flat">
              <a:noFill/>
              <a:prstDash val="solid"/>
              <a:miter/>
            </a:ln>
          </p:spPr>
          <p:txBody>
            <a:bodyPr rtlCol="0" anchor="ctr"/>
            <a:lstStyle/>
            <a:p>
              <a:pPr algn="l" rtl="0"/>
              <a:endParaRPr lang="en-US"/>
            </a:p>
          </p:txBody>
        </p:sp>
        <p:sp>
          <p:nvSpPr>
            <p:cNvPr id="78" name="Freeform 77">
              <a:extLst>
                <a:ext uri="{FF2B5EF4-FFF2-40B4-BE49-F238E27FC236}">
                  <a16:creationId xmlns:a16="http://schemas.microsoft.com/office/drawing/2014/main" id="{B6C533CA-4171-ADD0-8BEE-03161042B131}"/>
                </a:ext>
              </a:extLst>
            </p:cNvPr>
            <p:cNvSpPr/>
            <p:nvPr/>
          </p:nvSpPr>
          <p:spPr>
            <a:xfrm>
              <a:off x="6407952" y="2892174"/>
              <a:ext cx="113547" cy="104640"/>
            </a:xfrm>
            <a:custGeom>
              <a:avLst/>
              <a:gdLst>
                <a:gd name="connsiteX0" fmla="*/ 113547 w 113547"/>
                <a:gd name="connsiteY0" fmla="*/ 11874 h 104640"/>
                <a:gd name="connsiteX1" fmla="*/ 66041 w 113547"/>
                <a:gd name="connsiteY1" fmla="*/ 89053 h 104640"/>
                <a:gd name="connsiteX2" fmla="*/ 10222 w 113547"/>
                <a:gd name="connsiteY2" fmla="*/ 89053 h 104640"/>
                <a:gd name="connsiteX3" fmla="*/ 19723 w 113547"/>
                <a:gd name="connsiteY3" fmla="*/ 36809 h 104640"/>
                <a:gd name="connsiteX4" fmla="*/ 104046 w 113547"/>
                <a:gd name="connsiteY4" fmla="*/ 0 h 104640"/>
                <a:gd name="connsiteX5" fmla="*/ 113547 w 113547"/>
                <a:gd name="connsiteY5" fmla="*/ 11874 h 10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47" h="104640">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grpFill/>
            <a:ln w="11862" cap="flat">
              <a:noFill/>
              <a:prstDash val="solid"/>
              <a:miter/>
            </a:ln>
          </p:spPr>
          <p:txBody>
            <a:bodyPr rtlCol="0" anchor="ctr"/>
            <a:lstStyle/>
            <a:p>
              <a:pPr algn="l" rtl="0"/>
              <a:endParaRPr lang="en-US"/>
            </a:p>
          </p:txBody>
        </p:sp>
        <p:sp>
          <p:nvSpPr>
            <p:cNvPr id="79" name="Freeform 78">
              <a:extLst>
                <a:ext uri="{FF2B5EF4-FFF2-40B4-BE49-F238E27FC236}">
                  <a16:creationId xmlns:a16="http://schemas.microsoft.com/office/drawing/2014/main" id="{E4A6FDCA-E603-B2BA-44CB-21D37426BEEA}"/>
                </a:ext>
              </a:extLst>
            </p:cNvPr>
            <p:cNvSpPr/>
            <p:nvPr/>
          </p:nvSpPr>
          <p:spPr>
            <a:xfrm>
              <a:off x="6261404" y="2908797"/>
              <a:ext cx="117054" cy="99767"/>
            </a:xfrm>
            <a:custGeom>
              <a:avLst/>
              <a:gdLst>
                <a:gd name="connsiteX0" fmla="*/ 10689 w 117054"/>
                <a:gd name="connsiteY0" fmla="*/ 0 h 99767"/>
                <a:gd name="connsiteX1" fmla="*/ 95012 w 117054"/>
                <a:gd name="connsiteY1" fmla="*/ 29684 h 99767"/>
                <a:gd name="connsiteX2" fmla="*/ 110451 w 117054"/>
                <a:gd name="connsiteY2" fmla="*/ 80742 h 99767"/>
                <a:gd name="connsiteX3" fmla="*/ 55819 w 117054"/>
                <a:gd name="connsiteY3" fmla="*/ 87866 h 99767"/>
                <a:gd name="connsiteX4" fmla="*/ 0 w 117054"/>
                <a:gd name="connsiteY4" fmla="*/ 10686 h 99767"/>
                <a:gd name="connsiteX5" fmla="*/ 10689 w 117054"/>
                <a:gd name="connsiteY5" fmla="*/ 0 h 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54" h="99767">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grpFill/>
            <a:ln w="11862" cap="flat">
              <a:noFill/>
              <a:prstDash val="solid"/>
              <a:miter/>
            </a:ln>
          </p:spPr>
          <p:txBody>
            <a:bodyPr rtlCol="0" anchor="ctr"/>
            <a:lstStyle/>
            <a:p>
              <a:pPr algn="l" rtl="0"/>
              <a:endParaRPr lang="en-US"/>
            </a:p>
          </p:txBody>
        </p:sp>
        <p:sp>
          <p:nvSpPr>
            <p:cNvPr id="80" name="Freeform 79">
              <a:extLst>
                <a:ext uri="{FF2B5EF4-FFF2-40B4-BE49-F238E27FC236}">
                  <a16:creationId xmlns:a16="http://schemas.microsoft.com/office/drawing/2014/main" id="{F35FAB30-7883-BB0F-66D8-3176FE5804E0}"/>
                </a:ext>
              </a:extLst>
            </p:cNvPr>
            <p:cNvSpPr/>
            <p:nvPr/>
          </p:nvSpPr>
          <p:spPr>
            <a:xfrm>
              <a:off x="6134326" y="2361419"/>
              <a:ext cx="542755" cy="2374"/>
            </a:xfrm>
            <a:custGeom>
              <a:avLst/>
              <a:gdLst>
                <a:gd name="connsiteX0" fmla="*/ 542755 w 542755"/>
                <a:gd name="connsiteY0" fmla="*/ 2375 h 2374"/>
                <a:gd name="connsiteX1" fmla="*/ 0 w 542755"/>
                <a:gd name="connsiteY1" fmla="*/ 2375 h 2374"/>
                <a:gd name="connsiteX2" fmla="*/ 0 w 542755"/>
                <a:gd name="connsiteY2" fmla="*/ 0 h 2374"/>
                <a:gd name="connsiteX3" fmla="*/ 542755 w 542755"/>
                <a:gd name="connsiteY3" fmla="*/ 0 h 2374"/>
                <a:gd name="connsiteX4" fmla="*/ 542755 w 542755"/>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755" h="2374">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grpFill/>
            <a:ln w="11862" cap="flat">
              <a:noFill/>
              <a:prstDash val="solid"/>
              <a:miter/>
            </a:ln>
          </p:spPr>
          <p:txBody>
            <a:bodyPr rtlCol="0" anchor="ctr"/>
            <a:lstStyle/>
            <a:p>
              <a:pPr algn="l" rtl="0"/>
              <a:endParaRPr lang="en-US"/>
            </a:p>
          </p:txBody>
        </p:sp>
        <p:sp>
          <p:nvSpPr>
            <p:cNvPr id="81" name="Freeform 80">
              <a:extLst>
                <a:ext uri="{FF2B5EF4-FFF2-40B4-BE49-F238E27FC236}">
                  <a16:creationId xmlns:a16="http://schemas.microsoft.com/office/drawing/2014/main" id="{8CE673AC-8755-A032-212E-2DFCDA275D4D}"/>
                </a:ext>
              </a:extLst>
            </p:cNvPr>
            <p:cNvSpPr/>
            <p:nvPr/>
          </p:nvSpPr>
          <p:spPr>
            <a:xfrm>
              <a:off x="5818844" y="2980040"/>
              <a:ext cx="67262" cy="121437"/>
            </a:xfrm>
            <a:custGeom>
              <a:avLst/>
              <a:gdLst>
                <a:gd name="connsiteX0" fmla="*/ 58949 w 67262"/>
                <a:gd name="connsiteY0" fmla="*/ 2374 h 121437"/>
                <a:gd name="connsiteX1" fmla="*/ 67263 w 67262"/>
                <a:gd name="connsiteY1" fmla="*/ 91427 h 121437"/>
                <a:gd name="connsiteX2" fmla="*/ 31633 w 67262"/>
                <a:gd name="connsiteY2" fmla="*/ 121111 h 121437"/>
                <a:gd name="connsiteX3" fmla="*/ 1942 w 67262"/>
                <a:gd name="connsiteY3" fmla="*/ 79553 h 121437"/>
                <a:gd name="connsiteX4" fmla="*/ 42322 w 67262"/>
                <a:gd name="connsiteY4" fmla="*/ 0 h 121437"/>
                <a:gd name="connsiteX5" fmla="*/ 58949 w 67262"/>
                <a:gd name="connsiteY5" fmla="*/ 2374 h 1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2" h="121437">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grpFill/>
            <a:ln w="11862" cap="flat">
              <a:noFill/>
              <a:prstDash val="solid"/>
              <a:miter/>
            </a:ln>
          </p:spPr>
          <p:txBody>
            <a:bodyPr rtlCol="0" anchor="ctr"/>
            <a:lstStyle/>
            <a:p>
              <a:pPr algn="l" rtl="0"/>
              <a:endParaRPr lang="en-US"/>
            </a:p>
          </p:txBody>
        </p:sp>
        <p:sp>
          <p:nvSpPr>
            <p:cNvPr id="82" name="Freeform 81">
              <a:extLst>
                <a:ext uri="{FF2B5EF4-FFF2-40B4-BE49-F238E27FC236}">
                  <a16:creationId xmlns:a16="http://schemas.microsoft.com/office/drawing/2014/main" id="{BFF67EFD-63F4-321B-A45E-2B2B260B2FBF}"/>
                </a:ext>
              </a:extLst>
            </p:cNvPr>
            <p:cNvSpPr/>
            <p:nvPr/>
          </p:nvSpPr>
          <p:spPr>
            <a:xfrm>
              <a:off x="4770015" y="1842537"/>
              <a:ext cx="141033" cy="143672"/>
            </a:xfrm>
            <a:custGeom>
              <a:avLst/>
              <a:gdLst>
                <a:gd name="connsiteX0" fmla="*/ 141033 w 141033"/>
                <a:gd name="connsiteY0" fmla="*/ 0 h 143672"/>
                <a:gd name="connsiteX1" fmla="*/ 141033 w 141033"/>
                <a:gd name="connsiteY1" fmla="*/ 143672 h 143672"/>
                <a:gd name="connsiteX2" fmla="*/ 12767 w 141033"/>
                <a:gd name="connsiteY2" fmla="*/ 142485 h 143672"/>
                <a:gd name="connsiteX3" fmla="*/ 891 w 141033"/>
                <a:gd name="connsiteY3" fmla="*/ 123487 h 143672"/>
                <a:gd name="connsiteX4" fmla="*/ 891 w 141033"/>
                <a:gd name="connsiteY4" fmla="*/ 20185 h 143672"/>
                <a:gd name="connsiteX5" fmla="*/ 15142 w 141033"/>
                <a:gd name="connsiteY5" fmla="*/ 1187 h 143672"/>
                <a:gd name="connsiteX6" fmla="*/ 141033 w 141033"/>
                <a:gd name="connsiteY6" fmla="*/ 0 h 143672"/>
                <a:gd name="connsiteX7" fmla="*/ 136283 w 141033"/>
                <a:gd name="connsiteY7" fmla="*/ 73617 h 143672"/>
                <a:gd name="connsiteX8" fmla="*/ 68587 w 141033"/>
                <a:gd name="connsiteY8" fmla="*/ 7124 h 143672"/>
                <a:gd name="connsiteX9" fmla="*/ 62648 w 141033"/>
                <a:gd name="connsiteY9" fmla="*/ 7124 h 143672"/>
                <a:gd name="connsiteX10" fmla="*/ 3266 w 141033"/>
                <a:gd name="connsiteY10" fmla="*/ 67680 h 143672"/>
                <a:gd name="connsiteX11" fmla="*/ 73337 w 141033"/>
                <a:gd name="connsiteY11" fmla="*/ 137735 h 143672"/>
                <a:gd name="connsiteX12" fmla="*/ 136283 w 141033"/>
                <a:gd name="connsiteY12" fmla="*/ 73617 h 1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33" h="143672">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grpFill/>
            <a:ln w="11862" cap="flat">
              <a:noFill/>
              <a:prstDash val="solid"/>
              <a:miter/>
            </a:ln>
          </p:spPr>
          <p:txBody>
            <a:bodyPr rtlCol="0" anchor="ctr"/>
            <a:lstStyle/>
            <a:p>
              <a:pPr algn="l" rtl="0"/>
              <a:endParaRPr lang="en-US"/>
            </a:p>
          </p:txBody>
        </p:sp>
        <p:sp>
          <p:nvSpPr>
            <p:cNvPr id="83" name="Freeform 82">
              <a:extLst>
                <a:ext uri="{FF2B5EF4-FFF2-40B4-BE49-F238E27FC236}">
                  <a16:creationId xmlns:a16="http://schemas.microsoft.com/office/drawing/2014/main" id="{1AD8276A-20D7-ED0C-E860-A0640794F6D0}"/>
                </a:ext>
              </a:extLst>
            </p:cNvPr>
            <p:cNvSpPr/>
            <p:nvPr/>
          </p:nvSpPr>
          <p:spPr>
            <a:xfrm>
              <a:off x="6356416" y="2822119"/>
              <a:ext cx="57807" cy="100470"/>
            </a:xfrm>
            <a:custGeom>
              <a:avLst/>
              <a:gdLst>
                <a:gd name="connsiteX0" fmla="*/ 19002 w 57807"/>
                <a:gd name="connsiteY0" fmla="*/ 0 h 100470"/>
                <a:gd name="connsiteX1" fmla="*/ 54632 w 57807"/>
                <a:gd name="connsiteY1" fmla="*/ 62931 h 100470"/>
                <a:gd name="connsiteX2" fmla="*/ 33254 w 57807"/>
                <a:gd name="connsiteY2" fmla="*/ 99739 h 100470"/>
                <a:gd name="connsiteX3" fmla="*/ 0 w 57807"/>
                <a:gd name="connsiteY3" fmla="*/ 72430 h 100470"/>
                <a:gd name="connsiteX4" fmla="*/ 8313 w 57807"/>
                <a:gd name="connsiteY4" fmla="*/ 2375 h 100470"/>
                <a:gd name="connsiteX5" fmla="*/ 19002 w 57807"/>
                <a:gd name="connsiteY5" fmla="*/ 0 h 1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 h="100470">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grpFill/>
            <a:ln w="11862" cap="flat">
              <a:noFill/>
              <a:prstDash val="solid"/>
              <a:miter/>
            </a:ln>
          </p:spPr>
          <p:txBody>
            <a:bodyPr rtlCol="0" anchor="ctr"/>
            <a:lstStyle/>
            <a:p>
              <a:pPr algn="l" rtl="0"/>
              <a:endParaRPr lang="en-US"/>
            </a:p>
          </p:txBody>
        </p:sp>
        <p:sp>
          <p:nvSpPr>
            <p:cNvPr id="84" name="Freeform 83">
              <a:extLst>
                <a:ext uri="{FF2B5EF4-FFF2-40B4-BE49-F238E27FC236}">
                  <a16:creationId xmlns:a16="http://schemas.microsoft.com/office/drawing/2014/main" id="{8DA45046-A4B2-37DD-EF31-6CD3F1AA9974}"/>
                </a:ext>
              </a:extLst>
            </p:cNvPr>
            <p:cNvSpPr/>
            <p:nvPr/>
          </p:nvSpPr>
          <p:spPr>
            <a:xfrm>
              <a:off x="6392045" y="671764"/>
              <a:ext cx="171021" cy="62953"/>
            </a:xfrm>
            <a:custGeom>
              <a:avLst/>
              <a:gdLst>
                <a:gd name="connsiteX0" fmla="*/ 171021 w 171021"/>
                <a:gd name="connsiteY0" fmla="*/ 1210 h 62953"/>
                <a:gd name="connsiteX1" fmla="*/ 97387 w 171021"/>
                <a:gd name="connsiteY1" fmla="*/ 62953 h 62953"/>
                <a:gd name="connsiteX2" fmla="*/ 2375 w 171021"/>
                <a:gd name="connsiteY2" fmla="*/ 47518 h 62953"/>
                <a:gd name="connsiteX3" fmla="*/ 0 w 171021"/>
                <a:gd name="connsiteY3" fmla="*/ 43956 h 62953"/>
                <a:gd name="connsiteX4" fmla="*/ 68884 w 171021"/>
                <a:gd name="connsiteY4" fmla="*/ 39206 h 62953"/>
                <a:gd name="connsiteX5" fmla="*/ 109264 w 171021"/>
                <a:gd name="connsiteY5" fmla="*/ 24958 h 62953"/>
                <a:gd name="connsiteX6" fmla="*/ 171021 w 171021"/>
                <a:gd name="connsiteY6" fmla="*/ 1210 h 6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21" h="62953">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grpFill/>
            <a:ln w="11862" cap="flat">
              <a:noFill/>
              <a:prstDash val="solid"/>
              <a:miter/>
            </a:ln>
          </p:spPr>
          <p:txBody>
            <a:bodyPr rtlCol="0" anchor="ctr"/>
            <a:lstStyle/>
            <a:p>
              <a:pPr algn="l" rtl="0"/>
              <a:endParaRPr lang="en-US"/>
            </a:p>
          </p:txBody>
        </p:sp>
        <p:sp>
          <p:nvSpPr>
            <p:cNvPr id="85" name="Freeform 84">
              <a:extLst>
                <a:ext uri="{FF2B5EF4-FFF2-40B4-BE49-F238E27FC236}">
                  <a16:creationId xmlns:a16="http://schemas.microsoft.com/office/drawing/2014/main" id="{96497C1F-D695-CF37-C8FF-9F893761F0ED}"/>
                </a:ext>
              </a:extLst>
            </p:cNvPr>
            <p:cNvSpPr/>
            <p:nvPr/>
          </p:nvSpPr>
          <p:spPr>
            <a:xfrm>
              <a:off x="6133435" y="2081199"/>
              <a:ext cx="542458" cy="2374"/>
            </a:xfrm>
            <a:custGeom>
              <a:avLst/>
              <a:gdLst>
                <a:gd name="connsiteX0" fmla="*/ 891 w 542458"/>
                <a:gd name="connsiteY0" fmla="*/ 0 h 2374"/>
                <a:gd name="connsiteX1" fmla="*/ 542458 w 542458"/>
                <a:gd name="connsiteY1" fmla="*/ 0 h 2374"/>
                <a:gd name="connsiteX2" fmla="*/ 542458 w 542458"/>
                <a:gd name="connsiteY2" fmla="*/ 2375 h 2374"/>
                <a:gd name="connsiteX3" fmla="*/ 891 w 542458"/>
                <a:gd name="connsiteY3" fmla="*/ 2375 h 2374"/>
                <a:gd name="connsiteX4" fmla="*/ 891 w 542458"/>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58" h="2374">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grpFill/>
            <a:ln w="11862" cap="flat">
              <a:noFill/>
              <a:prstDash val="solid"/>
              <a:miter/>
            </a:ln>
          </p:spPr>
          <p:txBody>
            <a:bodyPr rtlCol="0" anchor="ctr"/>
            <a:lstStyle/>
            <a:p>
              <a:pPr algn="l" rtl="0"/>
              <a:endParaRPr lang="en-US"/>
            </a:p>
          </p:txBody>
        </p:sp>
        <p:sp>
          <p:nvSpPr>
            <p:cNvPr id="86" name="Freeform 85">
              <a:extLst>
                <a:ext uri="{FF2B5EF4-FFF2-40B4-BE49-F238E27FC236}">
                  <a16:creationId xmlns:a16="http://schemas.microsoft.com/office/drawing/2014/main" id="{4E5CC460-4BDA-A76A-45CF-BB37508E407F}"/>
                </a:ext>
              </a:extLst>
            </p:cNvPr>
            <p:cNvSpPr/>
            <p:nvPr/>
          </p:nvSpPr>
          <p:spPr>
            <a:xfrm>
              <a:off x="4770609" y="1643058"/>
              <a:ext cx="140439" cy="141297"/>
            </a:xfrm>
            <a:custGeom>
              <a:avLst/>
              <a:gdLst>
                <a:gd name="connsiteX0" fmla="*/ 297 w 140439"/>
                <a:gd name="connsiteY0" fmla="*/ 141298 h 141297"/>
                <a:gd name="connsiteX1" fmla="*/ 1485 w 140439"/>
                <a:gd name="connsiteY1" fmla="*/ 15436 h 141297"/>
                <a:gd name="connsiteX2" fmla="*/ 18112 w 140439"/>
                <a:gd name="connsiteY2" fmla="*/ 1187 h 141297"/>
                <a:gd name="connsiteX3" fmla="*/ 140439 w 140439"/>
                <a:gd name="connsiteY3" fmla="*/ 0 h 141297"/>
                <a:gd name="connsiteX4" fmla="*/ 140439 w 140439"/>
                <a:gd name="connsiteY4" fmla="*/ 140110 h 141297"/>
                <a:gd name="connsiteX5" fmla="*/ 297 w 140439"/>
                <a:gd name="connsiteY5" fmla="*/ 141298 h 141297"/>
                <a:gd name="connsiteX6" fmla="*/ 3860 w 140439"/>
                <a:gd name="connsiteY6" fmla="*/ 68868 h 141297"/>
                <a:gd name="connsiteX7" fmla="*/ 73931 w 140439"/>
                <a:gd name="connsiteY7" fmla="*/ 136548 h 141297"/>
                <a:gd name="connsiteX8" fmla="*/ 136876 w 140439"/>
                <a:gd name="connsiteY8" fmla="*/ 73617 h 141297"/>
                <a:gd name="connsiteX9" fmla="*/ 69181 w 140439"/>
                <a:gd name="connsiteY9" fmla="*/ 4750 h 141297"/>
                <a:gd name="connsiteX10" fmla="*/ 3860 w 140439"/>
                <a:gd name="connsiteY10" fmla="*/ 68868 h 1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39" h="141297">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grpFill/>
            <a:ln w="11862" cap="flat">
              <a:noFill/>
              <a:prstDash val="solid"/>
              <a:miter/>
            </a:ln>
          </p:spPr>
          <p:txBody>
            <a:bodyPr rtlCol="0" anchor="ctr"/>
            <a:lstStyle/>
            <a:p>
              <a:pPr algn="l" rtl="0"/>
              <a:endParaRPr lang="en-US"/>
            </a:p>
          </p:txBody>
        </p:sp>
        <p:sp>
          <p:nvSpPr>
            <p:cNvPr id="87" name="Freeform 86">
              <a:extLst>
                <a:ext uri="{FF2B5EF4-FFF2-40B4-BE49-F238E27FC236}">
                  <a16:creationId xmlns:a16="http://schemas.microsoft.com/office/drawing/2014/main" id="{D5966FA5-09D6-47FE-C30D-9F91FDA0B9E5}"/>
                </a:ext>
              </a:extLst>
            </p:cNvPr>
            <p:cNvSpPr/>
            <p:nvPr/>
          </p:nvSpPr>
          <p:spPr>
            <a:xfrm>
              <a:off x="6133138" y="1472076"/>
              <a:ext cx="541567" cy="2374"/>
            </a:xfrm>
            <a:custGeom>
              <a:avLst/>
              <a:gdLst>
                <a:gd name="connsiteX0" fmla="*/ 0 w 541567"/>
                <a:gd name="connsiteY0" fmla="*/ 0 h 2374"/>
                <a:gd name="connsiteX1" fmla="*/ 541568 w 541567"/>
                <a:gd name="connsiteY1" fmla="*/ 0 h 2374"/>
                <a:gd name="connsiteX2" fmla="*/ 541568 w 541567"/>
                <a:gd name="connsiteY2" fmla="*/ 2375 h 2374"/>
                <a:gd name="connsiteX3" fmla="*/ 0 w 541567"/>
                <a:gd name="connsiteY3" fmla="*/ 2375 h 2374"/>
                <a:gd name="connsiteX4" fmla="*/ 0 w 541567"/>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grpFill/>
            <a:ln w="11862" cap="flat">
              <a:noFill/>
              <a:prstDash val="solid"/>
              <a:miter/>
            </a:ln>
          </p:spPr>
          <p:txBody>
            <a:bodyPr rtlCol="0" anchor="ctr"/>
            <a:lstStyle/>
            <a:p>
              <a:pPr algn="l" rtl="0"/>
              <a:endParaRPr lang="en-US"/>
            </a:p>
          </p:txBody>
        </p:sp>
        <p:sp>
          <p:nvSpPr>
            <p:cNvPr id="88" name="Freeform 87">
              <a:extLst>
                <a:ext uri="{FF2B5EF4-FFF2-40B4-BE49-F238E27FC236}">
                  <a16:creationId xmlns:a16="http://schemas.microsoft.com/office/drawing/2014/main" id="{05FBEEE2-B628-8D26-6ACC-AAD4800EB23A}"/>
                </a:ext>
              </a:extLst>
            </p:cNvPr>
            <p:cNvSpPr/>
            <p:nvPr/>
          </p:nvSpPr>
          <p:spPr>
            <a:xfrm>
              <a:off x="5001013" y="1642761"/>
              <a:ext cx="144596" cy="142965"/>
            </a:xfrm>
            <a:custGeom>
              <a:avLst/>
              <a:gdLst>
                <a:gd name="connsiteX0" fmla="*/ 297 w 144596"/>
                <a:gd name="connsiteY0" fmla="*/ 297 h 142965"/>
                <a:gd name="connsiteX1" fmla="*/ 123812 w 144596"/>
                <a:gd name="connsiteY1" fmla="*/ 1484 h 142965"/>
                <a:gd name="connsiteX2" fmla="*/ 142815 w 144596"/>
                <a:gd name="connsiteY2" fmla="*/ 19295 h 142965"/>
                <a:gd name="connsiteX3" fmla="*/ 142815 w 144596"/>
                <a:gd name="connsiteY3" fmla="*/ 122596 h 142965"/>
                <a:gd name="connsiteX4" fmla="*/ 125000 w 144596"/>
                <a:gd name="connsiteY4" fmla="*/ 141594 h 142965"/>
                <a:gd name="connsiteX5" fmla="*/ 18112 w 144596"/>
                <a:gd name="connsiteY5" fmla="*/ 141594 h 142965"/>
                <a:gd name="connsiteX6" fmla="*/ 1485 w 144596"/>
                <a:gd name="connsiteY6" fmla="*/ 123784 h 142965"/>
                <a:gd name="connsiteX7" fmla="*/ 297 w 144596"/>
                <a:gd name="connsiteY7" fmla="*/ 297 h 142965"/>
                <a:gd name="connsiteX8" fmla="*/ 5048 w 144596"/>
                <a:gd name="connsiteY8" fmla="*/ 69165 h 142965"/>
                <a:gd name="connsiteX9" fmla="*/ 72743 w 144596"/>
                <a:gd name="connsiteY9" fmla="*/ 136845 h 142965"/>
                <a:gd name="connsiteX10" fmla="*/ 75119 w 144596"/>
                <a:gd name="connsiteY10" fmla="*/ 136845 h 142965"/>
                <a:gd name="connsiteX11" fmla="*/ 138064 w 144596"/>
                <a:gd name="connsiteY11" fmla="*/ 73914 h 142965"/>
                <a:gd name="connsiteX12" fmla="*/ 69180 w 144596"/>
                <a:gd name="connsiteY12" fmla="*/ 5047 h 142965"/>
                <a:gd name="connsiteX13" fmla="*/ 5048 w 144596"/>
                <a:gd name="connsiteY13" fmla="*/ 69165 h 14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596" h="142965">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grpFill/>
            <a:ln w="11862" cap="flat">
              <a:noFill/>
              <a:prstDash val="solid"/>
              <a:miter/>
            </a:ln>
          </p:spPr>
          <p:txBody>
            <a:bodyPr rtlCol="0" anchor="ctr"/>
            <a:lstStyle/>
            <a:p>
              <a:pPr algn="l" rtl="0"/>
              <a:endParaRPr lang="en-US"/>
            </a:p>
          </p:txBody>
        </p:sp>
        <p:sp>
          <p:nvSpPr>
            <p:cNvPr id="89" name="Freeform 88">
              <a:extLst>
                <a:ext uri="{FF2B5EF4-FFF2-40B4-BE49-F238E27FC236}">
                  <a16:creationId xmlns:a16="http://schemas.microsoft.com/office/drawing/2014/main" id="{14011752-4045-7B4C-E339-7D686187F4DB}"/>
                </a:ext>
              </a:extLst>
            </p:cNvPr>
            <p:cNvSpPr/>
            <p:nvPr/>
          </p:nvSpPr>
          <p:spPr>
            <a:xfrm>
              <a:off x="6135513" y="2031329"/>
              <a:ext cx="540379" cy="2374"/>
            </a:xfrm>
            <a:custGeom>
              <a:avLst/>
              <a:gdLst>
                <a:gd name="connsiteX0" fmla="*/ 540380 w 540379"/>
                <a:gd name="connsiteY0" fmla="*/ 2375 h 2374"/>
                <a:gd name="connsiteX1" fmla="*/ 0 w 540379"/>
                <a:gd name="connsiteY1" fmla="*/ 2375 h 2374"/>
                <a:gd name="connsiteX2" fmla="*/ 0 w 540379"/>
                <a:gd name="connsiteY2" fmla="*/ 0 h 2374"/>
                <a:gd name="connsiteX3" fmla="*/ 540380 w 540379"/>
                <a:gd name="connsiteY3" fmla="*/ 0 h 2374"/>
                <a:gd name="connsiteX4" fmla="*/ 540380 w 540379"/>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79" h="2374">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grpFill/>
            <a:ln w="11862" cap="flat">
              <a:noFill/>
              <a:prstDash val="solid"/>
              <a:miter/>
            </a:ln>
          </p:spPr>
          <p:txBody>
            <a:bodyPr rtlCol="0" anchor="ctr"/>
            <a:lstStyle/>
            <a:p>
              <a:pPr algn="l" rtl="0"/>
              <a:endParaRPr lang="en-US"/>
            </a:p>
          </p:txBody>
        </p:sp>
        <p:sp>
          <p:nvSpPr>
            <p:cNvPr id="90" name="Freeform 89">
              <a:extLst>
                <a:ext uri="{FF2B5EF4-FFF2-40B4-BE49-F238E27FC236}">
                  <a16:creationId xmlns:a16="http://schemas.microsoft.com/office/drawing/2014/main" id="{6316C1DA-0AD6-5045-278C-3AD817801CD0}"/>
                </a:ext>
              </a:extLst>
            </p:cNvPr>
            <p:cNvSpPr/>
            <p:nvPr/>
          </p:nvSpPr>
          <p:spPr>
            <a:xfrm>
              <a:off x="6134326" y="1520759"/>
              <a:ext cx="541567" cy="2374"/>
            </a:xfrm>
            <a:custGeom>
              <a:avLst/>
              <a:gdLst>
                <a:gd name="connsiteX0" fmla="*/ 0 w 541567"/>
                <a:gd name="connsiteY0" fmla="*/ 0 h 2374"/>
                <a:gd name="connsiteX1" fmla="*/ 541567 w 541567"/>
                <a:gd name="connsiteY1" fmla="*/ 0 h 2374"/>
                <a:gd name="connsiteX2" fmla="*/ 541567 w 541567"/>
                <a:gd name="connsiteY2" fmla="*/ 2375 h 2374"/>
                <a:gd name="connsiteX3" fmla="*/ 0 w 541567"/>
                <a:gd name="connsiteY3" fmla="*/ 2375 h 2374"/>
                <a:gd name="connsiteX4" fmla="*/ 0 w 541567"/>
                <a:gd name="connsiteY4" fmla="*/ 0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grpFill/>
            <a:ln w="11862" cap="flat">
              <a:noFill/>
              <a:prstDash val="solid"/>
              <a:miter/>
            </a:ln>
          </p:spPr>
          <p:txBody>
            <a:bodyPr rtlCol="0" anchor="ctr"/>
            <a:lstStyle/>
            <a:p>
              <a:pPr algn="l" rtl="0"/>
              <a:endParaRPr lang="en-US"/>
            </a:p>
          </p:txBody>
        </p:sp>
        <p:sp>
          <p:nvSpPr>
            <p:cNvPr id="91" name="Freeform 90">
              <a:extLst>
                <a:ext uri="{FF2B5EF4-FFF2-40B4-BE49-F238E27FC236}">
                  <a16:creationId xmlns:a16="http://schemas.microsoft.com/office/drawing/2014/main" id="{7E08365D-E9D4-205E-7DBE-8EC8E497AA46}"/>
                </a:ext>
              </a:extLst>
            </p:cNvPr>
            <p:cNvSpPr/>
            <p:nvPr/>
          </p:nvSpPr>
          <p:spPr>
            <a:xfrm>
              <a:off x="6137889" y="1753484"/>
              <a:ext cx="538004" cy="1187"/>
            </a:xfrm>
            <a:custGeom>
              <a:avLst/>
              <a:gdLst>
                <a:gd name="connsiteX0" fmla="*/ 538004 w 538004"/>
                <a:gd name="connsiteY0" fmla="*/ 1187 h 1187"/>
                <a:gd name="connsiteX1" fmla="*/ 0 w 538004"/>
                <a:gd name="connsiteY1" fmla="*/ 1187 h 1187"/>
                <a:gd name="connsiteX2" fmla="*/ 0 w 538004"/>
                <a:gd name="connsiteY2" fmla="*/ 0 h 1187"/>
                <a:gd name="connsiteX3" fmla="*/ 538004 w 538004"/>
                <a:gd name="connsiteY3" fmla="*/ 0 h 1187"/>
                <a:gd name="connsiteX4" fmla="*/ 538004 w 538004"/>
                <a:gd name="connsiteY4" fmla="*/ 1187 h 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4" h="1187">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grpFill/>
            <a:ln w="11862" cap="flat">
              <a:noFill/>
              <a:prstDash val="solid"/>
              <a:miter/>
            </a:ln>
          </p:spPr>
          <p:txBody>
            <a:bodyPr rtlCol="0" anchor="ctr"/>
            <a:lstStyle/>
            <a:p>
              <a:pPr algn="l" rtl="0"/>
              <a:endParaRPr lang="en-US"/>
            </a:p>
          </p:txBody>
        </p:sp>
        <p:sp>
          <p:nvSpPr>
            <p:cNvPr id="92" name="Freeform 91">
              <a:extLst>
                <a:ext uri="{FF2B5EF4-FFF2-40B4-BE49-F238E27FC236}">
                  <a16:creationId xmlns:a16="http://schemas.microsoft.com/office/drawing/2014/main" id="{37667F27-ABF6-BEE7-45AB-FC81B280366B}"/>
                </a:ext>
              </a:extLst>
            </p:cNvPr>
            <p:cNvSpPr/>
            <p:nvPr/>
          </p:nvSpPr>
          <p:spPr>
            <a:xfrm>
              <a:off x="6137889" y="1802166"/>
              <a:ext cx="538004" cy="1187"/>
            </a:xfrm>
            <a:custGeom>
              <a:avLst/>
              <a:gdLst>
                <a:gd name="connsiteX0" fmla="*/ 538004 w 538004"/>
                <a:gd name="connsiteY0" fmla="*/ 1187 h 1187"/>
                <a:gd name="connsiteX1" fmla="*/ 0 w 538004"/>
                <a:gd name="connsiteY1" fmla="*/ 1187 h 1187"/>
                <a:gd name="connsiteX2" fmla="*/ 0 w 538004"/>
                <a:gd name="connsiteY2" fmla="*/ 0 h 1187"/>
                <a:gd name="connsiteX3" fmla="*/ 538004 w 538004"/>
                <a:gd name="connsiteY3" fmla="*/ 0 h 1187"/>
                <a:gd name="connsiteX4" fmla="*/ 538004 w 538004"/>
                <a:gd name="connsiteY4" fmla="*/ 1187 h 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4" h="1187">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grpFill/>
            <a:ln w="11862" cap="flat">
              <a:noFill/>
              <a:prstDash val="solid"/>
              <a:miter/>
            </a:ln>
          </p:spPr>
          <p:txBody>
            <a:bodyPr rtlCol="0" anchor="ctr"/>
            <a:lstStyle/>
            <a:p>
              <a:pPr algn="l" rtl="0"/>
              <a:endParaRPr lang="en-US"/>
            </a:p>
          </p:txBody>
        </p:sp>
        <p:sp>
          <p:nvSpPr>
            <p:cNvPr id="93" name="Freeform 92">
              <a:extLst>
                <a:ext uri="{FF2B5EF4-FFF2-40B4-BE49-F238E27FC236}">
                  <a16:creationId xmlns:a16="http://schemas.microsoft.com/office/drawing/2014/main" id="{E1E0656F-0F93-ABB2-23AE-D93F97B6C069}"/>
                </a:ext>
              </a:extLst>
            </p:cNvPr>
            <p:cNvSpPr/>
            <p:nvPr/>
          </p:nvSpPr>
          <p:spPr>
            <a:xfrm>
              <a:off x="6134326" y="2311549"/>
              <a:ext cx="541567" cy="2374"/>
            </a:xfrm>
            <a:custGeom>
              <a:avLst/>
              <a:gdLst>
                <a:gd name="connsiteX0" fmla="*/ 541567 w 541567"/>
                <a:gd name="connsiteY0" fmla="*/ 2375 h 2374"/>
                <a:gd name="connsiteX1" fmla="*/ 0 w 541567"/>
                <a:gd name="connsiteY1" fmla="*/ 2375 h 2374"/>
                <a:gd name="connsiteX2" fmla="*/ 0 w 541567"/>
                <a:gd name="connsiteY2" fmla="*/ 0 h 2374"/>
                <a:gd name="connsiteX3" fmla="*/ 540380 w 541567"/>
                <a:gd name="connsiteY3" fmla="*/ 0 h 2374"/>
                <a:gd name="connsiteX4" fmla="*/ 541567 w 541567"/>
                <a:gd name="connsiteY4" fmla="*/ 2375 h 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67" h="2374">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grpFill/>
            <a:ln w="11862" cap="flat">
              <a:noFill/>
              <a:prstDash val="solid"/>
              <a:miter/>
            </a:ln>
          </p:spPr>
          <p:txBody>
            <a:bodyPr rtlCol="0" anchor="ctr"/>
            <a:lstStyle/>
            <a:p>
              <a:pPr algn="l" rtl="0"/>
              <a:endParaRPr lang="en-US"/>
            </a:p>
          </p:txBody>
        </p:sp>
        <p:sp>
          <p:nvSpPr>
            <p:cNvPr id="94" name="Freeform 93">
              <a:extLst>
                <a:ext uri="{FF2B5EF4-FFF2-40B4-BE49-F238E27FC236}">
                  <a16:creationId xmlns:a16="http://schemas.microsoft.com/office/drawing/2014/main" id="{AAB509FB-2CD9-604B-BA1C-B695741AE1F8}"/>
                </a:ext>
              </a:extLst>
            </p:cNvPr>
            <p:cNvSpPr/>
            <p:nvPr/>
          </p:nvSpPr>
          <p:spPr>
            <a:xfrm>
              <a:off x="5000122" y="1442392"/>
              <a:ext cx="143957" cy="142484"/>
            </a:xfrm>
            <a:custGeom>
              <a:avLst/>
              <a:gdLst>
                <a:gd name="connsiteX0" fmla="*/ 71259 w 143957"/>
                <a:gd name="connsiteY0" fmla="*/ 142485 h 142484"/>
                <a:gd name="connsiteX1" fmla="*/ 0 w 143957"/>
                <a:gd name="connsiteY1" fmla="*/ 71242 h 142484"/>
                <a:gd name="connsiteX2" fmla="*/ 71259 w 143957"/>
                <a:gd name="connsiteY2" fmla="*/ 0 h 142484"/>
                <a:gd name="connsiteX3" fmla="*/ 143705 w 143957"/>
                <a:gd name="connsiteY3" fmla="*/ 73617 h 142484"/>
                <a:gd name="connsiteX4" fmla="*/ 71259 w 143957"/>
                <a:gd name="connsiteY4" fmla="*/ 142485 h 142484"/>
                <a:gd name="connsiteX5" fmla="*/ 73634 w 143957"/>
                <a:gd name="connsiteY5" fmla="*/ 4749 h 142484"/>
                <a:gd name="connsiteX6" fmla="*/ 5938 w 143957"/>
                <a:gd name="connsiteY6" fmla="*/ 71242 h 142484"/>
                <a:gd name="connsiteX7" fmla="*/ 72447 w 143957"/>
                <a:gd name="connsiteY7" fmla="*/ 136548 h 142484"/>
                <a:gd name="connsiteX8" fmla="*/ 138955 w 143957"/>
                <a:gd name="connsiteY8" fmla="*/ 71242 h 142484"/>
                <a:gd name="connsiteX9" fmla="*/ 73634 w 143957"/>
                <a:gd name="connsiteY9" fmla="*/ 4749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957" h="142484">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grpFill/>
            <a:ln w="11862" cap="flat">
              <a:noFill/>
              <a:prstDash val="solid"/>
              <a:miter/>
            </a:ln>
          </p:spPr>
          <p:txBody>
            <a:bodyPr rtlCol="0" anchor="ctr"/>
            <a:lstStyle/>
            <a:p>
              <a:pPr algn="l" rtl="0"/>
              <a:endParaRPr lang="en-US"/>
            </a:p>
          </p:txBody>
        </p:sp>
        <p:sp>
          <p:nvSpPr>
            <p:cNvPr id="95" name="Freeform 94">
              <a:extLst>
                <a:ext uri="{FF2B5EF4-FFF2-40B4-BE49-F238E27FC236}">
                  <a16:creationId xmlns:a16="http://schemas.microsoft.com/office/drawing/2014/main" id="{93C9F1DC-3392-1AE1-3E49-13683E3BF148}"/>
                </a:ext>
              </a:extLst>
            </p:cNvPr>
            <p:cNvSpPr/>
            <p:nvPr/>
          </p:nvSpPr>
          <p:spPr>
            <a:xfrm>
              <a:off x="6131950" y="837450"/>
              <a:ext cx="162707" cy="65133"/>
            </a:xfrm>
            <a:custGeom>
              <a:avLst/>
              <a:gdLst>
                <a:gd name="connsiteX0" fmla="*/ 0 w 162707"/>
                <a:gd name="connsiteY0" fmla="*/ 42128 h 65133"/>
                <a:gd name="connsiteX1" fmla="*/ 66508 w 162707"/>
                <a:gd name="connsiteY1" fmla="*/ 38566 h 65133"/>
                <a:gd name="connsiteX2" fmla="*/ 106888 w 162707"/>
                <a:gd name="connsiteY2" fmla="*/ 24317 h 65133"/>
                <a:gd name="connsiteX3" fmla="*/ 162708 w 162707"/>
                <a:gd name="connsiteY3" fmla="*/ 1757 h 65133"/>
                <a:gd name="connsiteX4" fmla="*/ 102138 w 162707"/>
                <a:gd name="connsiteY4" fmla="*/ 61126 h 65133"/>
                <a:gd name="connsiteX5" fmla="*/ 86698 w 162707"/>
                <a:gd name="connsiteY5" fmla="*/ 64688 h 65133"/>
                <a:gd name="connsiteX6" fmla="*/ 1188 w 162707"/>
                <a:gd name="connsiteY6" fmla="*/ 48065 h 65133"/>
                <a:gd name="connsiteX7" fmla="*/ 0 w 162707"/>
                <a:gd name="connsiteY7" fmla="*/ 42128 h 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707" h="65133">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grpFill/>
            <a:ln w="11862" cap="flat">
              <a:noFill/>
              <a:prstDash val="solid"/>
              <a:miter/>
            </a:ln>
          </p:spPr>
          <p:txBody>
            <a:bodyPr rtlCol="0" anchor="ctr"/>
            <a:lstStyle/>
            <a:p>
              <a:pPr algn="l" rtl="0"/>
              <a:endParaRPr lang="en-US"/>
            </a:p>
          </p:txBody>
        </p:sp>
        <p:sp>
          <p:nvSpPr>
            <p:cNvPr id="96" name="Freeform 95">
              <a:extLst>
                <a:ext uri="{FF2B5EF4-FFF2-40B4-BE49-F238E27FC236}">
                  <a16:creationId xmlns:a16="http://schemas.microsoft.com/office/drawing/2014/main" id="{1C5A8F6E-26FD-F1E3-8759-A1EBF09DA99E}"/>
                </a:ext>
              </a:extLst>
            </p:cNvPr>
            <p:cNvSpPr/>
            <p:nvPr/>
          </p:nvSpPr>
          <p:spPr>
            <a:xfrm>
              <a:off x="5001310" y="836832"/>
              <a:ext cx="143705" cy="142484"/>
            </a:xfrm>
            <a:custGeom>
              <a:avLst/>
              <a:gdLst>
                <a:gd name="connsiteX0" fmla="*/ 0 w 143705"/>
                <a:gd name="connsiteY0" fmla="*/ 71242 h 142484"/>
                <a:gd name="connsiteX1" fmla="*/ 71259 w 143705"/>
                <a:gd name="connsiteY1" fmla="*/ 0 h 142484"/>
                <a:gd name="connsiteX2" fmla="*/ 143705 w 143705"/>
                <a:gd name="connsiteY2" fmla="*/ 72430 h 142484"/>
                <a:gd name="connsiteX3" fmla="*/ 73634 w 143705"/>
                <a:gd name="connsiteY3" fmla="*/ 142485 h 142484"/>
                <a:gd name="connsiteX4" fmla="*/ 71259 w 143705"/>
                <a:gd name="connsiteY4" fmla="*/ 142485 h 142484"/>
                <a:gd name="connsiteX5" fmla="*/ 0 w 143705"/>
                <a:gd name="connsiteY5" fmla="*/ 71242 h 142484"/>
                <a:gd name="connsiteX6" fmla="*/ 73634 w 143705"/>
                <a:gd name="connsiteY6" fmla="*/ 4749 h 142484"/>
                <a:gd name="connsiteX7" fmla="*/ 4751 w 143705"/>
                <a:gd name="connsiteY7" fmla="*/ 70055 h 142484"/>
                <a:gd name="connsiteX8" fmla="*/ 70071 w 143705"/>
                <a:gd name="connsiteY8" fmla="*/ 136548 h 142484"/>
                <a:gd name="connsiteX9" fmla="*/ 137767 w 143705"/>
                <a:gd name="connsiteY9" fmla="*/ 68868 h 142484"/>
                <a:gd name="connsiteX10" fmla="*/ 73634 w 143705"/>
                <a:gd name="connsiteY10" fmla="*/ 4749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05" h="142484">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grpFill/>
            <a:ln w="11862" cap="flat">
              <a:noFill/>
              <a:prstDash val="solid"/>
              <a:miter/>
            </a:ln>
          </p:spPr>
          <p:txBody>
            <a:bodyPr rtlCol="0" anchor="ctr"/>
            <a:lstStyle/>
            <a:p>
              <a:pPr algn="l" rtl="0"/>
              <a:endParaRPr lang="en-US"/>
            </a:p>
          </p:txBody>
        </p:sp>
        <p:sp>
          <p:nvSpPr>
            <p:cNvPr id="97" name="Freeform 96">
              <a:extLst>
                <a:ext uri="{FF2B5EF4-FFF2-40B4-BE49-F238E27FC236}">
                  <a16:creationId xmlns:a16="http://schemas.microsoft.com/office/drawing/2014/main" id="{D4FCB465-5168-7895-A9C9-6276AAC71735}"/>
                </a:ext>
              </a:extLst>
            </p:cNvPr>
            <p:cNvSpPr/>
            <p:nvPr/>
          </p:nvSpPr>
          <p:spPr>
            <a:xfrm>
              <a:off x="4770015" y="1441205"/>
              <a:ext cx="141033" cy="142781"/>
            </a:xfrm>
            <a:custGeom>
              <a:avLst/>
              <a:gdLst>
                <a:gd name="connsiteX0" fmla="*/ 141033 w 141033"/>
                <a:gd name="connsiteY0" fmla="*/ 0 h 142781"/>
                <a:gd name="connsiteX1" fmla="*/ 141033 w 141033"/>
                <a:gd name="connsiteY1" fmla="*/ 142485 h 142781"/>
                <a:gd name="connsiteX2" fmla="*/ 16330 w 141033"/>
                <a:gd name="connsiteY2" fmla="*/ 141298 h 142781"/>
                <a:gd name="connsiteX3" fmla="*/ 891 w 141033"/>
                <a:gd name="connsiteY3" fmla="*/ 122300 h 142781"/>
                <a:gd name="connsiteX4" fmla="*/ 891 w 141033"/>
                <a:gd name="connsiteY4" fmla="*/ 18998 h 142781"/>
                <a:gd name="connsiteX5" fmla="*/ 18705 w 141033"/>
                <a:gd name="connsiteY5" fmla="*/ 0 h 142781"/>
                <a:gd name="connsiteX6" fmla="*/ 141033 w 141033"/>
                <a:gd name="connsiteY6" fmla="*/ 0 h 142781"/>
                <a:gd name="connsiteX7" fmla="*/ 70962 w 141033"/>
                <a:gd name="connsiteY7" fmla="*/ 5937 h 142781"/>
                <a:gd name="connsiteX8" fmla="*/ 4454 w 141033"/>
                <a:gd name="connsiteY8" fmla="*/ 73617 h 142781"/>
                <a:gd name="connsiteX9" fmla="*/ 68587 w 141033"/>
                <a:gd name="connsiteY9" fmla="*/ 137735 h 142781"/>
                <a:gd name="connsiteX10" fmla="*/ 136283 w 141033"/>
                <a:gd name="connsiteY10" fmla="*/ 71242 h 142781"/>
                <a:gd name="connsiteX11" fmla="*/ 70962 w 141033"/>
                <a:gd name="connsiteY11" fmla="*/ 5937 h 14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033" h="142781">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grpFill/>
            <a:ln w="11862" cap="flat">
              <a:noFill/>
              <a:prstDash val="solid"/>
              <a:miter/>
            </a:ln>
          </p:spPr>
          <p:txBody>
            <a:bodyPr rtlCol="0" anchor="ctr"/>
            <a:lstStyle/>
            <a:p>
              <a:pPr algn="l" rtl="0"/>
              <a:endParaRPr lang="en-US"/>
            </a:p>
          </p:txBody>
        </p:sp>
        <p:sp>
          <p:nvSpPr>
            <p:cNvPr id="98" name="Freeform 97">
              <a:extLst>
                <a:ext uri="{FF2B5EF4-FFF2-40B4-BE49-F238E27FC236}">
                  <a16:creationId xmlns:a16="http://schemas.microsoft.com/office/drawing/2014/main" id="{EEE1105E-21A1-CAF5-D80E-F105F1D6A3D1}"/>
                </a:ext>
              </a:extLst>
            </p:cNvPr>
            <p:cNvSpPr/>
            <p:nvPr/>
          </p:nvSpPr>
          <p:spPr>
            <a:xfrm>
              <a:off x="6363542" y="933009"/>
              <a:ext cx="162707" cy="62930"/>
            </a:xfrm>
            <a:custGeom>
              <a:avLst/>
              <a:gdLst>
                <a:gd name="connsiteX0" fmla="*/ 87886 w 162707"/>
                <a:gd name="connsiteY0" fmla="*/ 62931 h 62930"/>
                <a:gd name="connsiteX1" fmla="*/ 1188 w 162707"/>
                <a:gd name="connsiteY1" fmla="*/ 45120 h 62930"/>
                <a:gd name="connsiteX2" fmla="*/ 0 w 162707"/>
                <a:gd name="connsiteY2" fmla="*/ 41558 h 62930"/>
                <a:gd name="connsiteX3" fmla="*/ 58195 w 162707"/>
                <a:gd name="connsiteY3" fmla="*/ 36809 h 62930"/>
                <a:gd name="connsiteX4" fmla="*/ 106888 w 162707"/>
                <a:gd name="connsiteY4" fmla="*/ 21373 h 62930"/>
                <a:gd name="connsiteX5" fmla="*/ 162708 w 162707"/>
                <a:gd name="connsiteY5" fmla="*/ 0 h 62930"/>
                <a:gd name="connsiteX6" fmla="*/ 87886 w 162707"/>
                <a:gd name="connsiteY6" fmla="*/ 62931 h 6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7" h="62930">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grpFill/>
            <a:ln w="11862" cap="flat">
              <a:noFill/>
              <a:prstDash val="solid"/>
              <a:miter/>
            </a:ln>
          </p:spPr>
          <p:txBody>
            <a:bodyPr rtlCol="0" anchor="ctr"/>
            <a:lstStyle/>
            <a:p>
              <a:pPr algn="l" rtl="0"/>
              <a:endParaRPr lang="en-US"/>
            </a:p>
          </p:txBody>
        </p:sp>
        <p:sp>
          <p:nvSpPr>
            <p:cNvPr id="99" name="Freeform 98">
              <a:extLst>
                <a:ext uri="{FF2B5EF4-FFF2-40B4-BE49-F238E27FC236}">
                  <a16:creationId xmlns:a16="http://schemas.microsoft.com/office/drawing/2014/main" id="{A53CDCEA-2863-8059-DB94-C7A6F8AD0EB4}"/>
                </a:ext>
              </a:extLst>
            </p:cNvPr>
            <p:cNvSpPr/>
            <p:nvPr/>
          </p:nvSpPr>
          <p:spPr>
            <a:xfrm>
              <a:off x="4769421" y="835644"/>
              <a:ext cx="140439" cy="141297"/>
            </a:xfrm>
            <a:custGeom>
              <a:avLst/>
              <a:gdLst>
                <a:gd name="connsiteX0" fmla="*/ 140439 w 140439"/>
                <a:gd name="connsiteY0" fmla="*/ 141298 h 141297"/>
                <a:gd name="connsiteX1" fmla="*/ 297 w 140439"/>
                <a:gd name="connsiteY1" fmla="*/ 141298 h 141297"/>
                <a:gd name="connsiteX2" fmla="*/ 1485 w 140439"/>
                <a:gd name="connsiteY2" fmla="*/ 16624 h 141297"/>
                <a:gd name="connsiteX3" fmla="*/ 16924 w 140439"/>
                <a:gd name="connsiteY3" fmla="*/ 1187 h 141297"/>
                <a:gd name="connsiteX4" fmla="*/ 140439 w 140439"/>
                <a:gd name="connsiteY4" fmla="*/ 0 h 141297"/>
                <a:gd name="connsiteX5" fmla="*/ 140439 w 140439"/>
                <a:gd name="connsiteY5" fmla="*/ 141298 h 141297"/>
                <a:gd name="connsiteX6" fmla="*/ 73931 w 140439"/>
                <a:gd name="connsiteY6" fmla="*/ 5937 h 141297"/>
                <a:gd name="connsiteX7" fmla="*/ 3860 w 140439"/>
                <a:gd name="connsiteY7" fmla="*/ 77179 h 141297"/>
                <a:gd name="connsiteX8" fmla="*/ 65618 w 140439"/>
                <a:gd name="connsiteY8" fmla="*/ 138923 h 141297"/>
                <a:gd name="connsiteX9" fmla="*/ 135689 w 140439"/>
                <a:gd name="connsiteY9" fmla="*/ 68868 h 141297"/>
                <a:gd name="connsiteX10" fmla="*/ 73931 w 140439"/>
                <a:gd name="connsiteY10" fmla="*/ 5937 h 1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39" h="141297">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grpFill/>
            <a:ln w="11862" cap="flat">
              <a:noFill/>
              <a:prstDash val="solid"/>
              <a:miter/>
            </a:ln>
          </p:spPr>
          <p:txBody>
            <a:bodyPr rtlCol="0" anchor="ctr"/>
            <a:lstStyle/>
            <a:p>
              <a:pPr algn="l" rtl="0"/>
              <a:endParaRPr lang="en-US"/>
            </a:p>
          </p:txBody>
        </p:sp>
        <p:sp>
          <p:nvSpPr>
            <p:cNvPr id="100" name="Freeform 99">
              <a:extLst>
                <a:ext uri="{FF2B5EF4-FFF2-40B4-BE49-F238E27FC236}">
                  <a16:creationId xmlns:a16="http://schemas.microsoft.com/office/drawing/2014/main" id="{4FA17D1E-279B-460C-3055-4C9E086F45DF}"/>
                </a:ext>
              </a:extLst>
            </p:cNvPr>
            <p:cNvSpPr/>
            <p:nvPr/>
          </p:nvSpPr>
          <p:spPr>
            <a:xfrm>
              <a:off x="5001310" y="1240539"/>
              <a:ext cx="143705" cy="142484"/>
            </a:xfrm>
            <a:custGeom>
              <a:avLst/>
              <a:gdLst>
                <a:gd name="connsiteX0" fmla="*/ 71259 w 143705"/>
                <a:gd name="connsiteY0" fmla="*/ 0 h 142484"/>
                <a:gd name="connsiteX1" fmla="*/ 143705 w 143705"/>
                <a:gd name="connsiteY1" fmla="*/ 73617 h 142484"/>
                <a:gd name="connsiteX2" fmla="*/ 73634 w 143705"/>
                <a:gd name="connsiteY2" fmla="*/ 142485 h 142484"/>
                <a:gd name="connsiteX3" fmla="*/ 0 w 143705"/>
                <a:gd name="connsiteY3" fmla="*/ 70055 h 142484"/>
                <a:gd name="connsiteX4" fmla="*/ 71259 w 143705"/>
                <a:gd name="connsiteY4" fmla="*/ 0 h 142484"/>
                <a:gd name="connsiteX5" fmla="*/ 4751 w 143705"/>
                <a:gd name="connsiteY5" fmla="*/ 68868 h 142484"/>
                <a:gd name="connsiteX6" fmla="*/ 73634 w 143705"/>
                <a:gd name="connsiteY6" fmla="*/ 137735 h 142484"/>
                <a:gd name="connsiteX7" fmla="*/ 137767 w 143705"/>
                <a:gd name="connsiteY7" fmla="*/ 73617 h 142484"/>
                <a:gd name="connsiteX8" fmla="*/ 68884 w 143705"/>
                <a:gd name="connsiteY8" fmla="*/ 4749 h 142484"/>
                <a:gd name="connsiteX9" fmla="*/ 4751 w 143705"/>
                <a:gd name="connsiteY9" fmla="*/ 68868 h 14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05" h="142484">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grpFill/>
            <a:ln w="11862" cap="flat">
              <a:noFill/>
              <a:prstDash val="solid"/>
              <a:miter/>
            </a:ln>
          </p:spPr>
          <p:txBody>
            <a:bodyPr rtlCol="0" anchor="ctr"/>
            <a:lstStyle/>
            <a:p>
              <a:pPr algn="l" rtl="0"/>
              <a:endParaRPr lang="en-US"/>
            </a:p>
          </p:txBody>
        </p:sp>
        <p:sp>
          <p:nvSpPr>
            <p:cNvPr id="101" name="Freeform 100">
              <a:extLst>
                <a:ext uri="{FF2B5EF4-FFF2-40B4-BE49-F238E27FC236}">
                  <a16:creationId xmlns:a16="http://schemas.microsoft.com/office/drawing/2014/main" id="{97F9FF49-2F08-A669-9E28-B0E3AD69D4A1}"/>
                </a:ext>
              </a:extLst>
            </p:cNvPr>
            <p:cNvSpPr/>
            <p:nvPr/>
          </p:nvSpPr>
          <p:spPr>
            <a:xfrm>
              <a:off x="4769718" y="1242914"/>
              <a:ext cx="141330" cy="140109"/>
            </a:xfrm>
            <a:custGeom>
              <a:avLst/>
              <a:gdLst>
                <a:gd name="connsiteX0" fmla="*/ 141330 w 141330"/>
                <a:gd name="connsiteY0" fmla="*/ 0 h 140109"/>
                <a:gd name="connsiteX1" fmla="*/ 141330 w 141330"/>
                <a:gd name="connsiteY1" fmla="*/ 140110 h 140109"/>
                <a:gd name="connsiteX2" fmla="*/ 14252 w 141330"/>
                <a:gd name="connsiteY2" fmla="*/ 138922 h 140109"/>
                <a:gd name="connsiteX3" fmla="*/ 1188 w 141330"/>
                <a:gd name="connsiteY3" fmla="*/ 121112 h 140109"/>
                <a:gd name="connsiteX4" fmla="*/ 0 w 141330"/>
                <a:gd name="connsiteY4" fmla="*/ 0 h 140109"/>
                <a:gd name="connsiteX5" fmla="*/ 141330 w 141330"/>
                <a:gd name="connsiteY5" fmla="*/ 0 h 140109"/>
                <a:gd name="connsiteX6" fmla="*/ 72447 w 141330"/>
                <a:gd name="connsiteY6" fmla="*/ 2375 h 140109"/>
                <a:gd name="connsiteX7" fmla="*/ 3563 w 141330"/>
                <a:gd name="connsiteY7" fmla="*/ 71242 h 140109"/>
                <a:gd name="connsiteX8" fmla="*/ 66508 w 141330"/>
                <a:gd name="connsiteY8" fmla="*/ 134173 h 140109"/>
                <a:gd name="connsiteX9" fmla="*/ 135392 w 141330"/>
                <a:gd name="connsiteY9" fmla="*/ 66493 h 140109"/>
                <a:gd name="connsiteX10" fmla="*/ 72447 w 141330"/>
                <a:gd name="connsiteY10" fmla="*/ 2375 h 14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30" h="140109">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grpFill/>
            <a:ln w="11862" cap="flat">
              <a:noFill/>
              <a:prstDash val="solid"/>
              <a:miter/>
            </a:ln>
          </p:spPr>
          <p:txBody>
            <a:bodyPr rtlCol="0" anchor="ctr"/>
            <a:lstStyle/>
            <a:p>
              <a:pPr algn="l" rtl="0"/>
              <a:endParaRPr lang="en-US"/>
            </a:p>
          </p:txBody>
        </p:sp>
        <p:sp>
          <p:nvSpPr>
            <p:cNvPr id="102" name="Freeform 101">
              <a:extLst>
                <a:ext uri="{FF2B5EF4-FFF2-40B4-BE49-F238E27FC236}">
                  <a16:creationId xmlns:a16="http://schemas.microsoft.com/office/drawing/2014/main" id="{0ABCAA20-27B6-F43B-78BD-907551127FE6}"/>
                </a:ext>
              </a:extLst>
            </p:cNvPr>
            <p:cNvSpPr/>
            <p:nvPr/>
          </p:nvSpPr>
          <p:spPr>
            <a:xfrm>
              <a:off x="5001310" y="1037498"/>
              <a:ext cx="143705" cy="143672"/>
            </a:xfrm>
            <a:custGeom>
              <a:avLst/>
              <a:gdLst>
                <a:gd name="connsiteX0" fmla="*/ 72447 w 143705"/>
                <a:gd name="connsiteY0" fmla="*/ 143672 h 143672"/>
                <a:gd name="connsiteX1" fmla="*/ 0 w 143705"/>
                <a:gd name="connsiteY1" fmla="*/ 70055 h 143672"/>
                <a:gd name="connsiteX2" fmla="*/ 70071 w 143705"/>
                <a:gd name="connsiteY2" fmla="*/ 0 h 143672"/>
                <a:gd name="connsiteX3" fmla="*/ 143705 w 143705"/>
                <a:gd name="connsiteY3" fmla="*/ 71242 h 143672"/>
                <a:gd name="connsiteX4" fmla="*/ 72447 w 143705"/>
                <a:gd name="connsiteY4" fmla="*/ 143672 h 143672"/>
                <a:gd name="connsiteX5" fmla="*/ 71259 w 143705"/>
                <a:gd name="connsiteY5" fmla="*/ 138923 h 143672"/>
                <a:gd name="connsiteX6" fmla="*/ 137767 w 143705"/>
                <a:gd name="connsiteY6" fmla="*/ 71242 h 143672"/>
                <a:gd name="connsiteX7" fmla="*/ 71259 w 143705"/>
                <a:gd name="connsiteY7" fmla="*/ 5937 h 143672"/>
                <a:gd name="connsiteX8" fmla="*/ 4751 w 143705"/>
                <a:gd name="connsiteY8" fmla="*/ 73617 h 143672"/>
                <a:gd name="connsiteX9" fmla="*/ 71259 w 143705"/>
                <a:gd name="connsiteY9" fmla="*/ 138923 h 1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05" h="143672">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grpFill/>
            <a:ln w="11862" cap="flat">
              <a:noFill/>
              <a:prstDash val="solid"/>
              <a:miter/>
            </a:ln>
          </p:spPr>
          <p:txBody>
            <a:bodyPr rtlCol="0" anchor="ctr"/>
            <a:lstStyle/>
            <a:p>
              <a:pPr algn="l" rtl="0"/>
              <a:endParaRPr lang="en-US"/>
            </a:p>
          </p:txBody>
        </p:sp>
        <p:sp>
          <p:nvSpPr>
            <p:cNvPr id="103" name="Freeform 102">
              <a:extLst>
                <a:ext uri="{FF2B5EF4-FFF2-40B4-BE49-F238E27FC236}">
                  <a16:creationId xmlns:a16="http://schemas.microsoft.com/office/drawing/2014/main" id="{25DFE8FC-5284-C450-F428-FE22088EA0C8}"/>
                </a:ext>
              </a:extLst>
            </p:cNvPr>
            <p:cNvSpPr/>
            <p:nvPr/>
          </p:nvSpPr>
          <p:spPr>
            <a:xfrm>
              <a:off x="4772093" y="1041060"/>
              <a:ext cx="137767" cy="137735"/>
            </a:xfrm>
            <a:custGeom>
              <a:avLst/>
              <a:gdLst>
                <a:gd name="connsiteX0" fmla="*/ 0 w 137767"/>
                <a:gd name="connsiteY0" fmla="*/ 137735 h 137735"/>
                <a:gd name="connsiteX1" fmla="*/ 0 w 137767"/>
                <a:gd name="connsiteY1" fmla="*/ 0 h 137735"/>
                <a:gd name="connsiteX2" fmla="*/ 137767 w 137767"/>
                <a:gd name="connsiteY2" fmla="*/ 0 h 137735"/>
                <a:gd name="connsiteX3" fmla="*/ 137767 w 137767"/>
                <a:gd name="connsiteY3" fmla="*/ 137735 h 137735"/>
                <a:gd name="connsiteX4" fmla="*/ 0 w 137767"/>
                <a:gd name="connsiteY4" fmla="*/ 137735 h 137735"/>
                <a:gd name="connsiteX5" fmla="*/ 134204 w 137767"/>
                <a:gd name="connsiteY5" fmla="*/ 70055 h 137735"/>
                <a:gd name="connsiteX6" fmla="*/ 67696 w 137767"/>
                <a:gd name="connsiteY6" fmla="*/ 3562 h 137735"/>
                <a:gd name="connsiteX7" fmla="*/ 2375 w 137767"/>
                <a:gd name="connsiteY7" fmla="*/ 68867 h 137735"/>
                <a:gd name="connsiteX8" fmla="*/ 70071 w 137767"/>
                <a:gd name="connsiteY8" fmla="*/ 135360 h 137735"/>
                <a:gd name="connsiteX9" fmla="*/ 134204 w 137767"/>
                <a:gd name="connsiteY9" fmla="*/ 70055 h 13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67" h="137735">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grpFill/>
            <a:ln w="11862" cap="flat">
              <a:noFill/>
              <a:prstDash val="solid"/>
              <a:miter/>
            </a:ln>
          </p:spPr>
          <p:txBody>
            <a:bodyPr rtlCol="0" anchor="ctr"/>
            <a:lstStyle/>
            <a:p>
              <a:pPr algn="l" rtl="0"/>
              <a:endParaRPr lang="en-US"/>
            </a:p>
          </p:txBody>
        </p:sp>
      </p:grpSp>
      <p:grpSp>
        <p:nvGrpSpPr>
          <p:cNvPr id="4" name="Group 3">
            <a:extLst>
              <a:ext uri="{FF2B5EF4-FFF2-40B4-BE49-F238E27FC236}">
                <a16:creationId xmlns:a16="http://schemas.microsoft.com/office/drawing/2014/main" id="{B8A73CA4-1A65-9278-2AF8-3DF693480FB8}"/>
              </a:ext>
            </a:extLst>
          </p:cNvPr>
          <p:cNvGrpSpPr/>
          <p:nvPr/>
        </p:nvGrpSpPr>
        <p:grpSpPr>
          <a:xfrm>
            <a:off x="-1" y="426031"/>
            <a:ext cx="11594985" cy="6078803"/>
            <a:chOff x="-1" y="469619"/>
            <a:chExt cx="10168258" cy="6700754"/>
          </a:xfrm>
        </p:grpSpPr>
        <p:sp>
          <p:nvSpPr>
            <p:cNvPr id="6" name="Freeform 5">
              <a:extLst>
                <a:ext uri="{FF2B5EF4-FFF2-40B4-BE49-F238E27FC236}">
                  <a16:creationId xmlns:a16="http://schemas.microsoft.com/office/drawing/2014/main" id="{497E1B83-150D-6FA9-071D-76F6D874F089}"/>
                </a:ext>
              </a:extLst>
            </p:cNvPr>
            <p:cNvSpPr/>
            <p:nvPr/>
          </p:nvSpPr>
          <p:spPr>
            <a:xfrm>
              <a:off x="523554" y="469619"/>
              <a:ext cx="9644703" cy="6355761"/>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chemeClr val="bg1"/>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7" name="Freeform 6">
              <a:extLst>
                <a:ext uri="{FF2B5EF4-FFF2-40B4-BE49-F238E27FC236}">
                  <a16:creationId xmlns:a16="http://schemas.microsoft.com/office/drawing/2014/main" id="{13EAE10C-405C-A282-150C-EFFB9ABAC0C1}"/>
                </a:ext>
              </a:extLst>
            </p:cNvPr>
            <p:cNvSpPr/>
            <p:nvPr/>
          </p:nvSpPr>
          <p:spPr>
            <a:xfrm>
              <a:off x="-1" y="6454840"/>
              <a:ext cx="3693934" cy="715533"/>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E8A116"/>
            </a:solidFill>
            <a:ln w="24491" cap="flat">
              <a:noFill/>
              <a:prstDash val="solid"/>
              <a:miter/>
            </a:ln>
          </p:spPr>
          <p:txBody>
            <a:bodyPr wrap="square" rtlCol="0" anchor="ctr">
              <a:noAutofit/>
            </a:bodyPr>
            <a:lstStyle/>
            <a:p>
              <a:pPr algn="l" rtl="0"/>
              <a:endParaRPr lang="en-US"/>
            </a:p>
          </p:txBody>
        </p:sp>
        <p:sp>
          <p:nvSpPr>
            <p:cNvPr id="8" name="Text Placeholder 23">
              <a:extLst>
                <a:ext uri="{FF2B5EF4-FFF2-40B4-BE49-F238E27FC236}">
                  <a16:creationId xmlns:a16="http://schemas.microsoft.com/office/drawing/2014/main" id="{93B1FDD9-0CAF-46E4-1881-F878DEE9EB26}"/>
                </a:ext>
              </a:extLst>
            </p:cNvPr>
            <p:cNvSpPr txBox="1">
              <a:spLocks/>
            </p:cNvSpPr>
            <p:nvPr/>
          </p:nvSpPr>
          <p:spPr>
            <a:xfrm>
              <a:off x="584605" y="6439129"/>
              <a:ext cx="6101044" cy="720752"/>
            </a:xfrm>
            <a:prstGeom prst="rect">
              <a:avLst/>
            </a:prstGeom>
            <a:noFill/>
          </p:spPr>
          <p:txBody>
            <a:bodyPr anchor="ctr">
              <a:noAutofit/>
            </a:bodyPr>
            <a:lstStyle>
              <a:lvl1pPr marL="0" indent="0" algn="l" defTabSz="1007943" rtl="0" eaLnBrk="1" latinLnBrk="0" hangingPunct="1">
                <a:lnSpc>
                  <a:spcPct val="90000"/>
                </a:lnSpc>
                <a:spcBef>
                  <a:spcPts val="1102"/>
                </a:spcBef>
                <a:buFont typeface="Arial" panose="020B0604020202020204" pitchFamily="34" charset="0"/>
                <a:buNone/>
                <a:defRPr sz="3200" b="0" i="0" kern="1200">
                  <a:solidFill>
                    <a:srgbClr val="000000"/>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l" rtl="0"/>
              <a:r>
                <a:rPr lang="en-US" sz="2400" dirty="0" err="1">
                  <a:solidFill>
                    <a:schemeClr val="bg1"/>
                  </a:solidFill>
                </a:rPr>
                <a:t>www.</a:t>
              </a:r>
              <a:r>
                <a:rPr lang="en-US" sz="2400" b="1" dirty="0" err="1">
                  <a:solidFill>
                    <a:schemeClr val="bg1"/>
                  </a:solidFill>
                </a:rPr>
                <a:t>naturprojekt</a:t>
              </a:r>
              <a:r>
                <a:rPr lang="en-US" sz="2400" dirty="0" err="1">
                  <a:solidFill>
                    <a:schemeClr val="bg1"/>
                  </a:solidFill>
                </a:rPr>
                <a:t>.info</a:t>
              </a:r>
              <a:endParaRPr lang="en-US" sz="2400" dirty="0">
                <a:solidFill>
                  <a:schemeClr val="bg1"/>
                </a:solidFill>
              </a:endParaRPr>
            </a:p>
          </p:txBody>
        </p:sp>
        <p:sp>
          <p:nvSpPr>
            <p:cNvPr id="9" name="TextBox 8">
              <a:extLst>
                <a:ext uri="{FF2B5EF4-FFF2-40B4-BE49-F238E27FC236}">
                  <a16:creationId xmlns:a16="http://schemas.microsoft.com/office/drawing/2014/main" id="{EC9DB42A-7195-6E43-39A6-2F29C0D0C9D2}"/>
                </a:ext>
              </a:extLst>
            </p:cNvPr>
            <p:cNvSpPr txBox="1"/>
            <p:nvPr/>
          </p:nvSpPr>
          <p:spPr>
            <a:xfrm>
              <a:off x="487103" y="1223806"/>
              <a:ext cx="7687702" cy="949946"/>
            </a:xfrm>
            <a:prstGeom prst="rect">
              <a:avLst/>
            </a:prstGeom>
            <a:noFill/>
          </p:spPr>
          <p:txBody>
            <a:bodyPr wrap="square" rtlCol="0">
              <a:spAutoFit/>
            </a:bodyPr>
            <a:lstStyle/>
            <a:p>
              <a:pPr algn="ctr" rtl="0"/>
              <a:r>
                <a:rPr lang="en-US" sz="5000" b="1" spc="0" baseline="0" dirty="0">
                  <a:solidFill>
                    <a:srgbClr val="E8A116"/>
                  </a:solidFill>
                  <a:latin typeface="Calibri" panose="020F0502020204030204" pitchFamily="34" charset="0"/>
                  <a:cs typeface="Calibri" panose="020F0502020204030204" pitchFamily="34" charset="0"/>
                  <a:sym typeface="Orkney-Bold"/>
                  <a:rtl val="0"/>
                </a:rPr>
                <a:t>CERTIFIKAT FOR GENNEMFØRELSE</a:t>
              </a:r>
            </a:p>
          </p:txBody>
        </p:sp>
        <p:grpSp>
          <p:nvGrpSpPr>
            <p:cNvPr id="11" name="Graphic 4">
              <a:extLst>
                <a:ext uri="{FF2B5EF4-FFF2-40B4-BE49-F238E27FC236}">
                  <a16:creationId xmlns:a16="http://schemas.microsoft.com/office/drawing/2014/main" id="{9953FE2A-6850-A253-2D55-8F62C2FF41CA}"/>
                </a:ext>
              </a:extLst>
            </p:cNvPr>
            <p:cNvGrpSpPr/>
            <p:nvPr/>
          </p:nvGrpSpPr>
          <p:grpSpPr>
            <a:xfrm>
              <a:off x="858615" y="3493672"/>
              <a:ext cx="8004457" cy="1218442"/>
              <a:chOff x="3284540" y="2297209"/>
              <a:chExt cx="6362218" cy="1218442"/>
            </a:xfrm>
          </p:grpSpPr>
          <p:sp>
            <p:nvSpPr>
              <p:cNvPr id="13" name="Freeform 12">
                <a:extLst>
                  <a:ext uri="{FF2B5EF4-FFF2-40B4-BE49-F238E27FC236}">
                    <a16:creationId xmlns:a16="http://schemas.microsoft.com/office/drawing/2014/main" id="{66829C98-B28B-2BED-BECF-43E18FFB3638}"/>
                  </a:ext>
                </a:extLst>
              </p:cNvPr>
              <p:cNvSpPr/>
              <p:nvPr/>
            </p:nvSpPr>
            <p:spPr>
              <a:xfrm>
                <a:off x="4095142" y="3502950"/>
                <a:ext cx="6349" cy="12701"/>
              </a:xfrm>
              <a:custGeom>
                <a:avLst/>
                <a:gdLst>
                  <a:gd name="connsiteX0" fmla="*/ 0 w 6349"/>
                  <a:gd name="connsiteY0" fmla="*/ 0 h 12701"/>
                  <a:gd name="connsiteX1" fmla="*/ 6349 w 6349"/>
                  <a:gd name="connsiteY1" fmla="*/ 0 h 12701"/>
                </a:gdLst>
                <a:ahLst/>
                <a:cxnLst>
                  <a:cxn ang="0">
                    <a:pos x="connsiteX0" y="connsiteY0"/>
                  </a:cxn>
                  <a:cxn ang="0">
                    <a:pos x="connsiteX1" y="connsiteY1"/>
                  </a:cxn>
                </a:cxnLst>
                <a:rect l="l" t="t" r="r" b="b"/>
                <a:pathLst>
                  <a:path w="6349" h="12701">
                    <a:moveTo>
                      <a:pt x="0" y="0"/>
                    </a:moveTo>
                    <a:lnTo>
                      <a:pt x="6349" y="0"/>
                    </a:lnTo>
                  </a:path>
                </a:pathLst>
              </a:custGeom>
              <a:ln w="6346" cap="flat">
                <a:solidFill>
                  <a:srgbClr val="092E4B"/>
                </a:solid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9BB3E51E-C6EB-4204-0231-A52DFE398DFC}"/>
                  </a:ext>
                </a:extLst>
              </p:cNvPr>
              <p:cNvSpPr/>
              <p:nvPr/>
            </p:nvSpPr>
            <p:spPr>
              <a:xfrm>
                <a:off x="3284540" y="2297209"/>
                <a:ext cx="5519870" cy="12701"/>
              </a:xfrm>
              <a:custGeom>
                <a:avLst/>
                <a:gdLst>
                  <a:gd name="connsiteX0" fmla="*/ 0 w 5519870"/>
                  <a:gd name="connsiteY0" fmla="*/ 0 h 12701"/>
                  <a:gd name="connsiteX1" fmla="*/ 5519871 w 5519870"/>
                  <a:gd name="connsiteY1" fmla="*/ 0 h 12701"/>
                </a:gdLst>
                <a:ahLst/>
                <a:cxnLst>
                  <a:cxn ang="0">
                    <a:pos x="connsiteX0" y="connsiteY0"/>
                  </a:cxn>
                  <a:cxn ang="0">
                    <a:pos x="connsiteX1" y="connsiteY1"/>
                  </a:cxn>
                </a:cxnLst>
                <a:rect l="l" t="t" r="r" b="b"/>
                <a:pathLst>
                  <a:path w="5519870" h="12701">
                    <a:moveTo>
                      <a:pt x="0" y="0"/>
                    </a:moveTo>
                    <a:lnTo>
                      <a:pt x="5519871" y="0"/>
                    </a:lnTo>
                  </a:path>
                </a:pathLst>
              </a:custGeom>
              <a:ln w="6346" cap="flat">
                <a:solidFill>
                  <a:srgbClr val="296B5F"/>
                </a:solidFill>
                <a:custDash>
                  <a:ds d="74873" sp="74873"/>
                </a:custDash>
                <a:miter/>
              </a:ln>
            </p:spPr>
            <p:txBody>
              <a:bodyPr rtlCol="0" anchor="ctr"/>
              <a:lstStyle/>
              <a:p>
                <a:pPr algn="l" rtl="0"/>
                <a:endParaRPr lang="en-US"/>
              </a:p>
            </p:txBody>
          </p:sp>
          <p:sp>
            <p:nvSpPr>
              <p:cNvPr id="15" name="Freeform 14">
                <a:extLst>
                  <a:ext uri="{FF2B5EF4-FFF2-40B4-BE49-F238E27FC236}">
                    <a16:creationId xmlns:a16="http://schemas.microsoft.com/office/drawing/2014/main" id="{EAB8E2E3-BA0C-AF93-D4C1-444568CF32E2}"/>
                  </a:ext>
                </a:extLst>
              </p:cNvPr>
              <p:cNvSpPr/>
              <p:nvPr/>
            </p:nvSpPr>
            <p:spPr>
              <a:xfrm>
                <a:off x="9640409" y="3502950"/>
                <a:ext cx="6349" cy="12701"/>
              </a:xfrm>
              <a:custGeom>
                <a:avLst/>
                <a:gdLst>
                  <a:gd name="connsiteX0" fmla="*/ 0 w 6349"/>
                  <a:gd name="connsiteY0" fmla="*/ 0 h 12701"/>
                  <a:gd name="connsiteX1" fmla="*/ 6349 w 6349"/>
                  <a:gd name="connsiteY1" fmla="*/ 0 h 12701"/>
                </a:gdLst>
                <a:ahLst/>
                <a:cxnLst>
                  <a:cxn ang="0">
                    <a:pos x="connsiteX0" y="connsiteY0"/>
                  </a:cxn>
                  <a:cxn ang="0">
                    <a:pos x="connsiteX1" y="connsiteY1"/>
                  </a:cxn>
                </a:cxnLst>
                <a:rect l="l" t="t" r="r" b="b"/>
                <a:pathLst>
                  <a:path w="6349" h="12701">
                    <a:moveTo>
                      <a:pt x="0" y="0"/>
                    </a:moveTo>
                    <a:lnTo>
                      <a:pt x="6349" y="0"/>
                    </a:lnTo>
                  </a:path>
                </a:pathLst>
              </a:custGeom>
              <a:ln w="6346" cap="flat">
                <a:solidFill>
                  <a:srgbClr val="092E4B"/>
                </a:solidFill>
                <a:prstDash val="solid"/>
                <a:miter/>
              </a:ln>
            </p:spPr>
            <p:txBody>
              <a:bodyPr rtlCol="0" anchor="ctr"/>
              <a:lstStyle/>
              <a:p>
                <a:pPr algn="l" rtl="0"/>
                <a:endParaRPr lang="en-US"/>
              </a:p>
            </p:txBody>
          </p:sp>
        </p:grpSp>
      </p:grpSp>
      <p:sp>
        <p:nvSpPr>
          <p:cNvPr id="16" name="TextBox 15">
            <a:extLst>
              <a:ext uri="{FF2B5EF4-FFF2-40B4-BE49-F238E27FC236}">
                <a16:creationId xmlns:a16="http://schemas.microsoft.com/office/drawing/2014/main" id="{14F06772-8DFE-3BD8-1EA3-8FACC0368FD8}"/>
              </a:ext>
            </a:extLst>
          </p:cNvPr>
          <p:cNvSpPr txBox="1"/>
          <p:nvPr/>
        </p:nvSpPr>
        <p:spPr>
          <a:xfrm>
            <a:off x="219552" y="8920222"/>
            <a:ext cx="12239759" cy="6001643"/>
          </a:xfrm>
          <a:prstGeom prst="rect">
            <a:avLst/>
          </a:prstGeom>
          <a:noFill/>
        </p:spPr>
        <p:txBody>
          <a:bodyPr wrap="square" rtlCol="0">
            <a:spAutoFit/>
          </a:bodyPr>
          <a:lstStyle/>
          <a:p>
            <a:pPr algn="ctr" rtl="0"/>
            <a:r>
              <a:rPr lang="en-IE" sz="2167" b="1" dirty="0">
                <a:solidFill>
                  <a:srgbClr val="4C7F76"/>
                </a:solidFill>
              </a:rPr>
              <a:t>NATUREN præsenterer dette</a:t>
            </a:r>
          </a:p>
          <a:p>
            <a:pPr algn="ctr" rtl="0"/>
            <a:r>
              <a:rPr lang="en-IE" sz="4333" b="1" dirty="0">
                <a:solidFill>
                  <a:srgbClr val="4C7F76"/>
                </a:solidFill>
              </a:rPr>
              <a:t>Certifikat for gennemførelse</a:t>
            </a:r>
          </a:p>
          <a:p>
            <a:pPr algn="ctr" rtl="0"/>
            <a:r>
              <a:rPr lang="en-IE" sz="2167" b="1" dirty="0">
                <a:solidFill>
                  <a:srgbClr val="4C7F76"/>
                </a:solidFill>
              </a:rPr>
              <a:t>til</a:t>
            </a:r>
          </a:p>
          <a:p>
            <a:pPr algn="ctr" rtl="0"/>
            <a:endParaRPr lang="en-IE" sz="2167" b="1" dirty="0">
              <a:solidFill>
                <a:srgbClr val="4C7F76"/>
              </a:solidFill>
            </a:endParaRPr>
          </a:p>
          <a:p>
            <a:pPr algn="ctr" rtl="0"/>
            <a:r>
              <a:rPr lang="en-IE" sz="3033" b="1" dirty="0">
                <a:solidFill>
                  <a:srgbClr val="4C7F76"/>
                </a:solidFill>
              </a:rPr>
              <a:t>____________________________</a:t>
            </a:r>
          </a:p>
          <a:p>
            <a:pPr algn="ctr" rtl="0"/>
            <a:r>
              <a:rPr lang="en-IE" sz="2600" b="1" dirty="0">
                <a:solidFill>
                  <a:srgbClr val="4C7F76"/>
                </a:solidFill>
              </a:rPr>
              <a:t>For en vellykket gennemførelse af</a:t>
            </a:r>
          </a:p>
          <a:p>
            <a:pPr algn="ctr" rtl="0"/>
            <a:endParaRPr lang="en-IE" sz="3900" b="1" dirty="0">
              <a:solidFill>
                <a:srgbClr val="4C7F76"/>
              </a:solidFill>
            </a:endParaRPr>
          </a:p>
          <a:p>
            <a:pPr algn="ctr" rtl="0"/>
            <a:r>
              <a:rPr lang="en-IE" sz="3900" b="1" dirty="0">
                <a:solidFill>
                  <a:srgbClr val="4C7F76"/>
                </a:solidFill>
              </a:rPr>
              <a:t>NATUR Modul 1</a:t>
            </a:r>
          </a:p>
          <a:p>
            <a:pPr algn="ctr" rtl="0"/>
            <a:endParaRPr lang="en-IE" sz="3900" b="1" dirty="0">
              <a:solidFill>
                <a:srgbClr val="4C7F76"/>
              </a:solidFill>
            </a:endParaRPr>
          </a:p>
          <a:p>
            <a:pPr algn="ctr" rtl="0"/>
            <a:r>
              <a:rPr lang="en-IE" sz="3200" b="1" dirty="0">
                <a:solidFill>
                  <a:srgbClr val="4C7F76"/>
                </a:solidFill>
              </a:rPr>
              <a:t>Trænervejledning - Træning af sårbare voksne i lokalsamfundsbaseret bylandbrug</a:t>
            </a:r>
          </a:p>
          <a:p>
            <a:pPr algn="l" rtl="0"/>
            <a:endParaRPr lang="en-IE" sz="3033" b="1" dirty="0">
              <a:solidFill>
                <a:srgbClr val="4C7F76"/>
              </a:solidFill>
            </a:endParaRPr>
          </a:p>
        </p:txBody>
      </p:sp>
      <p:pic>
        <p:nvPicPr>
          <p:cNvPr id="18" name="Content Placeholder 5" descr="Logo  Description automatically generated with medium confidence">
            <a:extLst>
              <a:ext uri="{FF2B5EF4-FFF2-40B4-BE49-F238E27FC236}">
                <a16:creationId xmlns:a16="http://schemas.microsoft.com/office/drawing/2014/main" id="{9496F0B5-BE0B-B2BB-D1F1-94CCC26D4C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8140" y="4123701"/>
            <a:ext cx="2063291" cy="1924018"/>
          </a:xfrm>
          <a:prstGeom prst="rect">
            <a:avLst/>
          </a:prstGeom>
        </p:spPr>
      </p:pic>
      <p:sp>
        <p:nvSpPr>
          <p:cNvPr id="105" name="TextBox 104">
            <a:extLst>
              <a:ext uri="{FF2B5EF4-FFF2-40B4-BE49-F238E27FC236}">
                <a16:creationId xmlns:a16="http://schemas.microsoft.com/office/drawing/2014/main" id="{E0084CE4-C9EB-0D8F-8B1E-2598CD1B6461}"/>
              </a:ext>
            </a:extLst>
          </p:cNvPr>
          <p:cNvSpPr txBox="1"/>
          <p:nvPr/>
        </p:nvSpPr>
        <p:spPr>
          <a:xfrm>
            <a:off x="555449" y="1863804"/>
            <a:ext cx="8766378" cy="1261884"/>
          </a:xfrm>
          <a:prstGeom prst="rect">
            <a:avLst/>
          </a:prstGeom>
          <a:noFill/>
        </p:spPr>
        <p:txBody>
          <a:bodyPr wrap="square" rtlCol="0">
            <a:spAutoFit/>
          </a:bodyPr>
          <a:lstStyle/>
          <a:p>
            <a:pPr algn="ctr" rtl="0"/>
            <a:r>
              <a:rPr lang="en-US" sz="1900" b="1" spc="0" baseline="0" dirty="0">
                <a:solidFill>
                  <a:srgbClr val="296B5F"/>
                </a:solidFill>
                <a:latin typeface="Calibri" panose="020F0502020204030204" pitchFamily="34" charset="0"/>
                <a:cs typeface="Calibri" panose="020F0502020204030204" pitchFamily="34" charset="0"/>
                <a:sym typeface="Avenir-Medium"/>
                <a:rtl val="0"/>
              </a:rPr>
              <a:t>Præsenteret for</a:t>
            </a:r>
          </a:p>
          <a:p>
            <a:pPr algn="ctr" rtl="0"/>
            <a:endParaRPr lang="en-US" sz="1900" dirty="0">
              <a:solidFill>
                <a:srgbClr val="424242"/>
              </a:solidFill>
              <a:latin typeface="Calibri" panose="020F0502020204030204" pitchFamily="34" charset="0"/>
              <a:cs typeface="Calibri" panose="020F0502020204030204" pitchFamily="34" charset="0"/>
              <a:sym typeface="Avenir-Medium"/>
              <a:rtl val="0"/>
            </a:endParaRPr>
          </a:p>
          <a:p>
            <a:pPr algn="ctr" rtl="0"/>
            <a:endParaRPr lang="en-US" sz="1900" dirty="0">
              <a:solidFill>
                <a:srgbClr val="424242"/>
              </a:solidFill>
              <a:latin typeface="Calibri" panose="020F0502020204030204" pitchFamily="34" charset="0"/>
              <a:cs typeface="Calibri" panose="020F0502020204030204" pitchFamily="34" charset="0"/>
              <a:sym typeface="Avenir-Medium"/>
              <a:rtl val="0"/>
            </a:endParaRPr>
          </a:p>
          <a:p>
            <a:pPr algn="ctr" rtl="0"/>
            <a:r>
              <a:rPr lang="en-US" sz="1900" i="1" dirty="0">
                <a:solidFill>
                  <a:srgbClr val="424242"/>
                </a:solidFill>
                <a:latin typeface="Calibri" panose="020F0502020204030204" pitchFamily="34" charset="0"/>
                <a:cs typeface="Calibri" panose="020F0502020204030204" pitchFamily="34" charset="0"/>
                <a:sym typeface="Avenir-Medium"/>
                <a:rtl val="0"/>
              </a:rPr>
              <a:t>[ Indsæt dit navn her! ]</a:t>
            </a:r>
            <a:endParaRPr lang="en-US" sz="1900" i="1" spc="0" baseline="0" dirty="0">
              <a:solidFill>
                <a:srgbClr val="424242"/>
              </a:solidFill>
              <a:latin typeface="Calibri" panose="020F0502020204030204" pitchFamily="34" charset="0"/>
              <a:cs typeface="Calibri" panose="020F0502020204030204" pitchFamily="34" charset="0"/>
              <a:sym typeface="Avenir-Medium"/>
              <a:rtl val="0"/>
            </a:endParaRPr>
          </a:p>
        </p:txBody>
      </p:sp>
      <p:sp>
        <p:nvSpPr>
          <p:cNvPr id="106" name="TextBox 105">
            <a:extLst>
              <a:ext uri="{FF2B5EF4-FFF2-40B4-BE49-F238E27FC236}">
                <a16:creationId xmlns:a16="http://schemas.microsoft.com/office/drawing/2014/main" id="{842E8A2F-13DC-3D8D-FB9E-DD718AD28AFA}"/>
              </a:ext>
            </a:extLst>
          </p:cNvPr>
          <p:cNvSpPr txBox="1"/>
          <p:nvPr/>
        </p:nvSpPr>
        <p:spPr>
          <a:xfrm>
            <a:off x="555449" y="3444265"/>
            <a:ext cx="8529139" cy="3108543"/>
          </a:xfrm>
          <a:prstGeom prst="rect">
            <a:avLst/>
          </a:prstGeom>
          <a:noFill/>
        </p:spPr>
        <p:txBody>
          <a:bodyPr wrap="square" lIns="91440" tIns="45720" rIns="91440" bIns="45720" rtlCol="0" anchor="t">
            <a:spAutoFit/>
          </a:bodyPr>
          <a:lstStyle/>
          <a:p>
            <a:pPr algn="ctr" rtl="0"/>
            <a:r>
              <a:rPr lang="en-US" sz="1600" spc="0" baseline="0" dirty="0">
                <a:solidFill>
                  <a:srgbClr val="296B5F"/>
                </a:solidFill>
                <a:latin typeface="Calibri" panose="020F0502020204030204" pitchFamily="34" charset="0"/>
                <a:cs typeface="Calibri" panose="020F0502020204030204" pitchFamily="34" charset="0"/>
                <a:sym typeface="Avenir-Book"/>
              </a:rPr>
              <a:t>for en vellykket gennemførelse af</a:t>
            </a:r>
          </a:p>
          <a:p>
            <a:pPr algn="ctr" rtl="0"/>
            <a:endParaRPr lang="en-US" sz="1600" spc="0" baseline="0" dirty="0">
              <a:solidFill>
                <a:srgbClr val="424242"/>
              </a:solidFill>
              <a:latin typeface="Calibri" panose="020F0502020204030204" pitchFamily="34" charset="0"/>
              <a:cs typeface="Calibri" panose="020F0502020204030204" pitchFamily="34" charset="0"/>
              <a:sym typeface="Avenir-Book"/>
            </a:endParaRPr>
          </a:p>
          <a:p>
            <a:pPr algn="ctr" rtl="0"/>
            <a:r>
              <a:rPr lang="en-US" sz="2400" b="1" spc="0" baseline="0" dirty="0">
                <a:solidFill>
                  <a:srgbClr val="296B5F"/>
                </a:solidFill>
                <a:latin typeface="Calibri" panose="020F0502020204030204" pitchFamily="34" charset="0"/>
                <a:cs typeface="Calibri" panose="020F0502020204030204" pitchFamily="34" charset="0"/>
                <a:sym typeface="Avenir-Book"/>
              </a:rPr>
              <a:t>NATUR Modul 2</a:t>
            </a:r>
          </a:p>
          <a:p>
            <a:pPr algn="ctr" rtl="0"/>
            <a:endParaRPr lang="en-US" sz="1600" spc="0" baseline="0" dirty="0">
              <a:solidFill>
                <a:srgbClr val="424242"/>
              </a:solidFill>
              <a:latin typeface="Calibri" panose="020F0502020204030204" pitchFamily="34" charset="0"/>
              <a:cs typeface="Calibri" panose="020F0502020204030204" pitchFamily="34" charset="0"/>
              <a:sym typeface="Avenir-Book"/>
            </a:endParaRPr>
          </a:p>
          <a:p>
            <a:pPr algn="ctr" rtl="0"/>
            <a:r>
              <a:rPr lang="en-US" sz="2200" b="1" spc="0" baseline="0" dirty="0">
                <a:solidFill>
                  <a:srgbClr val="296B5F"/>
                </a:solidFill>
                <a:latin typeface="Calibri" panose="020F0502020204030204" pitchFamily="34" charset="0"/>
                <a:cs typeface="Calibri" panose="020F0502020204030204" pitchFamily="34" charset="0"/>
                <a:sym typeface="Avenir-Book"/>
              </a:rPr>
              <a:t>Peer to Peer vejledninger – praktiske vejledninger</a:t>
            </a:r>
          </a:p>
          <a:p>
            <a:pPr algn="ctr" rtl="0"/>
            <a:r>
              <a:rPr lang="en-US" sz="2200" b="1" spc="0" baseline="0" dirty="0">
                <a:solidFill>
                  <a:srgbClr val="296B5F"/>
                </a:solidFill>
                <a:latin typeface="Calibri" panose="020F0502020204030204" pitchFamily="34" charset="0"/>
                <a:cs typeface="Calibri" panose="020F0502020204030204" pitchFamily="34" charset="0"/>
                <a:sym typeface="Avenir-Book"/>
              </a:rPr>
              <a:t>i lokalsamfundsbaseret bylandbrug</a:t>
            </a:r>
          </a:p>
          <a:p>
            <a:pPr algn="ctr" rtl="0"/>
            <a:endParaRPr lang="en-US" sz="1600" spc="0" baseline="0" dirty="0">
              <a:solidFill>
                <a:srgbClr val="424242"/>
              </a:solidFill>
              <a:latin typeface="Calibri" panose="020F0502020204030204" pitchFamily="34" charset="0"/>
              <a:cs typeface="Calibri" panose="020F0502020204030204" pitchFamily="34" charset="0"/>
              <a:sym typeface="Avenir-Book"/>
            </a:endParaRPr>
          </a:p>
          <a:p>
            <a:pPr algn="ctr" rtl="0"/>
            <a:r>
              <a:rPr lang="en-US" sz="1600" dirty="0">
                <a:solidFill>
                  <a:srgbClr val="424242"/>
                </a:solidFill>
                <a:latin typeface="Calibri" panose="020F0502020204030204" pitchFamily="34" charset="0"/>
                <a:cs typeface="Calibri" panose="020F0502020204030204" pitchFamily="34" charset="0"/>
                <a:sym typeface="Avenir-Book"/>
                <a:rtl val="0"/>
              </a:rPr>
              <a:t> </a:t>
            </a:r>
          </a:p>
          <a:p>
            <a:pPr algn="ctr" rtl="0"/>
            <a:endParaRPr lang="en-US" sz="1600" dirty="0">
              <a:solidFill>
                <a:srgbClr val="424242"/>
              </a:solidFill>
              <a:latin typeface="Calibri" panose="020F0502020204030204" pitchFamily="34" charset="0"/>
              <a:cs typeface="Calibri" panose="020F0502020204030204" pitchFamily="34" charset="0"/>
              <a:sym typeface="Avenir-Black"/>
              <a:rtl val="0"/>
            </a:endParaRPr>
          </a:p>
          <a:p>
            <a:pPr algn="ctr" rtl="0"/>
            <a:endParaRPr lang="en-US" sz="1600" dirty="0">
              <a:solidFill>
                <a:srgbClr val="424242"/>
              </a:solidFill>
              <a:latin typeface="Calibri" panose="020F0502020204030204" pitchFamily="34" charset="0"/>
              <a:cs typeface="Calibri" panose="020F0502020204030204" pitchFamily="34" charset="0"/>
              <a:sym typeface="Avenir-Black"/>
              <a:rtl val="0"/>
            </a:endParaRPr>
          </a:p>
          <a:p>
            <a:pPr algn="ctr" rtl="0"/>
            <a:r>
              <a:rPr lang="en-US" sz="1600" spc="0" baseline="0" dirty="0">
                <a:solidFill>
                  <a:srgbClr val="424242"/>
                </a:solidFill>
                <a:latin typeface="Calibri" panose="020F0502020204030204" pitchFamily="34" charset="0"/>
                <a:cs typeface="Calibri" panose="020F0502020204030204" pitchFamily="34" charset="0"/>
                <a:sym typeface="Avenir-Book"/>
                <a:rtl val="0"/>
              </a:rPr>
              <a:t> </a:t>
            </a:r>
          </a:p>
        </p:txBody>
      </p:sp>
    </p:spTree>
    <p:extLst>
      <p:ext uri="{BB962C8B-B14F-4D97-AF65-F5344CB8AC3E}">
        <p14:creationId xmlns:p14="http://schemas.microsoft.com/office/powerpoint/2010/main" val="21953869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E1659D-3E68-FE7E-44DB-D2C94413FE0C}"/>
              </a:ext>
            </a:extLst>
          </p:cNvPr>
          <p:cNvSpPr>
            <a:spLocks noGrp="1"/>
          </p:cNvSpPr>
          <p:nvPr>
            <p:ph type="body" sz="quarter" idx="19"/>
          </p:nvPr>
        </p:nvSpPr>
        <p:spPr>
          <a:xfrm>
            <a:off x="805864" y="3927444"/>
            <a:ext cx="5791883" cy="679346"/>
          </a:xfrm>
        </p:spPr>
        <p:txBody>
          <a:bodyPr>
            <a:noAutofit/>
          </a:bodyPr>
          <a:lstStyle/>
          <a:p>
            <a:pPr algn="l" rtl="0"/>
            <a:r>
              <a:rPr lang="en-US" sz="3200" dirty="0"/>
              <a:t>Du har gennemført</a:t>
            </a:r>
            <a:r>
              <a:rPr lang="en-US" sz="3200" b="1" dirty="0"/>
              <a:t>Modul 2</a:t>
            </a:r>
          </a:p>
        </p:txBody>
      </p:sp>
      <p:sp>
        <p:nvSpPr>
          <p:cNvPr id="6" name="Text Placeholder 5">
            <a:extLst>
              <a:ext uri="{FF2B5EF4-FFF2-40B4-BE49-F238E27FC236}">
                <a16:creationId xmlns:a16="http://schemas.microsoft.com/office/drawing/2014/main" id="{F26908E1-4EBA-CCDE-88AD-03A7169B85E6}"/>
              </a:ext>
            </a:extLst>
          </p:cNvPr>
          <p:cNvSpPr>
            <a:spLocks noGrp="1"/>
          </p:cNvSpPr>
          <p:nvPr>
            <p:ph type="body" sz="quarter" idx="20"/>
          </p:nvPr>
        </p:nvSpPr>
        <p:spPr>
          <a:xfrm>
            <a:off x="805865" y="2880154"/>
            <a:ext cx="3195485" cy="837258"/>
          </a:xfrm>
        </p:spPr>
        <p:txBody>
          <a:bodyPr/>
          <a:lstStyle/>
          <a:p>
            <a:pPr algn="l" rtl="0"/>
            <a:r>
              <a:rPr lang="en-US" dirty="0"/>
              <a:t>Tak skal du have</a:t>
            </a:r>
          </a:p>
        </p:txBody>
      </p:sp>
      <p:sp>
        <p:nvSpPr>
          <p:cNvPr id="4" name="Text Placeholder 3">
            <a:extLst>
              <a:ext uri="{FF2B5EF4-FFF2-40B4-BE49-F238E27FC236}">
                <a16:creationId xmlns:a16="http://schemas.microsoft.com/office/drawing/2014/main" id="{A845F7B2-E78B-ED5F-6BE9-3CD1314428F1}"/>
              </a:ext>
            </a:extLst>
          </p:cNvPr>
          <p:cNvSpPr>
            <a:spLocks noGrp="1"/>
          </p:cNvSpPr>
          <p:nvPr>
            <p:ph type="body" sz="quarter" idx="16"/>
          </p:nvPr>
        </p:nvSpPr>
        <p:spPr/>
        <p:txBody>
          <a:bodyPr/>
          <a:lstStyle/>
          <a:p>
            <a:pPr algn="l" rtl="0"/>
            <a:r>
              <a:rPr lang="en-US" dirty="0" err="1"/>
              <a:t>www.</a:t>
            </a:r>
            <a:r>
              <a:rPr lang="en-US" b="1" dirty="0" err="1"/>
              <a:t>naturprojekt</a:t>
            </a:r>
            <a:r>
              <a:rPr lang="en-US" dirty="0" err="1"/>
              <a:t>.info</a:t>
            </a:r>
            <a:endParaRPr lang="en-US" dirty="0"/>
          </a:p>
          <a:p>
            <a:pPr algn="l" rtl="0"/>
            <a:endParaRPr lang="en-US" dirty="0"/>
          </a:p>
        </p:txBody>
      </p:sp>
      <p:pic>
        <p:nvPicPr>
          <p:cNvPr id="7" name="Picture 6">
            <a:extLst>
              <a:ext uri="{FF2B5EF4-FFF2-40B4-BE49-F238E27FC236}">
                <a16:creationId xmlns:a16="http://schemas.microsoft.com/office/drawing/2014/main" id="{9B4E8D40-ED26-645A-7702-8E6E5F78DB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6099" y="5346600"/>
            <a:ext cx="1905000" cy="660400"/>
          </a:xfrm>
          <a:prstGeom prst="rect">
            <a:avLst/>
          </a:prstGeom>
        </p:spPr>
      </p:pic>
      <p:pic>
        <p:nvPicPr>
          <p:cNvPr id="8" name="Picture 7">
            <a:extLst>
              <a:ext uri="{FF2B5EF4-FFF2-40B4-BE49-F238E27FC236}">
                <a16:creationId xmlns:a16="http://schemas.microsoft.com/office/drawing/2014/main" id="{B3D820E1-D248-5434-2280-FEA27693AC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9832078" y="5531811"/>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465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3489162" y="247432"/>
            <a:ext cx="6202555" cy="4693361"/>
          </a:xfrm>
        </p:spPr>
        <p:txBody>
          <a:bodyPr/>
          <a:lstStyle/>
          <a:p>
            <a:pPr marL="0" indent="0" algn="l" rtl="0">
              <a:lnSpc>
                <a:spcPct val="100000"/>
              </a:lnSpc>
              <a:spcBef>
                <a:spcPts val="0"/>
              </a:spcBef>
              <a:buClr>
                <a:srgbClr val="E8A116"/>
              </a:buClr>
            </a:pPr>
            <a:r>
              <a:rPr lang="en-IE" sz="3200" b="1" dirty="0">
                <a:solidFill>
                  <a:srgbClr val="296B5F"/>
                </a:solidFill>
              </a:rPr>
              <a:t>Vær Sun Smart</a:t>
            </a:r>
            <a:endParaRPr lang="en-IE" sz="3200" b="1" dirty="0"/>
          </a:p>
          <a:p>
            <a:pPr marL="0" indent="0" algn="l" rtl="0">
              <a:lnSpc>
                <a:spcPct val="100000"/>
              </a:lnSpc>
              <a:spcBef>
                <a:spcPts val="0"/>
              </a:spcBef>
              <a:buClr>
                <a:srgbClr val="E8A116"/>
              </a:buClr>
            </a:pPr>
            <a:endParaRPr lang="en-IE" sz="2400" dirty="0"/>
          </a:p>
          <a:p>
            <a:pPr marL="0" indent="0" algn="l" rtl="0">
              <a:lnSpc>
                <a:spcPct val="100000"/>
              </a:lnSpc>
              <a:spcBef>
                <a:spcPts val="0"/>
              </a:spcBef>
              <a:buClr>
                <a:srgbClr val="E8A116"/>
              </a:buClr>
            </a:pPr>
            <a:endParaRPr lang="en-IE" sz="2400" dirty="0"/>
          </a:p>
          <a:p>
            <a:pPr marL="0" indent="0" algn="l" rtl="0">
              <a:lnSpc>
                <a:spcPct val="100000"/>
              </a:lnSpc>
              <a:spcBef>
                <a:spcPts val="0"/>
              </a:spcBef>
              <a:buClr>
                <a:srgbClr val="E8A116"/>
              </a:buClr>
            </a:pPr>
            <a:r>
              <a:rPr lang="en-IE" sz="2400" dirty="0"/>
              <a:t>Respekter solens kraft. Hvis du arbejder udendørs, bliver du udsat for 2-3 gange højere mængde UV end en person, der arbejder indendørs, så du har en højere risiko for at udvikle hudkræft. Når UV-indekset er over 3, skal du beskytte din hud, selvom den er uklar. UV fra solen er stærkest mellem kl. 11.00 og 15.00 – planlæg om dette i din daglige arbejdsplan, hvis det er muligt, og prøv at holde frokostpauser eller arbejde i skyggen på dette tidspunkt. UV er højest mellem april og september. Du kan finde UV-indeksprognosen på din lokale vejrhjemmeside.</a:t>
            </a:r>
          </a:p>
          <a:p>
            <a:pPr marL="0" indent="0" algn="l" rtl="0">
              <a:lnSpc>
                <a:spcPct val="100000"/>
              </a:lnSpc>
              <a:spcBef>
                <a:spcPts val="0"/>
              </a:spcBef>
              <a:buClr>
                <a:srgbClr val="E8A116"/>
              </a:buClr>
            </a:pPr>
            <a:endParaRPr lang="en-IE" sz="2400" dirty="0"/>
          </a:p>
          <a:p>
            <a:pPr marL="0" indent="0" algn="l" rtl="0">
              <a:lnSpc>
                <a:spcPct val="100000"/>
              </a:lnSpc>
              <a:spcBef>
                <a:spcPts val="0"/>
              </a:spcBef>
              <a:buClr>
                <a:srgbClr val="E8A116"/>
              </a:buClr>
            </a:pPr>
            <a:endParaRPr lang="en-IE" sz="2400" dirty="0"/>
          </a:p>
        </p:txBody>
      </p:sp>
      <p:grpSp>
        <p:nvGrpSpPr>
          <p:cNvPr id="21" name="Group 20">
            <a:extLst>
              <a:ext uri="{FF2B5EF4-FFF2-40B4-BE49-F238E27FC236}">
                <a16:creationId xmlns:a16="http://schemas.microsoft.com/office/drawing/2014/main" id="{DC82591B-85C5-E693-D78A-7B42F02701E9}"/>
              </a:ext>
            </a:extLst>
          </p:cNvPr>
          <p:cNvGrpSpPr/>
          <p:nvPr/>
        </p:nvGrpSpPr>
        <p:grpSpPr>
          <a:xfrm rot="10800000" flipH="1">
            <a:off x="0" y="2303025"/>
            <a:ext cx="3215568" cy="4584850"/>
            <a:chOff x="0" y="-412420"/>
            <a:chExt cx="3390864" cy="4834792"/>
          </a:xfrm>
        </p:grpSpPr>
        <p:sp>
          <p:nvSpPr>
            <p:cNvPr id="22" name="Freeform 21">
              <a:extLst>
                <a:ext uri="{FF2B5EF4-FFF2-40B4-BE49-F238E27FC236}">
                  <a16:creationId xmlns:a16="http://schemas.microsoft.com/office/drawing/2014/main" id="{1A4E86AA-F2E5-5B0E-6891-F7C3B310D4EC}"/>
                </a:ext>
              </a:extLst>
            </p:cNvPr>
            <p:cNvSpPr/>
            <p:nvPr/>
          </p:nvSpPr>
          <p:spPr>
            <a:xfrm rot="16200000">
              <a:off x="323991" y="1355499"/>
              <a:ext cx="4422371" cy="1711375"/>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23" name="Rectangle 22">
              <a:extLst>
                <a:ext uri="{FF2B5EF4-FFF2-40B4-BE49-F238E27FC236}">
                  <a16:creationId xmlns:a16="http://schemas.microsoft.com/office/drawing/2014/main" id="{38A10FCB-AE24-535D-1B44-380A900A12D0}"/>
                </a:ext>
              </a:extLst>
            </p:cNvPr>
            <p:cNvSpPr/>
            <p:nvPr/>
          </p:nvSpPr>
          <p:spPr>
            <a:xfrm>
              <a:off x="0" y="-412420"/>
              <a:ext cx="3390864" cy="4169776"/>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15EEAF5-F2F2-A6FF-3B6A-F9A1EAA4B647}"/>
                </a:ext>
              </a:extLst>
            </p:cNvPr>
            <p:cNvSpPr/>
            <p:nvPr/>
          </p:nvSpPr>
          <p:spPr>
            <a:xfrm>
              <a:off x="0" y="249383"/>
              <a:ext cx="2547060" cy="4172989"/>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5" name="Text Placeholder 16">
            <a:extLst>
              <a:ext uri="{FF2B5EF4-FFF2-40B4-BE49-F238E27FC236}">
                <a16:creationId xmlns:a16="http://schemas.microsoft.com/office/drawing/2014/main" id="{DE0B8ADD-E108-6B4B-410D-942456971B1F}"/>
              </a:ext>
            </a:extLst>
          </p:cNvPr>
          <p:cNvSpPr txBox="1">
            <a:spLocks/>
          </p:cNvSpPr>
          <p:nvPr/>
        </p:nvSpPr>
        <p:spPr>
          <a:xfrm>
            <a:off x="341841" y="2647056"/>
            <a:ext cx="2547060" cy="2985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720"/>
              </a:lnSpc>
              <a:spcBef>
                <a:spcPts val="0"/>
              </a:spcBef>
            </a:pPr>
            <a:r>
              <a:rPr lang="en-US" dirty="0">
                <a:solidFill>
                  <a:schemeClr val="bg1"/>
                </a:solidFill>
              </a:rPr>
              <a:t>2.1 Sundhed og sikkerhed i bylandbrug</a:t>
            </a:r>
          </a:p>
          <a:p>
            <a:pPr algn="l" rtl="0">
              <a:lnSpc>
                <a:spcPts val="3720"/>
              </a:lnSpc>
              <a:spcBef>
                <a:spcPts val="0"/>
              </a:spcBef>
            </a:pPr>
            <a:endParaRPr lang="en-US" dirty="0"/>
          </a:p>
        </p:txBody>
      </p:sp>
      <p:grpSp>
        <p:nvGrpSpPr>
          <p:cNvPr id="26" name="Group 25">
            <a:extLst>
              <a:ext uri="{FF2B5EF4-FFF2-40B4-BE49-F238E27FC236}">
                <a16:creationId xmlns:a16="http://schemas.microsoft.com/office/drawing/2014/main" id="{6E8CDAC3-36D5-9546-D93E-AD5EC9B8F656}"/>
              </a:ext>
            </a:extLst>
          </p:cNvPr>
          <p:cNvGrpSpPr/>
          <p:nvPr/>
        </p:nvGrpSpPr>
        <p:grpSpPr>
          <a:xfrm>
            <a:off x="2048544" y="429181"/>
            <a:ext cx="997032" cy="1008735"/>
            <a:chOff x="7190753" y="5365577"/>
            <a:chExt cx="745522" cy="754273"/>
          </a:xfrm>
          <a:solidFill>
            <a:srgbClr val="296B5F"/>
          </a:solidFill>
        </p:grpSpPr>
        <p:grpSp>
          <p:nvGrpSpPr>
            <p:cNvPr id="27" name="Graphic 2">
              <a:extLst>
                <a:ext uri="{FF2B5EF4-FFF2-40B4-BE49-F238E27FC236}">
                  <a16:creationId xmlns:a16="http://schemas.microsoft.com/office/drawing/2014/main" id="{2B8AE061-28BD-8748-7C9F-CFA9556EC3D9}"/>
                </a:ext>
              </a:extLst>
            </p:cNvPr>
            <p:cNvGrpSpPr/>
            <p:nvPr/>
          </p:nvGrpSpPr>
          <p:grpSpPr>
            <a:xfrm>
              <a:off x="7353351" y="5651417"/>
              <a:ext cx="420044" cy="75879"/>
              <a:chOff x="7353351" y="5651417"/>
              <a:chExt cx="420044" cy="75879"/>
            </a:xfrm>
            <a:grpFill/>
          </p:grpSpPr>
          <p:sp>
            <p:nvSpPr>
              <p:cNvPr id="38" name="Freeform 385">
                <a:extLst>
                  <a:ext uri="{FF2B5EF4-FFF2-40B4-BE49-F238E27FC236}">
                    <a16:creationId xmlns:a16="http://schemas.microsoft.com/office/drawing/2014/main" id="{E09B262F-7C0D-E375-75E7-F7BECA9470ED}"/>
                  </a:ext>
                </a:extLst>
              </p:cNvPr>
              <p:cNvSpPr/>
              <p:nvPr/>
            </p:nvSpPr>
            <p:spPr>
              <a:xfrm>
                <a:off x="7353351" y="5653225"/>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p>
            </p:txBody>
          </p:sp>
          <p:sp>
            <p:nvSpPr>
              <p:cNvPr id="39" name="Freeform 386">
                <a:extLst>
                  <a:ext uri="{FF2B5EF4-FFF2-40B4-BE49-F238E27FC236}">
                    <a16:creationId xmlns:a16="http://schemas.microsoft.com/office/drawing/2014/main" id="{0EA4C3B8-999C-532A-8CE7-1C8B969F02F2}"/>
                  </a:ext>
                </a:extLst>
              </p:cNvPr>
              <p:cNvSpPr/>
              <p:nvPr/>
            </p:nvSpPr>
            <p:spPr>
              <a:xfrm>
                <a:off x="7640607" y="5651417"/>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p>
            </p:txBody>
          </p:sp>
        </p:grpSp>
        <p:grpSp>
          <p:nvGrpSpPr>
            <p:cNvPr id="28" name="Graphic 2">
              <a:extLst>
                <a:ext uri="{FF2B5EF4-FFF2-40B4-BE49-F238E27FC236}">
                  <a16:creationId xmlns:a16="http://schemas.microsoft.com/office/drawing/2014/main" id="{C40627C6-6417-1797-8398-664026950D29}"/>
                </a:ext>
              </a:extLst>
            </p:cNvPr>
            <p:cNvGrpSpPr/>
            <p:nvPr/>
          </p:nvGrpSpPr>
          <p:grpSpPr>
            <a:xfrm>
              <a:off x="7190753" y="5365577"/>
              <a:ext cx="745522" cy="754273"/>
              <a:chOff x="7190753" y="5365577"/>
              <a:chExt cx="745522" cy="754273"/>
            </a:xfrm>
            <a:grpFill/>
          </p:grpSpPr>
          <p:sp>
            <p:nvSpPr>
              <p:cNvPr id="29" name="Freeform 376">
                <a:extLst>
                  <a:ext uri="{FF2B5EF4-FFF2-40B4-BE49-F238E27FC236}">
                    <a16:creationId xmlns:a16="http://schemas.microsoft.com/office/drawing/2014/main" id="{5BBAC6C9-5B5F-C5BE-A2C7-B8A9485A4981}"/>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p>
            </p:txBody>
          </p:sp>
          <p:sp>
            <p:nvSpPr>
              <p:cNvPr id="30" name="Freeform 377">
                <a:extLst>
                  <a:ext uri="{FF2B5EF4-FFF2-40B4-BE49-F238E27FC236}">
                    <a16:creationId xmlns:a16="http://schemas.microsoft.com/office/drawing/2014/main" id="{7CA37190-CC78-F472-7B4C-ABCA3BCBE225}"/>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p>
            </p:txBody>
          </p:sp>
          <p:sp>
            <p:nvSpPr>
              <p:cNvPr id="31" name="Freeform 378">
                <a:extLst>
                  <a:ext uri="{FF2B5EF4-FFF2-40B4-BE49-F238E27FC236}">
                    <a16:creationId xmlns:a16="http://schemas.microsoft.com/office/drawing/2014/main" id="{A78FC5E0-3963-6DDB-2495-21BA6A2B627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p>
            </p:txBody>
          </p:sp>
          <p:sp>
            <p:nvSpPr>
              <p:cNvPr id="32" name="Freeform 379">
                <a:extLst>
                  <a:ext uri="{FF2B5EF4-FFF2-40B4-BE49-F238E27FC236}">
                    <a16:creationId xmlns:a16="http://schemas.microsoft.com/office/drawing/2014/main" id="{8DB5D307-8B72-F3FE-BC5D-FC0503B92530}"/>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p>
            </p:txBody>
          </p:sp>
          <p:sp>
            <p:nvSpPr>
              <p:cNvPr id="33" name="Freeform 380">
                <a:extLst>
                  <a:ext uri="{FF2B5EF4-FFF2-40B4-BE49-F238E27FC236}">
                    <a16:creationId xmlns:a16="http://schemas.microsoft.com/office/drawing/2014/main" id="{D4A60A99-7275-1412-3730-E235072A24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p>
            </p:txBody>
          </p:sp>
          <p:sp>
            <p:nvSpPr>
              <p:cNvPr id="34" name="Freeform 381">
                <a:extLst>
                  <a:ext uri="{FF2B5EF4-FFF2-40B4-BE49-F238E27FC236}">
                    <a16:creationId xmlns:a16="http://schemas.microsoft.com/office/drawing/2014/main" id="{3B7F52D5-DA95-EE11-F2A2-5E5F9D4F9CEF}"/>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p>
            </p:txBody>
          </p:sp>
          <p:sp>
            <p:nvSpPr>
              <p:cNvPr id="35" name="Freeform 382">
                <a:extLst>
                  <a:ext uri="{FF2B5EF4-FFF2-40B4-BE49-F238E27FC236}">
                    <a16:creationId xmlns:a16="http://schemas.microsoft.com/office/drawing/2014/main" id="{576DC2AA-D77D-6C53-21E3-90D0553EEE5F}"/>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p>
            </p:txBody>
          </p:sp>
          <p:sp>
            <p:nvSpPr>
              <p:cNvPr id="36" name="Freeform 383">
                <a:extLst>
                  <a:ext uri="{FF2B5EF4-FFF2-40B4-BE49-F238E27FC236}">
                    <a16:creationId xmlns:a16="http://schemas.microsoft.com/office/drawing/2014/main" id="{C2665F06-D80F-2FA8-F852-DCAAD21F523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p>
            </p:txBody>
          </p:sp>
          <p:sp>
            <p:nvSpPr>
              <p:cNvPr id="37" name="Freeform 384">
                <a:extLst>
                  <a:ext uri="{FF2B5EF4-FFF2-40B4-BE49-F238E27FC236}">
                    <a16:creationId xmlns:a16="http://schemas.microsoft.com/office/drawing/2014/main" id="{BD83AF1F-BC74-2FE6-7396-CA6A53C5CD4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p>
            </p:txBody>
          </p:sp>
        </p:grpSp>
      </p:grpSp>
      <p:cxnSp>
        <p:nvCxnSpPr>
          <p:cNvPr id="40" name="Straight Connector 39">
            <a:extLst>
              <a:ext uri="{FF2B5EF4-FFF2-40B4-BE49-F238E27FC236}">
                <a16:creationId xmlns:a16="http://schemas.microsoft.com/office/drawing/2014/main" id="{4FF8C453-33C6-FFDA-1C5C-DD1DC1E422AB}"/>
              </a:ext>
            </a:extLst>
          </p:cNvPr>
          <p:cNvCxnSpPr>
            <a:cxnSpLocks/>
          </p:cNvCxnSpPr>
          <p:nvPr/>
        </p:nvCxnSpPr>
        <p:spPr>
          <a:xfrm>
            <a:off x="-6542" y="1117853"/>
            <a:ext cx="170197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462CA259-2E9F-D174-F196-AA0CB6A846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0007" y="2134084"/>
            <a:ext cx="2252287" cy="4531629"/>
          </a:xfrm>
          <a:prstGeom prst="rect">
            <a:avLst/>
          </a:prstGeom>
        </p:spPr>
      </p:pic>
      <p:pic>
        <p:nvPicPr>
          <p:cNvPr id="42" name="Picture 41">
            <a:extLst>
              <a:ext uri="{FF2B5EF4-FFF2-40B4-BE49-F238E27FC236}">
                <a16:creationId xmlns:a16="http://schemas.microsoft.com/office/drawing/2014/main" id="{ED2D7E7C-007D-4D1C-9789-670C622ABA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9020"/>
          <a:stretch/>
        </p:blipFill>
        <p:spPr>
          <a:xfrm>
            <a:off x="9520940" y="124718"/>
            <a:ext cx="2541354" cy="1928674"/>
          </a:xfrm>
          <a:prstGeom prst="rect">
            <a:avLst/>
          </a:prstGeom>
        </p:spPr>
      </p:pic>
    </p:spTree>
    <p:extLst>
      <p:ext uri="{BB962C8B-B14F-4D97-AF65-F5344CB8AC3E}">
        <p14:creationId xmlns:p14="http://schemas.microsoft.com/office/powerpoint/2010/main" val="67494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3574491" y="731065"/>
            <a:ext cx="8382187" cy="4693361"/>
          </a:xfrm>
        </p:spPr>
        <p:txBody>
          <a:bodyPr/>
          <a:lstStyle/>
          <a:p>
            <a:pPr marL="0" indent="0" algn="l" rtl="0">
              <a:lnSpc>
                <a:spcPct val="100000"/>
              </a:lnSpc>
              <a:spcBef>
                <a:spcPts val="0"/>
              </a:spcBef>
              <a:buClr>
                <a:srgbClr val="E8A116"/>
              </a:buClr>
            </a:pPr>
            <a:r>
              <a:rPr lang="en-IE" sz="3200" b="1" dirty="0">
                <a:solidFill>
                  <a:srgbClr val="296B5F"/>
                </a:solidFill>
              </a:rPr>
              <a:t>Farepiktogrammer</a:t>
            </a:r>
            <a:endParaRPr lang="en-IE" sz="3200" b="1" dirty="0"/>
          </a:p>
          <a:p>
            <a:pPr marL="0" indent="0" algn="l" rtl="0">
              <a:lnSpc>
                <a:spcPct val="100000"/>
              </a:lnSpc>
              <a:spcBef>
                <a:spcPts val="0"/>
              </a:spcBef>
              <a:buClr>
                <a:srgbClr val="E8A116"/>
              </a:buClr>
            </a:pPr>
            <a:endParaRPr lang="en-IE" sz="2400" dirty="0"/>
          </a:p>
          <a:p>
            <a:pPr marL="0" indent="0" algn="l" rtl="0">
              <a:lnSpc>
                <a:spcPct val="100000"/>
              </a:lnSpc>
              <a:spcBef>
                <a:spcPts val="0"/>
              </a:spcBef>
              <a:buClr>
                <a:srgbClr val="E8A116"/>
              </a:buClr>
            </a:pPr>
            <a:endParaRPr lang="en-IE" sz="2400" dirty="0"/>
          </a:p>
          <a:p>
            <a:pPr marL="0" indent="0" algn="l" rtl="0">
              <a:lnSpc>
                <a:spcPct val="100000"/>
              </a:lnSpc>
              <a:spcBef>
                <a:spcPts val="0"/>
              </a:spcBef>
              <a:buClr>
                <a:srgbClr val="E8A116"/>
              </a:buClr>
            </a:pPr>
            <a:r>
              <a:rPr lang="en-IE" sz="2400" dirty="0"/>
              <a:t>Advarer os om tilstedeværelsen af ​​skadelige kemikalier, der er indeholdt i daglige produkter, der bruges i landbruget. Lær at genkende de internationale "GHS"-farer i de kemikalier, du bruger til at identificere risici og forhindre skader. Opbevar farlige og brandfarlige væsker i et passende opbevaringsområde.</a:t>
            </a:r>
          </a:p>
          <a:p>
            <a:pPr marL="0" indent="0" algn="l" rtl="0">
              <a:lnSpc>
                <a:spcPct val="100000"/>
              </a:lnSpc>
              <a:spcBef>
                <a:spcPts val="0"/>
              </a:spcBef>
              <a:buClr>
                <a:srgbClr val="E8A116"/>
              </a:buClr>
            </a:pPr>
            <a:endParaRPr lang="en-IE" sz="2400" dirty="0"/>
          </a:p>
          <a:p>
            <a:pPr marL="0" indent="0" algn="l" rtl="0">
              <a:lnSpc>
                <a:spcPct val="100000"/>
              </a:lnSpc>
              <a:spcBef>
                <a:spcPts val="0"/>
              </a:spcBef>
              <a:buClr>
                <a:srgbClr val="E8A116"/>
              </a:buClr>
            </a:pPr>
            <a:endParaRPr lang="en-IE" sz="2400" dirty="0"/>
          </a:p>
        </p:txBody>
      </p:sp>
      <p:grpSp>
        <p:nvGrpSpPr>
          <p:cNvPr id="21" name="Group 20">
            <a:extLst>
              <a:ext uri="{FF2B5EF4-FFF2-40B4-BE49-F238E27FC236}">
                <a16:creationId xmlns:a16="http://schemas.microsoft.com/office/drawing/2014/main" id="{DC82591B-85C5-E693-D78A-7B42F02701E9}"/>
              </a:ext>
            </a:extLst>
          </p:cNvPr>
          <p:cNvGrpSpPr/>
          <p:nvPr/>
        </p:nvGrpSpPr>
        <p:grpSpPr>
          <a:xfrm rot="10800000" flipH="1">
            <a:off x="0" y="2303025"/>
            <a:ext cx="3215568" cy="4584850"/>
            <a:chOff x="0" y="-412420"/>
            <a:chExt cx="3390864" cy="4834792"/>
          </a:xfrm>
        </p:grpSpPr>
        <p:sp>
          <p:nvSpPr>
            <p:cNvPr id="22" name="Freeform 21">
              <a:extLst>
                <a:ext uri="{FF2B5EF4-FFF2-40B4-BE49-F238E27FC236}">
                  <a16:creationId xmlns:a16="http://schemas.microsoft.com/office/drawing/2014/main" id="{1A4E86AA-F2E5-5B0E-6891-F7C3B310D4EC}"/>
                </a:ext>
              </a:extLst>
            </p:cNvPr>
            <p:cNvSpPr/>
            <p:nvPr/>
          </p:nvSpPr>
          <p:spPr>
            <a:xfrm rot="16200000">
              <a:off x="323991" y="1355499"/>
              <a:ext cx="4422371" cy="1711375"/>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23" name="Rectangle 22">
              <a:extLst>
                <a:ext uri="{FF2B5EF4-FFF2-40B4-BE49-F238E27FC236}">
                  <a16:creationId xmlns:a16="http://schemas.microsoft.com/office/drawing/2014/main" id="{38A10FCB-AE24-535D-1B44-380A900A12D0}"/>
                </a:ext>
              </a:extLst>
            </p:cNvPr>
            <p:cNvSpPr/>
            <p:nvPr/>
          </p:nvSpPr>
          <p:spPr>
            <a:xfrm>
              <a:off x="0" y="-412420"/>
              <a:ext cx="3390864" cy="4169776"/>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15EEAF5-F2F2-A6FF-3B6A-F9A1EAA4B647}"/>
                </a:ext>
              </a:extLst>
            </p:cNvPr>
            <p:cNvSpPr/>
            <p:nvPr/>
          </p:nvSpPr>
          <p:spPr>
            <a:xfrm>
              <a:off x="0" y="249383"/>
              <a:ext cx="2547060" cy="4172989"/>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5" name="Text Placeholder 16">
            <a:extLst>
              <a:ext uri="{FF2B5EF4-FFF2-40B4-BE49-F238E27FC236}">
                <a16:creationId xmlns:a16="http://schemas.microsoft.com/office/drawing/2014/main" id="{DE0B8ADD-E108-6B4B-410D-942456971B1F}"/>
              </a:ext>
            </a:extLst>
          </p:cNvPr>
          <p:cNvSpPr txBox="1">
            <a:spLocks/>
          </p:cNvSpPr>
          <p:nvPr/>
        </p:nvSpPr>
        <p:spPr>
          <a:xfrm>
            <a:off x="341841" y="2647056"/>
            <a:ext cx="2547060" cy="2985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720"/>
              </a:lnSpc>
              <a:spcBef>
                <a:spcPts val="0"/>
              </a:spcBef>
            </a:pPr>
            <a:r>
              <a:rPr lang="en-US" dirty="0">
                <a:solidFill>
                  <a:schemeClr val="bg1"/>
                </a:solidFill>
              </a:rPr>
              <a:t>2.1 Sundhed og sikkerhed i bylandbrug</a:t>
            </a:r>
          </a:p>
          <a:p>
            <a:pPr algn="l" rtl="0">
              <a:lnSpc>
                <a:spcPts val="3720"/>
              </a:lnSpc>
              <a:spcBef>
                <a:spcPts val="0"/>
              </a:spcBef>
            </a:pPr>
            <a:endParaRPr lang="en-US" dirty="0"/>
          </a:p>
        </p:txBody>
      </p:sp>
      <p:grpSp>
        <p:nvGrpSpPr>
          <p:cNvPr id="26" name="Group 25">
            <a:extLst>
              <a:ext uri="{FF2B5EF4-FFF2-40B4-BE49-F238E27FC236}">
                <a16:creationId xmlns:a16="http://schemas.microsoft.com/office/drawing/2014/main" id="{6E8CDAC3-36D5-9546-D93E-AD5EC9B8F656}"/>
              </a:ext>
            </a:extLst>
          </p:cNvPr>
          <p:cNvGrpSpPr/>
          <p:nvPr/>
        </p:nvGrpSpPr>
        <p:grpSpPr>
          <a:xfrm>
            <a:off x="2048544" y="429181"/>
            <a:ext cx="997032" cy="1008735"/>
            <a:chOff x="7190753" y="5365577"/>
            <a:chExt cx="745522" cy="754273"/>
          </a:xfrm>
          <a:solidFill>
            <a:srgbClr val="296B5F"/>
          </a:solidFill>
        </p:grpSpPr>
        <p:grpSp>
          <p:nvGrpSpPr>
            <p:cNvPr id="27" name="Graphic 2">
              <a:extLst>
                <a:ext uri="{FF2B5EF4-FFF2-40B4-BE49-F238E27FC236}">
                  <a16:creationId xmlns:a16="http://schemas.microsoft.com/office/drawing/2014/main" id="{2B8AE061-28BD-8748-7C9F-CFA9556EC3D9}"/>
                </a:ext>
              </a:extLst>
            </p:cNvPr>
            <p:cNvGrpSpPr/>
            <p:nvPr/>
          </p:nvGrpSpPr>
          <p:grpSpPr>
            <a:xfrm>
              <a:off x="7353351" y="5651417"/>
              <a:ext cx="420044" cy="75879"/>
              <a:chOff x="7353351" y="5651417"/>
              <a:chExt cx="420044" cy="75879"/>
            </a:xfrm>
            <a:grpFill/>
          </p:grpSpPr>
          <p:sp>
            <p:nvSpPr>
              <p:cNvPr id="38" name="Freeform 385">
                <a:extLst>
                  <a:ext uri="{FF2B5EF4-FFF2-40B4-BE49-F238E27FC236}">
                    <a16:creationId xmlns:a16="http://schemas.microsoft.com/office/drawing/2014/main" id="{E09B262F-7C0D-E375-75E7-F7BECA9470ED}"/>
                  </a:ext>
                </a:extLst>
              </p:cNvPr>
              <p:cNvSpPr/>
              <p:nvPr/>
            </p:nvSpPr>
            <p:spPr>
              <a:xfrm>
                <a:off x="7353351" y="5653225"/>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p>
            </p:txBody>
          </p:sp>
          <p:sp>
            <p:nvSpPr>
              <p:cNvPr id="39" name="Freeform 386">
                <a:extLst>
                  <a:ext uri="{FF2B5EF4-FFF2-40B4-BE49-F238E27FC236}">
                    <a16:creationId xmlns:a16="http://schemas.microsoft.com/office/drawing/2014/main" id="{0EA4C3B8-999C-532A-8CE7-1C8B969F02F2}"/>
                  </a:ext>
                </a:extLst>
              </p:cNvPr>
              <p:cNvSpPr/>
              <p:nvPr/>
            </p:nvSpPr>
            <p:spPr>
              <a:xfrm>
                <a:off x="7640607" y="5651417"/>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p>
            </p:txBody>
          </p:sp>
        </p:grpSp>
        <p:grpSp>
          <p:nvGrpSpPr>
            <p:cNvPr id="28" name="Graphic 2">
              <a:extLst>
                <a:ext uri="{FF2B5EF4-FFF2-40B4-BE49-F238E27FC236}">
                  <a16:creationId xmlns:a16="http://schemas.microsoft.com/office/drawing/2014/main" id="{C40627C6-6417-1797-8398-664026950D29}"/>
                </a:ext>
              </a:extLst>
            </p:cNvPr>
            <p:cNvGrpSpPr/>
            <p:nvPr/>
          </p:nvGrpSpPr>
          <p:grpSpPr>
            <a:xfrm>
              <a:off x="7190753" y="5365577"/>
              <a:ext cx="745522" cy="754273"/>
              <a:chOff x="7190753" y="5365577"/>
              <a:chExt cx="745522" cy="754273"/>
            </a:xfrm>
            <a:grpFill/>
          </p:grpSpPr>
          <p:sp>
            <p:nvSpPr>
              <p:cNvPr id="29" name="Freeform 376">
                <a:extLst>
                  <a:ext uri="{FF2B5EF4-FFF2-40B4-BE49-F238E27FC236}">
                    <a16:creationId xmlns:a16="http://schemas.microsoft.com/office/drawing/2014/main" id="{5BBAC6C9-5B5F-C5BE-A2C7-B8A9485A4981}"/>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p>
            </p:txBody>
          </p:sp>
          <p:sp>
            <p:nvSpPr>
              <p:cNvPr id="30" name="Freeform 377">
                <a:extLst>
                  <a:ext uri="{FF2B5EF4-FFF2-40B4-BE49-F238E27FC236}">
                    <a16:creationId xmlns:a16="http://schemas.microsoft.com/office/drawing/2014/main" id="{7CA37190-CC78-F472-7B4C-ABCA3BCBE225}"/>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p>
            </p:txBody>
          </p:sp>
          <p:sp>
            <p:nvSpPr>
              <p:cNvPr id="31" name="Freeform 378">
                <a:extLst>
                  <a:ext uri="{FF2B5EF4-FFF2-40B4-BE49-F238E27FC236}">
                    <a16:creationId xmlns:a16="http://schemas.microsoft.com/office/drawing/2014/main" id="{A78FC5E0-3963-6DDB-2495-21BA6A2B627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p>
            </p:txBody>
          </p:sp>
          <p:sp>
            <p:nvSpPr>
              <p:cNvPr id="32" name="Freeform 379">
                <a:extLst>
                  <a:ext uri="{FF2B5EF4-FFF2-40B4-BE49-F238E27FC236}">
                    <a16:creationId xmlns:a16="http://schemas.microsoft.com/office/drawing/2014/main" id="{8DB5D307-8B72-F3FE-BC5D-FC0503B92530}"/>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p>
            </p:txBody>
          </p:sp>
          <p:sp>
            <p:nvSpPr>
              <p:cNvPr id="33" name="Freeform 380">
                <a:extLst>
                  <a:ext uri="{FF2B5EF4-FFF2-40B4-BE49-F238E27FC236}">
                    <a16:creationId xmlns:a16="http://schemas.microsoft.com/office/drawing/2014/main" id="{D4A60A99-7275-1412-3730-E235072A24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p>
            </p:txBody>
          </p:sp>
          <p:sp>
            <p:nvSpPr>
              <p:cNvPr id="34" name="Freeform 381">
                <a:extLst>
                  <a:ext uri="{FF2B5EF4-FFF2-40B4-BE49-F238E27FC236}">
                    <a16:creationId xmlns:a16="http://schemas.microsoft.com/office/drawing/2014/main" id="{3B7F52D5-DA95-EE11-F2A2-5E5F9D4F9CEF}"/>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p>
            </p:txBody>
          </p:sp>
          <p:sp>
            <p:nvSpPr>
              <p:cNvPr id="35" name="Freeform 382">
                <a:extLst>
                  <a:ext uri="{FF2B5EF4-FFF2-40B4-BE49-F238E27FC236}">
                    <a16:creationId xmlns:a16="http://schemas.microsoft.com/office/drawing/2014/main" id="{576DC2AA-D77D-6C53-21E3-90D0553EEE5F}"/>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p>
            </p:txBody>
          </p:sp>
          <p:sp>
            <p:nvSpPr>
              <p:cNvPr id="36" name="Freeform 383">
                <a:extLst>
                  <a:ext uri="{FF2B5EF4-FFF2-40B4-BE49-F238E27FC236}">
                    <a16:creationId xmlns:a16="http://schemas.microsoft.com/office/drawing/2014/main" id="{C2665F06-D80F-2FA8-F852-DCAAD21F523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p>
            </p:txBody>
          </p:sp>
          <p:sp>
            <p:nvSpPr>
              <p:cNvPr id="37" name="Freeform 384">
                <a:extLst>
                  <a:ext uri="{FF2B5EF4-FFF2-40B4-BE49-F238E27FC236}">
                    <a16:creationId xmlns:a16="http://schemas.microsoft.com/office/drawing/2014/main" id="{BD83AF1F-BC74-2FE6-7396-CA6A53C5CD4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p>
            </p:txBody>
          </p:sp>
        </p:grpSp>
      </p:grpSp>
      <p:cxnSp>
        <p:nvCxnSpPr>
          <p:cNvPr id="40" name="Straight Connector 39">
            <a:extLst>
              <a:ext uri="{FF2B5EF4-FFF2-40B4-BE49-F238E27FC236}">
                <a16:creationId xmlns:a16="http://schemas.microsoft.com/office/drawing/2014/main" id="{4FF8C453-33C6-FFDA-1C5C-DD1DC1E422AB}"/>
              </a:ext>
            </a:extLst>
          </p:cNvPr>
          <p:cNvCxnSpPr>
            <a:cxnSpLocks/>
          </p:cNvCxnSpPr>
          <p:nvPr/>
        </p:nvCxnSpPr>
        <p:spPr>
          <a:xfrm>
            <a:off x="-6542" y="1117853"/>
            <a:ext cx="170197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921177E-39A0-504B-3E5C-4FEDE866AF0B}"/>
              </a:ext>
            </a:extLst>
          </p:cNvPr>
          <p:cNvPicPr>
            <a:picLocks noChangeAspect="1"/>
          </p:cNvPicPr>
          <p:nvPr/>
        </p:nvPicPr>
        <p:blipFill>
          <a:blip r:embed="rId2"/>
          <a:stretch>
            <a:fillRect/>
          </a:stretch>
        </p:blipFill>
        <p:spPr>
          <a:xfrm>
            <a:off x="9250879" y="513999"/>
            <a:ext cx="2352675" cy="800100"/>
          </a:xfrm>
          <a:prstGeom prst="rect">
            <a:avLst/>
          </a:prstGeom>
        </p:spPr>
      </p:pic>
      <p:pic>
        <p:nvPicPr>
          <p:cNvPr id="41" name="Picture 40">
            <a:extLst>
              <a:ext uri="{FF2B5EF4-FFF2-40B4-BE49-F238E27FC236}">
                <a16:creationId xmlns:a16="http://schemas.microsoft.com/office/drawing/2014/main" id="{A5784A02-70F2-15D0-5341-EDFC3D796E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3550" y="3982720"/>
            <a:ext cx="4110003" cy="2277565"/>
          </a:xfrm>
          <a:prstGeom prst="rect">
            <a:avLst/>
          </a:prstGeom>
        </p:spPr>
      </p:pic>
    </p:spTree>
    <p:extLst>
      <p:ext uri="{BB962C8B-B14F-4D97-AF65-F5344CB8AC3E}">
        <p14:creationId xmlns:p14="http://schemas.microsoft.com/office/powerpoint/2010/main" val="152507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040305"/>
            <a:ext cx="11027739" cy="4995245"/>
          </a:xfrm>
        </p:spPr>
        <p:txBody>
          <a:bodyPr/>
          <a:lstStyle/>
          <a:p>
            <a:pPr marL="1255713" indent="-1255713" algn="l" rtl="0">
              <a:spcBef>
                <a:spcPts val="400"/>
              </a:spcBef>
            </a:pPr>
            <a:r>
              <a:rPr lang="en-IE" sz="1800" b="1" dirty="0"/>
              <a:t>Dyrke motion:</a:t>
            </a:r>
            <a:r>
              <a:rPr lang="en-IE" sz="1800" dirty="0"/>
              <a:t>Brug internettet til at finde ud af, hvor mange arbejdsulykker der er sket i dit land i det seneste år.</a:t>
            </a:r>
          </a:p>
          <a:p>
            <a:pPr marL="1255713" indent="-1255713" algn="l" rtl="0">
              <a:spcBef>
                <a:spcPts val="400"/>
              </a:spcBef>
            </a:pPr>
            <a:endParaRPr lang="en-IE" sz="1800" b="1" dirty="0"/>
          </a:p>
          <a:p>
            <a:pPr marL="1255713" indent="-1255713" algn="l" rtl="0">
              <a:spcBef>
                <a:spcPts val="400"/>
              </a:spcBef>
            </a:pPr>
            <a:r>
              <a:rPr lang="en-IE" sz="1800" b="1" dirty="0"/>
              <a:t>Hjemmesider</a:t>
            </a:r>
            <a:r>
              <a:rPr lang="en-IE" sz="1800" dirty="0"/>
              <a:t>: Det Europæiske Agentur for Sikkerhed og Sundhed på Arbejdspladsen:</a:t>
            </a:r>
            <a:r>
              <a:rPr lang="en-IE" sz="1800" dirty="0">
                <a:solidFill>
                  <a:srgbClr val="87AF3F"/>
                </a:solidFill>
                <a:hlinkClick r:id="rId2">
                  <a:extLst>
                    <a:ext uri="{A12FA001-AC4F-418D-AE19-62706E023703}">
                      <ahyp:hlinkClr xmlns:ahyp="http://schemas.microsoft.com/office/drawing/2018/hyperlinkcolor" val="tx"/>
                    </a:ext>
                  </a:extLst>
                </a:hlinkClick>
              </a:rPr>
              <a:t>https://osha.europa.eu/da</a:t>
            </a:r>
            <a:r>
              <a:rPr lang="en-IE" sz="1800" dirty="0">
                <a:solidFill>
                  <a:srgbClr val="87AF3F"/>
                </a:solidFill>
              </a:rPr>
              <a:t>.</a:t>
            </a:r>
            <a:r>
              <a:rPr lang="en-IE" sz="1800" dirty="0"/>
              <a:t>Respekter solens kraft:</a:t>
            </a:r>
            <a:r>
              <a:rPr lang="en-IE" sz="1800" dirty="0">
                <a:solidFill>
                  <a:srgbClr val="87AF3F"/>
                </a:solidFill>
                <a:hlinkClick r:id="rId3">
                  <a:extLst>
                    <a:ext uri="{A12FA001-AC4F-418D-AE19-62706E023703}">
                      <ahyp:hlinkClr xmlns:ahyp="http://schemas.microsoft.com/office/drawing/2018/hyperlinkcolor" val="tx"/>
                    </a:ext>
                  </a:extLst>
                </a:hlinkClick>
              </a:rPr>
              <a:t>https://www.teagasc.ie/news--events/daily/farm-business/respect-the-power-of-the-sun.php#:~:text=Farmers%20are%20more%20at%20risk, byggeri%2C%20udendørs%20og%20landbrugsindustri</a:t>
            </a:r>
            <a:endParaRPr lang="en-IE" sz="1800" dirty="0">
              <a:solidFill>
                <a:srgbClr val="87AF3F"/>
              </a:solidFill>
            </a:endParaRPr>
          </a:p>
          <a:p>
            <a:pPr marL="1255713" indent="-1255713" algn="l" rtl="0">
              <a:spcBef>
                <a:spcPts val="400"/>
              </a:spcBef>
            </a:pPr>
            <a:r>
              <a:rPr lang="en-IE" sz="1800" b="1" dirty="0"/>
              <a:t>Youtube:</a:t>
            </a:r>
            <a:r>
              <a:rPr lang="en-IE" sz="1800" dirty="0"/>
              <a:t>. Arbejdsorganisation for landmænds sundhed og sikkerhed</a:t>
            </a:r>
            <a:r>
              <a:rPr lang="en-IE" sz="1800" dirty="0">
                <a:solidFill>
                  <a:srgbClr val="87AF3F"/>
                </a:solidFill>
                <a:hlinkClick r:id="rId4">
                  <a:extLst>
                    <a:ext uri="{A12FA001-AC4F-418D-AE19-62706E023703}">
                      <ahyp:hlinkClr xmlns:ahyp="http://schemas.microsoft.com/office/drawing/2018/hyperlinkcolor" val="tx"/>
                    </a:ext>
                  </a:extLst>
                </a:hlinkClick>
              </a:rPr>
              <a:t>ttps://www.youtube.com/watch?v=MynsspW82wY</a:t>
            </a:r>
            <a:r>
              <a:rPr lang="en-IE" sz="1800" dirty="0">
                <a:solidFill>
                  <a:srgbClr val="87AF3F"/>
                </a:solidFill>
              </a:rPr>
              <a:t> </a:t>
            </a:r>
          </a:p>
          <a:p>
            <a:pPr marL="1255713" indent="-1255713" algn="l" rtl="0">
              <a:spcBef>
                <a:spcPts val="400"/>
              </a:spcBef>
            </a:pPr>
            <a:r>
              <a:rPr lang="en-IE" sz="1800" dirty="0"/>
              <a:t>Håndtering af landbrugssikkerhed – Maskinsikkerhed</a:t>
            </a:r>
            <a:r>
              <a:rPr lang="en-IE" sz="1800" dirty="0">
                <a:solidFill>
                  <a:srgbClr val="87AF3F"/>
                </a:solidFill>
                <a:hlinkClick r:id="rId5">
                  <a:extLst>
                    <a:ext uri="{A12FA001-AC4F-418D-AE19-62706E023703}">
                      <ahyp:hlinkClr xmlns:ahyp="http://schemas.microsoft.com/office/drawing/2018/hyperlinkcolor" val="tx"/>
                    </a:ext>
                  </a:extLst>
                </a:hlinkClick>
              </a:rPr>
              <a:t>https://www.youtube.com/watch?v=5Teow1LcEPE</a:t>
            </a:r>
            <a:r>
              <a:rPr lang="en-IE" sz="1800" dirty="0">
                <a:solidFill>
                  <a:srgbClr val="87AF3F"/>
                </a:solidFill>
              </a:rPr>
              <a:t>.</a:t>
            </a:r>
          </a:p>
          <a:p>
            <a:pPr marL="1255713" indent="-1255713" algn="l" rtl="0">
              <a:spcBef>
                <a:spcPts val="400"/>
              </a:spcBef>
            </a:pPr>
            <a:r>
              <a:rPr lang="en-IE" sz="1800" dirty="0"/>
              <a:t>Håndtering af landbrugssikkerhed – kemikalier</a:t>
            </a:r>
            <a:r>
              <a:rPr lang="en-IE" sz="1800" dirty="0">
                <a:solidFill>
                  <a:srgbClr val="87AF3F"/>
                </a:solidFill>
                <a:hlinkClick r:id="rId6">
                  <a:extLst>
                    <a:ext uri="{A12FA001-AC4F-418D-AE19-62706E023703}">
                      <ahyp:hlinkClr xmlns:ahyp="http://schemas.microsoft.com/office/drawing/2018/hyperlinkcolor" val="tx"/>
                    </a:ext>
                  </a:extLst>
                </a:hlinkClick>
              </a:rPr>
              <a:t>https://www.youtube.com/watch?v=9DE6SqOoTRc</a:t>
            </a:r>
            <a:r>
              <a:rPr lang="en-IE" sz="1800" dirty="0">
                <a:solidFill>
                  <a:srgbClr val="87AF3F"/>
                </a:solidFill>
              </a:rPr>
              <a:t>.</a:t>
            </a:r>
          </a:p>
          <a:p>
            <a:pPr marL="1255713" indent="-1255713" algn="l" rtl="0">
              <a:spcBef>
                <a:spcPts val="400"/>
              </a:spcBef>
            </a:pPr>
            <a:r>
              <a:rPr lang="en-IE" sz="1800" dirty="0"/>
              <a:t>Håndtering af landbrugssikkerhed – konstruktion</a:t>
            </a:r>
            <a:r>
              <a:rPr lang="en-IE" sz="1800" dirty="0">
                <a:solidFill>
                  <a:srgbClr val="87AF3F"/>
                </a:solidFill>
                <a:hlinkClick r:id="rId7">
                  <a:extLst>
                    <a:ext uri="{A12FA001-AC4F-418D-AE19-62706E023703}">
                      <ahyp:hlinkClr xmlns:ahyp="http://schemas.microsoft.com/office/drawing/2018/hyperlinkcolor" val="tx"/>
                    </a:ext>
                  </a:extLst>
                </a:hlinkClick>
              </a:rPr>
              <a:t>https://www.youtube.com/watch?v=Qihm99ZhAJ0</a:t>
            </a:r>
            <a:r>
              <a:rPr lang="en-IE" sz="1800" dirty="0">
                <a:solidFill>
                  <a:srgbClr val="87AF3F"/>
                </a:solidFill>
              </a:rPr>
              <a:t>.</a:t>
            </a:r>
          </a:p>
          <a:p>
            <a:pPr marL="1255713" indent="-1255713" algn="l" rtl="0">
              <a:spcBef>
                <a:spcPts val="400"/>
              </a:spcBef>
            </a:pPr>
            <a:r>
              <a:rPr lang="en-IE" sz="1800" dirty="0"/>
              <a:t>Farepiktogrammer: COSHH-symbolerne og deres betydning:</a:t>
            </a:r>
            <a:r>
              <a:rPr lang="en-IE" sz="1800" dirty="0">
                <a:solidFill>
                  <a:srgbClr val="87AF3F"/>
                </a:solidFill>
                <a:hlinkClick r:id="rId8">
                  <a:extLst>
                    <a:ext uri="{A12FA001-AC4F-418D-AE19-62706E023703}">
                      <ahyp:hlinkClr xmlns:ahyp="http://schemas.microsoft.com/office/drawing/2018/hyperlinkcolor" val="tx"/>
                    </a:ext>
                  </a:extLst>
                </a:hlinkClick>
              </a:rPr>
              <a:t>https://www.youtube.com/watch?v=KX9qzn8lkl4&amp;t=26s</a:t>
            </a:r>
            <a:r>
              <a:rPr lang="en-IE" sz="1800" dirty="0">
                <a:solidFill>
                  <a:srgbClr val="87AF3F"/>
                </a:solidFill>
              </a:rPr>
              <a:t>.</a:t>
            </a:r>
          </a:p>
          <a:p>
            <a:pPr marL="1255713" indent="-1255713" algn="l" rtl="0">
              <a:spcBef>
                <a:spcPts val="400"/>
              </a:spcBef>
            </a:pPr>
            <a:r>
              <a:rPr lang="en-IE" sz="1800" dirty="0"/>
              <a:t>Manuel styring:</a:t>
            </a:r>
            <a:r>
              <a:rPr lang="en-IE" sz="1800" dirty="0">
                <a:solidFill>
                  <a:srgbClr val="87AF3F"/>
                </a:solidFill>
                <a:hlinkClick r:id="rId9">
                  <a:extLst>
                    <a:ext uri="{A12FA001-AC4F-418D-AE19-62706E023703}">
                      <ahyp:hlinkClr xmlns:ahyp="http://schemas.microsoft.com/office/drawing/2018/hyperlinkcolor" val="tx"/>
                    </a:ext>
                  </a:extLst>
                </a:hlinkClick>
              </a:rPr>
              <a:t>https://www.youtube.com/watch?v=Lq2dJKw6-Uk</a:t>
            </a:r>
            <a:endParaRPr lang="en-IE" sz="1800" dirty="0">
              <a:solidFill>
                <a:srgbClr val="87AF3F"/>
              </a:solidFill>
            </a:endParaRPr>
          </a:p>
          <a:p>
            <a:pPr marL="1255713" indent="-1255713" algn="l" rtl="0">
              <a:spcBef>
                <a:spcPts val="400"/>
              </a:spcBef>
            </a:pPr>
            <a:r>
              <a:rPr lang="en-IE" sz="1800" b="1" dirty="0"/>
              <a:t>Offentliggørelse:</a:t>
            </a:r>
            <a:r>
              <a:rPr lang="en-IE" sz="1800" dirty="0"/>
              <a:t>CLP-forordning (EF) nr. 1272/2008 om klassificering, mærkning og emballering (CLP) af stoffer og blandinger. Hope, A. et al. 1999. Sundhed og sikkerhedspraksis blandt landmænd og andre arbejdere: en behovsvurdering.</a:t>
            </a:r>
            <a:r>
              <a:rPr lang="en-IE" sz="1800" dirty="0" err="1"/>
              <a:t>Occup</a:t>
            </a:r>
            <a:r>
              <a:rPr lang="en-IE" sz="1800" dirty="0"/>
              <a:t>. Med. bind 49, side 231-235. Teagasc. Sikkerhed på gårdens værksted. Tilgængelig på:</a:t>
            </a:r>
            <a:r>
              <a:rPr lang="en-IE" sz="1800" dirty="0">
                <a:solidFill>
                  <a:srgbClr val="87AF3F"/>
                </a:solidFill>
                <a:hlinkClick r:id="rId10">
                  <a:extLst>
                    <a:ext uri="{A12FA001-AC4F-418D-AE19-62706E023703}">
                      <ahyp:hlinkClr xmlns:ahyp="http://schemas.microsoft.com/office/drawing/2018/hyperlinkcolor" val="tx"/>
                    </a:ext>
                  </a:extLst>
                </a:hlinkClick>
              </a:rPr>
              <a:t>https://www.teagasc.ie/media/website/publications/2020/Farm-Workshop-Booklet-Web.pdf</a:t>
            </a:r>
            <a:endParaRPr lang="en-IE" sz="1800" dirty="0">
              <a:solidFill>
                <a:srgbClr val="87AF3F"/>
              </a:solidFill>
            </a:endParaRPr>
          </a:p>
          <a:p>
            <a:pPr marL="1255713" indent="-1255713" algn="l" rtl="0">
              <a:spcBef>
                <a:spcPts val="400"/>
              </a:spcBef>
            </a:pPr>
            <a:endParaRPr lang="en-IE" sz="1800" dirty="0"/>
          </a:p>
          <a:p>
            <a:pPr marL="15875" indent="-15875" algn="l" rtl="0">
              <a:spcBef>
                <a:spcPts val="400"/>
              </a:spcBef>
            </a:pPr>
            <a:endParaRPr lang="en-IE" sz="1800" dirty="0"/>
          </a:p>
          <a:p>
            <a:pPr marL="15875" indent="-15875" algn="l" rtl="0">
              <a:spcBef>
                <a:spcPts val="400"/>
              </a:spcBef>
            </a:pPr>
            <a:endParaRPr lang="en-IE" sz="1800" dirty="0"/>
          </a:p>
          <a:p>
            <a:pPr marL="15875" indent="-15875" algn="l" rtl="0">
              <a:lnSpc>
                <a:spcPct val="100000"/>
              </a:lnSpc>
              <a:spcBef>
                <a:spcPts val="400"/>
              </a:spcBef>
              <a:buClr>
                <a:srgbClr val="E8A116"/>
              </a:buClr>
              <a:buFont typeface="Arial" panose="020B0604020202020204" pitchFamily="34" charset="0"/>
              <a:buChar char="•"/>
            </a:pPr>
            <a:endParaRPr lang="en-US" sz="1800" dirty="0"/>
          </a:p>
        </p:txBody>
      </p:sp>
      <p:pic>
        <p:nvPicPr>
          <p:cNvPr id="27" name="Picture 26">
            <a:extLst>
              <a:ext uri="{FF2B5EF4-FFF2-40B4-BE49-F238E27FC236}">
                <a16:creationId xmlns:a16="http://schemas.microsoft.com/office/drawing/2014/main" id="{E5E126C2-8C85-FFF1-7A5B-EEB1908B5FDF}"/>
              </a:ext>
            </a:extLst>
          </p:cNvPr>
          <p:cNvPicPr>
            <a:picLocks noChangeAspect="1"/>
          </p:cNvPicPr>
          <p:nvPr/>
        </p:nvPicPr>
        <p:blipFill>
          <a:blip r:embed="rId11"/>
          <a:stretch>
            <a:fillRect/>
          </a:stretch>
        </p:blipFill>
        <p:spPr>
          <a:xfrm>
            <a:off x="9707964" y="65929"/>
            <a:ext cx="2162175" cy="762000"/>
          </a:xfrm>
          <a:prstGeom prst="rect">
            <a:avLst/>
          </a:prstGeom>
        </p:spPr>
      </p:pic>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37" name="Straight Connector 36">
            <a:extLst>
              <a:ext uri="{FF2B5EF4-FFF2-40B4-BE49-F238E27FC236}">
                <a16:creationId xmlns:a16="http://schemas.microsoft.com/office/drawing/2014/main" id="{D1E55B1B-375B-B6EF-EEE1-2CD5C763C5F1}"/>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1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408342" y="628651"/>
            <a:ext cx="8421705" cy="5266972"/>
          </a:xfrm>
        </p:spPr>
        <p:txBody>
          <a:bodyPr/>
          <a:lstStyle/>
          <a:p>
            <a:pPr marL="0" indent="0" algn="l" rtl="0">
              <a:lnSpc>
                <a:spcPts val="2680"/>
              </a:lnSpc>
              <a:spcBef>
                <a:spcPts val="0"/>
              </a:spcBef>
              <a:buClr>
                <a:srgbClr val="E8A116"/>
              </a:buClr>
            </a:pPr>
            <a:r>
              <a:rPr lang="en-IE" sz="2400" dirty="0">
                <a:solidFill>
                  <a:srgbClr val="424242"/>
                </a:solidFill>
              </a:rPr>
              <a:t>Bylandbrug tilbyder et middel til at fremme integreret by- og landdistriktsudvikling på en måde, der kan modvirke nogle af de negative virkninger af urbanisering.</a:t>
            </a:r>
            <a:r>
              <a:rPr lang="en-IE" sz="2400" b="1" dirty="0">
                <a:solidFill>
                  <a:srgbClr val="424242"/>
                </a:solidFill>
              </a:rPr>
              <a:t>Sociale, sundhedsmæssige og miljømæssige fordele</a:t>
            </a:r>
            <a:r>
              <a:rPr lang="en-IE" sz="2400" dirty="0">
                <a:solidFill>
                  <a:srgbClr val="424242"/>
                </a:solidFill>
              </a:rPr>
              <a:t>kan tilfalde, når byrum bruges til fødevarer og afgrødeproduktion.</a:t>
            </a:r>
            <a:r>
              <a:rPr lang="en-IE" sz="2400" b="1" dirty="0">
                <a:solidFill>
                  <a:srgbClr val="E8A116"/>
                </a:solidFill>
              </a:rPr>
              <a:t>Bylandbrug kan være en rentabel forretning og involverer dyrkning af mad og opdræt af dyr (fjerkræ, bier, snegle osv.) i byer og byer</a:t>
            </a:r>
            <a:r>
              <a:rPr lang="en-IE" sz="2400" dirty="0">
                <a:solidFill>
                  <a:srgbClr val="424242"/>
                </a:solidFill>
              </a:rPr>
              <a:t>. Maden produceres og forarbejdes lokalt og sælges til lokalsamfundet.</a:t>
            </a:r>
            <a:r>
              <a:rPr lang="en-IE" sz="2400" b="1" dirty="0">
                <a:solidFill>
                  <a:srgbClr val="424242"/>
                </a:solidFill>
              </a:rPr>
              <a:t>Spiselige landskaber</a:t>
            </a:r>
            <a:r>
              <a:rPr lang="en-IE" sz="2400" dirty="0">
                <a:solidFill>
                  <a:srgbClr val="424242"/>
                </a:solidFill>
              </a:rPr>
              <a:t>kan skabes i uudnyttede rum ved at udvikle drivhuse, gadelandskab, gårde, højbede, tagterrasser og vertikale landbrugssystemer. Byens landbrug</a:t>
            </a:r>
            <a:r>
              <a:rPr lang="en-IE" sz="2400" b="1" dirty="0">
                <a:solidFill>
                  <a:srgbClr val="424242"/>
                </a:solidFill>
              </a:rPr>
              <a:t>giver beskæftigelse</a:t>
            </a:r>
            <a:r>
              <a:rPr lang="en-IE" sz="2400" dirty="0">
                <a:solidFill>
                  <a:srgbClr val="424242"/>
                </a:solidFill>
              </a:rPr>
              <a:t>, og kan hjælpe med at omdanne byaffaldsarealer til positive rum for lokalsamfund ved at reducere fattigdom, forurening og endda reducere kriminalitet i disse områder. Lokal</a:t>
            </a:r>
            <a:r>
              <a:rPr lang="en-IE" sz="2400" b="1" dirty="0">
                <a:solidFill>
                  <a:srgbClr val="424242"/>
                </a:solidFill>
              </a:rPr>
              <a:t>CO2-fodaftrykket reduceres</a:t>
            </a:r>
            <a:r>
              <a:rPr lang="en-IE" sz="2400" dirty="0">
                <a:solidFill>
                  <a:srgbClr val="424242"/>
                </a:solidFill>
              </a:rPr>
              <a:t>stammer fra lokal fødevareproduktion, og bringer den tættere på forbrugerne.</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440796" cy="803654"/>
          </a:xfrm>
        </p:spPr>
        <p:txBody>
          <a:bodyPr/>
          <a:lstStyle/>
          <a:p>
            <a:pPr algn="l" rtl="0"/>
            <a:r>
              <a:rPr lang="en-US" b="1" dirty="0">
                <a:solidFill>
                  <a:srgbClr val="E8A116"/>
                </a:solidFill>
              </a:rPr>
              <a:t>2.2 Bylandbrug og sociale ydelser</a:t>
            </a:r>
          </a:p>
          <a:p>
            <a:pPr algn="l" rtl="0"/>
            <a:endParaRPr lang="en-US" b="1" dirty="0">
              <a:solidFill>
                <a:srgbClr val="E8A116"/>
              </a:solidFill>
            </a:endParaRPr>
          </a:p>
        </p:txBody>
      </p:sp>
      <p:grpSp>
        <p:nvGrpSpPr>
          <p:cNvPr id="30" name="Group 29">
            <a:extLst>
              <a:ext uri="{FF2B5EF4-FFF2-40B4-BE49-F238E27FC236}">
                <a16:creationId xmlns:a16="http://schemas.microsoft.com/office/drawing/2014/main" id="{D6B6D2AB-C059-10F0-10A9-438E89CF32E6}"/>
              </a:ext>
            </a:extLst>
          </p:cNvPr>
          <p:cNvGrpSpPr/>
          <p:nvPr/>
        </p:nvGrpSpPr>
        <p:grpSpPr>
          <a:xfrm>
            <a:off x="2462947" y="4834973"/>
            <a:ext cx="943614" cy="841150"/>
            <a:chOff x="4422991" y="1951890"/>
            <a:chExt cx="1086135" cy="968195"/>
          </a:xfrm>
          <a:solidFill>
            <a:srgbClr val="296B5F"/>
          </a:solidFill>
        </p:grpSpPr>
        <p:sp>
          <p:nvSpPr>
            <p:cNvPr id="31" name="Freeform 30">
              <a:extLst>
                <a:ext uri="{FF2B5EF4-FFF2-40B4-BE49-F238E27FC236}">
                  <a16:creationId xmlns:a16="http://schemas.microsoft.com/office/drawing/2014/main" id="{A00EDD08-3478-FA4B-33AF-C5CD633EA1CE}"/>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pPr algn="l" rtl="0"/>
              <a:endParaRPr lang="en-US"/>
            </a:p>
          </p:txBody>
        </p:sp>
        <p:grpSp>
          <p:nvGrpSpPr>
            <p:cNvPr id="32" name="Graphic 3">
              <a:extLst>
                <a:ext uri="{FF2B5EF4-FFF2-40B4-BE49-F238E27FC236}">
                  <a16:creationId xmlns:a16="http://schemas.microsoft.com/office/drawing/2014/main" id="{E961B699-EB51-5BDC-6347-43EF90A7FDDD}"/>
                </a:ext>
              </a:extLst>
            </p:cNvPr>
            <p:cNvGrpSpPr/>
            <p:nvPr/>
          </p:nvGrpSpPr>
          <p:grpSpPr>
            <a:xfrm>
              <a:off x="4738409" y="2001259"/>
              <a:ext cx="466270" cy="416899"/>
              <a:chOff x="4738409" y="2001259"/>
              <a:chExt cx="466270" cy="416899"/>
            </a:xfrm>
            <a:grpFill/>
          </p:grpSpPr>
          <p:sp>
            <p:nvSpPr>
              <p:cNvPr id="33" name="Freeform 32">
                <a:extLst>
                  <a:ext uri="{FF2B5EF4-FFF2-40B4-BE49-F238E27FC236}">
                    <a16:creationId xmlns:a16="http://schemas.microsoft.com/office/drawing/2014/main" id="{9812C9F6-D902-7B2E-1BD8-C88FEAA8CFC4}"/>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w="27426"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50227AAC-E978-18B6-C0AA-3D3CA887AE87}"/>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w="27426"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03653687-ECCD-2ECC-43F5-5DBC85372824}"/>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w="27426" cap="flat">
                <a:noFill/>
                <a:prstDash val="solid"/>
                <a:miter/>
              </a:ln>
            </p:spPr>
            <p:txBody>
              <a:bodyPr rtlCol="0" anchor="ctr"/>
              <a:lstStyle/>
              <a:p>
                <a:pPr algn="l" rtl="0"/>
                <a:endParaRPr lang="en-US"/>
              </a:p>
            </p:txBody>
          </p:sp>
        </p:grpSp>
      </p:grpSp>
      <p:cxnSp>
        <p:nvCxnSpPr>
          <p:cNvPr id="36" name="Straight Connector 35">
            <a:extLst>
              <a:ext uri="{FF2B5EF4-FFF2-40B4-BE49-F238E27FC236}">
                <a16:creationId xmlns:a16="http://schemas.microsoft.com/office/drawing/2014/main" id="{92AF5DFF-51A9-3EB7-77DF-2823279C4D1B}"/>
              </a:ext>
            </a:extLst>
          </p:cNvPr>
          <p:cNvCxnSpPr>
            <a:cxnSpLocks/>
          </p:cNvCxnSpPr>
          <p:nvPr/>
        </p:nvCxnSpPr>
        <p:spPr>
          <a:xfrm>
            <a:off x="2972392" y="322595"/>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73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408343" y="628651"/>
            <a:ext cx="8050232" cy="5266972"/>
          </a:xfrm>
        </p:spPr>
        <p:txBody>
          <a:bodyPr/>
          <a:lstStyle/>
          <a:p>
            <a:pPr marL="0" indent="0" algn="l" rtl="0">
              <a:lnSpc>
                <a:spcPts val="2680"/>
              </a:lnSpc>
              <a:spcBef>
                <a:spcPts val="0"/>
              </a:spcBef>
              <a:buClr>
                <a:srgbClr val="E8A116"/>
              </a:buClr>
            </a:pPr>
            <a:r>
              <a:rPr lang="en-IE" dirty="0">
                <a:solidFill>
                  <a:srgbClr val="424242"/>
                </a:solidFill>
              </a:rPr>
              <a:t>Bylandbrug kan</a:t>
            </a:r>
            <a:r>
              <a:rPr lang="en-IE" sz="2400" dirty="0">
                <a:solidFill>
                  <a:srgbClr val="424242"/>
                </a:solidFill>
              </a:rPr>
              <a:t>genbruge byressourcer og er nøglen til overgangen til en</a:t>
            </a:r>
            <a:r>
              <a:rPr lang="en-IE" sz="2400" b="1" dirty="0">
                <a:solidFill>
                  <a:srgbClr val="424242"/>
                </a:solidFill>
              </a:rPr>
              <a:t>cirkulær økonomi</a:t>
            </a:r>
            <a:r>
              <a:rPr lang="en-IE" sz="2400" dirty="0">
                <a:solidFill>
                  <a:srgbClr val="424242"/>
                </a:solidFill>
              </a:rPr>
              <a:t>.</a:t>
            </a:r>
            <a:r>
              <a:rPr lang="en-IE" sz="2400" b="1" dirty="0">
                <a:solidFill>
                  <a:srgbClr val="E8A116"/>
                </a:solidFill>
              </a:rPr>
              <a:t>Uddannelsesmæssige fordele</a:t>
            </a:r>
            <a:r>
              <a:rPr lang="en-IE" sz="2400" dirty="0">
                <a:solidFill>
                  <a:srgbClr val="424242"/>
                </a:solidFill>
              </a:rPr>
              <a:t>omfatte uddannelse og kompetenceudvikling og forbedret innovation.</a:t>
            </a:r>
            <a:r>
              <a:rPr lang="en-IE" sz="2400" b="1" dirty="0">
                <a:solidFill>
                  <a:srgbClr val="E8A116"/>
                </a:solidFill>
              </a:rPr>
              <a:t>Sundhed og ernæring</a:t>
            </a:r>
            <a:r>
              <a:rPr lang="en-IE" sz="2400" dirty="0">
                <a:solidFill>
                  <a:srgbClr val="424242"/>
                </a:solidFill>
              </a:rPr>
              <a:t>kan forbedres lokalt på grund af nem adgang til friske fødevarer og giver fødevaresikkerhed. Prisen på</a:t>
            </a:r>
            <a:r>
              <a:rPr lang="en-IE" sz="2400" b="1" dirty="0">
                <a:solidFill>
                  <a:srgbClr val="424242"/>
                </a:solidFill>
              </a:rPr>
              <a:t>transportere</a:t>
            </a:r>
            <a:r>
              <a:rPr lang="en-IE" sz="2400" dirty="0">
                <a:solidFill>
                  <a:srgbClr val="424242"/>
                </a:solidFill>
              </a:rPr>
              <a:t>elimineres eller reduceres, da forsyningskæderne forkortes, hvilket kan gøre fødevarer billigere for lokalsamfundet.</a:t>
            </a:r>
          </a:p>
          <a:p>
            <a:pPr marL="0" indent="0" algn="l" rtl="0">
              <a:lnSpc>
                <a:spcPts val="2680"/>
              </a:lnSpc>
              <a:spcBef>
                <a:spcPts val="0"/>
              </a:spcBef>
              <a:buClr>
                <a:srgbClr val="E8A116"/>
              </a:buClr>
            </a:pPr>
            <a:r>
              <a:rPr lang="en-IE" sz="2400" b="1" dirty="0">
                <a:solidFill>
                  <a:srgbClr val="E8A116"/>
                </a:solidFill>
              </a:rPr>
              <a:t>Sociale ydelser</a:t>
            </a:r>
            <a:r>
              <a:rPr lang="en-IE" sz="2400" dirty="0">
                <a:solidFill>
                  <a:srgbClr val="424242"/>
                </a:solidFill>
              </a:rPr>
              <a:t>,</a:t>
            </a:r>
            <a:r>
              <a:rPr lang="en-IE" sz="2400" b="1" dirty="0">
                <a:solidFill>
                  <a:srgbClr val="E8A116"/>
                </a:solidFill>
              </a:rPr>
              <a:t>velvære</a:t>
            </a:r>
            <a:r>
              <a:rPr lang="en-IE" sz="2400" dirty="0">
                <a:solidFill>
                  <a:srgbClr val="424242"/>
                </a:solidFill>
              </a:rPr>
              <a:t>og</a:t>
            </a:r>
            <a:r>
              <a:rPr lang="en-IE" sz="2400" b="1" dirty="0">
                <a:solidFill>
                  <a:srgbClr val="E8A116"/>
                </a:solidFill>
              </a:rPr>
              <a:t>enhed</a:t>
            </a:r>
            <a:r>
              <a:rPr lang="en-IE" sz="2400" dirty="0">
                <a:solidFill>
                  <a:srgbClr val="424242"/>
                </a:solidFill>
              </a:rPr>
              <a:t>fremmes, når mennesker i alle aldre og kulturer mødes med formål og mening for at interagere, danne gode relationer i et bæredygtigt miljø.</a:t>
            </a:r>
          </a:p>
          <a:p>
            <a:pPr marL="0" indent="0" algn="l" rtl="0">
              <a:lnSpc>
                <a:spcPts val="2680"/>
              </a:lnSpc>
              <a:spcBef>
                <a:spcPts val="0"/>
              </a:spcBef>
              <a:buClr>
                <a:srgbClr val="E8A116"/>
              </a:buClr>
            </a:pPr>
            <a:r>
              <a:rPr lang="en-IE" sz="2400" b="1" dirty="0">
                <a:solidFill>
                  <a:srgbClr val="424242"/>
                </a:solidFill>
              </a:rPr>
              <a:t>Socialt landbrug</a:t>
            </a:r>
            <a:r>
              <a:rPr lang="en-IE" sz="2400" dirty="0">
                <a:solidFill>
                  <a:srgbClr val="424242"/>
                </a:solidFill>
              </a:rPr>
              <a:t>repræsenterer landbrug for sundhed, der giver mennesker med en række udfordringer i livet mulighed for at bruge tid og udføre aktiviteter på arbejdende familielandbrug, der integrerer sociale og sundhedsydelser.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440796" cy="803654"/>
          </a:xfrm>
        </p:spPr>
        <p:txBody>
          <a:bodyPr/>
          <a:lstStyle/>
          <a:p>
            <a:pPr algn="l" rtl="0"/>
            <a:r>
              <a:rPr lang="en-US" b="1" dirty="0">
                <a:solidFill>
                  <a:srgbClr val="E8A116"/>
                </a:solidFill>
              </a:rPr>
              <a:t>2.2 Bylandbrug og sociale ydelser</a:t>
            </a:r>
          </a:p>
          <a:p>
            <a:pPr algn="l" rtl="0"/>
            <a:endParaRPr lang="en-US" b="1" dirty="0">
              <a:solidFill>
                <a:srgbClr val="E8A116"/>
              </a:solidFill>
            </a:endParaRPr>
          </a:p>
        </p:txBody>
      </p:sp>
      <p:grpSp>
        <p:nvGrpSpPr>
          <p:cNvPr id="30" name="Group 29">
            <a:extLst>
              <a:ext uri="{FF2B5EF4-FFF2-40B4-BE49-F238E27FC236}">
                <a16:creationId xmlns:a16="http://schemas.microsoft.com/office/drawing/2014/main" id="{D6B6D2AB-C059-10F0-10A9-438E89CF32E6}"/>
              </a:ext>
            </a:extLst>
          </p:cNvPr>
          <p:cNvGrpSpPr/>
          <p:nvPr/>
        </p:nvGrpSpPr>
        <p:grpSpPr>
          <a:xfrm>
            <a:off x="2462947" y="4834973"/>
            <a:ext cx="943614" cy="841150"/>
            <a:chOff x="4422991" y="1951890"/>
            <a:chExt cx="1086135" cy="968195"/>
          </a:xfrm>
          <a:solidFill>
            <a:srgbClr val="296B5F"/>
          </a:solidFill>
        </p:grpSpPr>
        <p:sp>
          <p:nvSpPr>
            <p:cNvPr id="31" name="Freeform 30">
              <a:extLst>
                <a:ext uri="{FF2B5EF4-FFF2-40B4-BE49-F238E27FC236}">
                  <a16:creationId xmlns:a16="http://schemas.microsoft.com/office/drawing/2014/main" id="{A00EDD08-3478-FA4B-33AF-C5CD633EA1CE}"/>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pPr algn="l" rtl="0"/>
              <a:endParaRPr lang="en-US"/>
            </a:p>
          </p:txBody>
        </p:sp>
        <p:grpSp>
          <p:nvGrpSpPr>
            <p:cNvPr id="32" name="Graphic 3">
              <a:extLst>
                <a:ext uri="{FF2B5EF4-FFF2-40B4-BE49-F238E27FC236}">
                  <a16:creationId xmlns:a16="http://schemas.microsoft.com/office/drawing/2014/main" id="{E961B699-EB51-5BDC-6347-43EF90A7FDDD}"/>
                </a:ext>
              </a:extLst>
            </p:cNvPr>
            <p:cNvGrpSpPr/>
            <p:nvPr/>
          </p:nvGrpSpPr>
          <p:grpSpPr>
            <a:xfrm>
              <a:off x="4738409" y="2001259"/>
              <a:ext cx="466270" cy="416899"/>
              <a:chOff x="4738409" y="2001259"/>
              <a:chExt cx="466270" cy="416899"/>
            </a:xfrm>
            <a:grpFill/>
          </p:grpSpPr>
          <p:sp>
            <p:nvSpPr>
              <p:cNvPr id="33" name="Freeform 32">
                <a:extLst>
                  <a:ext uri="{FF2B5EF4-FFF2-40B4-BE49-F238E27FC236}">
                    <a16:creationId xmlns:a16="http://schemas.microsoft.com/office/drawing/2014/main" id="{9812C9F6-D902-7B2E-1BD8-C88FEAA8CFC4}"/>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w="27426"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50227AAC-E978-18B6-C0AA-3D3CA887AE87}"/>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w="27426"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03653687-ECCD-2ECC-43F5-5DBC85372824}"/>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w="27426" cap="flat">
                <a:noFill/>
                <a:prstDash val="solid"/>
                <a:miter/>
              </a:ln>
            </p:spPr>
            <p:txBody>
              <a:bodyPr rtlCol="0" anchor="ctr"/>
              <a:lstStyle/>
              <a:p>
                <a:pPr algn="l" rtl="0"/>
                <a:endParaRPr lang="en-US"/>
              </a:p>
            </p:txBody>
          </p:sp>
        </p:grpSp>
      </p:grpSp>
      <p:cxnSp>
        <p:nvCxnSpPr>
          <p:cNvPr id="36" name="Straight Connector 35">
            <a:extLst>
              <a:ext uri="{FF2B5EF4-FFF2-40B4-BE49-F238E27FC236}">
                <a16:creationId xmlns:a16="http://schemas.microsoft.com/office/drawing/2014/main" id="{92AF5DFF-51A9-3EB7-77DF-2823279C4D1B}"/>
              </a:ext>
            </a:extLst>
          </p:cNvPr>
          <p:cNvCxnSpPr>
            <a:cxnSpLocks/>
          </p:cNvCxnSpPr>
          <p:nvPr/>
        </p:nvCxnSpPr>
        <p:spPr>
          <a:xfrm>
            <a:off x="2972392" y="322595"/>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00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408343" y="628651"/>
            <a:ext cx="4506932" cy="5266972"/>
          </a:xfrm>
        </p:spPr>
        <p:txBody>
          <a:bodyPr/>
          <a:lstStyle/>
          <a:p>
            <a:pPr marL="0" indent="0" algn="l" rtl="0">
              <a:lnSpc>
                <a:spcPts val="2680"/>
              </a:lnSpc>
              <a:spcBef>
                <a:spcPts val="0"/>
              </a:spcBef>
              <a:buClr>
                <a:srgbClr val="E8A116"/>
              </a:buClr>
            </a:pPr>
            <a:r>
              <a:rPr lang="en-IE" sz="2400" b="1" dirty="0">
                <a:solidFill>
                  <a:srgbClr val="424242"/>
                </a:solidFill>
              </a:rPr>
              <a:t>Socialt landbrug</a:t>
            </a:r>
            <a:r>
              <a:rPr lang="en-IE" sz="2400" dirty="0">
                <a:solidFill>
                  <a:srgbClr val="424242"/>
                </a:solidFill>
              </a:rPr>
              <a:t>påtager sig værdifulde sociale funktioner, især i nærheden af ​​byområder med deres tilhørende tæthed af dårligt stillede grupper. Nogle bygårde drives som sociale virksomheder eller af velgørende organisationer, der leverer uddannelse og mad til lokalsamfundet, hjælper dem i nød og fremmer social integration og adresserer uligheder.</a:t>
            </a:r>
          </a:p>
          <a:p>
            <a:pPr marL="0" indent="0" algn="l" rtl="0">
              <a:lnSpc>
                <a:spcPts val="2680"/>
              </a:lnSpc>
              <a:spcBef>
                <a:spcPts val="0"/>
              </a:spcBef>
              <a:buClr>
                <a:srgbClr val="E8A116"/>
              </a:buClr>
            </a:pPr>
            <a:endParaRPr lang="en-IE" sz="2400" dirty="0">
              <a:solidFill>
                <a:srgbClr val="42424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440796" cy="803654"/>
          </a:xfrm>
        </p:spPr>
        <p:txBody>
          <a:bodyPr/>
          <a:lstStyle/>
          <a:p>
            <a:pPr algn="l" rtl="0"/>
            <a:r>
              <a:rPr lang="en-US" b="1" dirty="0">
                <a:solidFill>
                  <a:srgbClr val="E8A116"/>
                </a:solidFill>
              </a:rPr>
              <a:t>2.2 Bylandbrug og sociale ydelser</a:t>
            </a:r>
          </a:p>
          <a:p>
            <a:pPr algn="l" rtl="0"/>
            <a:endParaRPr lang="en-US" b="1" dirty="0">
              <a:solidFill>
                <a:srgbClr val="E8A116"/>
              </a:solidFill>
            </a:endParaRPr>
          </a:p>
        </p:txBody>
      </p:sp>
      <p:grpSp>
        <p:nvGrpSpPr>
          <p:cNvPr id="30" name="Group 29">
            <a:extLst>
              <a:ext uri="{FF2B5EF4-FFF2-40B4-BE49-F238E27FC236}">
                <a16:creationId xmlns:a16="http://schemas.microsoft.com/office/drawing/2014/main" id="{D6B6D2AB-C059-10F0-10A9-438E89CF32E6}"/>
              </a:ext>
            </a:extLst>
          </p:cNvPr>
          <p:cNvGrpSpPr/>
          <p:nvPr/>
        </p:nvGrpSpPr>
        <p:grpSpPr>
          <a:xfrm>
            <a:off x="2462947" y="4834973"/>
            <a:ext cx="943614" cy="841150"/>
            <a:chOff x="4422991" y="1951890"/>
            <a:chExt cx="1086135" cy="968195"/>
          </a:xfrm>
          <a:solidFill>
            <a:srgbClr val="296B5F"/>
          </a:solidFill>
        </p:grpSpPr>
        <p:sp>
          <p:nvSpPr>
            <p:cNvPr id="31" name="Freeform 30">
              <a:extLst>
                <a:ext uri="{FF2B5EF4-FFF2-40B4-BE49-F238E27FC236}">
                  <a16:creationId xmlns:a16="http://schemas.microsoft.com/office/drawing/2014/main" id="{A00EDD08-3478-FA4B-33AF-C5CD633EA1CE}"/>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pPr algn="l" rtl="0"/>
              <a:endParaRPr lang="en-US"/>
            </a:p>
          </p:txBody>
        </p:sp>
        <p:grpSp>
          <p:nvGrpSpPr>
            <p:cNvPr id="32" name="Graphic 3">
              <a:extLst>
                <a:ext uri="{FF2B5EF4-FFF2-40B4-BE49-F238E27FC236}">
                  <a16:creationId xmlns:a16="http://schemas.microsoft.com/office/drawing/2014/main" id="{E961B699-EB51-5BDC-6347-43EF90A7FDDD}"/>
                </a:ext>
              </a:extLst>
            </p:cNvPr>
            <p:cNvGrpSpPr/>
            <p:nvPr/>
          </p:nvGrpSpPr>
          <p:grpSpPr>
            <a:xfrm>
              <a:off x="4738409" y="2001259"/>
              <a:ext cx="466270" cy="416899"/>
              <a:chOff x="4738409" y="2001259"/>
              <a:chExt cx="466270" cy="416899"/>
            </a:xfrm>
            <a:grpFill/>
          </p:grpSpPr>
          <p:sp>
            <p:nvSpPr>
              <p:cNvPr id="33" name="Freeform 32">
                <a:extLst>
                  <a:ext uri="{FF2B5EF4-FFF2-40B4-BE49-F238E27FC236}">
                    <a16:creationId xmlns:a16="http://schemas.microsoft.com/office/drawing/2014/main" id="{9812C9F6-D902-7B2E-1BD8-C88FEAA8CFC4}"/>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w="27426"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50227AAC-E978-18B6-C0AA-3D3CA887AE87}"/>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w="27426"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03653687-ECCD-2ECC-43F5-5DBC85372824}"/>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w="27426" cap="flat">
                <a:noFill/>
                <a:prstDash val="solid"/>
                <a:miter/>
              </a:ln>
            </p:spPr>
            <p:txBody>
              <a:bodyPr rtlCol="0" anchor="ctr"/>
              <a:lstStyle/>
              <a:p>
                <a:pPr algn="l" rtl="0"/>
                <a:endParaRPr lang="en-US"/>
              </a:p>
            </p:txBody>
          </p:sp>
        </p:grpSp>
      </p:grpSp>
      <p:cxnSp>
        <p:nvCxnSpPr>
          <p:cNvPr id="36" name="Straight Connector 35">
            <a:extLst>
              <a:ext uri="{FF2B5EF4-FFF2-40B4-BE49-F238E27FC236}">
                <a16:creationId xmlns:a16="http://schemas.microsoft.com/office/drawing/2014/main" id="{92AF5DFF-51A9-3EB7-77DF-2823279C4D1B}"/>
              </a:ext>
            </a:extLst>
          </p:cNvPr>
          <p:cNvCxnSpPr>
            <a:cxnSpLocks/>
          </p:cNvCxnSpPr>
          <p:nvPr/>
        </p:nvCxnSpPr>
        <p:spPr>
          <a:xfrm>
            <a:off x="2972392" y="322595"/>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2CBC221-2559-0918-5BC9-812A94225A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6726" y="1116557"/>
            <a:ext cx="3898968" cy="4047251"/>
          </a:xfrm>
          <a:prstGeom prst="rect">
            <a:avLst/>
          </a:prstGeom>
        </p:spPr>
      </p:pic>
    </p:spTree>
    <p:extLst>
      <p:ext uri="{BB962C8B-B14F-4D97-AF65-F5344CB8AC3E}">
        <p14:creationId xmlns:p14="http://schemas.microsoft.com/office/powerpoint/2010/main" val="234140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89050" indent="-1289050" algn="l" rtl="0"/>
            <a:r>
              <a:rPr lang="en-IE" sz="1800" b="1" dirty="0"/>
              <a:t>Dyrke motion:</a:t>
            </a:r>
            <a:r>
              <a:rPr lang="en-IE" sz="1800" dirty="0"/>
              <a:t>Hvem er bybønderne i dit område?</a:t>
            </a:r>
          </a:p>
          <a:p>
            <a:pPr marL="1289050" indent="-1289050" algn="l" rtl="0"/>
            <a:endParaRPr lang="en-IE" sz="1800" b="1" dirty="0"/>
          </a:p>
          <a:p>
            <a:pPr marL="1289050" indent="-1289050" algn="l" rtl="0"/>
            <a:r>
              <a:rPr lang="en-IE" sz="1800" b="1" dirty="0"/>
              <a:t>Hjemmesider</a:t>
            </a:r>
            <a:r>
              <a:rPr lang="en-IE" sz="1800" dirty="0"/>
              <a:t>: Hvad er Urban Farming? Tilgængelig på:</a:t>
            </a:r>
            <a:r>
              <a:rPr lang="en-IE" sz="1800" dirty="0">
                <a:solidFill>
                  <a:srgbClr val="87AF3F"/>
                </a:solidFill>
                <a:hlinkClick r:id="rId2">
                  <a:extLst>
                    <a:ext uri="{A12FA001-AC4F-418D-AE19-62706E023703}">
                      <ahyp:hlinkClr xmlns:ahyp="http://schemas.microsoft.com/office/drawing/2018/hyperlinkcolor" val="tx"/>
                    </a:ext>
                  </a:extLst>
                </a:hlinkClick>
              </a:rPr>
              <a:t>https://www.thespruceeats.com/what-is-urban-farming-5188341</a:t>
            </a:r>
            <a:r>
              <a:rPr lang="en-IE" sz="1800" dirty="0"/>
              <a:t>. Climate Smart Urban Agriculture</a:t>
            </a:r>
            <a:r>
              <a:rPr lang="en-IE" sz="1800" dirty="0">
                <a:solidFill>
                  <a:srgbClr val="87AF3F"/>
                </a:solidFill>
              </a:rPr>
              <a:t>:</a:t>
            </a:r>
            <a:r>
              <a:rPr lang="en-IE" sz="1800" dirty="0">
                <a:solidFill>
                  <a:srgbClr val="87AF3F"/>
                </a:solidFill>
                <a:hlinkClick r:id="rId3">
                  <a:extLst>
                    <a:ext uri="{A12FA001-AC4F-418D-AE19-62706E023703}">
                      <ahyp:hlinkClr xmlns:ahyp="http://schemas.microsoft.com/office/drawing/2018/hyperlinkcolor" val="tx"/>
                    </a:ext>
                  </a:extLst>
                </a:hlinkClick>
              </a:rPr>
              <a:t>https://climate-adapt.eea.europa.eu/da/metadata/adaptation-options/urban-farming-and-gardening</a:t>
            </a:r>
            <a:endParaRPr lang="en-IE" sz="1800" dirty="0">
              <a:solidFill>
                <a:srgbClr val="87AF3F"/>
              </a:solidFill>
            </a:endParaRPr>
          </a:p>
          <a:p>
            <a:pPr marL="1289050" indent="-1289050" algn="l" rtl="0"/>
            <a:r>
              <a:rPr lang="en-IE" sz="1800" b="1" dirty="0"/>
              <a:t>Youtube:</a:t>
            </a:r>
            <a:r>
              <a:rPr lang="en-IE" sz="1800" dirty="0"/>
              <a:t>Fordelene ved bylandbrug</a:t>
            </a:r>
            <a:r>
              <a:rPr lang="en-IE" sz="1800" dirty="0">
                <a:solidFill>
                  <a:srgbClr val="87AF3F"/>
                </a:solidFill>
                <a:hlinkClick r:id="rId4">
                  <a:extLst>
                    <a:ext uri="{A12FA001-AC4F-418D-AE19-62706E023703}">
                      <ahyp:hlinkClr xmlns:ahyp="http://schemas.microsoft.com/office/drawing/2018/hyperlinkcolor" val="tx"/>
                    </a:ext>
                  </a:extLst>
                </a:hlinkClick>
              </a:rPr>
              <a:t>https://www.youtube.com/watch?v=ZkmgHQjboRQ</a:t>
            </a:r>
            <a:r>
              <a:rPr lang="en-IE" sz="1800" dirty="0">
                <a:solidFill>
                  <a:srgbClr val="87AF3F"/>
                </a:solidFill>
              </a:rPr>
              <a:t> </a:t>
            </a:r>
            <a:r>
              <a:rPr lang="en-IE" sz="1800" dirty="0"/>
              <a:t>; Hvordan Urban Farming reddede et Dallas-fællesskab:</a:t>
            </a:r>
            <a:r>
              <a:rPr lang="en-IE" sz="1800" dirty="0">
                <a:solidFill>
                  <a:srgbClr val="87AF3F"/>
                </a:solidFill>
                <a:hlinkClick r:id="rId5">
                  <a:extLst>
                    <a:ext uri="{A12FA001-AC4F-418D-AE19-62706E023703}">
                      <ahyp:hlinkClr xmlns:ahyp="http://schemas.microsoft.com/office/drawing/2018/hyperlinkcolor" val="tx"/>
                    </a:ext>
                  </a:extLst>
                </a:hlinkClick>
              </a:rPr>
              <a:t>https://www.youtube.com/watch?v=gfCcI6_1iiA</a:t>
            </a:r>
            <a:r>
              <a:rPr lang="en-IE" sz="1800" dirty="0">
                <a:solidFill>
                  <a:srgbClr val="87AF3F"/>
                </a:solidFill>
              </a:rPr>
              <a:t>.</a:t>
            </a:r>
            <a:r>
              <a:rPr lang="en-IE" sz="1800" dirty="0"/>
              <a:t>Fordelene ved bylandbrug:</a:t>
            </a:r>
            <a:r>
              <a:rPr lang="en-IE" sz="1800" dirty="0">
                <a:solidFill>
                  <a:srgbClr val="87AF3F"/>
                </a:solidFill>
                <a:hlinkClick r:id="rId4">
                  <a:extLst>
                    <a:ext uri="{A12FA001-AC4F-418D-AE19-62706E023703}">
                      <ahyp:hlinkClr xmlns:ahyp="http://schemas.microsoft.com/office/drawing/2018/hyperlinkcolor" val="tx"/>
                    </a:ext>
                  </a:extLst>
                </a:hlinkClick>
              </a:rPr>
              <a:t>https://www.youtube.com/watch?v=ZkmgHQjboRQ</a:t>
            </a:r>
            <a:r>
              <a:rPr lang="en-IE" sz="1800" dirty="0">
                <a:solidFill>
                  <a:srgbClr val="87AF3F"/>
                </a:solidFill>
              </a:rPr>
              <a:t>.</a:t>
            </a:r>
            <a:r>
              <a:rPr lang="en-IE" sz="1800" dirty="0"/>
              <a:t>Start af din Urban Farm</a:t>
            </a:r>
            <a:r>
              <a:rPr lang="en-IE" sz="1800" dirty="0">
                <a:solidFill>
                  <a:srgbClr val="87AF3F"/>
                </a:solidFill>
                <a:hlinkClick r:id="rId6">
                  <a:extLst>
                    <a:ext uri="{A12FA001-AC4F-418D-AE19-62706E023703}">
                      <ahyp:hlinkClr xmlns:ahyp="http://schemas.microsoft.com/office/drawing/2018/hyperlinkcolor" val="tx"/>
                    </a:ext>
                  </a:extLst>
                </a:hlinkClick>
              </a:rPr>
              <a:t>https://www.youtube.com/watch?v=t4lnbMNnwuo</a:t>
            </a:r>
            <a:r>
              <a:rPr lang="en-IE" sz="1800" dirty="0">
                <a:solidFill>
                  <a:srgbClr val="87AF3F"/>
                </a:solidFill>
              </a:rPr>
              <a:t>.</a:t>
            </a:r>
            <a:r>
              <a:rPr lang="en-IE" sz="1800" dirty="0"/>
              <a:t>Urban Agriculture tilbyder en løsning på fødevarekrisen, hvis fremtiden:</a:t>
            </a:r>
            <a:r>
              <a:rPr lang="en-IE" sz="1800" dirty="0">
                <a:solidFill>
                  <a:srgbClr val="87AF3F"/>
                </a:solidFill>
                <a:hlinkClick r:id="rId7">
                  <a:extLst>
                    <a:ext uri="{A12FA001-AC4F-418D-AE19-62706E023703}">
                      <ahyp:hlinkClr xmlns:ahyp="http://schemas.microsoft.com/office/drawing/2018/hyperlinkcolor" val="tx"/>
                    </a:ext>
                  </a:extLst>
                </a:hlinkClick>
              </a:rPr>
              <a:t>https://www.youtube.com/watch?v=N7-mNylq4Ok</a:t>
            </a:r>
            <a:endParaRPr lang="en-IE" sz="1800" dirty="0">
              <a:solidFill>
                <a:srgbClr val="87AF3F"/>
              </a:solidFill>
            </a:endParaRPr>
          </a:p>
          <a:p>
            <a:pPr marL="1289050" indent="-1289050" algn="l" rtl="0"/>
            <a:r>
              <a:rPr lang="en-IE" sz="1800" b="1" dirty="0"/>
              <a:t>Casestudie:</a:t>
            </a:r>
            <a:r>
              <a:rPr lang="en-IE" sz="1800" dirty="0"/>
              <a:t>Introduktion side 1 til 4, 16; Lemon Tree Trust, Les Cinq Toits, L ers</a:t>
            </a:r>
            <a:r>
              <a:rPr lang="en-IE" sz="1800" dirty="0" err="1"/>
              <a:t>ø</a:t>
            </a:r>
            <a:r>
              <a:rPr lang="en-IE" sz="1800" dirty="0"/>
              <a:t>gr</a:t>
            </a:r>
            <a:r>
              <a:rPr lang="en-IE" sz="1800" dirty="0" err="1"/>
              <a:t>ø</a:t>
            </a:r>
            <a:r>
              <a:rPr lang="en-IE" sz="1800" dirty="0"/>
              <a:t>ftens jeg ntegrater</a:t>
            </a:r>
            <a:r>
              <a:rPr lang="en-IE" sz="1800" dirty="0" err="1"/>
              <a:t>jeg</a:t>
            </a:r>
            <a:r>
              <a:rPr lang="en-IE" sz="1800" dirty="0"/>
              <a:t>onsbyhaver,</a:t>
            </a:r>
            <a:r>
              <a:rPr lang="en-IE" sz="1800" dirty="0" err="1"/>
              <a:t>L'Autre</a:t>
            </a:r>
            <a:r>
              <a:rPr lang="en-IE" sz="1800" dirty="0"/>
              <a:t>Champ, Eta Beta</a:t>
            </a:r>
          </a:p>
          <a:p>
            <a:pPr marL="1289050" indent="-1289050" algn="l" rtl="0"/>
            <a:r>
              <a:rPr lang="en-IE" sz="1800" b="1" dirty="0"/>
              <a:t>Offentliggørelse:</a:t>
            </a:r>
            <a:r>
              <a:rPr lang="en-IE" sz="1800" dirty="0"/>
              <a:t>Papanek, A. et al. 2023. Sociale og samfundsmæssige fordele og begrænsninger ved Urban</a:t>
            </a:r>
            <a:r>
              <a:rPr lang="en-IE" sz="1800" dirty="0" err="1"/>
              <a:t>Landbrug</a:t>
            </a:r>
            <a:r>
              <a:rPr lang="en-IE" sz="1800" dirty="0"/>
              <a:t> </a:t>
            </a:r>
            <a:r>
              <a:rPr lang="en-IE" sz="1800" dirty="0">
                <a:solidFill>
                  <a:srgbClr val="87AF3F"/>
                </a:solidFill>
                <a:hlinkClick r:id="rId8">
                  <a:extLst>
                    <a:ext uri="{A12FA001-AC4F-418D-AE19-62706E023703}">
                      <ahyp:hlinkClr xmlns:ahyp="http://schemas.microsoft.com/office/drawing/2018/hyperlinkcolor" val="tx"/>
                    </a:ext>
                  </a:extLst>
                </a:hlinkClick>
              </a:rPr>
              <a:t>https://edis.ifas.ufl.edu/publication/FY1517</a:t>
            </a:r>
            <a:endParaRPr lang="en-IE" sz="1800" dirty="0">
              <a:solidFill>
                <a:srgbClr val="87AF3F"/>
              </a:solidFill>
            </a:endParaRPr>
          </a:p>
          <a:p>
            <a:pPr marL="1289050" indent="-1289050" algn="l" rtl="0"/>
            <a:endParaRPr lang="en-IE" sz="1800" dirty="0"/>
          </a:p>
          <a:p>
            <a:pPr marL="1289050" indent="-1289050"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F876293A-1302-A25E-0A0C-3301B85CF763}"/>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62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206927" y="985839"/>
            <a:ext cx="4524765" cy="4950970"/>
          </a:xfrm>
        </p:spPr>
        <p:txBody>
          <a:bodyPr>
            <a:normAutofit/>
          </a:bodyPr>
          <a:lstStyle/>
          <a:p>
            <a:pPr algn="l" rtl="0">
              <a:lnSpc>
                <a:spcPts val="2880"/>
              </a:lnSpc>
              <a:spcBef>
                <a:spcPts val="0"/>
              </a:spcBef>
            </a:pPr>
            <a:r>
              <a:rPr lang="en-US" sz="2400" b="1" i="0" dirty="0"/>
              <a:t>Xenophon, elev af Sokrates, 430 – 354 f.Kr</a:t>
            </a:r>
          </a:p>
          <a:p>
            <a:pPr algn="l" rtl="0">
              <a:lnSpc>
                <a:spcPts val="2880"/>
              </a:lnSpc>
              <a:spcBef>
                <a:spcPts val="0"/>
              </a:spcBef>
            </a:pPr>
            <a:endParaRPr lang="en-US" sz="2400" dirty="0"/>
          </a:p>
          <a:p>
            <a:pPr algn="l" rtl="0">
              <a:lnSpc>
                <a:spcPts val="2880"/>
              </a:lnSpc>
              <a:spcBef>
                <a:spcPts val="0"/>
              </a:spcBef>
            </a:pPr>
            <a:r>
              <a:rPr lang="en-US" sz="2400" dirty="0"/>
              <a:t>"For at være en succesrig landmand skal man først kende jordens natur."</a:t>
            </a:r>
          </a:p>
          <a:p>
            <a:pPr algn="l" rtl="0">
              <a:lnSpc>
                <a:spcPts val="2880"/>
              </a:lnSpc>
              <a:spcBef>
                <a:spcPts val="0"/>
              </a:spcBef>
            </a:pPr>
            <a:endParaRPr lang="en-US" i="0" dirty="0"/>
          </a:p>
        </p:txBody>
      </p:sp>
      <p:pic>
        <p:nvPicPr>
          <p:cNvPr id="6" name="Picture Placeholder 5">
            <a:extLst>
              <a:ext uri="{FF2B5EF4-FFF2-40B4-BE49-F238E27FC236}">
                <a16:creationId xmlns:a16="http://schemas.microsoft.com/office/drawing/2014/main" id="{9E510B80-A088-0E33-EEBE-95AF2A3B465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l="4826" r="4826"/>
          <a:stretch/>
        </p:blipFill>
        <p:spPr>
          <a:xfrm>
            <a:off x="6096000" y="1893062"/>
            <a:ext cx="5496431" cy="4055778"/>
          </a:xfrm>
        </p:spPr>
      </p:pic>
      <p:sp>
        <p:nvSpPr>
          <p:cNvPr id="3" name="Text Placeholder 3">
            <a:extLst>
              <a:ext uri="{FF2B5EF4-FFF2-40B4-BE49-F238E27FC236}">
                <a16:creationId xmlns:a16="http://schemas.microsoft.com/office/drawing/2014/main" id="{69941A79-68A5-71A6-AAE6-DD474DBD3CFD}"/>
              </a:ext>
            </a:extLst>
          </p:cNvPr>
          <p:cNvSpPr txBox="1">
            <a:spLocks/>
          </p:cNvSpPr>
          <p:nvPr/>
        </p:nvSpPr>
        <p:spPr>
          <a:xfrm>
            <a:off x="7496868" y="631973"/>
            <a:ext cx="4004513"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3600" b="1" dirty="0">
                <a:solidFill>
                  <a:srgbClr val="E8A116"/>
                </a:solidFill>
              </a:rPr>
              <a:t>2.3 Jordens økosystemer</a:t>
            </a:r>
          </a:p>
          <a:p>
            <a:pPr marL="0" indent="0" algn="l" rtl="0">
              <a:buNone/>
            </a:pPr>
            <a:endParaRPr lang="en-US" sz="3600" b="1" dirty="0">
              <a:solidFill>
                <a:srgbClr val="E8A116"/>
              </a:solidFill>
            </a:endParaRPr>
          </a:p>
        </p:txBody>
      </p:sp>
      <p:grpSp>
        <p:nvGrpSpPr>
          <p:cNvPr id="5" name="Google Shape;510;p10"/>
          <p:cNvGrpSpPr/>
          <p:nvPr/>
        </p:nvGrpSpPr>
        <p:grpSpPr>
          <a:xfrm>
            <a:off x="5731692" y="658350"/>
            <a:ext cx="1487826" cy="1083162"/>
            <a:chOff x="3400450" y="986392"/>
            <a:chExt cx="1487826" cy="1083162"/>
          </a:xfrm>
        </p:grpSpPr>
        <p:sp>
          <p:nvSpPr>
            <p:cNvPr id="7" name="Google Shape;511;p10"/>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512;p10"/>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903574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342EE-7CBF-7DAF-52F2-70DFEAC5DF1E}"/>
              </a:ext>
            </a:extLst>
          </p:cNvPr>
          <p:cNvPicPr>
            <a:picLocks noChangeAspect="1"/>
          </p:cNvPicPr>
          <p:nvPr/>
        </p:nvPicPr>
        <p:blipFill>
          <a:blip r:embed="rId2"/>
          <a:stretch>
            <a:fillRect/>
          </a:stretch>
        </p:blipFill>
        <p:spPr>
          <a:xfrm>
            <a:off x="8496758" y="3854548"/>
            <a:ext cx="2646902" cy="1793768"/>
          </a:xfrm>
          <a:prstGeom prst="rect">
            <a:avLst/>
          </a:prstGeom>
        </p:spPr>
      </p:pic>
      <p:pic>
        <p:nvPicPr>
          <p:cNvPr id="14" name="Picture 13">
            <a:extLst>
              <a:ext uri="{FF2B5EF4-FFF2-40B4-BE49-F238E27FC236}">
                <a16:creationId xmlns:a16="http://schemas.microsoft.com/office/drawing/2014/main" id="{A7BC051F-56F3-E59D-BE16-9BBDD78DC5B4}"/>
              </a:ext>
            </a:extLst>
          </p:cNvPr>
          <p:cNvPicPr>
            <a:picLocks noChangeAspect="1"/>
          </p:cNvPicPr>
          <p:nvPr/>
        </p:nvPicPr>
        <p:blipFill>
          <a:blip r:embed="rId3"/>
          <a:stretch>
            <a:fillRect/>
          </a:stretch>
        </p:blipFill>
        <p:spPr>
          <a:xfrm>
            <a:off x="8208844" y="411230"/>
            <a:ext cx="3156351" cy="3079366"/>
          </a:xfrm>
          <a:prstGeom prst="ellipse">
            <a:avLst/>
          </a:prstGeom>
        </p:spPr>
      </p:pic>
      <p:pic>
        <p:nvPicPr>
          <p:cNvPr id="15" name="Picture 14">
            <a:extLst>
              <a:ext uri="{FF2B5EF4-FFF2-40B4-BE49-F238E27FC236}">
                <a16:creationId xmlns:a16="http://schemas.microsoft.com/office/drawing/2014/main" id="{91CC8B8E-FB21-2818-CE6F-08818D3690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3604" y="411230"/>
            <a:ext cx="4993965" cy="5679903"/>
          </a:xfrm>
          <a:prstGeom prst="ellipse">
            <a:avLst/>
          </a:prstGeom>
        </p:spPr>
      </p:pic>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4056511" cy="803654"/>
          </a:xfrm>
        </p:spPr>
        <p:txBody>
          <a:bodyPr/>
          <a:lstStyle/>
          <a:p>
            <a:pPr algn="l" rtl="0"/>
            <a:r>
              <a:rPr lang="en-US" b="1" dirty="0">
                <a:solidFill>
                  <a:srgbClr val="E8A116"/>
                </a:solidFill>
              </a:rPr>
              <a:t>2.3 Jordens økosystemer</a:t>
            </a:r>
          </a:p>
          <a:p>
            <a:pPr algn="l" rtl="0"/>
            <a:endParaRPr lang="en-US" b="1" dirty="0">
              <a:solidFill>
                <a:srgbClr val="E8A116"/>
              </a:solidFill>
            </a:endParaRPr>
          </a:p>
        </p:txBody>
      </p:sp>
    </p:spTree>
    <p:extLst>
      <p:ext uri="{BB962C8B-B14F-4D97-AF65-F5344CB8AC3E}">
        <p14:creationId xmlns:p14="http://schemas.microsoft.com/office/powerpoint/2010/main" val="95593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algn="l" rtl="0"/>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pPr algn="l" rtl="0"/>
            <a:r>
              <a:rPr lang="en-US" dirty="0"/>
              <a:t>Introduktion</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algn="l" rtl="0"/>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pPr algn="l" rtl="0"/>
            <a:r>
              <a:rPr lang="en-US" dirty="0"/>
              <a:t>Bylandbrug: fødevare- og afgrødeproduktion i en bymæssig sammenhæng</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algn="l" rtl="0"/>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p:txBody>
          <a:bodyPr/>
          <a:lstStyle/>
          <a:p>
            <a:pPr algn="l" rtl="0"/>
            <a:r>
              <a:rPr lang="en-US" dirty="0"/>
              <a:t>Fødevareforarbejdning og hygiejnepraksis: Fremstilling af sikre fødevarer</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pPr algn="l" rtl="0"/>
            <a:r>
              <a:rPr lang="en-US" b="1" dirty="0"/>
              <a:t>INDHOLD</a:t>
            </a:r>
          </a:p>
        </p:txBody>
      </p:sp>
      <p:pic>
        <p:nvPicPr>
          <p:cNvPr id="12" name="Content Placeholder 5" descr="Logo  Description automatically generated with medium confidence">
            <a:extLst>
              <a:ext uri="{FF2B5EF4-FFF2-40B4-BE49-F238E27FC236}">
                <a16:creationId xmlns:a16="http://schemas.microsoft.com/office/drawing/2014/main" id="{501423F0-6180-5E9D-B8B8-8718BECF05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6846" b="14014"/>
          <a:stretch/>
        </p:blipFill>
        <p:spPr>
          <a:xfrm>
            <a:off x="10034215" y="4997936"/>
            <a:ext cx="1465061" cy="1860063"/>
          </a:xfrm>
          <a:prstGeom prst="rect">
            <a:avLst/>
          </a:prstGeom>
        </p:spPr>
      </p:pic>
      <p:sp>
        <p:nvSpPr>
          <p:cNvPr id="27" name="Text Placeholder 6">
            <a:extLst>
              <a:ext uri="{FF2B5EF4-FFF2-40B4-BE49-F238E27FC236}">
                <a16:creationId xmlns:a16="http://schemas.microsoft.com/office/drawing/2014/main" id="{836C7841-1CA8-DF80-9BA2-6C6514E24AE5}"/>
              </a:ext>
            </a:extLst>
          </p:cNvPr>
          <p:cNvSpPr txBox="1">
            <a:spLocks/>
          </p:cNvSpPr>
          <p:nvPr/>
        </p:nvSpPr>
        <p:spPr>
          <a:xfrm>
            <a:off x="929031" y="2046506"/>
            <a:ext cx="3957293" cy="3086100"/>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sz="4000" dirty="0"/>
              <a:t>Peer to Peer guide:</a:t>
            </a:r>
          </a:p>
          <a:p>
            <a:pPr algn="l" rtl="0"/>
            <a:endParaRPr lang="en-IE" sz="800" dirty="0"/>
          </a:p>
          <a:p>
            <a:pPr algn="l" rtl="0"/>
            <a:r>
              <a:rPr lang="en-IE" sz="3400" b="0" dirty="0"/>
              <a:t>Praktiske vejledninger i lokalsamfundsbaseret bylandbrug</a:t>
            </a:r>
          </a:p>
          <a:p>
            <a:pPr marL="12700" indent="-12700" algn="l" rtl="0">
              <a:lnSpc>
                <a:spcPts val="3280"/>
              </a:lnSpc>
            </a:pPr>
            <a:endParaRPr lang="en-IE" sz="3400" b="0" dirty="0"/>
          </a:p>
        </p:txBody>
      </p:sp>
      <p:sp>
        <p:nvSpPr>
          <p:cNvPr id="2" name="Text Placeholder 20">
            <a:extLst>
              <a:ext uri="{FF2B5EF4-FFF2-40B4-BE49-F238E27FC236}">
                <a16:creationId xmlns:a16="http://schemas.microsoft.com/office/drawing/2014/main" id="{2B59EE1F-E4C4-21C7-DA18-59B15C6CB077}"/>
              </a:ext>
            </a:extLst>
          </p:cNvPr>
          <p:cNvSpPr txBox="1">
            <a:spLocks/>
          </p:cNvSpPr>
          <p:nvPr/>
        </p:nvSpPr>
        <p:spPr>
          <a:xfrm>
            <a:off x="5891164" y="4082951"/>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04</a:t>
            </a:r>
          </a:p>
        </p:txBody>
      </p:sp>
      <p:sp>
        <p:nvSpPr>
          <p:cNvPr id="3" name="Text Placeholder 21">
            <a:extLst>
              <a:ext uri="{FF2B5EF4-FFF2-40B4-BE49-F238E27FC236}">
                <a16:creationId xmlns:a16="http://schemas.microsoft.com/office/drawing/2014/main" id="{D12379C8-23E9-43FB-64BB-36FF557BE421}"/>
              </a:ext>
            </a:extLst>
          </p:cNvPr>
          <p:cNvSpPr txBox="1">
            <a:spLocks/>
          </p:cNvSpPr>
          <p:nvPr/>
        </p:nvSpPr>
        <p:spPr>
          <a:xfrm>
            <a:off x="6797901" y="4040949"/>
            <a:ext cx="5018961" cy="1074833"/>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2424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Cirkulær økonomi og affaldshåndtering til robuste bymiljøer</a:t>
            </a:r>
          </a:p>
        </p:txBody>
      </p:sp>
      <p:sp>
        <p:nvSpPr>
          <p:cNvPr id="13" name="Text Placeholder 20">
            <a:extLst>
              <a:ext uri="{FF2B5EF4-FFF2-40B4-BE49-F238E27FC236}">
                <a16:creationId xmlns:a16="http://schemas.microsoft.com/office/drawing/2014/main" id="{2B59EE1F-E4C4-21C7-DA18-59B15C6CB077}"/>
              </a:ext>
            </a:extLst>
          </p:cNvPr>
          <p:cNvSpPr txBox="1">
            <a:spLocks/>
          </p:cNvSpPr>
          <p:nvPr/>
        </p:nvSpPr>
        <p:spPr>
          <a:xfrm>
            <a:off x="5891164" y="4858186"/>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05</a:t>
            </a:r>
          </a:p>
        </p:txBody>
      </p:sp>
      <p:sp>
        <p:nvSpPr>
          <p:cNvPr id="14" name="Text Placeholder 21">
            <a:extLst>
              <a:ext uri="{FF2B5EF4-FFF2-40B4-BE49-F238E27FC236}">
                <a16:creationId xmlns:a16="http://schemas.microsoft.com/office/drawing/2014/main" id="{D12379C8-23E9-43FB-64BB-36FF557BE421}"/>
              </a:ext>
            </a:extLst>
          </p:cNvPr>
          <p:cNvSpPr txBox="1">
            <a:spLocks/>
          </p:cNvSpPr>
          <p:nvPr/>
        </p:nvSpPr>
        <p:spPr>
          <a:xfrm>
            <a:off x="6797901" y="4858186"/>
            <a:ext cx="446506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2424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Certificering</a:t>
            </a:r>
          </a:p>
        </p:txBody>
      </p:sp>
      <p:cxnSp>
        <p:nvCxnSpPr>
          <p:cNvPr id="18" name="Straight Connector 17"/>
          <p:cNvCxnSpPr/>
          <p:nvPr/>
        </p:nvCxnSpPr>
        <p:spPr>
          <a:xfrm>
            <a:off x="5655212" y="4814470"/>
            <a:ext cx="5796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9354F6B-4D1C-4180-B7B5-2691DBFDBF8C}"/>
              </a:ext>
            </a:extLst>
          </p:cNvPr>
          <p:cNvSpPr txBox="1"/>
          <p:nvPr/>
        </p:nvSpPr>
        <p:spPr>
          <a:xfrm>
            <a:off x="267124" y="6317515"/>
            <a:ext cx="8286088" cy="461665"/>
          </a:xfrm>
          <a:prstGeom prst="rect">
            <a:avLst/>
          </a:prstGeom>
          <a:noFill/>
        </p:spPr>
        <p:txBody>
          <a:bodyPr wrap="square" rtlCol="0">
            <a:spAutoFit/>
          </a:bodyPr>
          <a:lstStyle/>
          <a:p>
            <a:pPr algn="l" rtl="0"/>
            <a:r>
              <a:rPr lang="en-GB" sz="800" dirty="0"/>
              <a:t>Finansieret af Den Europæiske Union. Synspunkter og meninger, der udtrykkes, er dog kun forfatterens/forfatternes synspunkter og afspejler ikke nødvendigvis Den Europæiske Unions eller Det Europæiske Forvaltningsagentur for Uddannelse og Kultur (EACEA). Hverken Den Europæiske Union eller EACEA kan holdes ansvarlige for dem. Dette værk er licenseret under en Creative Commons Attribution-Non-Commercial 4.0 International License, inden for rammerne af EU-projektet NATURE 2021-1-FR01-KA220-ADU-000033584</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517242" y="618888"/>
            <a:ext cx="8215763" cy="5134019"/>
          </a:xfrm>
        </p:spPr>
        <p:txBody>
          <a:bodyPr/>
          <a:lstStyle/>
          <a:p>
            <a:pPr marL="0" indent="0" algn="l" rtl="0">
              <a:buClr>
                <a:srgbClr val="E8A116"/>
              </a:buClr>
            </a:pPr>
            <a:r>
              <a:rPr lang="en-IE" sz="2200" b="1" dirty="0">
                <a:solidFill>
                  <a:srgbClr val="454545"/>
                </a:solidFill>
                <a:latin typeface="Calibri" panose="020F0502020204030204" pitchFamily="34" charset="0"/>
                <a:cs typeface="Calibri" panose="020F0502020204030204" pitchFamily="34" charset="0"/>
              </a:rPr>
              <a:t>Der er flere organismer i en spiseskefuld sund jord, end der er mennesker på jorden</a:t>
            </a:r>
            <a:r>
              <a:rPr lang="en-IE" sz="2200" dirty="0">
                <a:solidFill>
                  <a:srgbClr val="454545"/>
                </a:solidFill>
                <a:latin typeface="Calibri" panose="020F0502020204030204" pitchFamily="34" charset="0"/>
                <a:cs typeface="Calibri" panose="020F0502020204030204" pitchFamily="34" charset="0"/>
              </a:rPr>
              <a:t>!</a:t>
            </a:r>
            <a:r>
              <a:rPr lang="en-IE" sz="2200" b="1" dirty="0">
                <a:solidFill>
                  <a:srgbClr val="E8A116"/>
                </a:solidFill>
                <a:latin typeface="Calibri" panose="020F0502020204030204" pitchFamily="34" charset="0"/>
                <a:cs typeface="Calibri" panose="020F0502020204030204" pitchFamily="34" charset="0"/>
              </a:rPr>
              <a:t>Landbrug kan ikke opretholdes uden genopfyldning af næringsstoffer, der fjernes af afgrøder</a:t>
            </a:r>
            <a:r>
              <a:rPr lang="en-IE" sz="2200" dirty="0">
                <a:solidFill>
                  <a:srgbClr val="454545"/>
                </a:solidFill>
                <a:latin typeface="Calibri" panose="020F0502020204030204" pitchFamily="34" charset="0"/>
                <a:cs typeface="Calibri" panose="020F0502020204030204" pitchFamily="34" charset="0"/>
              </a:rPr>
              <a:t>. Frugtbar jord understøtter afgrødevækst.</a:t>
            </a:r>
          </a:p>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Jordens økosystem er</a:t>
            </a:r>
            <a:r>
              <a:rPr lang="en-IE" sz="2200" b="1" dirty="0">
                <a:solidFill>
                  <a:srgbClr val="454545"/>
                </a:solidFill>
                <a:latin typeface="Calibri" panose="020F0502020204030204" pitchFamily="34" charset="0"/>
                <a:cs typeface="Calibri" panose="020F0502020204030204" pitchFamily="34" charset="0"/>
              </a:rPr>
              <a:t>kompleks</a:t>
            </a:r>
            <a:r>
              <a:rPr lang="en-IE" sz="2200" dirty="0">
                <a:solidFill>
                  <a:srgbClr val="454545"/>
                </a:solidFill>
                <a:latin typeface="Calibri" panose="020F0502020204030204" pitchFamily="34" charset="0"/>
                <a:cs typeface="Calibri" panose="020F0502020204030204" pitchFamily="34" charset="0"/>
              </a:rPr>
              <a:t>og heterogen, fordi den omfatter</a:t>
            </a:r>
            <a:r>
              <a:rPr lang="en-IE" sz="2200" b="1" dirty="0">
                <a:solidFill>
                  <a:srgbClr val="454545"/>
                </a:solidFill>
                <a:latin typeface="Calibri" panose="020F0502020204030204" pitchFamily="34" charset="0"/>
                <a:cs typeface="Calibri" panose="020F0502020204030204" pitchFamily="34" charset="0"/>
              </a:rPr>
              <a:t>uorganiske og organiske komponenter, vand, gasser og forskellige flora og fauna</a:t>
            </a:r>
            <a:r>
              <a:rPr lang="en-IE" sz="2200" dirty="0">
                <a:solidFill>
                  <a:srgbClr val="454545"/>
                </a:solidFill>
                <a:latin typeface="Calibri" panose="020F0502020204030204" pitchFamily="34" charset="0"/>
                <a:cs typeface="Calibri" panose="020F0502020204030204" pitchFamily="34" charset="0"/>
              </a:rPr>
              <a:t>. Jordens økosystemer giver levesteder for forskellige grupper af biologisk liv, herunder</a:t>
            </a:r>
            <a:r>
              <a:rPr lang="en-IE" sz="2200" b="1" dirty="0">
                <a:solidFill>
                  <a:srgbClr val="454545"/>
                </a:solidFill>
                <a:latin typeface="Calibri" panose="020F0502020204030204" pitchFamily="34" charset="0"/>
                <a:cs typeface="Calibri" panose="020F0502020204030204" pitchFamily="34" charset="0"/>
              </a:rPr>
              <a:t>bakterier, vira, svampe, mikroalger, protozoer, orme og bakteriofager</a:t>
            </a:r>
            <a:r>
              <a:rPr lang="en-IE" sz="2200" dirty="0">
                <a:solidFill>
                  <a:srgbClr val="454545"/>
                </a:solidFill>
                <a:latin typeface="Calibri" panose="020F0502020204030204" pitchFamily="34" charset="0"/>
                <a:cs typeface="Calibri" panose="020F0502020204030204" pitchFamily="34" charset="0"/>
              </a:rPr>
              <a:t>.</a:t>
            </a:r>
            <a:r>
              <a:rPr lang="en-IE" sz="2200" b="1" dirty="0">
                <a:solidFill>
                  <a:srgbClr val="E8A116"/>
                </a:solidFill>
                <a:latin typeface="Calibri" panose="020F0502020204030204" pitchFamily="34" charset="0"/>
                <a:cs typeface="Calibri" panose="020F0502020204030204" pitchFamily="34" charset="0"/>
              </a:rPr>
              <a:t>Overjordisk plantediversitet er forbundet med biodiversitet under jorden.</a:t>
            </a:r>
            <a:r>
              <a:rPr lang="en-IE" sz="2200" dirty="0">
                <a:solidFill>
                  <a:srgbClr val="454545"/>
                </a:solidFill>
                <a:latin typeface="Calibri" panose="020F0502020204030204" pitchFamily="34" charset="0"/>
                <a:cs typeface="Calibri" panose="020F0502020204030204" pitchFamily="34" charset="0"/>
              </a:rPr>
              <a:t>Plante-jord-vekselvirkninger er utrolig vigtige for opretholdelsen af ​​jordens biodiversitet under jorden og spiller en nøglerolle i jordsystemernes funktion og modstandsdygtighed.</a:t>
            </a:r>
            <a:r>
              <a:rPr lang="en-IE" sz="2200" b="1" dirty="0">
                <a:solidFill>
                  <a:srgbClr val="454545"/>
                </a:solidFill>
                <a:latin typeface="Calibri" panose="020F0502020204030204" pitchFamily="34" charset="0"/>
                <a:cs typeface="Calibri" panose="020F0502020204030204" pitchFamily="34" charset="0"/>
              </a:rPr>
              <a:t>Diversificerende plantesamfund kan skabe flere levesteder i jorden, hvilket igen understøtter mere forskelligartede biologiske jordsamfund</a:t>
            </a:r>
            <a:r>
              <a:rPr lang="en-IE" sz="2200" dirty="0">
                <a:solidFill>
                  <a:srgbClr val="454545"/>
                </a:solidFill>
                <a:latin typeface="Calibri" panose="020F0502020204030204" pitchFamily="34" charset="0"/>
                <a:cs typeface="Calibri" panose="020F0502020204030204" pitchFamily="34" charset="0"/>
              </a:rPr>
              <a:t>. Disse samfund er afgørende for jord- og plantesundhed, understøtter fødevareproduktionen og spiller en afgørende rolle i reguleringen af ​​klimaet.</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440796" cy="803654"/>
          </a:xfrm>
        </p:spPr>
        <p:txBody>
          <a:bodyPr/>
          <a:lstStyle/>
          <a:p>
            <a:pPr algn="l" rtl="0"/>
            <a:r>
              <a:rPr lang="en-US" b="1" dirty="0">
                <a:solidFill>
                  <a:srgbClr val="E8A116"/>
                </a:solidFill>
              </a:rPr>
              <a:t>2.3 Jordens økosystemer</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056298" y="322597"/>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3" name="Graphic 3">
            <a:extLst>
              <a:ext uri="{FF2B5EF4-FFF2-40B4-BE49-F238E27FC236}">
                <a16:creationId xmlns:a16="http://schemas.microsoft.com/office/drawing/2014/main" id="{CA62DF0C-287A-3F73-76AC-594D188BED43}"/>
              </a:ext>
            </a:extLst>
          </p:cNvPr>
          <p:cNvGrpSpPr/>
          <p:nvPr/>
        </p:nvGrpSpPr>
        <p:grpSpPr>
          <a:xfrm>
            <a:off x="2613331" y="4906921"/>
            <a:ext cx="885933" cy="845986"/>
            <a:chOff x="10407709" y="5371716"/>
            <a:chExt cx="1086136" cy="1037162"/>
          </a:xfrm>
          <a:solidFill>
            <a:srgbClr val="296B5F"/>
          </a:solidFill>
        </p:grpSpPr>
        <p:sp>
          <p:nvSpPr>
            <p:cNvPr id="34" name="Freeform 33">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36"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37"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39" name="Freeform 38">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38" name="Freeform 37">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435787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407376" y="536870"/>
            <a:ext cx="8015050" cy="5395935"/>
          </a:xfrm>
        </p:spPr>
        <p:txBody>
          <a:bodyPr/>
          <a:lstStyle/>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Jorden</a:t>
            </a:r>
            <a:r>
              <a:rPr lang="en-IE" sz="2200" b="1" dirty="0">
                <a:solidFill>
                  <a:srgbClr val="454545"/>
                </a:solidFill>
                <a:latin typeface="Calibri" panose="020F0502020204030204" pitchFamily="34" charset="0"/>
                <a:cs typeface="Calibri" panose="020F0502020204030204" pitchFamily="34" charset="0"/>
              </a:rPr>
              <a:t>mikrobiom</a:t>
            </a:r>
            <a:r>
              <a:rPr lang="en-IE" sz="2200" dirty="0">
                <a:solidFill>
                  <a:srgbClr val="454545"/>
                </a:solidFill>
                <a:latin typeface="Calibri" panose="020F0502020204030204" pitchFamily="34" charset="0"/>
                <a:cs typeface="Calibri" panose="020F0502020204030204" pitchFamily="34" charset="0"/>
              </a:rPr>
              <a:t>består af et mangfoldigt samfund af mikroorganismer som f.eks</a:t>
            </a:r>
            <a:r>
              <a:rPr lang="en-IE" sz="2200" b="1" dirty="0">
                <a:solidFill>
                  <a:srgbClr val="454545"/>
                </a:solidFill>
                <a:latin typeface="Calibri" panose="020F0502020204030204" pitchFamily="34" charset="0"/>
                <a:cs typeface="Calibri" panose="020F0502020204030204" pitchFamily="34" charset="0"/>
              </a:rPr>
              <a:t>bakterier, arkæer og svampe</a:t>
            </a:r>
            <a:r>
              <a:rPr lang="en-IE" sz="2200" dirty="0">
                <a:solidFill>
                  <a:srgbClr val="454545"/>
                </a:solidFill>
                <a:latin typeface="Calibri" panose="020F0502020204030204" pitchFamily="34" charset="0"/>
                <a:cs typeface="Calibri" panose="020F0502020204030204" pitchFamily="34" charset="0"/>
              </a:rPr>
              <a:t>. Hver gruppe består af millioner af forskellige arter, der udfører forskellige funktioner i vores jord, såsom r</a:t>
            </a:r>
            <a:r>
              <a:rPr lang="en-IE" sz="2200" b="1" dirty="0">
                <a:solidFill>
                  <a:srgbClr val="454545"/>
                </a:solidFill>
                <a:latin typeface="Calibri" panose="020F0502020204030204" pitchFamily="34" charset="0"/>
                <a:cs typeface="Calibri" panose="020F0502020204030204" pitchFamily="34" charset="0"/>
              </a:rPr>
              <a:t>frigivelse af næringsstoffer, rensning af vand, lagring af kulstof</a:t>
            </a:r>
            <a:r>
              <a:rPr lang="en-IE" sz="2200" dirty="0">
                <a:solidFill>
                  <a:srgbClr val="454545"/>
                </a:solidFill>
                <a:latin typeface="Calibri" panose="020F0502020204030204" pitchFamily="34" charset="0"/>
                <a:cs typeface="Calibri" panose="020F0502020204030204" pitchFamily="34" charset="0"/>
              </a:rPr>
              <a:t>og et hjem for biodiversitet.</a:t>
            </a:r>
          </a:p>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Mange landmænd ved, at regnorme er et godt tegn i landet, da de bruges som indikatorer for jordens sundhed og økosystemets funktion, men vi skal også være opmærksomme på den enorme mængde mikrober, der udfører andre vitale jobs for os som f.eks.</a:t>
            </a:r>
            <a:r>
              <a:rPr lang="en-IE" sz="2200" b="1" dirty="0">
                <a:solidFill>
                  <a:srgbClr val="454545"/>
                </a:solidFill>
                <a:latin typeface="Calibri" panose="020F0502020204030204" pitchFamily="34" charset="0"/>
                <a:cs typeface="Calibri" panose="020F0502020204030204" pitchFamily="34" charset="0"/>
              </a:rPr>
              <a:t>rhizobia</a:t>
            </a:r>
            <a:r>
              <a:rPr lang="en-IE" sz="2200" dirty="0">
                <a:solidFill>
                  <a:srgbClr val="454545"/>
                </a:solidFill>
                <a:latin typeface="Calibri" panose="020F0502020204030204" pitchFamily="34" charset="0"/>
                <a:cs typeface="Calibri" panose="020F0502020204030204" pitchFamily="34" charset="0"/>
              </a:rPr>
              <a:t>bakterier for eksempel, der arbejder med hvidkløver for at producere frit kvælstof, så vi kan dyrke græs.</a:t>
            </a:r>
          </a:p>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For at vi kan sikre vores jord er</a:t>
            </a:r>
            <a:r>
              <a:rPr lang="en-IE" sz="2200" b="1" dirty="0">
                <a:solidFill>
                  <a:srgbClr val="454545"/>
                </a:solidFill>
                <a:latin typeface="Calibri" panose="020F0502020204030204" pitchFamily="34" charset="0"/>
                <a:cs typeface="Calibri" panose="020F0502020204030204" pitchFamily="34" charset="0"/>
              </a:rPr>
              <a:t>robust</a:t>
            </a:r>
            <a:r>
              <a:rPr lang="en-IE" sz="2200" dirty="0">
                <a:solidFill>
                  <a:srgbClr val="454545"/>
                </a:solidFill>
                <a:latin typeface="Calibri" panose="020F0502020204030204" pitchFamily="34" charset="0"/>
                <a:cs typeface="Calibri" panose="020F0502020204030204" pitchFamily="34" charset="0"/>
              </a:rPr>
              <a:t>nok til at håndtere det pres, vores ledelse lægger på det, vi skal passe på det efter bedste evne. Sædskifte og sundt økologisk design ved hjælp af principper for</a:t>
            </a:r>
            <a:r>
              <a:rPr lang="en-IE" sz="2200" b="1" dirty="0">
                <a:solidFill>
                  <a:srgbClr val="454545"/>
                </a:solidFill>
                <a:latin typeface="Calibri" panose="020F0502020204030204" pitchFamily="34" charset="0"/>
                <a:cs typeface="Calibri" panose="020F0502020204030204" pitchFamily="34" charset="0"/>
              </a:rPr>
              <a:t>permakultur</a:t>
            </a:r>
            <a:r>
              <a:rPr lang="en-IE" sz="2200" dirty="0">
                <a:solidFill>
                  <a:srgbClr val="454545"/>
                </a:solidFill>
                <a:latin typeface="Calibri" panose="020F0502020204030204" pitchFamily="34" charset="0"/>
                <a:cs typeface="Calibri" panose="020F0502020204030204" pitchFamily="34" charset="0"/>
              </a:rPr>
              <a:t>kan genoprette og sikre modstandsdygtig jordsundhed.</a:t>
            </a:r>
          </a:p>
          <a:p>
            <a:pPr marL="0" indent="0" algn="l" rtl="0">
              <a:buClr>
                <a:srgbClr val="E8A116"/>
              </a:buClr>
            </a:pPr>
            <a:endParaRPr lang="en-IE" sz="2200" dirty="0">
              <a:solidFill>
                <a:srgbClr val="454545"/>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440796" cy="803654"/>
          </a:xfrm>
        </p:spPr>
        <p:txBody>
          <a:bodyPr/>
          <a:lstStyle/>
          <a:p>
            <a:pPr algn="l" rtl="0"/>
            <a:r>
              <a:rPr lang="en-US" b="1" dirty="0">
                <a:solidFill>
                  <a:srgbClr val="E8A116"/>
                </a:solidFill>
              </a:rPr>
              <a:t>2.3 Jordens økosystemer</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056298" y="322597"/>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A62DF0C-287A-3F73-76AC-594D188BED43}"/>
              </a:ext>
            </a:extLst>
          </p:cNvPr>
          <p:cNvGrpSpPr/>
          <p:nvPr/>
        </p:nvGrpSpPr>
        <p:grpSpPr>
          <a:xfrm>
            <a:off x="2613331" y="4906921"/>
            <a:ext cx="885933" cy="845986"/>
            <a:chOff x="10407709" y="5371716"/>
            <a:chExt cx="1086136" cy="1037162"/>
          </a:xfrm>
          <a:solidFill>
            <a:srgbClr val="296B5F"/>
          </a:solidFill>
        </p:grpSpPr>
        <p:sp>
          <p:nvSpPr>
            <p:cNvPr id="6" name="Freeform 5">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9"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11" name="Freeform 10">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10" name="Freeform 9">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527305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437906" y="737899"/>
            <a:ext cx="2672347" cy="803654"/>
          </a:xfrm>
        </p:spPr>
        <p:txBody>
          <a:bodyPr/>
          <a:lstStyle/>
          <a:p>
            <a:pPr algn="l" rtl="0"/>
            <a:r>
              <a:rPr lang="en-US" b="1" dirty="0">
                <a:solidFill>
                  <a:srgbClr val="E8A116"/>
                </a:solidFill>
              </a:rPr>
              <a:t>2.3 Jordens økosystemer</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056298" y="322597"/>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A62DF0C-287A-3F73-76AC-594D188BED43}"/>
              </a:ext>
            </a:extLst>
          </p:cNvPr>
          <p:cNvGrpSpPr/>
          <p:nvPr/>
        </p:nvGrpSpPr>
        <p:grpSpPr>
          <a:xfrm>
            <a:off x="2613331" y="4906921"/>
            <a:ext cx="885933" cy="845986"/>
            <a:chOff x="10407709" y="5371716"/>
            <a:chExt cx="1086136" cy="1037162"/>
          </a:xfrm>
          <a:solidFill>
            <a:srgbClr val="296B5F"/>
          </a:solidFill>
        </p:grpSpPr>
        <p:sp>
          <p:nvSpPr>
            <p:cNvPr id="6" name="Freeform 5">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9"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11" name="Freeform 10">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10" name="Freeform 9">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pic>
        <p:nvPicPr>
          <p:cNvPr id="16" name="Picture 15">
            <a:extLst>
              <a:ext uri="{FF2B5EF4-FFF2-40B4-BE49-F238E27FC236}">
                <a16:creationId xmlns:a16="http://schemas.microsoft.com/office/drawing/2014/main" id="{4889F961-1610-A649-B4F9-14D9CA80B2E6}"/>
              </a:ext>
            </a:extLst>
          </p:cNvPr>
          <p:cNvPicPr>
            <a:picLocks noChangeAspect="1"/>
          </p:cNvPicPr>
          <p:nvPr/>
        </p:nvPicPr>
        <p:blipFill>
          <a:blip r:embed="rId2"/>
          <a:stretch>
            <a:fillRect/>
          </a:stretch>
        </p:blipFill>
        <p:spPr>
          <a:xfrm>
            <a:off x="3407376" y="322597"/>
            <a:ext cx="7887871" cy="5097782"/>
          </a:xfrm>
          <a:prstGeom prst="rect">
            <a:avLst/>
          </a:prstGeom>
        </p:spPr>
      </p:pic>
      <p:sp>
        <p:nvSpPr>
          <p:cNvPr id="5" name="Rectangle 4"/>
          <p:cNvSpPr/>
          <p:nvPr/>
        </p:nvSpPr>
        <p:spPr>
          <a:xfrm>
            <a:off x="659746" y="2153945"/>
            <a:ext cx="2158798" cy="1759456"/>
          </a:xfrm>
          <a:prstGeom prst="rect">
            <a:avLst/>
          </a:prstGeom>
        </p:spPr>
        <p:txBody>
          <a:bodyPr wrap="square">
            <a:spAutoFit/>
          </a:bodyPr>
          <a:lstStyle/>
          <a:p>
            <a:pPr algn="l" rtl="0">
              <a:lnSpc>
                <a:spcPts val="2580"/>
              </a:lnSpc>
              <a:buClr>
                <a:srgbClr val="E8A116"/>
              </a:buClr>
            </a:pPr>
            <a:r>
              <a:rPr lang="en-IE" dirty="0"/>
              <a:t>En jordbund sammen med et afbalanceret biologisk liv hjælper også til</a:t>
            </a:r>
            <a:r>
              <a:rPr lang="en-IE" b="1" dirty="0"/>
              <a:t>forhindre</a:t>
            </a:r>
            <a:r>
              <a:rPr lang="en-IE" dirty="0"/>
              <a:t> </a:t>
            </a:r>
            <a:r>
              <a:rPr lang="en-IE" b="1" dirty="0"/>
              <a:t>plantesygdomme</a:t>
            </a:r>
            <a:r>
              <a:rPr lang="en-IE" dirty="0"/>
              <a:t>.</a:t>
            </a:r>
          </a:p>
        </p:txBody>
      </p:sp>
    </p:spTree>
    <p:extLst>
      <p:ext uri="{BB962C8B-B14F-4D97-AF65-F5344CB8AC3E}">
        <p14:creationId xmlns:p14="http://schemas.microsoft.com/office/powerpoint/2010/main" val="2354886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C83FF7-330D-10A0-77A4-CCED0D728AA3}"/>
              </a:ext>
            </a:extLst>
          </p:cNvPr>
          <p:cNvSpPr/>
          <p:nvPr/>
        </p:nvSpPr>
        <p:spPr>
          <a:xfrm>
            <a:off x="0" y="0"/>
            <a:ext cx="12192000" cy="6858000"/>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Freeform 14">
            <a:extLst>
              <a:ext uri="{FF2B5EF4-FFF2-40B4-BE49-F238E27FC236}">
                <a16:creationId xmlns:a16="http://schemas.microsoft.com/office/drawing/2014/main" id="{D2EA0630-DB53-4EEB-6E9D-EB9088208DF9}"/>
              </a:ext>
            </a:extLst>
          </p:cNvPr>
          <p:cNvSpPr/>
          <p:nvPr/>
        </p:nvSpPr>
        <p:spPr>
          <a:xfrm rot="10800000">
            <a:off x="330052" y="818797"/>
            <a:ext cx="6359711" cy="54912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bg1"/>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2" name="Freeform 1">
            <a:extLst>
              <a:ext uri="{FF2B5EF4-FFF2-40B4-BE49-F238E27FC236}">
                <a16:creationId xmlns:a16="http://schemas.microsoft.com/office/drawing/2014/main" id="{433A5817-33A5-34C2-D4EA-626FEC89FB97}"/>
              </a:ext>
            </a:extLst>
          </p:cNvPr>
          <p:cNvSpPr/>
          <p:nvPr/>
        </p:nvSpPr>
        <p:spPr>
          <a:xfrm>
            <a:off x="4139300" y="814237"/>
            <a:ext cx="6359711" cy="54912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bg1"/>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11" name="Text Placeholder 4">
            <a:extLst>
              <a:ext uri="{FF2B5EF4-FFF2-40B4-BE49-F238E27FC236}">
                <a16:creationId xmlns:a16="http://schemas.microsoft.com/office/drawing/2014/main" id="{E416B016-50F5-8D6F-15D4-F69F8AAFBCC9}"/>
              </a:ext>
            </a:extLst>
          </p:cNvPr>
          <p:cNvSpPr>
            <a:spLocks noGrp="1"/>
          </p:cNvSpPr>
          <p:nvPr>
            <p:ph type="body" sz="quarter" idx="18"/>
          </p:nvPr>
        </p:nvSpPr>
        <p:spPr>
          <a:xfrm>
            <a:off x="1012111" y="1364014"/>
            <a:ext cx="8730039" cy="3575830"/>
          </a:xfrm>
        </p:spPr>
        <p:txBody>
          <a:bodyPr/>
          <a:lstStyle/>
          <a:p>
            <a:pPr marL="312738" indent="-312738" algn="l" rtl="0">
              <a:lnSpc>
                <a:spcPts val="2620"/>
              </a:lnSpc>
              <a:spcBef>
                <a:spcPts val="0"/>
              </a:spcBef>
              <a:buClr>
                <a:srgbClr val="87AF3F"/>
              </a:buClr>
              <a:buFont typeface="Arial" panose="020B0604020202020204" pitchFamily="34" charset="0"/>
              <a:buChar char="•"/>
            </a:pPr>
            <a:r>
              <a:rPr lang="en-IE" sz="2600" dirty="0">
                <a:solidFill>
                  <a:srgbClr val="424242"/>
                </a:solidFill>
              </a:rPr>
              <a:t>Undgå fysisk skade og</a:t>
            </a:r>
            <a:r>
              <a:rPr lang="en-IE" sz="2600" b="1" dirty="0">
                <a:solidFill>
                  <a:srgbClr val="424242"/>
                </a:solidFill>
              </a:rPr>
              <a:t>komprimering</a:t>
            </a:r>
            <a:r>
              <a:rPr lang="en-IE" sz="2600" dirty="0">
                <a:solidFill>
                  <a:srgbClr val="424242"/>
                </a:solidFill>
              </a:rPr>
              <a:t>at jorde så meget som muligt</a:t>
            </a:r>
          </a:p>
          <a:p>
            <a:pPr marL="312738" indent="-312738" algn="l" rtl="0">
              <a:lnSpc>
                <a:spcPts val="2620"/>
              </a:lnSpc>
              <a:spcBef>
                <a:spcPts val="0"/>
              </a:spcBef>
              <a:buClr>
                <a:srgbClr val="87AF3F"/>
              </a:buClr>
              <a:buFont typeface="Arial" panose="020B0604020202020204" pitchFamily="34" charset="0"/>
              <a:buChar char="•"/>
            </a:pPr>
            <a:r>
              <a:rPr lang="en-IE" sz="2600" dirty="0">
                <a:solidFill>
                  <a:srgbClr val="424242"/>
                </a:solidFill>
              </a:rPr>
              <a:t>Vend tilbage</a:t>
            </a:r>
            <a:r>
              <a:rPr lang="en-IE" sz="2600" b="1" dirty="0">
                <a:solidFill>
                  <a:srgbClr val="424242"/>
                </a:solidFill>
              </a:rPr>
              <a:t>organisk stof</a:t>
            </a:r>
            <a:r>
              <a:rPr lang="en-IE" sz="2600" dirty="0">
                <a:solidFill>
                  <a:srgbClr val="424242"/>
                </a:solidFill>
              </a:rPr>
              <a:t>til jord (møg &amp; gylle), især til agerjord og ensilagejord</a:t>
            </a:r>
          </a:p>
          <a:p>
            <a:pPr marL="312738" indent="-312738" algn="l" rtl="0">
              <a:lnSpc>
                <a:spcPts val="2620"/>
              </a:lnSpc>
              <a:spcBef>
                <a:spcPts val="0"/>
              </a:spcBef>
              <a:buClr>
                <a:srgbClr val="87AF3F"/>
              </a:buClr>
              <a:buFont typeface="Arial" panose="020B0604020202020204" pitchFamily="34" charset="0"/>
              <a:buChar char="•"/>
            </a:pPr>
            <a:r>
              <a:rPr lang="en-IE" sz="2600" dirty="0">
                <a:solidFill>
                  <a:srgbClr val="424242"/>
                </a:solidFill>
              </a:rPr>
              <a:t>Optimer fertiliteten ved at opretholde</a:t>
            </a:r>
            <a:r>
              <a:rPr lang="en-IE" sz="2600" b="1" dirty="0">
                <a:solidFill>
                  <a:srgbClr val="424242"/>
                </a:solidFill>
              </a:rPr>
              <a:t>jordens pH</a:t>
            </a:r>
            <a:r>
              <a:rPr lang="en-IE" sz="2600" dirty="0">
                <a:solidFill>
                  <a:srgbClr val="424242"/>
                </a:solidFill>
              </a:rPr>
              <a:t>(pH 6 til 7) for at øge jordens mikrobielle aktivitet. Kalk går konstant tabt fra jorden og skal udskiftes. Jord bliver sur af vand, der skyller calcium, magnesium, kalium og natrium væk. Kuldioxid fra nedbrydning af organisk materiale danner svage organiske syrer. Salpetersyre og svovlsyre dannes fra henfaldende organisk stof og fra oxidation af gødning.</a:t>
            </a:r>
          </a:p>
          <a:p>
            <a:pPr marL="312738" indent="-312738" algn="l" rtl="0">
              <a:lnSpc>
                <a:spcPts val="2620"/>
              </a:lnSpc>
              <a:spcBef>
                <a:spcPts val="0"/>
              </a:spcBef>
              <a:buClr>
                <a:srgbClr val="87AF3F"/>
              </a:buClr>
              <a:buFont typeface="Arial" panose="020B0604020202020204" pitchFamily="34" charset="0"/>
              <a:buChar char="•"/>
            </a:pPr>
            <a:r>
              <a:rPr lang="en-IE" sz="2600" dirty="0">
                <a:solidFill>
                  <a:srgbClr val="424242"/>
                </a:solidFill>
              </a:rPr>
              <a:t>Diversificer dine afgrøder og</a:t>
            </a:r>
            <a:r>
              <a:rPr lang="en-IE" sz="2600" b="1" dirty="0">
                <a:solidFill>
                  <a:srgbClr val="424242"/>
                </a:solidFill>
              </a:rPr>
              <a:t>sædeskifte</a:t>
            </a:r>
            <a:r>
              <a:rPr lang="en-IE" sz="2600" dirty="0">
                <a:solidFill>
                  <a:srgbClr val="424242"/>
                </a:solidFill>
              </a:rPr>
              <a:t>(blandingssværd/dækafgrøder/grønt dække)</a:t>
            </a:r>
          </a:p>
          <a:p>
            <a:pPr marL="312738" indent="-312738" algn="l" rtl="0">
              <a:lnSpc>
                <a:spcPts val="2620"/>
              </a:lnSpc>
              <a:spcBef>
                <a:spcPts val="0"/>
              </a:spcBef>
              <a:buClr>
                <a:srgbClr val="87AF3F"/>
              </a:buClr>
              <a:buFont typeface="Arial" panose="020B0604020202020204" pitchFamily="34" charset="0"/>
              <a:buChar char="•"/>
            </a:pPr>
            <a:r>
              <a:rPr lang="en-IE" sz="2600" b="1" dirty="0">
                <a:solidFill>
                  <a:srgbClr val="424242"/>
                </a:solidFill>
              </a:rPr>
              <a:t>Reducer kemikaliet</a:t>
            </a:r>
            <a:r>
              <a:rPr lang="en-IE" sz="2600" dirty="0">
                <a:solidFill>
                  <a:srgbClr val="424242"/>
                </a:solidFill>
              </a:rPr>
              <a:t>gødning &amp;</a:t>
            </a:r>
            <a:r>
              <a:rPr lang="en-IE" sz="2600" dirty="0" err="1">
                <a:solidFill>
                  <a:srgbClr val="424242"/>
                </a:solidFill>
              </a:rPr>
              <a:t>agri</a:t>
            </a:r>
            <a:r>
              <a:rPr lang="en-IE" sz="2600" dirty="0">
                <a:solidFill>
                  <a:srgbClr val="424242"/>
                </a:solidFill>
              </a:rPr>
              <a:t>kemikalier, brug kun det, som afgrøden har brug for</a:t>
            </a:r>
          </a:p>
          <a:p>
            <a:pPr marL="0" indent="0" algn="l" rtl="0">
              <a:lnSpc>
                <a:spcPts val="2620"/>
              </a:lnSpc>
              <a:spcBef>
                <a:spcPts val="0"/>
              </a:spcBef>
              <a:buClr>
                <a:srgbClr val="87AF3F"/>
              </a:buClr>
            </a:pPr>
            <a:endParaRPr lang="en-IE" sz="2600" dirty="0">
              <a:solidFill>
                <a:srgbClr val="424242"/>
              </a:solidFill>
            </a:endParaRPr>
          </a:p>
          <a:p>
            <a:pPr marL="312738" indent="-312738" algn="l" rtl="0">
              <a:lnSpc>
                <a:spcPts val="2620"/>
              </a:lnSpc>
              <a:spcBef>
                <a:spcPts val="0"/>
              </a:spcBef>
              <a:buClr>
                <a:srgbClr val="87AF3F"/>
              </a:buClr>
              <a:buFont typeface="Arial" panose="020B0604020202020204" pitchFamily="34" charset="0"/>
              <a:buChar char="•"/>
            </a:pPr>
            <a:endParaRPr lang="en-IE" sz="2600" dirty="0">
              <a:solidFill>
                <a:srgbClr val="424242"/>
              </a:solidFill>
            </a:endParaRPr>
          </a:p>
        </p:txBody>
      </p:sp>
      <p:sp>
        <p:nvSpPr>
          <p:cNvPr id="12" name="Text Placeholder 3">
            <a:extLst>
              <a:ext uri="{FF2B5EF4-FFF2-40B4-BE49-F238E27FC236}">
                <a16:creationId xmlns:a16="http://schemas.microsoft.com/office/drawing/2014/main" id="{3E74B42C-0CFB-5375-A9EB-B7A358A9114F}"/>
              </a:ext>
            </a:extLst>
          </p:cNvPr>
          <p:cNvSpPr>
            <a:spLocks noGrp="1"/>
          </p:cNvSpPr>
          <p:nvPr>
            <p:ph type="body" sz="quarter" idx="16"/>
          </p:nvPr>
        </p:nvSpPr>
        <p:spPr>
          <a:xfrm>
            <a:off x="-1" y="416970"/>
            <a:ext cx="10141367" cy="803654"/>
          </a:xfrm>
          <a:solidFill>
            <a:srgbClr val="87AF3F"/>
          </a:solidFill>
        </p:spPr>
        <p:txBody>
          <a:bodyPr anchor="ctr"/>
          <a:lstStyle/>
          <a:p>
            <a:pPr marL="669925" algn="l" rtl="0"/>
            <a:r>
              <a:rPr lang="en-US" b="1" dirty="0">
                <a:solidFill>
                  <a:schemeClr val="bg1"/>
                </a:solidFill>
              </a:rPr>
              <a:t>2.3 De bedste tips til at beskytte din jordbiologi:</a:t>
            </a:r>
          </a:p>
        </p:txBody>
      </p:sp>
      <p:grpSp>
        <p:nvGrpSpPr>
          <p:cNvPr id="7" name="Group 6">
            <a:extLst>
              <a:ext uri="{FF2B5EF4-FFF2-40B4-BE49-F238E27FC236}">
                <a16:creationId xmlns:a16="http://schemas.microsoft.com/office/drawing/2014/main" id="{6FD5B6E9-9A62-D0E0-90D2-B4BDE3EE8485}"/>
              </a:ext>
            </a:extLst>
          </p:cNvPr>
          <p:cNvGrpSpPr/>
          <p:nvPr/>
        </p:nvGrpSpPr>
        <p:grpSpPr>
          <a:xfrm>
            <a:off x="9768015" y="3318809"/>
            <a:ext cx="954075" cy="953423"/>
            <a:chOff x="4383973" y="3291937"/>
            <a:chExt cx="1193094" cy="1192279"/>
          </a:xfrm>
        </p:grpSpPr>
        <p:grpSp>
          <p:nvGrpSpPr>
            <p:cNvPr id="8" name="Group 7">
              <a:extLst>
                <a:ext uri="{FF2B5EF4-FFF2-40B4-BE49-F238E27FC236}">
                  <a16:creationId xmlns:a16="http://schemas.microsoft.com/office/drawing/2014/main" id="{CABA9826-42E0-E641-38A7-03A82614CFA0}"/>
                </a:ext>
              </a:extLst>
            </p:cNvPr>
            <p:cNvGrpSpPr/>
            <p:nvPr/>
          </p:nvGrpSpPr>
          <p:grpSpPr>
            <a:xfrm>
              <a:off x="4383973" y="3291937"/>
              <a:ext cx="1193094" cy="1192279"/>
              <a:chOff x="4698298" y="2477549"/>
              <a:chExt cx="1193094" cy="1192279"/>
            </a:xfrm>
            <a:solidFill>
              <a:srgbClr val="296B5F"/>
            </a:solidFill>
          </p:grpSpPr>
          <p:sp>
            <p:nvSpPr>
              <p:cNvPr id="18" name="Freeform 17">
                <a:extLst>
                  <a:ext uri="{FF2B5EF4-FFF2-40B4-BE49-F238E27FC236}">
                    <a16:creationId xmlns:a16="http://schemas.microsoft.com/office/drawing/2014/main" id="{6B59F9C5-E862-D88D-3055-4CC57CE3AF9E}"/>
                  </a:ext>
                </a:extLst>
              </p:cNvPr>
              <p:cNvSpPr/>
              <p:nvPr/>
            </p:nvSpPr>
            <p:spPr>
              <a:xfrm>
                <a:off x="5012827" y="2485051"/>
                <a:ext cx="6461" cy="3693"/>
              </a:xfrm>
              <a:custGeom>
                <a:avLst/>
                <a:gdLst>
                  <a:gd name="connsiteX0" fmla="*/ 0 w 6461"/>
                  <a:gd name="connsiteY0" fmla="*/ 0 h 3693"/>
                  <a:gd name="connsiteX1" fmla="*/ 6462 w 6461"/>
                  <a:gd name="connsiteY1" fmla="*/ 3693 h 3693"/>
                  <a:gd name="connsiteX2" fmla="*/ 0 w 6461"/>
                  <a:gd name="connsiteY2" fmla="*/ 0 h 3693"/>
                </a:gdLst>
                <a:ahLst/>
                <a:cxnLst>
                  <a:cxn ang="0">
                    <a:pos x="connsiteX0" y="connsiteY0"/>
                  </a:cxn>
                  <a:cxn ang="0">
                    <a:pos x="connsiteX1" y="connsiteY1"/>
                  </a:cxn>
                  <a:cxn ang="0">
                    <a:pos x="connsiteX2" y="connsiteY2"/>
                  </a:cxn>
                </a:cxnLst>
                <a:rect l="l" t="t" r="r" b="b"/>
                <a:pathLst>
                  <a:path w="6461" h="3693">
                    <a:moveTo>
                      <a:pt x="0" y="0"/>
                    </a:moveTo>
                    <a:cubicBezTo>
                      <a:pt x="1846" y="923"/>
                      <a:pt x="4615" y="2770"/>
                      <a:pt x="6462" y="3693"/>
                    </a:cubicBezTo>
                    <a:cubicBezTo>
                      <a:pt x="4615" y="2770"/>
                      <a:pt x="2769" y="1847"/>
                      <a:pt x="0" y="0"/>
                    </a:cubicBezTo>
                    <a:close/>
                  </a:path>
                </a:pathLst>
              </a:custGeom>
              <a:grpFill/>
              <a:ln w="9231"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70898732-CCEE-A99E-DEA6-E9DD926DAC26}"/>
                  </a:ext>
                </a:extLst>
              </p:cNvPr>
              <p:cNvSpPr/>
              <p:nvPr/>
            </p:nvSpPr>
            <p:spPr>
              <a:xfrm>
                <a:off x="4698298" y="2477549"/>
                <a:ext cx="1193094" cy="1190893"/>
              </a:xfrm>
              <a:custGeom>
                <a:avLst/>
                <a:gdLst>
                  <a:gd name="connsiteX0" fmla="*/ 1386 w 1193094"/>
                  <a:gd name="connsiteY0" fmla="*/ 321040 h 1190893"/>
                  <a:gd name="connsiteX1" fmla="*/ 15241 w 1193094"/>
                  <a:gd name="connsiteY1" fmla="*/ 253115 h 1190893"/>
                  <a:gd name="connsiteX2" fmla="*/ 317282 w 1193094"/>
                  <a:gd name="connsiteY2" fmla="*/ 1516 h 1190893"/>
                  <a:gd name="connsiteX3" fmla="*/ 696912 w 1193094"/>
                  <a:gd name="connsiteY3" fmla="*/ 304405 h 1190893"/>
                  <a:gd name="connsiteX4" fmla="*/ 402491 w 1193094"/>
                  <a:gd name="connsiteY4" fmla="*/ 693934 h 1190893"/>
                  <a:gd name="connsiteX5" fmla="*/ 374088 w 1193094"/>
                  <a:gd name="connsiteY5" fmla="*/ 697399 h 1190893"/>
                  <a:gd name="connsiteX6" fmla="*/ 374088 w 1193094"/>
                  <a:gd name="connsiteY6" fmla="*/ 864439 h 1190893"/>
                  <a:gd name="connsiteX7" fmla="*/ 911666 w 1193094"/>
                  <a:gd name="connsiteY7" fmla="*/ 864439 h 1190893"/>
                  <a:gd name="connsiteX8" fmla="*/ 910973 w 1193094"/>
                  <a:gd name="connsiteY8" fmla="*/ 791662 h 1190893"/>
                  <a:gd name="connsiteX9" fmla="*/ 881878 w 1193094"/>
                  <a:gd name="connsiteY9" fmla="*/ 746610 h 1190893"/>
                  <a:gd name="connsiteX10" fmla="*/ 870101 w 1193094"/>
                  <a:gd name="connsiteY10" fmla="*/ 743838 h 1190893"/>
                  <a:gd name="connsiteX11" fmla="*/ 788356 w 1193094"/>
                  <a:gd name="connsiteY11" fmla="*/ 734134 h 1190893"/>
                  <a:gd name="connsiteX12" fmla="*/ 679593 w 1193094"/>
                  <a:gd name="connsiteY12" fmla="*/ 586501 h 1190893"/>
                  <a:gd name="connsiteX13" fmla="*/ 707996 w 1193094"/>
                  <a:gd name="connsiteY13" fmla="*/ 557391 h 1190893"/>
                  <a:gd name="connsiteX14" fmla="*/ 785585 w 1193094"/>
                  <a:gd name="connsiteY14" fmla="*/ 562243 h 1190893"/>
                  <a:gd name="connsiteX15" fmla="*/ 910281 w 1193094"/>
                  <a:gd name="connsiteY15" fmla="*/ 697399 h 1190893"/>
                  <a:gd name="connsiteX16" fmla="*/ 922057 w 1193094"/>
                  <a:gd name="connsiteY16" fmla="*/ 719579 h 1190893"/>
                  <a:gd name="connsiteX17" fmla="*/ 957388 w 1193094"/>
                  <a:gd name="connsiteY17" fmla="*/ 666209 h 1190893"/>
                  <a:gd name="connsiteX18" fmla="*/ 959466 w 1193094"/>
                  <a:gd name="connsiteY18" fmla="*/ 653040 h 1190893"/>
                  <a:gd name="connsiteX19" fmla="*/ 976092 w 1193094"/>
                  <a:gd name="connsiteY19" fmla="*/ 546994 h 1190893"/>
                  <a:gd name="connsiteX20" fmla="*/ 1163829 w 1193094"/>
                  <a:gd name="connsiteY20" fmla="*/ 418076 h 1190893"/>
                  <a:gd name="connsiteX21" fmla="*/ 1192925 w 1193094"/>
                  <a:gd name="connsiteY21" fmla="*/ 446493 h 1190893"/>
                  <a:gd name="connsiteX22" fmla="*/ 1184612 w 1193094"/>
                  <a:gd name="connsiteY22" fmla="*/ 544915 h 1190893"/>
                  <a:gd name="connsiteX23" fmla="*/ 1008652 w 1193094"/>
                  <a:gd name="connsiteY23" fmla="*/ 695320 h 1190893"/>
                  <a:gd name="connsiteX24" fmla="*/ 982327 w 1193094"/>
                  <a:gd name="connsiteY24" fmla="*/ 711954 h 1190893"/>
                  <a:gd name="connsiteX25" fmla="*/ 960159 w 1193094"/>
                  <a:gd name="connsiteY25" fmla="*/ 783345 h 1190893"/>
                  <a:gd name="connsiteX26" fmla="*/ 960159 w 1193094"/>
                  <a:gd name="connsiteY26" fmla="*/ 865132 h 1190893"/>
                  <a:gd name="connsiteX27" fmla="*/ 973321 w 1193094"/>
                  <a:gd name="connsiteY27" fmla="*/ 865132 h 1190893"/>
                  <a:gd name="connsiteX28" fmla="*/ 1163136 w 1193094"/>
                  <a:gd name="connsiteY28" fmla="*/ 865132 h 1190893"/>
                  <a:gd name="connsiteX29" fmla="*/ 1192925 w 1193094"/>
                  <a:gd name="connsiteY29" fmla="*/ 894936 h 1190893"/>
                  <a:gd name="connsiteX30" fmla="*/ 1192925 w 1193094"/>
                  <a:gd name="connsiteY30" fmla="*/ 1159010 h 1190893"/>
                  <a:gd name="connsiteX31" fmla="*/ 1176299 w 1193094"/>
                  <a:gd name="connsiteY31" fmla="*/ 1190894 h 1190893"/>
                  <a:gd name="connsiteX32" fmla="*/ 694834 w 1193094"/>
                  <a:gd name="connsiteY32" fmla="*/ 1190894 h 1190893"/>
                  <a:gd name="connsiteX33" fmla="*/ 681671 w 1193094"/>
                  <a:gd name="connsiteY33" fmla="*/ 1156238 h 1190893"/>
                  <a:gd name="connsiteX34" fmla="*/ 708689 w 1193094"/>
                  <a:gd name="connsiteY34" fmla="*/ 1144455 h 1190893"/>
                  <a:gd name="connsiteX35" fmla="*/ 1131962 w 1193094"/>
                  <a:gd name="connsiteY35" fmla="*/ 1144455 h 1190893"/>
                  <a:gd name="connsiteX36" fmla="*/ 1145125 w 1193094"/>
                  <a:gd name="connsiteY36" fmla="*/ 1144455 h 1190893"/>
                  <a:gd name="connsiteX37" fmla="*/ 1145125 w 1193094"/>
                  <a:gd name="connsiteY37" fmla="*/ 1004447 h 1190893"/>
                  <a:gd name="connsiteX38" fmla="*/ 1034976 w 1193094"/>
                  <a:gd name="connsiteY38" fmla="*/ 1004447 h 1190893"/>
                  <a:gd name="connsiteX39" fmla="*/ 1006573 w 1193094"/>
                  <a:gd name="connsiteY39" fmla="*/ 980881 h 1190893"/>
                  <a:gd name="connsiteX40" fmla="*/ 1035669 w 1193094"/>
                  <a:gd name="connsiteY40" fmla="*/ 958008 h 1190893"/>
                  <a:gd name="connsiteX41" fmla="*/ 1122957 w 1193094"/>
                  <a:gd name="connsiteY41" fmla="*/ 958008 h 1190893"/>
                  <a:gd name="connsiteX42" fmla="*/ 1145125 w 1193094"/>
                  <a:gd name="connsiteY42" fmla="*/ 958008 h 1190893"/>
                  <a:gd name="connsiteX43" fmla="*/ 1145125 w 1193094"/>
                  <a:gd name="connsiteY43" fmla="*/ 912263 h 1190893"/>
                  <a:gd name="connsiteX44" fmla="*/ 960159 w 1193094"/>
                  <a:gd name="connsiteY44" fmla="*/ 912263 h 1190893"/>
                  <a:gd name="connsiteX45" fmla="*/ 960159 w 1193094"/>
                  <a:gd name="connsiteY45" fmla="*/ 947612 h 1190893"/>
                  <a:gd name="connsiteX46" fmla="*/ 972628 w 1193094"/>
                  <a:gd name="connsiteY46" fmla="*/ 1001674 h 1190893"/>
                  <a:gd name="connsiteX47" fmla="*/ 1003110 w 1193094"/>
                  <a:gd name="connsiteY47" fmla="*/ 1061975 h 1190893"/>
                  <a:gd name="connsiteX48" fmla="*/ 993411 w 1193094"/>
                  <a:gd name="connsiteY48" fmla="*/ 1095244 h 1190893"/>
                  <a:gd name="connsiteX49" fmla="*/ 961544 w 1193094"/>
                  <a:gd name="connsiteY49" fmla="*/ 1082075 h 1190893"/>
                  <a:gd name="connsiteX50" fmla="*/ 944918 w 1193094"/>
                  <a:gd name="connsiteY50" fmla="*/ 1048806 h 1190893"/>
                  <a:gd name="connsiteX51" fmla="*/ 937298 w 1193094"/>
                  <a:gd name="connsiteY51" fmla="*/ 1033558 h 1190893"/>
                  <a:gd name="connsiteX52" fmla="*/ 916515 w 1193094"/>
                  <a:gd name="connsiteY52" fmla="*/ 1074451 h 1190893"/>
                  <a:gd name="connsiteX53" fmla="*/ 910973 w 1193094"/>
                  <a:gd name="connsiteY53" fmla="*/ 1084848 h 1190893"/>
                  <a:gd name="connsiteX54" fmla="*/ 880492 w 1193094"/>
                  <a:gd name="connsiteY54" fmla="*/ 1095244 h 1190893"/>
                  <a:gd name="connsiteX55" fmla="*/ 870101 w 1193094"/>
                  <a:gd name="connsiteY55" fmla="*/ 1063361 h 1190893"/>
                  <a:gd name="connsiteX56" fmla="*/ 909588 w 1193094"/>
                  <a:gd name="connsiteY56" fmla="*/ 982961 h 1190893"/>
                  <a:gd name="connsiteX57" fmla="*/ 913051 w 1193094"/>
                  <a:gd name="connsiteY57" fmla="*/ 973257 h 1190893"/>
                  <a:gd name="connsiteX58" fmla="*/ 913051 w 1193094"/>
                  <a:gd name="connsiteY58" fmla="*/ 911570 h 1190893"/>
                  <a:gd name="connsiteX59" fmla="*/ 373395 w 1193094"/>
                  <a:gd name="connsiteY59" fmla="*/ 911570 h 1190893"/>
                  <a:gd name="connsiteX60" fmla="*/ 373395 w 1193094"/>
                  <a:gd name="connsiteY60" fmla="*/ 948305 h 1190893"/>
                  <a:gd name="connsiteX61" fmla="*/ 383786 w 1193094"/>
                  <a:gd name="connsiteY61" fmla="*/ 967019 h 1190893"/>
                  <a:gd name="connsiteX62" fmla="*/ 415653 w 1193094"/>
                  <a:gd name="connsiteY62" fmla="*/ 1050885 h 1190893"/>
                  <a:gd name="connsiteX63" fmla="*/ 339450 w 1193094"/>
                  <a:gd name="connsiteY63" fmla="*/ 1096631 h 1190893"/>
                  <a:gd name="connsiteX64" fmla="*/ 279873 w 1193094"/>
                  <a:gd name="connsiteY64" fmla="*/ 1028013 h 1190893"/>
                  <a:gd name="connsiteX65" fmla="*/ 325595 w 1193094"/>
                  <a:gd name="connsiteY65" fmla="*/ 961474 h 1190893"/>
                  <a:gd name="connsiteX66" fmla="*/ 325595 w 1193094"/>
                  <a:gd name="connsiteY66" fmla="*/ 911570 h 1190893"/>
                  <a:gd name="connsiteX67" fmla="*/ 47800 w 1193094"/>
                  <a:gd name="connsiteY67" fmla="*/ 911570 h 1190893"/>
                  <a:gd name="connsiteX68" fmla="*/ 47800 w 1193094"/>
                  <a:gd name="connsiteY68" fmla="*/ 1050885 h 1190893"/>
                  <a:gd name="connsiteX69" fmla="*/ 59577 w 1193094"/>
                  <a:gd name="connsiteY69" fmla="*/ 1050885 h 1190893"/>
                  <a:gd name="connsiteX70" fmla="*/ 157256 w 1193094"/>
                  <a:gd name="connsiteY70" fmla="*/ 1050885 h 1190893"/>
                  <a:gd name="connsiteX71" fmla="*/ 186351 w 1193094"/>
                  <a:gd name="connsiteY71" fmla="*/ 1073758 h 1190893"/>
                  <a:gd name="connsiteX72" fmla="*/ 156563 w 1193094"/>
                  <a:gd name="connsiteY72" fmla="*/ 1097324 h 1190893"/>
                  <a:gd name="connsiteX73" fmla="*/ 96986 w 1193094"/>
                  <a:gd name="connsiteY73" fmla="*/ 1097324 h 1190893"/>
                  <a:gd name="connsiteX74" fmla="*/ 47107 w 1193094"/>
                  <a:gd name="connsiteY74" fmla="*/ 1097324 h 1190893"/>
                  <a:gd name="connsiteX75" fmla="*/ 47107 w 1193094"/>
                  <a:gd name="connsiteY75" fmla="*/ 1143762 h 1190893"/>
                  <a:gd name="connsiteX76" fmla="*/ 61655 w 1193094"/>
                  <a:gd name="connsiteY76" fmla="*/ 1143762 h 1190893"/>
                  <a:gd name="connsiteX77" fmla="*/ 480772 w 1193094"/>
                  <a:gd name="connsiteY77" fmla="*/ 1143762 h 1190893"/>
                  <a:gd name="connsiteX78" fmla="*/ 492549 w 1193094"/>
                  <a:gd name="connsiteY78" fmla="*/ 1143762 h 1190893"/>
                  <a:gd name="connsiteX79" fmla="*/ 513332 w 1193094"/>
                  <a:gd name="connsiteY79" fmla="*/ 1161090 h 1190893"/>
                  <a:gd name="connsiteX80" fmla="*/ 504326 w 1193094"/>
                  <a:gd name="connsiteY80" fmla="*/ 1186042 h 1190893"/>
                  <a:gd name="connsiteX81" fmla="*/ 498091 w 1193094"/>
                  <a:gd name="connsiteY81" fmla="*/ 1190894 h 1190893"/>
                  <a:gd name="connsiteX82" fmla="*/ 0 w 1193094"/>
                  <a:gd name="connsiteY82" fmla="*/ 1190894 h 1190893"/>
                  <a:gd name="connsiteX83" fmla="*/ 0 w 1193094"/>
                  <a:gd name="connsiteY83" fmla="*/ 881073 h 1190893"/>
                  <a:gd name="connsiteX84" fmla="*/ 31867 w 1193094"/>
                  <a:gd name="connsiteY84" fmla="*/ 864439 h 1190893"/>
                  <a:gd name="connsiteX85" fmla="*/ 312433 w 1193094"/>
                  <a:gd name="connsiteY85" fmla="*/ 864439 h 1190893"/>
                  <a:gd name="connsiteX86" fmla="*/ 325595 w 1193094"/>
                  <a:gd name="connsiteY86" fmla="*/ 864439 h 1190893"/>
                  <a:gd name="connsiteX87" fmla="*/ 325595 w 1193094"/>
                  <a:gd name="connsiteY87" fmla="*/ 696706 h 1190893"/>
                  <a:gd name="connsiteX88" fmla="*/ 315896 w 1193094"/>
                  <a:gd name="connsiteY88" fmla="*/ 695320 h 1190893"/>
                  <a:gd name="connsiteX89" fmla="*/ 11777 w 1193094"/>
                  <a:gd name="connsiteY89" fmla="*/ 436096 h 1190893"/>
                  <a:gd name="connsiteX90" fmla="*/ 0 w 1193094"/>
                  <a:gd name="connsiteY90" fmla="*/ 375796 h 1190893"/>
                  <a:gd name="connsiteX91" fmla="*/ 1386 w 1193094"/>
                  <a:gd name="connsiteY91" fmla="*/ 321040 h 1190893"/>
                  <a:gd name="connsiteX92" fmla="*/ 652576 w 1193094"/>
                  <a:gd name="connsiteY92" fmla="*/ 349458 h 1190893"/>
                  <a:gd name="connsiteX93" fmla="*/ 350534 w 1193094"/>
                  <a:gd name="connsiteY93" fmla="*/ 46568 h 1190893"/>
                  <a:gd name="connsiteX94" fmla="*/ 47800 w 1193094"/>
                  <a:gd name="connsiteY94" fmla="*/ 348071 h 1190893"/>
                  <a:gd name="connsiteX95" fmla="*/ 349841 w 1193094"/>
                  <a:gd name="connsiteY95" fmla="*/ 651654 h 1190893"/>
                  <a:gd name="connsiteX96" fmla="*/ 652576 w 1193094"/>
                  <a:gd name="connsiteY96" fmla="*/ 349458 h 1190893"/>
                  <a:gd name="connsiteX97" fmla="*/ 1145125 w 1193094"/>
                  <a:gd name="connsiteY97" fmla="*/ 468673 h 1190893"/>
                  <a:gd name="connsiteX98" fmla="*/ 1007266 w 1193094"/>
                  <a:gd name="connsiteY98" fmla="*/ 649574 h 1190893"/>
                  <a:gd name="connsiteX99" fmla="*/ 1145125 w 1193094"/>
                  <a:gd name="connsiteY99" fmla="*/ 468673 h 1190893"/>
                  <a:gd name="connsiteX100" fmla="*/ 730857 w 1193094"/>
                  <a:gd name="connsiteY100" fmla="*/ 605908 h 1190893"/>
                  <a:gd name="connsiteX101" fmla="*/ 863866 w 1193094"/>
                  <a:gd name="connsiteY101" fmla="*/ 696706 h 1190893"/>
                  <a:gd name="connsiteX102" fmla="*/ 730857 w 1193094"/>
                  <a:gd name="connsiteY102" fmla="*/ 605908 h 1190893"/>
                  <a:gd name="connsiteX103" fmla="*/ 373395 w 1193094"/>
                  <a:gd name="connsiteY103" fmla="*/ 1029399 h 1190893"/>
                  <a:gd name="connsiteX104" fmla="*/ 351227 w 1193094"/>
                  <a:gd name="connsiteY104" fmla="*/ 1005833 h 1190893"/>
                  <a:gd name="connsiteX105" fmla="*/ 326981 w 1193094"/>
                  <a:gd name="connsiteY105" fmla="*/ 1028706 h 1190893"/>
                  <a:gd name="connsiteX106" fmla="*/ 349149 w 1193094"/>
                  <a:gd name="connsiteY106" fmla="*/ 1052272 h 1190893"/>
                  <a:gd name="connsiteX107" fmla="*/ 373395 w 1193094"/>
                  <a:gd name="connsiteY107" fmla="*/ 1029399 h 119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193094" h="1190893">
                    <a:moveTo>
                      <a:pt x="1386" y="321040"/>
                    </a:moveTo>
                    <a:cubicBezTo>
                      <a:pt x="6235" y="298168"/>
                      <a:pt x="9006" y="275295"/>
                      <a:pt x="15241" y="253115"/>
                    </a:cubicBezTo>
                    <a:cubicBezTo>
                      <a:pt x="53342" y="115879"/>
                      <a:pt x="175267" y="14685"/>
                      <a:pt x="317282" y="1516"/>
                    </a:cubicBezTo>
                    <a:cubicBezTo>
                      <a:pt x="505711" y="-15812"/>
                      <a:pt x="672666" y="117266"/>
                      <a:pt x="696912" y="304405"/>
                    </a:cubicBezTo>
                    <a:cubicBezTo>
                      <a:pt x="721158" y="491545"/>
                      <a:pt x="589535" y="666209"/>
                      <a:pt x="402491" y="693934"/>
                    </a:cubicBezTo>
                    <a:cubicBezTo>
                      <a:pt x="393485" y="695320"/>
                      <a:pt x="383786" y="696706"/>
                      <a:pt x="374088" y="697399"/>
                    </a:cubicBezTo>
                    <a:cubicBezTo>
                      <a:pt x="374088" y="752848"/>
                      <a:pt x="374088" y="808297"/>
                      <a:pt x="374088" y="864439"/>
                    </a:cubicBezTo>
                    <a:cubicBezTo>
                      <a:pt x="553512" y="864439"/>
                      <a:pt x="732243" y="864439"/>
                      <a:pt x="911666" y="864439"/>
                    </a:cubicBezTo>
                    <a:cubicBezTo>
                      <a:pt x="911666" y="840180"/>
                      <a:pt x="913051" y="815921"/>
                      <a:pt x="910973" y="791662"/>
                    </a:cubicBezTo>
                    <a:cubicBezTo>
                      <a:pt x="909588" y="772255"/>
                      <a:pt x="896425" y="759086"/>
                      <a:pt x="881878" y="746610"/>
                    </a:cubicBezTo>
                    <a:cubicBezTo>
                      <a:pt x="879107" y="744531"/>
                      <a:pt x="874257" y="743838"/>
                      <a:pt x="870101" y="743838"/>
                    </a:cubicBezTo>
                    <a:cubicBezTo>
                      <a:pt x="842391" y="743838"/>
                      <a:pt x="815373" y="743838"/>
                      <a:pt x="788356" y="734134"/>
                    </a:cubicBezTo>
                    <a:cubicBezTo>
                      <a:pt x="726008" y="711954"/>
                      <a:pt x="681671" y="651654"/>
                      <a:pt x="679593" y="586501"/>
                    </a:cubicBezTo>
                    <a:cubicBezTo>
                      <a:pt x="678900" y="565708"/>
                      <a:pt x="687906" y="556698"/>
                      <a:pt x="707996" y="557391"/>
                    </a:cubicBezTo>
                    <a:cubicBezTo>
                      <a:pt x="733628" y="558084"/>
                      <a:pt x="760645" y="556698"/>
                      <a:pt x="785585" y="562243"/>
                    </a:cubicBezTo>
                    <a:cubicBezTo>
                      <a:pt x="852089" y="575411"/>
                      <a:pt x="901275" y="630167"/>
                      <a:pt x="910281" y="697399"/>
                    </a:cubicBezTo>
                    <a:cubicBezTo>
                      <a:pt x="911666" y="707102"/>
                      <a:pt x="913744" y="715420"/>
                      <a:pt x="922057" y="719579"/>
                    </a:cubicBezTo>
                    <a:cubicBezTo>
                      <a:pt x="933834" y="701558"/>
                      <a:pt x="946304" y="684230"/>
                      <a:pt x="957388" y="666209"/>
                    </a:cubicBezTo>
                    <a:cubicBezTo>
                      <a:pt x="959466" y="662744"/>
                      <a:pt x="959466" y="657199"/>
                      <a:pt x="959466" y="653040"/>
                    </a:cubicBezTo>
                    <a:cubicBezTo>
                      <a:pt x="958773" y="616998"/>
                      <a:pt x="960159" y="580957"/>
                      <a:pt x="976092" y="546994"/>
                    </a:cubicBezTo>
                    <a:cubicBezTo>
                      <a:pt x="1012808" y="466593"/>
                      <a:pt x="1075156" y="423621"/>
                      <a:pt x="1163829" y="418076"/>
                    </a:cubicBezTo>
                    <a:cubicBezTo>
                      <a:pt x="1183919" y="416689"/>
                      <a:pt x="1192925" y="425700"/>
                      <a:pt x="1192925" y="446493"/>
                    </a:cubicBezTo>
                    <a:cubicBezTo>
                      <a:pt x="1192925" y="479762"/>
                      <a:pt x="1195003" y="512339"/>
                      <a:pt x="1184612" y="544915"/>
                    </a:cubicBezTo>
                    <a:cubicBezTo>
                      <a:pt x="1156901" y="630860"/>
                      <a:pt x="1098710" y="681458"/>
                      <a:pt x="1008652" y="695320"/>
                    </a:cubicBezTo>
                    <a:cubicBezTo>
                      <a:pt x="996182" y="697399"/>
                      <a:pt x="988562" y="701558"/>
                      <a:pt x="982327" y="711954"/>
                    </a:cubicBezTo>
                    <a:cubicBezTo>
                      <a:pt x="968472" y="734134"/>
                      <a:pt x="960852" y="757700"/>
                      <a:pt x="960159" y="783345"/>
                    </a:cubicBezTo>
                    <a:cubicBezTo>
                      <a:pt x="959466" y="810376"/>
                      <a:pt x="960159" y="836714"/>
                      <a:pt x="960159" y="865132"/>
                    </a:cubicBezTo>
                    <a:cubicBezTo>
                      <a:pt x="965008" y="865132"/>
                      <a:pt x="969165" y="865132"/>
                      <a:pt x="973321" y="865132"/>
                    </a:cubicBezTo>
                    <a:cubicBezTo>
                      <a:pt x="1036362" y="865132"/>
                      <a:pt x="1100095" y="865132"/>
                      <a:pt x="1163136" y="865132"/>
                    </a:cubicBezTo>
                    <a:cubicBezTo>
                      <a:pt x="1185304" y="865132"/>
                      <a:pt x="1192925" y="872756"/>
                      <a:pt x="1192925" y="894936"/>
                    </a:cubicBezTo>
                    <a:cubicBezTo>
                      <a:pt x="1192925" y="982961"/>
                      <a:pt x="1192925" y="1070985"/>
                      <a:pt x="1192925" y="1159010"/>
                    </a:cubicBezTo>
                    <a:cubicBezTo>
                      <a:pt x="1192925" y="1173566"/>
                      <a:pt x="1188768" y="1183963"/>
                      <a:pt x="1176299" y="1190894"/>
                    </a:cubicBezTo>
                    <a:cubicBezTo>
                      <a:pt x="1015579" y="1190894"/>
                      <a:pt x="854860" y="1190894"/>
                      <a:pt x="694834" y="1190894"/>
                    </a:cubicBezTo>
                    <a:cubicBezTo>
                      <a:pt x="678900" y="1179804"/>
                      <a:pt x="674744" y="1168714"/>
                      <a:pt x="681671" y="1156238"/>
                    </a:cubicBezTo>
                    <a:cubicBezTo>
                      <a:pt x="687906" y="1145842"/>
                      <a:pt x="697605" y="1144455"/>
                      <a:pt x="708689" y="1144455"/>
                    </a:cubicBezTo>
                    <a:cubicBezTo>
                      <a:pt x="850011" y="1144455"/>
                      <a:pt x="991333" y="1144455"/>
                      <a:pt x="1131962" y="1144455"/>
                    </a:cubicBezTo>
                    <a:cubicBezTo>
                      <a:pt x="1136119" y="1144455"/>
                      <a:pt x="1140968" y="1144455"/>
                      <a:pt x="1145125" y="1144455"/>
                    </a:cubicBezTo>
                    <a:cubicBezTo>
                      <a:pt x="1145125" y="1097324"/>
                      <a:pt x="1145125" y="1050885"/>
                      <a:pt x="1145125" y="1004447"/>
                    </a:cubicBezTo>
                    <a:cubicBezTo>
                      <a:pt x="1107716" y="1004447"/>
                      <a:pt x="1071000" y="1004447"/>
                      <a:pt x="1034976" y="1004447"/>
                    </a:cubicBezTo>
                    <a:cubicBezTo>
                      <a:pt x="1016965" y="1004447"/>
                      <a:pt x="1006573" y="995437"/>
                      <a:pt x="1006573" y="980881"/>
                    </a:cubicBezTo>
                    <a:cubicBezTo>
                      <a:pt x="1006573" y="966326"/>
                      <a:pt x="1017658" y="958008"/>
                      <a:pt x="1035669" y="958008"/>
                    </a:cubicBezTo>
                    <a:cubicBezTo>
                      <a:pt x="1064765" y="958008"/>
                      <a:pt x="1093861" y="958008"/>
                      <a:pt x="1122957" y="958008"/>
                    </a:cubicBezTo>
                    <a:cubicBezTo>
                      <a:pt x="1130577" y="958008"/>
                      <a:pt x="1138197" y="958008"/>
                      <a:pt x="1145125" y="958008"/>
                    </a:cubicBezTo>
                    <a:cubicBezTo>
                      <a:pt x="1145125" y="941374"/>
                      <a:pt x="1145125" y="926818"/>
                      <a:pt x="1145125" y="912263"/>
                    </a:cubicBezTo>
                    <a:cubicBezTo>
                      <a:pt x="1082777" y="912263"/>
                      <a:pt x="1021814" y="912263"/>
                      <a:pt x="960159" y="912263"/>
                    </a:cubicBezTo>
                    <a:cubicBezTo>
                      <a:pt x="960159" y="924739"/>
                      <a:pt x="960852" y="935829"/>
                      <a:pt x="960159" y="947612"/>
                    </a:cubicBezTo>
                    <a:cubicBezTo>
                      <a:pt x="958773" y="967019"/>
                      <a:pt x="962930" y="985040"/>
                      <a:pt x="972628" y="1001674"/>
                    </a:cubicBezTo>
                    <a:cubicBezTo>
                      <a:pt x="983713" y="1021082"/>
                      <a:pt x="993411" y="1041875"/>
                      <a:pt x="1003110" y="1061975"/>
                    </a:cubicBezTo>
                    <a:cubicBezTo>
                      <a:pt x="1010037" y="1075837"/>
                      <a:pt x="1005881" y="1089699"/>
                      <a:pt x="993411" y="1095244"/>
                    </a:cubicBezTo>
                    <a:cubicBezTo>
                      <a:pt x="981634" y="1100789"/>
                      <a:pt x="969165" y="1095938"/>
                      <a:pt x="961544" y="1082075"/>
                    </a:cubicBezTo>
                    <a:cubicBezTo>
                      <a:pt x="956002" y="1070985"/>
                      <a:pt x="950460" y="1059896"/>
                      <a:pt x="944918" y="1048806"/>
                    </a:cubicBezTo>
                    <a:cubicBezTo>
                      <a:pt x="942840" y="1043954"/>
                      <a:pt x="940069" y="1039795"/>
                      <a:pt x="937298" y="1033558"/>
                    </a:cubicBezTo>
                    <a:cubicBezTo>
                      <a:pt x="929678" y="1048806"/>
                      <a:pt x="923443" y="1061282"/>
                      <a:pt x="916515" y="1074451"/>
                    </a:cubicBezTo>
                    <a:cubicBezTo>
                      <a:pt x="914437" y="1077916"/>
                      <a:pt x="913051" y="1081382"/>
                      <a:pt x="910973" y="1084848"/>
                    </a:cubicBezTo>
                    <a:cubicBezTo>
                      <a:pt x="904046" y="1096631"/>
                      <a:pt x="891576" y="1100789"/>
                      <a:pt x="880492" y="1095244"/>
                    </a:cubicBezTo>
                    <a:cubicBezTo>
                      <a:pt x="868715" y="1089699"/>
                      <a:pt x="863866" y="1076531"/>
                      <a:pt x="870101" y="1063361"/>
                    </a:cubicBezTo>
                    <a:cubicBezTo>
                      <a:pt x="883263" y="1036330"/>
                      <a:pt x="896425" y="1009992"/>
                      <a:pt x="909588" y="982961"/>
                    </a:cubicBezTo>
                    <a:cubicBezTo>
                      <a:pt x="910973" y="980188"/>
                      <a:pt x="913051" y="976723"/>
                      <a:pt x="913051" y="973257"/>
                    </a:cubicBezTo>
                    <a:cubicBezTo>
                      <a:pt x="913051" y="952464"/>
                      <a:pt x="913051" y="932363"/>
                      <a:pt x="913051" y="911570"/>
                    </a:cubicBezTo>
                    <a:cubicBezTo>
                      <a:pt x="732935" y="911570"/>
                      <a:pt x="553512" y="911570"/>
                      <a:pt x="373395" y="911570"/>
                    </a:cubicBezTo>
                    <a:cubicBezTo>
                      <a:pt x="373395" y="924046"/>
                      <a:pt x="374088" y="935829"/>
                      <a:pt x="373395" y="948305"/>
                    </a:cubicBezTo>
                    <a:cubicBezTo>
                      <a:pt x="372702" y="957315"/>
                      <a:pt x="375473" y="962167"/>
                      <a:pt x="383786" y="967019"/>
                    </a:cubicBezTo>
                    <a:cubicBezTo>
                      <a:pt x="414268" y="982961"/>
                      <a:pt x="427430" y="1018309"/>
                      <a:pt x="415653" y="1050885"/>
                    </a:cubicBezTo>
                    <a:cubicBezTo>
                      <a:pt x="404569" y="1082768"/>
                      <a:pt x="371317" y="1102175"/>
                      <a:pt x="339450" y="1096631"/>
                    </a:cubicBezTo>
                    <a:cubicBezTo>
                      <a:pt x="304812" y="1090393"/>
                      <a:pt x="279873" y="1061975"/>
                      <a:pt x="279873" y="1028013"/>
                    </a:cubicBezTo>
                    <a:cubicBezTo>
                      <a:pt x="279873" y="996130"/>
                      <a:pt x="297192" y="974643"/>
                      <a:pt x="325595" y="961474"/>
                    </a:cubicBezTo>
                    <a:cubicBezTo>
                      <a:pt x="325595" y="944840"/>
                      <a:pt x="325595" y="928205"/>
                      <a:pt x="325595" y="911570"/>
                    </a:cubicBezTo>
                    <a:cubicBezTo>
                      <a:pt x="232766" y="911570"/>
                      <a:pt x="140629" y="911570"/>
                      <a:pt x="47800" y="911570"/>
                    </a:cubicBezTo>
                    <a:cubicBezTo>
                      <a:pt x="47800" y="958008"/>
                      <a:pt x="47800" y="1003754"/>
                      <a:pt x="47800" y="1050885"/>
                    </a:cubicBezTo>
                    <a:cubicBezTo>
                      <a:pt x="51957" y="1050885"/>
                      <a:pt x="56113" y="1050885"/>
                      <a:pt x="59577" y="1050885"/>
                    </a:cubicBezTo>
                    <a:cubicBezTo>
                      <a:pt x="92136" y="1050885"/>
                      <a:pt x="124696" y="1050885"/>
                      <a:pt x="157256" y="1050885"/>
                    </a:cubicBezTo>
                    <a:cubicBezTo>
                      <a:pt x="175267" y="1050885"/>
                      <a:pt x="186351" y="1059203"/>
                      <a:pt x="186351" y="1073758"/>
                    </a:cubicBezTo>
                    <a:cubicBezTo>
                      <a:pt x="186351" y="1088313"/>
                      <a:pt x="175267" y="1097324"/>
                      <a:pt x="156563" y="1097324"/>
                    </a:cubicBezTo>
                    <a:cubicBezTo>
                      <a:pt x="136473" y="1097324"/>
                      <a:pt x="117076" y="1097324"/>
                      <a:pt x="96986" y="1097324"/>
                    </a:cubicBezTo>
                    <a:cubicBezTo>
                      <a:pt x="80360" y="1097324"/>
                      <a:pt x="63734" y="1097324"/>
                      <a:pt x="47107" y="1097324"/>
                    </a:cubicBezTo>
                    <a:cubicBezTo>
                      <a:pt x="47107" y="1113265"/>
                      <a:pt x="47107" y="1128514"/>
                      <a:pt x="47107" y="1143762"/>
                    </a:cubicBezTo>
                    <a:cubicBezTo>
                      <a:pt x="52649" y="1143762"/>
                      <a:pt x="56806" y="1143762"/>
                      <a:pt x="61655" y="1143762"/>
                    </a:cubicBezTo>
                    <a:cubicBezTo>
                      <a:pt x="201592" y="1143762"/>
                      <a:pt x="340836" y="1143762"/>
                      <a:pt x="480772" y="1143762"/>
                    </a:cubicBezTo>
                    <a:cubicBezTo>
                      <a:pt x="484929" y="1143762"/>
                      <a:pt x="488393" y="1143762"/>
                      <a:pt x="492549" y="1143762"/>
                    </a:cubicBezTo>
                    <a:cubicBezTo>
                      <a:pt x="503633" y="1144455"/>
                      <a:pt x="510561" y="1150693"/>
                      <a:pt x="513332" y="1161090"/>
                    </a:cubicBezTo>
                    <a:cubicBezTo>
                      <a:pt x="516103" y="1170793"/>
                      <a:pt x="512639" y="1179111"/>
                      <a:pt x="504326" y="1186042"/>
                    </a:cubicBezTo>
                    <a:cubicBezTo>
                      <a:pt x="502248" y="1187428"/>
                      <a:pt x="500169" y="1188814"/>
                      <a:pt x="498091" y="1190894"/>
                    </a:cubicBezTo>
                    <a:cubicBezTo>
                      <a:pt x="331830" y="1190894"/>
                      <a:pt x="166261" y="1190894"/>
                      <a:pt x="0" y="1190894"/>
                    </a:cubicBezTo>
                    <a:cubicBezTo>
                      <a:pt x="0" y="1087620"/>
                      <a:pt x="0" y="984347"/>
                      <a:pt x="0" y="881073"/>
                    </a:cubicBezTo>
                    <a:cubicBezTo>
                      <a:pt x="6928" y="868597"/>
                      <a:pt x="17319" y="864439"/>
                      <a:pt x="31867" y="864439"/>
                    </a:cubicBezTo>
                    <a:cubicBezTo>
                      <a:pt x="125389" y="865132"/>
                      <a:pt x="218911" y="864439"/>
                      <a:pt x="312433" y="864439"/>
                    </a:cubicBezTo>
                    <a:cubicBezTo>
                      <a:pt x="316589" y="864439"/>
                      <a:pt x="321438" y="864439"/>
                      <a:pt x="325595" y="864439"/>
                    </a:cubicBezTo>
                    <a:cubicBezTo>
                      <a:pt x="325595" y="807603"/>
                      <a:pt x="325595" y="752155"/>
                      <a:pt x="325595" y="696706"/>
                    </a:cubicBezTo>
                    <a:cubicBezTo>
                      <a:pt x="322131" y="696013"/>
                      <a:pt x="318667" y="695320"/>
                      <a:pt x="315896" y="695320"/>
                    </a:cubicBezTo>
                    <a:cubicBezTo>
                      <a:pt x="169725" y="680764"/>
                      <a:pt x="49186" y="578184"/>
                      <a:pt x="11777" y="436096"/>
                    </a:cubicBezTo>
                    <a:cubicBezTo>
                      <a:pt x="6928" y="415996"/>
                      <a:pt x="4157" y="395896"/>
                      <a:pt x="0" y="375796"/>
                    </a:cubicBezTo>
                    <a:cubicBezTo>
                      <a:pt x="1386" y="358468"/>
                      <a:pt x="1386" y="339754"/>
                      <a:pt x="1386" y="321040"/>
                    </a:cubicBezTo>
                    <a:close/>
                    <a:moveTo>
                      <a:pt x="652576" y="349458"/>
                    </a:moveTo>
                    <a:cubicBezTo>
                      <a:pt x="652576" y="182418"/>
                      <a:pt x="516796" y="46568"/>
                      <a:pt x="350534" y="46568"/>
                    </a:cubicBezTo>
                    <a:cubicBezTo>
                      <a:pt x="184273" y="46568"/>
                      <a:pt x="48493" y="181725"/>
                      <a:pt x="47800" y="348071"/>
                    </a:cubicBezTo>
                    <a:cubicBezTo>
                      <a:pt x="47107" y="515111"/>
                      <a:pt x="182887" y="651654"/>
                      <a:pt x="349841" y="651654"/>
                    </a:cubicBezTo>
                    <a:cubicBezTo>
                      <a:pt x="516103" y="652347"/>
                      <a:pt x="652576" y="516497"/>
                      <a:pt x="652576" y="349458"/>
                    </a:cubicBezTo>
                    <a:close/>
                    <a:moveTo>
                      <a:pt x="1145125" y="468673"/>
                    </a:moveTo>
                    <a:cubicBezTo>
                      <a:pt x="1073078" y="475604"/>
                      <a:pt x="996182" y="547687"/>
                      <a:pt x="1007266" y="649574"/>
                    </a:cubicBezTo>
                    <a:cubicBezTo>
                      <a:pt x="1078620" y="641950"/>
                      <a:pt x="1156209" y="570560"/>
                      <a:pt x="1145125" y="468673"/>
                    </a:cubicBezTo>
                    <a:close/>
                    <a:moveTo>
                      <a:pt x="730857" y="605908"/>
                    </a:moveTo>
                    <a:cubicBezTo>
                      <a:pt x="739170" y="664130"/>
                      <a:pt x="804289" y="708489"/>
                      <a:pt x="863866" y="696706"/>
                    </a:cubicBezTo>
                    <a:cubicBezTo>
                      <a:pt x="852782" y="637791"/>
                      <a:pt x="795283" y="598284"/>
                      <a:pt x="730857" y="605908"/>
                    </a:cubicBezTo>
                    <a:close/>
                    <a:moveTo>
                      <a:pt x="373395" y="1029399"/>
                    </a:moveTo>
                    <a:cubicBezTo>
                      <a:pt x="373395" y="1016923"/>
                      <a:pt x="363697" y="1006526"/>
                      <a:pt x="351227" y="1005833"/>
                    </a:cubicBezTo>
                    <a:cubicBezTo>
                      <a:pt x="338757" y="1005140"/>
                      <a:pt x="326981" y="1015537"/>
                      <a:pt x="326981" y="1028706"/>
                    </a:cubicBezTo>
                    <a:cubicBezTo>
                      <a:pt x="326981" y="1041182"/>
                      <a:pt x="336679" y="1051578"/>
                      <a:pt x="349149" y="1052272"/>
                    </a:cubicBezTo>
                    <a:cubicBezTo>
                      <a:pt x="362311" y="1052965"/>
                      <a:pt x="373395" y="1042568"/>
                      <a:pt x="373395" y="1029399"/>
                    </a:cubicBezTo>
                    <a:close/>
                  </a:path>
                </a:pathLst>
              </a:custGeom>
              <a:grpFill/>
              <a:ln w="6923"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25F87FBF-40DC-F4DE-214B-E2023A36DC6B}"/>
                  </a:ext>
                </a:extLst>
              </p:cNvPr>
              <p:cNvSpPr/>
              <p:nvPr/>
            </p:nvSpPr>
            <p:spPr>
              <a:xfrm>
                <a:off x="5272069" y="3622697"/>
                <a:ext cx="46767" cy="47131"/>
              </a:xfrm>
              <a:custGeom>
                <a:avLst/>
                <a:gdLst>
                  <a:gd name="connsiteX0" fmla="*/ 16456 w 46767"/>
                  <a:gd name="connsiteY0" fmla="*/ 47131 h 47131"/>
                  <a:gd name="connsiteX1" fmla="*/ 10914 w 46767"/>
                  <a:gd name="connsiteY1" fmla="*/ 42973 h 47131"/>
                  <a:gd name="connsiteX2" fmla="*/ 1216 w 46767"/>
                  <a:gd name="connsiteY2" fmla="*/ 16635 h 47131"/>
                  <a:gd name="connsiteX3" fmla="*/ 24076 w 46767"/>
                  <a:gd name="connsiteY3" fmla="*/ 0 h 47131"/>
                  <a:gd name="connsiteX4" fmla="*/ 45552 w 46767"/>
                  <a:gd name="connsiteY4" fmla="*/ 16635 h 47131"/>
                  <a:gd name="connsiteX5" fmla="*/ 35853 w 46767"/>
                  <a:gd name="connsiteY5" fmla="*/ 42973 h 47131"/>
                  <a:gd name="connsiteX6" fmla="*/ 30311 w 46767"/>
                  <a:gd name="connsiteY6" fmla="*/ 47131 h 47131"/>
                  <a:gd name="connsiteX7" fmla="*/ 16456 w 46767"/>
                  <a:gd name="connsiteY7" fmla="*/ 47131 h 4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67" h="47131">
                    <a:moveTo>
                      <a:pt x="16456" y="47131"/>
                    </a:moveTo>
                    <a:cubicBezTo>
                      <a:pt x="14378" y="45746"/>
                      <a:pt x="12992" y="44359"/>
                      <a:pt x="10914" y="42973"/>
                    </a:cubicBezTo>
                    <a:cubicBezTo>
                      <a:pt x="1908" y="36042"/>
                      <a:pt x="-2248" y="27724"/>
                      <a:pt x="1216" y="16635"/>
                    </a:cubicBezTo>
                    <a:cubicBezTo>
                      <a:pt x="4679" y="6238"/>
                      <a:pt x="12300" y="0"/>
                      <a:pt x="24076" y="0"/>
                    </a:cubicBezTo>
                    <a:cubicBezTo>
                      <a:pt x="35161" y="0"/>
                      <a:pt x="42088" y="6238"/>
                      <a:pt x="45552" y="16635"/>
                    </a:cubicBezTo>
                    <a:cubicBezTo>
                      <a:pt x="49016" y="27724"/>
                      <a:pt x="44859" y="36042"/>
                      <a:pt x="35853" y="42973"/>
                    </a:cubicBezTo>
                    <a:cubicBezTo>
                      <a:pt x="33775" y="44359"/>
                      <a:pt x="32390" y="45746"/>
                      <a:pt x="30311" y="47131"/>
                    </a:cubicBezTo>
                    <a:cubicBezTo>
                      <a:pt x="25462" y="47131"/>
                      <a:pt x="20613" y="47131"/>
                      <a:pt x="16456" y="47131"/>
                    </a:cubicBezTo>
                    <a:close/>
                  </a:path>
                </a:pathLst>
              </a:custGeom>
              <a:grpFill/>
              <a:ln w="6923"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A49D8E93-D6A6-67C7-0AE2-3F54494C12C2}"/>
                  </a:ext>
                </a:extLst>
              </p:cNvPr>
              <p:cNvSpPr/>
              <p:nvPr/>
            </p:nvSpPr>
            <p:spPr>
              <a:xfrm>
                <a:off x="5210937" y="3436943"/>
                <a:ext cx="214061" cy="46438"/>
              </a:xfrm>
              <a:custGeom>
                <a:avLst/>
                <a:gdLst>
                  <a:gd name="connsiteX0" fmla="*/ 107377 w 214061"/>
                  <a:gd name="connsiteY0" fmla="*/ 46438 h 46438"/>
                  <a:gd name="connsiteX1" fmla="*/ 27017 w 214061"/>
                  <a:gd name="connsiteY1" fmla="*/ 46438 h 46438"/>
                  <a:gd name="connsiteX2" fmla="*/ 0 w 214061"/>
                  <a:gd name="connsiteY2" fmla="*/ 23566 h 46438"/>
                  <a:gd name="connsiteX3" fmla="*/ 27017 w 214061"/>
                  <a:gd name="connsiteY3" fmla="*/ 0 h 46438"/>
                  <a:gd name="connsiteX4" fmla="*/ 187044 w 214061"/>
                  <a:gd name="connsiteY4" fmla="*/ 0 h 46438"/>
                  <a:gd name="connsiteX5" fmla="*/ 214061 w 214061"/>
                  <a:gd name="connsiteY5" fmla="*/ 22873 h 46438"/>
                  <a:gd name="connsiteX6" fmla="*/ 187044 w 214061"/>
                  <a:gd name="connsiteY6" fmla="*/ 46438 h 46438"/>
                  <a:gd name="connsiteX7" fmla="*/ 107377 w 214061"/>
                  <a:gd name="connsiteY7" fmla="*/ 46438 h 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061" h="46438">
                    <a:moveTo>
                      <a:pt x="107377" y="46438"/>
                    </a:moveTo>
                    <a:cubicBezTo>
                      <a:pt x="80360" y="46438"/>
                      <a:pt x="54035" y="46438"/>
                      <a:pt x="27017" y="46438"/>
                    </a:cubicBezTo>
                    <a:cubicBezTo>
                      <a:pt x="11084" y="46438"/>
                      <a:pt x="693" y="37428"/>
                      <a:pt x="0" y="23566"/>
                    </a:cubicBezTo>
                    <a:cubicBezTo>
                      <a:pt x="0" y="9704"/>
                      <a:pt x="10391" y="0"/>
                      <a:pt x="27017" y="0"/>
                    </a:cubicBezTo>
                    <a:cubicBezTo>
                      <a:pt x="80360" y="0"/>
                      <a:pt x="133702" y="0"/>
                      <a:pt x="187044" y="0"/>
                    </a:cubicBezTo>
                    <a:cubicBezTo>
                      <a:pt x="202977" y="0"/>
                      <a:pt x="213369" y="9010"/>
                      <a:pt x="214061" y="22873"/>
                    </a:cubicBezTo>
                    <a:cubicBezTo>
                      <a:pt x="214061" y="36735"/>
                      <a:pt x="203670" y="46438"/>
                      <a:pt x="187044" y="46438"/>
                    </a:cubicBezTo>
                    <a:cubicBezTo>
                      <a:pt x="160719" y="46438"/>
                      <a:pt x="134395" y="46438"/>
                      <a:pt x="107377" y="46438"/>
                    </a:cubicBezTo>
                    <a:close/>
                  </a:path>
                </a:pathLst>
              </a:custGeom>
              <a:grpFill/>
              <a:ln w="6923"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1E07BEC2-620F-A87F-25F6-C24DED4CDE49}"/>
                  </a:ext>
                </a:extLst>
              </p:cNvPr>
              <p:cNvSpPr/>
              <p:nvPr/>
            </p:nvSpPr>
            <p:spPr>
              <a:xfrm>
                <a:off x="5165184" y="3529820"/>
                <a:ext cx="153160" cy="46438"/>
              </a:xfrm>
              <a:custGeom>
                <a:avLst/>
                <a:gdLst>
                  <a:gd name="connsiteX0" fmla="*/ 76234 w 153160"/>
                  <a:gd name="connsiteY0" fmla="*/ 0 h 46438"/>
                  <a:gd name="connsiteX1" fmla="*/ 127498 w 153160"/>
                  <a:gd name="connsiteY1" fmla="*/ 0 h 46438"/>
                  <a:gd name="connsiteX2" fmla="*/ 153130 w 153160"/>
                  <a:gd name="connsiteY2" fmla="*/ 23565 h 46438"/>
                  <a:gd name="connsiteX3" fmla="*/ 127498 w 153160"/>
                  <a:gd name="connsiteY3" fmla="*/ 46438 h 46438"/>
                  <a:gd name="connsiteX4" fmla="*/ 25663 w 153160"/>
                  <a:gd name="connsiteY4" fmla="*/ 46438 h 46438"/>
                  <a:gd name="connsiteX5" fmla="*/ 31 w 153160"/>
                  <a:gd name="connsiteY5" fmla="*/ 22873 h 46438"/>
                  <a:gd name="connsiteX6" fmla="*/ 25663 w 153160"/>
                  <a:gd name="connsiteY6" fmla="*/ 0 h 46438"/>
                  <a:gd name="connsiteX7" fmla="*/ 76234 w 153160"/>
                  <a:gd name="connsiteY7" fmla="*/ 0 h 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0" h="46438">
                    <a:moveTo>
                      <a:pt x="76234" y="0"/>
                    </a:moveTo>
                    <a:cubicBezTo>
                      <a:pt x="93553" y="0"/>
                      <a:pt x="110179" y="0"/>
                      <a:pt x="127498" y="0"/>
                    </a:cubicBezTo>
                    <a:cubicBezTo>
                      <a:pt x="142738" y="0"/>
                      <a:pt x="153823" y="10397"/>
                      <a:pt x="153130" y="23565"/>
                    </a:cubicBezTo>
                    <a:cubicBezTo>
                      <a:pt x="153130" y="36735"/>
                      <a:pt x="142738" y="46438"/>
                      <a:pt x="127498" y="46438"/>
                    </a:cubicBezTo>
                    <a:cubicBezTo>
                      <a:pt x="93553" y="46438"/>
                      <a:pt x="59608" y="46438"/>
                      <a:pt x="25663" y="46438"/>
                    </a:cubicBezTo>
                    <a:cubicBezTo>
                      <a:pt x="10422" y="46438"/>
                      <a:pt x="-662" y="36041"/>
                      <a:pt x="31" y="22873"/>
                    </a:cubicBezTo>
                    <a:cubicBezTo>
                      <a:pt x="31" y="9703"/>
                      <a:pt x="10422" y="693"/>
                      <a:pt x="25663" y="0"/>
                    </a:cubicBezTo>
                    <a:cubicBezTo>
                      <a:pt x="42289" y="0"/>
                      <a:pt x="59608" y="0"/>
                      <a:pt x="76234" y="0"/>
                    </a:cubicBezTo>
                    <a:close/>
                  </a:path>
                </a:pathLst>
              </a:custGeom>
              <a:grpFill/>
              <a:ln w="6923"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A8A6F8F6-DCF9-F836-E4B4-3496C28EAA08}"/>
                  </a:ext>
                </a:extLst>
              </p:cNvPr>
              <p:cNvSpPr/>
              <p:nvPr/>
            </p:nvSpPr>
            <p:spPr>
              <a:xfrm>
                <a:off x="5364729" y="3529512"/>
                <a:ext cx="106684" cy="47054"/>
              </a:xfrm>
              <a:custGeom>
                <a:avLst/>
                <a:gdLst>
                  <a:gd name="connsiteX0" fmla="*/ 52649 w 106684"/>
                  <a:gd name="connsiteY0" fmla="*/ 46746 h 47054"/>
                  <a:gd name="connsiteX1" fmla="*/ 24939 w 106684"/>
                  <a:gd name="connsiteY1" fmla="*/ 46746 h 47054"/>
                  <a:gd name="connsiteX2" fmla="*/ 0 w 106684"/>
                  <a:gd name="connsiteY2" fmla="*/ 23181 h 47054"/>
                  <a:gd name="connsiteX3" fmla="*/ 24246 w 106684"/>
                  <a:gd name="connsiteY3" fmla="*/ 308 h 47054"/>
                  <a:gd name="connsiteX4" fmla="*/ 83131 w 106684"/>
                  <a:gd name="connsiteY4" fmla="*/ 308 h 47054"/>
                  <a:gd name="connsiteX5" fmla="*/ 106684 w 106684"/>
                  <a:gd name="connsiteY5" fmla="*/ 23874 h 47054"/>
                  <a:gd name="connsiteX6" fmla="*/ 82438 w 106684"/>
                  <a:gd name="connsiteY6" fmla="*/ 46746 h 47054"/>
                  <a:gd name="connsiteX7" fmla="*/ 52649 w 106684"/>
                  <a:gd name="connsiteY7" fmla="*/ 46746 h 4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4" h="47054">
                    <a:moveTo>
                      <a:pt x="52649" y="46746"/>
                    </a:moveTo>
                    <a:cubicBezTo>
                      <a:pt x="43644" y="46746"/>
                      <a:pt x="33945" y="46746"/>
                      <a:pt x="24939" y="46746"/>
                    </a:cubicBezTo>
                    <a:cubicBezTo>
                      <a:pt x="10391" y="46053"/>
                      <a:pt x="0" y="36350"/>
                      <a:pt x="0" y="23181"/>
                    </a:cubicBezTo>
                    <a:cubicBezTo>
                      <a:pt x="0" y="10011"/>
                      <a:pt x="10391" y="308"/>
                      <a:pt x="24246" y="308"/>
                    </a:cubicBezTo>
                    <a:cubicBezTo>
                      <a:pt x="43644" y="308"/>
                      <a:pt x="63733" y="-385"/>
                      <a:pt x="83131" y="308"/>
                    </a:cubicBezTo>
                    <a:cubicBezTo>
                      <a:pt x="96986" y="308"/>
                      <a:pt x="106684" y="10705"/>
                      <a:pt x="106684" y="23874"/>
                    </a:cubicBezTo>
                    <a:cubicBezTo>
                      <a:pt x="106684" y="37043"/>
                      <a:pt x="96293" y="46053"/>
                      <a:pt x="82438" y="46746"/>
                    </a:cubicBezTo>
                    <a:cubicBezTo>
                      <a:pt x="72739" y="47440"/>
                      <a:pt x="63041" y="46746"/>
                      <a:pt x="52649" y="46746"/>
                    </a:cubicBezTo>
                    <a:close/>
                  </a:path>
                </a:pathLst>
              </a:custGeom>
              <a:grpFill/>
              <a:ln w="6923"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744B7B94-5D38-985E-DA87-2DD5905EA86D}"/>
                  </a:ext>
                </a:extLst>
              </p:cNvPr>
              <p:cNvSpPr/>
              <p:nvPr/>
            </p:nvSpPr>
            <p:spPr>
              <a:xfrm>
                <a:off x="4838927" y="3437117"/>
                <a:ext cx="93521" cy="46958"/>
              </a:xfrm>
              <a:custGeom>
                <a:avLst/>
                <a:gdLst>
                  <a:gd name="connsiteX0" fmla="*/ 46415 w 93521"/>
                  <a:gd name="connsiteY0" fmla="*/ 46265 h 46958"/>
                  <a:gd name="connsiteX1" fmla="*/ 23554 w 93521"/>
                  <a:gd name="connsiteY1" fmla="*/ 46265 h 46958"/>
                  <a:gd name="connsiteX2" fmla="*/ 0 w 93521"/>
                  <a:gd name="connsiteY2" fmla="*/ 22699 h 46958"/>
                  <a:gd name="connsiteX3" fmla="*/ 23554 w 93521"/>
                  <a:gd name="connsiteY3" fmla="*/ 520 h 46958"/>
                  <a:gd name="connsiteX4" fmla="*/ 69968 w 93521"/>
                  <a:gd name="connsiteY4" fmla="*/ 520 h 46958"/>
                  <a:gd name="connsiteX5" fmla="*/ 93522 w 93521"/>
                  <a:gd name="connsiteY5" fmla="*/ 23393 h 46958"/>
                  <a:gd name="connsiteX6" fmla="*/ 69968 w 93521"/>
                  <a:gd name="connsiteY6" fmla="*/ 46958 h 46958"/>
                  <a:gd name="connsiteX7" fmla="*/ 46415 w 93521"/>
                  <a:gd name="connsiteY7" fmla="*/ 46265 h 4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521" h="46958">
                    <a:moveTo>
                      <a:pt x="46415" y="46265"/>
                    </a:moveTo>
                    <a:cubicBezTo>
                      <a:pt x="38794" y="46265"/>
                      <a:pt x="31174" y="46265"/>
                      <a:pt x="23554" y="46265"/>
                    </a:cubicBezTo>
                    <a:cubicBezTo>
                      <a:pt x="9699" y="45572"/>
                      <a:pt x="0" y="35175"/>
                      <a:pt x="0" y="22699"/>
                    </a:cubicBezTo>
                    <a:cubicBezTo>
                      <a:pt x="0" y="10223"/>
                      <a:pt x="9699" y="520"/>
                      <a:pt x="23554" y="520"/>
                    </a:cubicBezTo>
                    <a:cubicBezTo>
                      <a:pt x="38794" y="-173"/>
                      <a:pt x="54728" y="-173"/>
                      <a:pt x="69968" y="520"/>
                    </a:cubicBezTo>
                    <a:cubicBezTo>
                      <a:pt x="83131" y="1213"/>
                      <a:pt x="92829" y="10916"/>
                      <a:pt x="93522" y="23393"/>
                    </a:cubicBezTo>
                    <a:cubicBezTo>
                      <a:pt x="93522" y="36562"/>
                      <a:pt x="83823" y="46265"/>
                      <a:pt x="69968" y="46958"/>
                    </a:cubicBezTo>
                    <a:cubicBezTo>
                      <a:pt x="62348" y="46265"/>
                      <a:pt x="54035" y="46265"/>
                      <a:pt x="46415" y="46265"/>
                    </a:cubicBezTo>
                    <a:close/>
                  </a:path>
                </a:pathLst>
              </a:custGeom>
              <a:grpFill/>
              <a:ln w="6923"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3B269E6A-A5B5-5D0E-9478-2279A1BCBB83}"/>
                  </a:ext>
                </a:extLst>
              </p:cNvPr>
              <p:cNvSpPr/>
              <p:nvPr/>
            </p:nvSpPr>
            <p:spPr>
              <a:xfrm>
                <a:off x="5472073" y="3436943"/>
                <a:ext cx="46479" cy="46438"/>
              </a:xfrm>
              <a:custGeom>
                <a:avLst/>
                <a:gdLst>
                  <a:gd name="connsiteX0" fmla="*/ 22894 w 46479"/>
                  <a:gd name="connsiteY0" fmla="*/ 46438 h 46438"/>
                  <a:gd name="connsiteX1" fmla="*/ 33 w 46479"/>
                  <a:gd name="connsiteY1" fmla="*/ 22873 h 46438"/>
                  <a:gd name="connsiteX2" fmla="*/ 23586 w 46479"/>
                  <a:gd name="connsiteY2" fmla="*/ 0 h 46438"/>
                  <a:gd name="connsiteX3" fmla="*/ 46447 w 46479"/>
                  <a:gd name="connsiteY3" fmla="*/ 23566 h 46438"/>
                  <a:gd name="connsiteX4" fmla="*/ 22894 w 46479"/>
                  <a:gd name="connsiteY4" fmla="*/ 46438 h 46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9" h="46438">
                    <a:moveTo>
                      <a:pt x="22894" y="46438"/>
                    </a:moveTo>
                    <a:cubicBezTo>
                      <a:pt x="9731" y="46438"/>
                      <a:pt x="-660" y="35348"/>
                      <a:pt x="33" y="22873"/>
                    </a:cubicBezTo>
                    <a:cubicBezTo>
                      <a:pt x="725" y="10397"/>
                      <a:pt x="11117" y="0"/>
                      <a:pt x="23586" y="0"/>
                    </a:cubicBezTo>
                    <a:cubicBezTo>
                      <a:pt x="36749" y="0"/>
                      <a:pt x="47140" y="11090"/>
                      <a:pt x="46447" y="23566"/>
                    </a:cubicBezTo>
                    <a:cubicBezTo>
                      <a:pt x="45754" y="36042"/>
                      <a:pt x="35363" y="46438"/>
                      <a:pt x="22894" y="46438"/>
                    </a:cubicBezTo>
                    <a:close/>
                  </a:path>
                </a:pathLst>
              </a:custGeom>
              <a:grpFill/>
              <a:ln w="6923"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5A98D4D1-3A3F-2DBF-D721-D69D93450D0A}"/>
                  </a:ext>
                </a:extLst>
              </p:cNvPr>
              <p:cNvSpPr/>
              <p:nvPr/>
            </p:nvSpPr>
            <p:spPr>
              <a:xfrm>
                <a:off x="5751286" y="3529788"/>
                <a:ext cx="46414" cy="46503"/>
              </a:xfrm>
              <a:custGeom>
                <a:avLst/>
                <a:gdLst>
                  <a:gd name="connsiteX0" fmla="*/ 46415 w 46414"/>
                  <a:gd name="connsiteY0" fmla="*/ 23598 h 46503"/>
                  <a:gd name="connsiteX1" fmla="*/ 22168 w 46414"/>
                  <a:gd name="connsiteY1" fmla="*/ 46471 h 46503"/>
                  <a:gd name="connsiteX2" fmla="*/ 0 w 46414"/>
                  <a:gd name="connsiteY2" fmla="*/ 22905 h 46503"/>
                  <a:gd name="connsiteX3" fmla="*/ 24246 w 46414"/>
                  <a:gd name="connsiteY3" fmla="*/ 33 h 46503"/>
                  <a:gd name="connsiteX4" fmla="*/ 46415 w 46414"/>
                  <a:gd name="connsiteY4" fmla="*/ 23598 h 4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4" h="46503">
                    <a:moveTo>
                      <a:pt x="46415" y="23598"/>
                    </a:moveTo>
                    <a:cubicBezTo>
                      <a:pt x="46415" y="36768"/>
                      <a:pt x="35331" y="47164"/>
                      <a:pt x="22168" y="46471"/>
                    </a:cubicBezTo>
                    <a:cubicBezTo>
                      <a:pt x="9699" y="45778"/>
                      <a:pt x="0" y="35381"/>
                      <a:pt x="0" y="22905"/>
                    </a:cubicBezTo>
                    <a:cubicBezTo>
                      <a:pt x="0" y="9736"/>
                      <a:pt x="11084" y="-661"/>
                      <a:pt x="24246" y="33"/>
                    </a:cubicBezTo>
                    <a:cubicBezTo>
                      <a:pt x="36716" y="726"/>
                      <a:pt x="46415" y="11815"/>
                      <a:pt x="46415" y="23598"/>
                    </a:cubicBezTo>
                    <a:close/>
                  </a:path>
                </a:pathLst>
              </a:custGeom>
              <a:grpFill/>
              <a:ln w="6923"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0D98E400-D6DB-CCF6-8708-1FF0AB775C7F}"/>
                  </a:ext>
                </a:extLst>
              </p:cNvPr>
              <p:cNvSpPr/>
              <p:nvPr/>
            </p:nvSpPr>
            <p:spPr>
              <a:xfrm>
                <a:off x="4797522" y="2571244"/>
                <a:ext cx="502090" cy="233151"/>
              </a:xfrm>
              <a:custGeom>
                <a:avLst/>
                <a:gdLst>
                  <a:gd name="connsiteX0" fmla="*/ 217365 w 502090"/>
                  <a:gd name="connsiteY0" fmla="*/ 143478 h 233151"/>
                  <a:gd name="connsiteX1" fmla="*/ 256159 w 502090"/>
                  <a:gd name="connsiteY1" fmla="*/ 181599 h 233151"/>
                  <a:gd name="connsiteX2" fmla="*/ 266551 w 502090"/>
                  <a:gd name="connsiteY2" fmla="*/ 192689 h 233151"/>
                  <a:gd name="connsiteX3" fmla="*/ 267244 w 502090"/>
                  <a:gd name="connsiteY3" fmla="*/ 225958 h 233151"/>
                  <a:gd name="connsiteX4" fmla="*/ 233991 w 502090"/>
                  <a:gd name="connsiteY4" fmla="*/ 225265 h 233151"/>
                  <a:gd name="connsiteX5" fmla="*/ 185498 w 502090"/>
                  <a:gd name="connsiteY5" fmla="*/ 176747 h 233151"/>
                  <a:gd name="connsiteX6" fmla="*/ 177878 w 502090"/>
                  <a:gd name="connsiteY6" fmla="*/ 166351 h 233151"/>
                  <a:gd name="connsiteX7" fmla="*/ 143240 w 502090"/>
                  <a:gd name="connsiteY7" fmla="*/ 212096 h 233151"/>
                  <a:gd name="connsiteX8" fmla="*/ 112759 w 502090"/>
                  <a:gd name="connsiteY8" fmla="*/ 232889 h 233151"/>
                  <a:gd name="connsiteX9" fmla="*/ 27550 w 502090"/>
                  <a:gd name="connsiteY9" fmla="*/ 232889 h 233151"/>
                  <a:gd name="connsiteX10" fmla="*/ 1225 w 502090"/>
                  <a:gd name="connsiteY10" fmla="*/ 199620 h 233151"/>
                  <a:gd name="connsiteX11" fmla="*/ 253388 w 502090"/>
                  <a:gd name="connsiteY11" fmla="*/ 4 h 233151"/>
                  <a:gd name="connsiteX12" fmla="*/ 501395 w 502090"/>
                  <a:gd name="connsiteY12" fmla="*/ 201699 h 233151"/>
                  <a:gd name="connsiteX13" fmla="*/ 477149 w 502090"/>
                  <a:gd name="connsiteY13" fmla="*/ 232889 h 233151"/>
                  <a:gd name="connsiteX14" fmla="*/ 385012 w 502090"/>
                  <a:gd name="connsiteY14" fmla="*/ 232889 h 233151"/>
                  <a:gd name="connsiteX15" fmla="*/ 358687 w 502090"/>
                  <a:gd name="connsiteY15" fmla="*/ 212096 h 233151"/>
                  <a:gd name="connsiteX16" fmla="*/ 245075 w 502090"/>
                  <a:gd name="connsiteY16" fmla="*/ 139320 h 233151"/>
                  <a:gd name="connsiteX17" fmla="*/ 217365 w 502090"/>
                  <a:gd name="connsiteY17" fmla="*/ 143478 h 233151"/>
                  <a:gd name="connsiteX18" fmla="*/ 147397 w 502090"/>
                  <a:gd name="connsiteY18" fmla="*/ 74167 h 233151"/>
                  <a:gd name="connsiteX19" fmla="*/ 177185 w 502090"/>
                  <a:gd name="connsiteY19" fmla="*/ 101891 h 233151"/>
                  <a:gd name="connsiteX20" fmla="*/ 189655 w 502090"/>
                  <a:gd name="connsiteY20" fmla="*/ 104664 h 233151"/>
                  <a:gd name="connsiteX21" fmla="*/ 242997 w 502090"/>
                  <a:gd name="connsiteY21" fmla="*/ 93574 h 233151"/>
                  <a:gd name="connsiteX22" fmla="*/ 394018 w 502090"/>
                  <a:gd name="connsiteY22" fmla="*/ 178134 h 233151"/>
                  <a:gd name="connsiteX23" fmla="*/ 403716 w 502090"/>
                  <a:gd name="connsiteY23" fmla="*/ 185758 h 233151"/>
                  <a:gd name="connsiteX24" fmla="*/ 446667 w 502090"/>
                  <a:gd name="connsiteY24" fmla="*/ 186451 h 233151"/>
                  <a:gd name="connsiteX25" fmla="*/ 147397 w 502090"/>
                  <a:gd name="connsiteY25" fmla="*/ 74167 h 233151"/>
                  <a:gd name="connsiteX26" fmla="*/ 109295 w 502090"/>
                  <a:gd name="connsiteY26" fmla="*/ 101891 h 233151"/>
                  <a:gd name="connsiteX27" fmla="*/ 53875 w 502090"/>
                  <a:gd name="connsiteY27" fmla="*/ 185758 h 233151"/>
                  <a:gd name="connsiteX28" fmla="*/ 98211 w 502090"/>
                  <a:gd name="connsiteY28" fmla="*/ 185758 h 233151"/>
                  <a:gd name="connsiteX29" fmla="*/ 105832 w 502090"/>
                  <a:gd name="connsiteY29" fmla="*/ 182292 h 233151"/>
                  <a:gd name="connsiteX30" fmla="*/ 140469 w 502090"/>
                  <a:gd name="connsiteY30" fmla="*/ 133081 h 233151"/>
                  <a:gd name="connsiteX31" fmla="*/ 109295 w 502090"/>
                  <a:gd name="connsiteY31" fmla="*/ 101891 h 23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2090" h="233151">
                    <a:moveTo>
                      <a:pt x="217365" y="143478"/>
                    </a:moveTo>
                    <a:cubicBezTo>
                      <a:pt x="231913" y="158033"/>
                      <a:pt x="244383" y="169816"/>
                      <a:pt x="256159" y="181599"/>
                    </a:cubicBezTo>
                    <a:cubicBezTo>
                      <a:pt x="259623" y="185065"/>
                      <a:pt x="263087" y="188530"/>
                      <a:pt x="266551" y="192689"/>
                    </a:cubicBezTo>
                    <a:cubicBezTo>
                      <a:pt x="276249" y="203779"/>
                      <a:pt x="276249" y="216948"/>
                      <a:pt x="267244" y="225958"/>
                    </a:cubicBezTo>
                    <a:cubicBezTo>
                      <a:pt x="258238" y="235662"/>
                      <a:pt x="244383" y="235662"/>
                      <a:pt x="233991" y="225265"/>
                    </a:cubicBezTo>
                    <a:cubicBezTo>
                      <a:pt x="217365" y="209323"/>
                      <a:pt x="201432" y="193382"/>
                      <a:pt x="185498" y="176747"/>
                    </a:cubicBezTo>
                    <a:cubicBezTo>
                      <a:pt x="182727" y="173975"/>
                      <a:pt x="180649" y="169816"/>
                      <a:pt x="177878" y="166351"/>
                    </a:cubicBezTo>
                    <a:cubicBezTo>
                      <a:pt x="161252" y="180213"/>
                      <a:pt x="150861" y="194768"/>
                      <a:pt x="143240" y="212096"/>
                    </a:cubicBezTo>
                    <a:cubicBezTo>
                      <a:pt x="136313" y="229424"/>
                      <a:pt x="130771" y="232889"/>
                      <a:pt x="112759" y="232889"/>
                    </a:cubicBezTo>
                    <a:cubicBezTo>
                      <a:pt x="84356" y="232889"/>
                      <a:pt x="55953" y="232889"/>
                      <a:pt x="27550" y="232889"/>
                    </a:cubicBezTo>
                    <a:cubicBezTo>
                      <a:pt x="6075" y="232889"/>
                      <a:pt x="-3624" y="220413"/>
                      <a:pt x="1225" y="199620"/>
                    </a:cubicBezTo>
                    <a:cubicBezTo>
                      <a:pt x="27550" y="82484"/>
                      <a:pt x="132156" y="-689"/>
                      <a:pt x="253388" y="4"/>
                    </a:cubicBezTo>
                    <a:cubicBezTo>
                      <a:pt x="372542" y="697"/>
                      <a:pt x="476456" y="85950"/>
                      <a:pt x="501395" y="201699"/>
                    </a:cubicBezTo>
                    <a:cubicBezTo>
                      <a:pt x="504859" y="219720"/>
                      <a:pt x="495160" y="232196"/>
                      <a:pt x="477149" y="232889"/>
                    </a:cubicBezTo>
                    <a:cubicBezTo>
                      <a:pt x="446667" y="232889"/>
                      <a:pt x="416186" y="232889"/>
                      <a:pt x="385012" y="232889"/>
                    </a:cubicBezTo>
                    <a:cubicBezTo>
                      <a:pt x="370464" y="232889"/>
                      <a:pt x="363536" y="224572"/>
                      <a:pt x="358687" y="212096"/>
                    </a:cubicBezTo>
                    <a:cubicBezTo>
                      <a:pt x="339290" y="164964"/>
                      <a:pt x="294954" y="137240"/>
                      <a:pt x="245075" y="139320"/>
                    </a:cubicBezTo>
                    <a:cubicBezTo>
                      <a:pt x="236762" y="140012"/>
                      <a:pt x="229142" y="141399"/>
                      <a:pt x="217365" y="143478"/>
                    </a:cubicBezTo>
                    <a:close/>
                    <a:moveTo>
                      <a:pt x="147397" y="74167"/>
                    </a:moveTo>
                    <a:cubicBezTo>
                      <a:pt x="157788" y="83871"/>
                      <a:pt x="167487" y="93574"/>
                      <a:pt x="177185" y="101891"/>
                    </a:cubicBezTo>
                    <a:cubicBezTo>
                      <a:pt x="179956" y="104664"/>
                      <a:pt x="186191" y="105357"/>
                      <a:pt x="189655" y="104664"/>
                    </a:cubicBezTo>
                    <a:cubicBezTo>
                      <a:pt x="207667" y="101198"/>
                      <a:pt x="224985" y="94267"/>
                      <a:pt x="242997" y="93574"/>
                    </a:cubicBezTo>
                    <a:cubicBezTo>
                      <a:pt x="309502" y="91495"/>
                      <a:pt x="360073" y="120605"/>
                      <a:pt x="394018" y="178134"/>
                    </a:cubicBezTo>
                    <a:cubicBezTo>
                      <a:pt x="396096" y="181599"/>
                      <a:pt x="400253" y="185758"/>
                      <a:pt x="403716" y="185758"/>
                    </a:cubicBezTo>
                    <a:cubicBezTo>
                      <a:pt x="418264" y="186451"/>
                      <a:pt x="432119" y="186451"/>
                      <a:pt x="446667" y="186451"/>
                    </a:cubicBezTo>
                    <a:cubicBezTo>
                      <a:pt x="415493" y="78326"/>
                      <a:pt x="273478" y="3470"/>
                      <a:pt x="147397" y="74167"/>
                    </a:cubicBezTo>
                    <a:close/>
                    <a:moveTo>
                      <a:pt x="109295" y="101891"/>
                    </a:moveTo>
                    <a:cubicBezTo>
                      <a:pt x="84356" y="125457"/>
                      <a:pt x="65652" y="152489"/>
                      <a:pt x="53875" y="185758"/>
                    </a:cubicBezTo>
                    <a:cubicBezTo>
                      <a:pt x="69808" y="185758"/>
                      <a:pt x="83663" y="185758"/>
                      <a:pt x="98211" y="185758"/>
                    </a:cubicBezTo>
                    <a:cubicBezTo>
                      <a:pt x="100982" y="185758"/>
                      <a:pt x="104446" y="183679"/>
                      <a:pt x="105832" y="182292"/>
                    </a:cubicBezTo>
                    <a:cubicBezTo>
                      <a:pt x="117608" y="166351"/>
                      <a:pt x="128692" y="149716"/>
                      <a:pt x="140469" y="133081"/>
                    </a:cubicBezTo>
                    <a:cubicBezTo>
                      <a:pt x="130771" y="123378"/>
                      <a:pt x="120379" y="112981"/>
                      <a:pt x="109295" y="101891"/>
                    </a:cubicBezTo>
                    <a:close/>
                  </a:path>
                </a:pathLst>
              </a:custGeom>
              <a:grpFill/>
              <a:ln w="6923"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93F25089-AC76-A4DE-B605-F41FA0FFD0A0}"/>
                  </a:ext>
                </a:extLst>
              </p:cNvPr>
              <p:cNvSpPr/>
              <p:nvPr/>
            </p:nvSpPr>
            <p:spPr>
              <a:xfrm>
                <a:off x="5071173" y="2850572"/>
                <a:ext cx="139763" cy="186446"/>
              </a:xfrm>
              <a:custGeom>
                <a:avLst/>
                <a:gdLst>
                  <a:gd name="connsiteX0" fmla="*/ 46934 w 139763"/>
                  <a:gd name="connsiteY0" fmla="*/ 45745 h 186446"/>
                  <a:gd name="connsiteX1" fmla="*/ 93349 w 139763"/>
                  <a:gd name="connsiteY1" fmla="*/ 45745 h 186446"/>
                  <a:gd name="connsiteX2" fmla="*/ 93349 w 139763"/>
                  <a:gd name="connsiteY2" fmla="*/ 24259 h 186446"/>
                  <a:gd name="connsiteX3" fmla="*/ 116210 w 139763"/>
                  <a:gd name="connsiteY3" fmla="*/ 0 h 186446"/>
                  <a:gd name="connsiteX4" fmla="*/ 139763 w 139763"/>
                  <a:gd name="connsiteY4" fmla="*/ 23566 h 186446"/>
                  <a:gd name="connsiteX5" fmla="*/ 139763 w 139763"/>
                  <a:gd name="connsiteY5" fmla="*/ 162188 h 186446"/>
                  <a:gd name="connsiteX6" fmla="*/ 116210 w 139763"/>
                  <a:gd name="connsiteY6" fmla="*/ 185754 h 186446"/>
                  <a:gd name="connsiteX7" fmla="*/ 93349 w 139763"/>
                  <a:gd name="connsiteY7" fmla="*/ 161495 h 186446"/>
                  <a:gd name="connsiteX8" fmla="*/ 93349 w 139763"/>
                  <a:gd name="connsiteY8" fmla="*/ 93570 h 186446"/>
                  <a:gd name="connsiteX9" fmla="*/ 46934 w 139763"/>
                  <a:gd name="connsiteY9" fmla="*/ 93570 h 186446"/>
                  <a:gd name="connsiteX10" fmla="*/ 46934 w 139763"/>
                  <a:gd name="connsiteY10" fmla="*/ 151791 h 186446"/>
                  <a:gd name="connsiteX11" fmla="*/ 46934 w 139763"/>
                  <a:gd name="connsiteY11" fmla="*/ 163574 h 186446"/>
                  <a:gd name="connsiteX12" fmla="*/ 23381 w 139763"/>
                  <a:gd name="connsiteY12" fmla="*/ 186447 h 186446"/>
                  <a:gd name="connsiteX13" fmla="*/ 520 w 139763"/>
                  <a:gd name="connsiteY13" fmla="*/ 164267 h 186446"/>
                  <a:gd name="connsiteX14" fmla="*/ 520 w 139763"/>
                  <a:gd name="connsiteY14" fmla="*/ 22180 h 186446"/>
                  <a:gd name="connsiteX15" fmla="*/ 23381 w 139763"/>
                  <a:gd name="connsiteY15" fmla="*/ 0 h 186446"/>
                  <a:gd name="connsiteX16" fmla="*/ 46934 w 139763"/>
                  <a:gd name="connsiteY16" fmla="*/ 22180 h 186446"/>
                  <a:gd name="connsiteX17" fmla="*/ 46934 w 139763"/>
                  <a:gd name="connsiteY17" fmla="*/ 45745 h 18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763" h="186446">
                    <a:moveTo>
                      <a:pt x="46934" y="45745"/>
                    </a:moveTo>
                    <a:cubicBezTo>
                      <a:pt x="62868" y="45745"/>
                      <a:pt x="77415" y="45745"/>
                      <a:pt x="93349" y="45745"/>
                    </a:cubicBezTo>
                    <a:cubicBezTo>
                      <a:pt x="93349" y="38814"/>
                      <a:pt x="93349" y="31190"/>
                      <a:pt x="93349" y="24259"/>
                    </a:cubicBezTo>
                    <a:cubicBezTo>
                      <a:pt x="94042" y="10397"/>
                      <a:pt x="103048" y="0"/>
                      <a:pt x="116210" y="0"/>
                    </a:cubicBezTo>
                    <a:cubicBezTo>
                      <a:pt x="129372" y="0"/>
                      <a:pt x="139763" y="9704"/>
                      <a:pt x="139763" y="23566"/>
                    </a:cubicBezTo>
                    <a:cubicBezTo>
                      <a:pt x="139763" y="70004"/>
                      <a:pt x="139763" y="115749"/>
                      <a:pt x="139763" y="162188"/>
                    </a:cubicBezTo>
                    <a:cubicBezTo>
                      <a:pt x="139763" y="176050"/>
                      <a:pt x="129372" y="186447"/>
                      <a:pt x="116210" y="185754"/>
                    </a:cubicBezTo>
                    <a:cubicBezTo>
                      <a:pt x="103048" y="185754"/>
                      <a:pt x="93349" y="175357"/>
                      <a:pt x="93349" y="161495"/>
                    </a:cubicBezTo>
                    <a:cubicBezTo>
                      <a:pt x="93349" y="139315"/>
                      <a:pt x="93349" y="116443"/>
                      <a:pt x="93349" y="93570"/>
                    </a:cubicBezTo>
                    <a:cubicBezTo>
                      <a:pt x="77415" y="93570"/>
                      <a:pt x="62868" y="93570"/>
                      <a:pt x="46934" y="93570"/>
                    </a:cubicBezTo>
                    <a:cubicBezTo>
                      <a:pt x="46934" y="112977"/>
                      <a:pt x="46934" y="132384"/>
                      <a:pt x="46934" y="151791"/>
                    </a:cubicBezTo>
                    <a:cubicBezTo>
                      <a:pt x="46934" y="155950"/>
                      <a:pt x="46934" y="159416"/>
                      <a:pt x="46934" y="163574"/>
                    </a:cubicBezTo>
                    <a:cubicBezTo>
                      <a:pt x="46241" y="176743"/>
                      <a:pt x="35850" y="186447"/>
                      <a:pt x="23381" y="186447"/>
                    </a:cubicBezTo>
                    <a:cubicBezTo>
                      <a:pt x="11604" y="186447"/>
                      <a:pt x="520" y="176743"/>
                      <a:pt x="520" y="164267"/>
                    </a:cubicBezTo>
                    <a:cubicBezTo>
                      <a:pt x="-173" y="117136"/>
                      <a:pt x="-173" y="69311"/>
                      <a:pt x="520" y="22180"/>
                    </a:cubicBezTo>
                    <a:cubicBezTo>
                      <a:pt x="520" y="9704"/>
                      <a:pt x="10911" y="0"/>
                      <a:pt x="23381" y="0"/>
                    </a:cubicBezTo>
                    <a:cubicBezTo>
                      <a:pt x="35850" y="0"/>
                      <a:pt x="46241" y="9011"/>
                      <a:pt x="46934" y="22180"/>
                    </a:cubicBezTo>
                    <a:cubicBezTo>
                      <a:pt x="47627" y="29804"/>
                      <a:pt x="46934" y="37428"/>
                      <a:pt x="46934" y="45745"/>
                    </a:cubicBezTo>
                    <a:close/>
                  </a:path>
                </a:pathLst>
              </a:custGeom>
              <a:grpFill/>
              <a:ln w="6923"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C2B6DD71-6A0D-9818-E219-FA06B6E1B851}"/>
                  </a:ext>
                </a:extLst>
              </p:cNvPr>
              <p:cNvSpPr/>
              <p:nvPr/>
            </p:nvSpPr>
            <p:spPr>
              <a:xfrm>
                <a:off x="4885342" y="2850052"/>
                <a:ext cx="139936" cy="186306"/>
              </a:xfrm>
              <a:custGeom>
                <a:avLst/>
                <a:gdLst>
                  <a:gd name="connsiteX0" fmla="*/ 46415 w 139936"/>
                  <a:gd name="connsiteY0" fmla="*/ 139835 h 186306"/>
                  <a:gd name="connsiteX1" fmla="*/ 46415 w 139936"/>
                  <a:gd name="connsiteY1" fmla="*/ 162708 h 186306"/>
                  <a:gd name="connsiteX2" fmla="*/ 22861 w 139936"/>
                  <a:gd name="connsiteY2" fmla="*/ 186274 h 186306"/>
                  <a:gd name="connsiteX3" fmla="*/ 0 w 139936"/>
                  <a:gd name="connsiteY3" fmla="*/ 163401 h 186306"/>
                  <a:gd name="connsiteX4" fmla="*/ 0 w 139936"/>
                  <a:gd name="connsiteY4" fmla="*/ 23393 h 186306"/>
                  <a:gd name="connsiteX5" fmla="*/ 24246 w 139936"/>
                  <a:gd name="connsiteY5" fmla="*/ 520 h 186306"/>
                  <a:gd name="connsiteX6" fmla="*/ 73432 w 139936"/>
                  <a:gd name="connsiteY6" fmla="*/ 520 h 186306"/>
                  <a:gd name="connsiteX7" fmla="*/ 139937 w 139936"/>
                  <a:gd name="connsiteY7" fmla="*/ 69831 h 186306"/>
                  <a:gd name="connsiteX8" fmla="*/ 73432 w 139936"/>
                  <a:gd name="connsiteY8" fmla="*/ 140528 h 186306"/>
                  <a:gd name="connsiteX9" fmla="*/ 46415 w 139936"/>
                  <a:gd name="connsiteY9" fmla="*/ 139835 h 186306"/>
                  <a:gd name="connsiteX10" fmla="*/ 47107 w 139936"/>
                  <a:gd name="connsiteY10" fmla="*/ 46958 h 186306"/>
                  <a:gd name="connsiteX11" fmla="*/ 47107 w 139936"/>
                  <a:gd name="connsiteY11" fmla="*/ 93397 h 186306"/>
                  <a:gd name="connsiteX12" fmla="*/ 89365 w 139936"/>
                  <a:gd name="connsiteY12" fmla="*/ 82307 h 186306"/>
                  <a:gd name="connsiteX13" fmla="*/ 89365 w 139936"/>
                  <a:gd name="connsiteY13" fmla="*/ 57355 h 186306"/>
                  <a:gd name="connsiteX14" fmla="*/ 47107 w 139936"/>
                  <a:gd name="connsiteY14" fmla="*/ 46958 h 18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6" h="186306">
                    <a:moveTo>
                      <a:pt x="46415" y="139835"/>
                    </a:moveTo>
                    <a:cubicBezTo>
                      <a:pt x="46415" y="148845"/>
                      <a:pt x="46415" y="155777"/>
                      <a:pt x="46415" y="162708"/>
                    </a:cubicBezTo>
                    <a:cubicBezTo>
                      <a:pt x="45722" y="176570"/>
                      <a:pt x="36023" y="186967"/>
                      <a:pt x="22861" y="186274"/>
                    </a:cubicBezTo>
                    <a:cubicBezTo>
                      <a:pt x="10391" y="186274"/>
                      <a:pt x="0" y="176570"/>
                      <a:pt x="0" y="163401"/>
                    </a:cubicBezTo>
                    <a:cubicBezTo>
                      <a:pt x="0" y="116963"/>
                      <a:pt x="0" y="70524"/>
                      <a:pt x="0" y="23393"/>
                    </a:cubicBezTo>
                    <a:cubicBezTo>
                      <a:pt x="0" y="9530"/>
                      <a:pt x="9699" y="520"/>
                      <a:pt x="24246" y="520"/>
                    </a:cubicBezTo>
                    <a:cubicBezTo>
                      <a:pt x="40873" y="-173"/>
                      <a:pt x="56806" y="-173"/>
                      <a:pt x="73432" y="520"/>
                    </a:cubicBezTo>
                    <a:cubicBezTo>
                      <a:pt x="110148" y="1906"/>
                      <a:pt x="139937" y="32403"/>
                      <a:pt x="139937" y="69831"/>
                    </a:cubicBezTo>
                    <a:cubicBezTo>
                      <a:pt x="139937" y="107259"/>
                      <a:pt x="110841" y="138449"/>
                      <a:pt x="73432" y="140528"/>
                    </a:cubicBezTo>
                    <a:cubicBezTo>
                      <a:pt x="65119" y="139835"/>
                      <a:pt x="56113" y="139835"/>
                      <a:pt x="46415" y="139835"/>
                    </a:cubicBezTo>
                    <a:close/>
                    <a:moveTo>
                      <a:pt x="47107" y="46958"/>
                    </a:moveTo>
                    <a:cubicBezTo>
                      <a:pt x="47107" y="62900"/>
                      <a:pt x="47107" y="77455"/>
                      <a:pt x="47107" y="93397"/>
                    </a:cubicBezTo>
                    <a:cubicBezTo>
                      <a:pt x="62348" y="92010"/>
                      <a:pt x="78281" y="98248"/>
                      <a:pt x="89365" y="82307"/>
                    </a:cubicBezTo>
                    <a:cubicBezTo>
                      <a:pt x="94908" y="73990"/>
                      <a:pt x="94908" y="65672"/>
                      <a:pt x="89365" y="57355"/>
                    </a:cubicBezTo>
                    <a:cubicBezTo>
                      <a:pt x="78281" y="41413"/>
                      <a:pt x="62348" y="47651"/>
                      <a:pt x="47107" y="46958"/>
                    </a:cubicBezTo>
                    <a:close/>
                  </a:path>
                </a:pathLst>
              </a:custGeom>
              <a:grpFill/>
              <a:ln w="6923" cap="flat">
                <a:noFill/>
                <a:prstDash val="solid"/>
                <a:miter/>
              </a:ln>
            </p:spPr>
            <p:txBody>
              <a:bodyPr rtlCol="0" anchor="ctr"/>
              <a:lstStyle/>
              <a:p>
                <a:pPr algn="l" rtl="0"/>
                <a:endParaRPr lang="en-US"/>
              </a:p>
            </p:txBody>
          </p:sp>
        </p:grpSp>
        <p:grpSp>
          <p:nvGrpSpPr>
            <p:cNvPr id="9" name="Group 8">
              <a:extLst>
                <a:ext uri="{FF2B5EF4-FFF2-40B4-BE49-F238E27FC236}">
                  <a16:creationId xmlns:a16="http://schemas.microsoft.com/office/drawing/2014/main" id="{90912A93-B113-2AD9-1AEC-F00DA95402BB}"/>
                </a:ext>
              </a:extLst>
            </p:cNvPr>
            <p:cNvGrpSpPr/>
            <p:nvPr/>
          </p:nvGrpSpPr>
          <p:grpSpPr>
            <a:xfrm>
              <a:off x="4537072" y="3432254"/>
              <a:ext cx="993088" cy="558478"/>
              <a:chOff x="4851397" y="2617866"/>
              <a:chExt cx="993088" cy="558478"/>
            </a:xfrm>
            <a:solidFill>
              <a:srgbClr val="E8A116"/>
            </a:solidFill>
          </p:grpSpPr>
          <p:sp>
            <p:nvSpPr>
              <p:cNvPr id="10" name="Freeform 9">
                <a:extLst>
                  <a:ext uri="{FF2B5EF4-FFF2-40B4-BE49-F238E27FC236}">
                    <a16:creationId xmlns:a16="http://schemas.microsoft.com/office/drawing/2014/main" id="{5C4D36D4-6276-8698-C9F7-D62CD3BCD9EE}"/>
                  </a:ext>
                </a:extLst>
              </p:cNvPr>
              <p:cNvSpPr/>
              <p:nvPr/>
            </p:nvSpPr>
            <p:spPr>
              <a:xfrm>
                <a:off x="5704492" y="2946221"/>
                <a:ext cx="139993" cy="180901"/>
              </a:xfrm>
              <a:custGeom>
                <a:avLst/>
                <a:gdLst>
                  <a:gd name="connsiteX0" fmla="*/ 138930 w 139993"/>
                  <a:gd name="connsiteY0" fmla="*/ 0 h 180901"/>
                  <a:gd name="connsiteX1" fmla="*/ 1072 w 139993"/>
                  <a:gd name="connsiteY1" fmla="*/ 180902 h 180901"/>
                  <a:gd name="connsiteX2" fmla="*/ 138930 w 139993"/>
                  <a:gd name="connsiteY2" fmla="*/ 0 h 180901"/>
                </a:gdLst>
                <a:ahLst/>
                <a:cxnLst>
                  <a:cxn ang="0">
                    <a:pos x="connsiteX0" y="connsiteY0"/>
                  </a:cxn>
                  <a:cxn ang="0">
                    <a:pos x="connsiteX1" y="connsiteY1"/>
                  </a:cxn>
                  <a:cxn ang="0">
                    <a:pos x="connsiteX2" y="connsiteY2"/>
                  </a:cxn>
                </a:cxnLst>
                <a:rect l="l" t="t" r="r" b="b"/>
                <a:pathLst>
                  <a:path w="139993" h="180901">
                    <a:moveTo>
                      <a:pt x="138930" y="0"/>
                    </a:moveTo>
                    <a:cubicBezTo>
                      <a:pt x="150014" y="101887"/>
                      <a:pt x="72426" y="173971"/>
                      <a:pt x="1072" y="180902"/>
                    </a:cubicBezTo>
                    <a:cubicBezTo>
                      <a:pt x="-10012" y="79014"/>
                      <a:pt x="66884" y="6931"/>
                      <a:pt x="138930" y="0"/>
                    </a:cubicBezTo>
                    <a:close/>
                  </a:path>
                </a:pathLst>
              </a:custGeom>
              <a:grpFill/>
              <a:ln w="6923"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BBDF5DBF-8BD1-7340-2459-A3D6E6035E29}"/>
                  </a:ext>
                </a:extLst>
              </p:cNvPr>
              <p:cNvSpPr/>
              <p:nvPr/>
            </p:nvSpPr>
            <p:spPr>
              <a:xfrm>
                <a:off x="5429155" y="3082504"/>
                <a:ext cx="133009" cy="93840"/>
              </a:xfrm>
              <a:custGeom>
                <a:avLst/>
                <a:gdLst>
                  <a:gd name="connsiteX0" fmla="*/ 0 w 133009"/>
                  <a:gd name="connsiteY0" fmla="*/ 953 h 93840"/>
                  <a:gd name="connsiteX1" fmla="*/ 133009 w 133009"/>
                  <a:gd name="connsiteY1" fmla="*/ 91751 h 93840"/>
                  <a:gd name="connsiteX2" fmla="*/ 0 w 133009"/>
                  <a:gd name="connsiteY2" fmla="*/ 953 h 93840"/>
                </a:gdLst>
                <a:ahLst/>
                <a:cxnLst>
                  <a:cxn ang="0">
                    <a:pos x="connsiteX0" y="connsiteY0"/>
                  </a:cxn>
                  <a:cxn ang="0">
                    <a:pos x="connsiteX1" y="connsiteY1"/>
                  </a:cxn>
                  <a:cxn ang="0">
                    <a:pos x="connsiteX2" y="connsiteY2"/>
                  </a:cxn>
                </a:cxnLst>
                <a:rect l="l" t="t" r="r" b="b"/>
                <a:pathLst>
                  <a:path w="133009" h="93840">
                    <a:moveTo>
                      <a:pt x="0" y="953"/>
                    </a:moveTo>
                    <a:cubicBezTo>
                      <a:pt x="64426" y="-6671"/>
                      <a:pt x="121925" y="32143"/>
                      <a:pt x="133009" y="91751"/>
                    </a:cubicBezTo>
                    <a:cubicBezTo>
                      <a:pt x="73432" y="104227"/>
                      <a:pt x="7620" y="59175"/>
                      <a:pt x="0" y="953"/>
                    </a:cubicBezTo>
                    <a:close/>
                  </a:path>
                </a:pathLst>
              </a:custGeom>
              <a:grpFill/>
              <a:ln w="6923" cap="flat">
                <a:noFill/>
                <a:prstDash val="solid"/>
                <a:miter/>
              </a:ln>
            </p:spPr>
            <p:txBody>
              <a:bodyPr rtlCol="0" anchor="ctr"/>
              <a:lstStyle/>
              <a:p>
                <a:pPr algn="l" rtl="0"/>
                <a:endParaRPr lang="en-US" dirty="0"/>
              </a:p>
            </p:txBody>
          </p:sp>
          <p:sp>
            <p:nvSpPr>
              <p:cNvPr id="16" name="Freeform 15">
                <a:extLst>
                  <a:ext uri="{FF2B5EF4-FFF2-40B4-BE49-F238E27FC236}">
                    <a16:creationId xmlns:a16="http://schemas.microsoft.com/office/drawing/2014/main" id="{63A93199-8B22-F400-AC2C-42E6E83819B0}"/>
                  </a:ext>
                </a:extLst>
              </p:cNvPr>
              <p:cNvSpPr/>
              <p:nvPr/>
            </p:nvSpPr>
            <p:spPr>
              <a:xfrm>
                <a:off x="4944919" y="2617866"/>
                <a:ext cx="299962" cy="139309"/>
              </a:xfrm>
              <a:custGeom>
                <a:avLst/>
                <a:gdLst>
                  <a:gd name="connsiteX0" fmla="*/ 0 w 299962"/>
                  <a:gd name="connsiteY0" fmla="*/ 27545 h 139309"/>
                  <a:gd name="connsiteX1" fmla="*/ 299963 w 299962"/>
                  <a:gd name="connsiteY1" fmla="*/ 139136 h 139309"/>
                  <a:gd name="connsiteX2" fmla="*/ 257012 w 299962"/>
                  <a:gd name="connsiteY2" fmla="*/ 138443 h 139309"/>
                  <a:gd name="connsiteX3" fmla="*/ 247314 w 299962"/>
                  <a:gd name="connsiteY3" fmla="*/ 130819 h 139309"/>
                  <a:gd name="connsiteX4" fmla="*/ 96293 w 299962"/>
                  <a:gd name="connsiteY4" fmla="*/ 46259 h 139309"/>
                  <a:gd name="connsiteX5" fmla="*/ 42951 w 299962"/>
                  <a:gd name="connsiteY5" fmla="*/ 57349 h 139309"/>
                  <a:gd name="connsiteX6" fmla="*/ 30481 w 299962"/>
                  <a:gd name="connsiteY6" fmla="*/ 54577 h 139309"/>
                  <a:gd name="connsiteX7" fmla="*/ 0 w 299962"/>
                  <a:gd name="connsiteY7" fmla="*/ 27545 h 13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962" h="139309">
                    <a:moveTo>
                      <a:pt x="0" y="27545"/>
                    </a:moveTo>
                    <a:cubicBezTo>
                      <a:pt x="126081" y="-43152"/>
                      <a:pt x="268096" y="32397"/>
                      <a:pt x="299963" y="139136"/>
                    </a:cubicBezTo>
                    <a:cubicBezTo>
                      <a:pt x="285415" y="139136"/>
                      <a:pt x="270867" y="139829"/>
                      <a:pt x="257012" y="138443"/>
                    </a:cubicBezTo>
                    <a:cubicBezTo>
                      <a:pt x="253549" y="138443"/>
                      <a:pt x="249392" y="134285"/>
                      <a:pt x="247314" y="130819"/>
                    </a:cubicBezTo>
                    <a:cubicBezTo>
                      <a:pt x="213369" y="73291"/>
                      <a:pt x="162798" y="44180"/>
                      <a:pt x="96293" y="46259"/>
                    </a:cubicBezTo>
                    <a:cubicBezTo>
                      <a:pt x="78281" y="46953"/>
                      <a:pt x="60962" y="53884"/>
                      <a:pt x="42951" y="57349"/>
                    </a:cubicBezTo>
                    <a:cubicBezTo>
                      <a:pt x="38794" y="58042"/>
                      <a:pt x="33252" y="57349"/>
                      <a:pt x="30481" y="54577"/>
                    </a:cubicBezTo>
                    <a:cubicBezTo>
                      <a:pt x="19397" y="46953"/>
                      <a:pt x="10391" y="37249"/>
                      <a:pt x="0" y="27545"/>
                    </a:cubicBezTo>
                    <a:close/>
                  </a:path>
                </a:pathLst>
              </a:custGeom>
              <a:grpFill/>
              <a:ln w="6923"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D8B8F8E2-2D23-9477-2D9E-5AB1BE274B79}"/>
                  </a:ext>
                </a:extLst>
              </p:cNvPr>
              <p:cNvSpPr/>
              <p:nvPr/>
            </p:nvSpPr>
            <p:spPr>
              <a:xfrm>
                <a:off x="4851397" y="2673136"/>
                <a:ext cx="86594" cy="83481"/>
              </a:xfrm>
              <a:custGeom>
                <a:avLst/>
                <a:gdLst>
                  <a:gd name="connsiteX0" fmla="*/ 55420 w 86594"/>
                  <a:gd name="connsiteY0" fmla="*/ 0 h 83481"/>
                  <a:gd name="connsiteX1" fmla="*/ 86594 w 86594"/>
                  <a:gd name="connsiteY1" fmla="*/ 30497 h 83481"/>
                  <a:gd name="connsiteX2" fmla="*/ 51957 w 86594"/>
                  <a:gd name="connsiteY2" fmla="*/ 79708 h 83481"/>
                  <a:gd name="connsiteX3" fmla="*/ 44336 w 86594"/>
                  <a:gd name="connsiteY3" fmla="*/ 83173 h 83481"/>
                  <a:gd name="connsiteX4" fmla="*/ 0 w 86594"/>
                  <a:gd name="connsiteY4" fmla="*/ 83173 h 83481"/>
                  <a:gd name="connsiteX5" fmla="*/ 55420 w 86594"/>
                  <a:gd name="connsiteY5" fmla="*/ 0 h 8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94" h="83481">
                    <a:moveTo>
                      <a:pt x="55420" y="0"/>
                    </a:moveTo>
                    <a:cubicBezTo>
                      <a:pt x="67197" y="11090"/>
                      <a:pt x="77588" y="21486"/>
                      <a:pt x="86594" y="30497"/>
                    </a:cubicBezTo>
                    <a:cubicBezTo>
                      <a:pt x="74817" y="47132"/>
                      <a:pt x="63733" y="63766"/>
                      <a:pt x="51957" y="79708"/>
                    </a:cubicBezTo>
                    <a:cubicBezTo>
                      <a:pt x="50571" y="81787"/>
                      <a:pt x="47107" y="83173"/>
                      <a:pt x="44336" y="83173"/>
                    </a:cubicBezTo>
                    <a:cubicBezTo>
                      <a:pt x="29788" y="83866"/>
                      <a:pt x="15933" y="83173"/>
                      <a:pt x="0" y="83173"/>
                    </a:cubicBezTo>
                    <a:cubicBezTo>
                      <a:pt x="11084" y="49904"/>
                      <a:pt x="30481" y="22873"/>
                      <a:pt x="55420" y="0"/>
                    </a:cubicBezTo>
                    <a:close/>
                  </a:path>
                </a:pathLst>
              </a:custGeom>
              <a:grpFill/>
              <a:ln w="692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384885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54125" indent="-1239838" algn="l" rtl="0"/>
            <a:r>
              <a:rPr lang="en-IE" sz="1800" b="1" dirty="0"/>
              <a:t>Dyrke motion:</a:t>
            </a:r>
            <a:r>
              <a:rPr lang="en-IE" sz="1800" dirty="0"/>
              <a:t>Grav en jordprøve op fra din bygård. Vælg gennem jorden for at finde forskellige genstande og organismer. Se om du kan finde: rødder, svampe, tusindben, orme, kviste, larver, frø. Hvad ser du ellers? Registrer dette og gentag øvelsen om 6 måneder. Er der nogen forskel?</a:t>
            </a:r>
          </a:p>
          <a:p>
            <a:pPr marL="1254125" indent="-1239838" algn="l" rtl="0"/>
            <a:endParaRPr lang="en-IE" sz="1800" b="1" dirty="0"/>
          </a:p>
          <a:p>
            <a:pPr marL="1254125" indent="-1239838" algn="l" rtl="0"/>
            <a:r>
              <a:rPr lang="en-IE" sz="1800" b="1" dirty="0"/>
              <a:t>Hjemmesider</a:t>
            </a:r>
            <a:r>
              <a:rPr lang="en-IE" sz="1800" dirty="0"/>
              <a:t>:</a:t>
            </a:r>
            <a:r>
              <a:rPr lang="en-IE" sz="1800" dirty="0">
                <a:hlinkClick r:id="rId2"/>
              </a:rPr>
              <a:t>https://www.soilfoodweb.com.au/about-our-organisation/benefits-of-a-healthy-soil-food-web</a:t>
            </a:r>
            <a:endParaRPr lang="en-IE" sz="1800" dirty="0"/>
          </a:p>
          <a:p>
            <a:pPr marL="1254125" indent="-1239838" algn="l" rtl="0"/>
            <a:r>
              <a:rPr lang="en-IE" sz="1800" dirty="0"/>
              <a:t>https://permaculture.ie/</a:t>
            </a:r>
          </a:p>
          <a:p>
            <a:pPr marL="1254125" indent="-1239838" algn="l" rtl="0"/>
            <a:endParaRPr lang="en-IE" sz="1800" b="1" dirty="0"/>
          </a:p>
          <a:p>
            <a:pPr marL="1254125" indent="-1239838" algn="l" rtl="0"/>
            <a:r>
              <a:rPr lang="en-IE" sz="1800" b="1" dirty="0"/>
              <a:t>Youtube:</a:t>
            </a:r>
            <a:r>
              <a:rPr lang="en-IE" sz="1800" dirty="0"/>
              <a:t>Regenerativ</a:t>
            </a:r>
            <a:r>
              <a:rPr lang="en-IE" sz="1800" dirty="0">
                <a:solidFill>
                  <a:srgbClr val="87AF3F"/>
                </a:solidFill>
              </a:rPr>
              <a:t>Landbrug</a:t>
            </a:r>
            <a:r>
              <a:rPr lang="en-IE" sz="1800" dirty="0">
                <a:solidFill>
                  <a:srgbClr val="87AF3F"/>
                </a:solidFill>
                <a:hlinkClick r:id="rId3">
                  <a:extLst>
                    <a:ext uri="{A12FA001-AC4F-418D-AE19-62706E023703}">
                      <ahyp:hlinkClr xmlns:ahyp="http://schemas.microsoft.com/office/drawing/2018/hyperlinkcolor" val="tx"/>
                    </a:ext>
                  </a:extLst>
                </a:hlinkClick>
              </a:rPr>
              <a:t>https://www.youtube.com/watch?v=MZsvBCGCeiY</a:t>
            </a:r>
            <a:endParaRPr lang="en-IE" sz="1800" dirty="0">
              <a:solidFill>
                <a:srgbClr val="87AF3F"/>
              </a:solidFill>
            </a:endParaRPr>
          </a:p>
          <a:p>
            <a:pPr marL="1254125" indent="-1239838" algn="l" rtl="0"/>
            <a:endParaRPr lang="en-IE" sz="1800" b="1" dirty="0"/>
          </a:p>
          <a:p>
            <a:pPr marL="1254125" indent="-1239838" algn="l" rtl="0"/>
            <a:r>
              <a:rPr lang="en-IE" sz="1800" b="1" dirty="0"/>
              <a:t>Casestudie:</a:t>
            </a:r>
            <a:r>
              <a:rPr lang="en-IE" sz="1800" dirty="0"/>
              <a:t>Vores</a:t>
            </a:r>
            <a:r>
              <a:rPr lang="en-IE" sz="1800" dirty="0" err="1"/>
              <a:t>Fællesland</a:t>
            </a:r>
            <a:endParaRPr lang="en-IE" sz="1800" dirty="0"/>
          </a:p>
          <a:p>
            <a:pPr marL="1254125" indent="-1239838" algn="l" rtl="0"/>
            <a:endParaRPr lang="en-IE" sz="1800" b="1" dirty="0"/>
          </a:p>
          <a:p>
            <a:pPr marL="1254125" indent="-1239838" algn="l" rtl="0"/>
            <a:r>
              <a:rPr lang="en-IE" sz="1800" b="1" dirty="0"/>
              <a:t>Offentliggørelse:</a:t>
            </a:r>
            <a:r>
              <a:rPr lang="en-IE" sz="1800" dirty="0"/>
              <a:t>Ikoyi, I et al. 2023. Plantediversitet forbedrede nematodebaserede jordkvalitetsindekser og ændrede jordens nematodesamfundsstruktur i intensivt forvaltede landbrugsgræsarealer. European Journal of Soil Biology. Vol. 118.</a:t>
            </a:r>
          </a:p>
          <a:p>
            <a:pPr marL="1254125" indent="-1239838" algn="l" rtl="0"/>
            <a:endParaRPr lang="en-IE" sz="1800" dirty="0"/>
          </a:p>
          <a:p>
            <a:pPr marL="1254125" indent="-1239838"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013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3610163" y="624691"/>
            <a:ext cx="8095002" cy="6445852"/>
          </a:xfrm>
        </p:spPr>
        <p:txBody>
          <a:bodyPr/>
          <a:lstStyle/>
          <a:p>
            <a:pPr marL="0" indent="0" algn="l" rtl="0">
              <a:lnSpc>
                <a:spcPts val="2580"/>
              </a:lnSpc>
              <a:spcBef>
                <a:spcPts val="0"/>
              </a:spcBef>
              <a:buClr>
                <a:srgbClr val="E8A116"/>
              </a:buClr>
            </a:pPr>
            <a:r>
              <a:rPr lang="en-IE" sz="2300" dirty="0"/>
              <a:t>nogle "</a:t>
            </a:r>
            <a:r>
              <a:rPr lang="en-IE" sz="2300" b="1" dirty="0"/>
              <a:t>brownfield"</a:t>
            </a:r>
            <a:r>
              <a:rPr lang="en-IE" sz="2300" dirty="0"/>
              <a:t>lander</a:t>
            </a:r>
            <a:r>
              <a:rPr lang="en-IE" sz="2300" b="1" dirty="0"/>
              <a:t> </a:t>
            </a:r>
            <a:r>
              <a:rPr lang="en-IE" sz="2300" dirty="0"/>
              <a:t>er blevet skabt igennem</a:t>
            </a:r>
            <a:r>
              <a:rPr lang="en-IE" sz="2300" b="1" dirty="0"/>
              <a:t>genvinding</a:t>
            </a:r>
            <a:r>
              <a:rPr lang="en-IE" sz="2300" dirty="0"/>
              <a:t>af forurenet jord, over en periode, og har en historie om</a:t>
            </a:r>
            <a:r>
              <a:rPr lang="en-IE" sz="2300" b="1" dirty="0"/>
              <a:t>tung industriel anvendelse</a:t>
            </a:r>
            <a:r>
              <a:rPr lang="en-IE" sz="2300" dirty="0"/>
              <a:t>.</a:t>
            </a:r>
          </a:p>
          <a:p>
            <a:pPr marL="0" indent="0" algn="l" rtl="0">
              <a:lnSpc>
                <a:spcPts val="2580"/>
              </a:lnSpc>
              <a:spcBef>
                <a:spcPts val="0"/>
              </a:spcBef>
              <a:buClr>
                <a:srgbClr val="E8A116"/>
              </a:buClr>
            </a:pPr>
            <a:r>
              <a:rPr lang="en-IE" sz="2300" dirty="0"/>
              <a:t>Jord</a:t>
            </a:r>
            <a:r>
              <a:rPr lang="en-IE" sz="2300" b="1" dirty="0"/>
              <a:t>forurening</a:t>
            </a:r>
            <a:r>
              <a:rPr lang="en-IE" sz="2300" dirty="0"/>
              <a:t>generelt opstår som følge af spild, utætheder og forkert håndtering af kemikalier, råvarer, forarbejdede varer og affaldsprodukter. Byjord er tilbøjelig til at akkumulere</a:t>
            </a:r>
            <a:r>
              <a:rPr lang="en-IE" sz="2300" b="1" dirty="0"/>
              <a:t>olier</a:t>
            </a:r>
            <a:r>
              <a:rPr lang="en-IE" sz="2300" dirty="0"/>
              <a:t>og</a:t>
            </a:r>
            <a:r>
              <a:rPr lang="en-IE" sz="2300" b="1" dirty="0"/>
              <a:t>metaller</a:t>
            </a:r>
            <a:r>
              <a:rPr lang="en-IE" sz="2300" dirty="0"/>
              <a:t>over tid på grund af nærhed til veje og industri og menneskeskabt aktivitet. Al forurenet jord og grundfjeld bør saneres (renset til et acceptabelt niveau) til internationalt accepterede standarder før ombygning.</a:t>
            </a:r>
          </a:p>
          <a:p>
            <a:pPr marL="0" indent="0" algn="l" rtl="0">
              <a:lnSpc>
                <a:spcPts val="2580"/>
              </a:lnSpc>
              <a:spcBef>
                <a:spcPts val="0"/>
              </a:spcBef>
              <a:buClr>
                <a:srgbClr val="E8A116"/>
              </a:buClr>
            </a:pPr>
            <a:r>
              <a:rPr lang="en-IE" sz="2300" b="1" dirty="0"/>
              <a:t>Jord</a:t>
            </a:r>
            <a:r>
              <a:rPr lang="en-IE" sz="2300" dirty="0"/>
              <a:t> </a:t>
            </a:r>
            <a:r>
              <a:rPr lang="en-IE" sz="2300" b="1" dirty="0"/>
              <a:t>afhjælpning</a:t>
            </a:r>
            <a:r>
              <a:rPr lang="en-IE" sz="2300" dirty="0"/>
              <a:t>teknologier</a:t>
            </a:r>
            <a:r>
              <a:rPr lang="en-IE" sz="2300" b="1" dirty="0"/>
              <a:t> </a:t>
            </a:r>
            <a:r>
              <a:rPr lang="en-IE" sz="2300" dirty="0"/>
              <a:t>bruges til at dekontaminere jord, der er blevet forurenet med organiske og uorganiske forurenende stoffer.</a:t>
            </a:r>
          </a:p>
          <a:p>
            <a:pPr marL="0" indent="0" algn="l" rtl="0">
              <a:lnSpc>
                <a:spcPts val="2580"/>
              </a:lnSpc>
              <a:spcBef>
                <a:spcPts val="0"/>
              </a:spcBef>
              <a:buClr>
                <a:srgbClr val="E8A116"/>
              </a:buClr>
            </a:pPr>
            <a:r>
              <a:rPr lang="en-IE" sz="2300" b="1" dirty="0"/>
              <a:t>Jordprøver</a:t>
            </a:r>
            <a:r>
              <a:rPr lang="en-IE" sz="2300" dirty="0"/>
              <a:t>kan sendes til et laboratorium og analyseres for en række pesticider, kulbrinter, næringsstoffer og metaller. Tal med dit lokale jordlaboratorium.</a:t>
            </a:r>
          </a:p>
        </p:txBody>
      </p:sp>
      <p:grpSp>
        <p:nvGrpSpPr>
          <p:cNvPr id="21" name="Group 20">
            <a:extLst>
              <a:ext uri="{FF2B5EF4-FFF2-40B4-BE49-F238E27FC236}">
                <a16:creationId xmlns:a16="http://schemas.microsoft.com/office/drawing/2014/main" id="{DC82591B-85C5-E693-D78A-7B42F02701E9}"/>
              </a:ext>
            </a:extLst>
          </p:cNvPr>
          <p:cNvGrpSpPr/>
          <p:nvPr/>
        </p:nvGrpSpPr>
        <p:grpSpPr>
          <a:xfrm rot="10800000" flipH="1">
            <a:off x="0" y="2053083"/>
            <a:ext cx="3390864" cy="4834792"/>
            <a:chOff x="0" y="-412420"/>
            <a:chExt cx="3390864" cy="4834792"/>
          </a:xfrm>
        </p:grpSpPr>
        <p:sp>
          <p:nvSpPr>
            <p:cNvPr id="22" name="Freeform 21">
              <a:extLst>
                <a:ext uri="{FF2B5EF4-FFF2-40B4-BE49-F238E27FC236}">
                  <a16:creationId xmlns:a16="http://schemas.microsoft.com/office/drawing/2014/main" id="{1A4E86AA-F2E5-5B0E-6891-F7C3B310D4EC}"/>
                </a:ext>
              </a:extLst>
            </p:cNvPr>
            <p:cNvSpPr/>
            <p:nvPr/>
          </p:nvSpPr>
          <p:spPr>
            <a:xfrm rot="16200000">
              <a:off x="323991" y="1355499"/>
              <a:ext cx="4422371" cy="1711375"/>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23" name="Rectangle 22">
              <a:extLst>
                <a:ext uri="{FF2B5EF4-FFF2-40B4-BE49-F238E27FC236}">
                  <a16:creationId xmlns:a16="http://schemas.microsoft.com/office/drawing/2014/main" id="{38A10FCB-AE24-535D-1B44-380A900A12D0}"/>
                </a:ext>
              </a:extLst>
            </p:cNvPr>
            <p:cNvSpPr/>
            <p:nvPr/>
          </p:nvSpPr>
          <p:spPr>
            <a:xfrm>
              <a:off x="0" y="-412420"/>
              <a:ext cx="3390864" cy="4169776"/>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15EEAF5-F2F2-A6FF-3B6A-F9A1EAA4B647}"/>
                </a:ext>
              </a:extLst>
            </p:cNvPr>
            <p:cNvSpPr/>
            <p:nvPr/>
          </p:nvSpPr>
          <p:spPr>
            <a:xfrm>
              <a:off x="0" y="249383"/>
              <a:ext cx="2547060" cy="4172989"/>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5" name="Text Placeholder 16">
            <a:extLst>
              <a:ext uri="{FF2B5EF4-FFF2-40B4-BE49-F238E27FC236}">
                <a16:creationId xmlns:a16="http://schemas.microsoft.com/office/drawing/2014/main" id="{DE0B8ADD-E108-6B4B-410D-942456971B1F}"/>
              </a:ext>
            </a:extLst>
          </p:cNvPr>
          <p:cNvSpPr txBox="1">
            <a:spLocks/>
          </p:cNvSpPr>
          <p:nvPr/>
        </p:nvSpPr>
        <p:spPr>
          <a:xfrm>
            <a:off x="341841" y="2647056"/>
            <a:ext cx="2547060" cy="2985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720"/>
              </a:lnSpc>
              <a:spcBef>
                <a:spcPts val="0"/>
              </a:spcBef>
            </a:pPr>
            <a:r>
              <a:rPr lang="en-US" dirty="0">
                <a:solidFill>
                  <a:schemeClr val="bg1"/>
                </a:solidFill>
              </a:rPr>
              <a:t>2.4 Jordrensning og jordgenopretning</a:t>
            </a:r>
          </a:p>
          <a:p>
            <a:pPr algn="l" rtl="0">
              <a:lnSpc>
                <a:spcPts val="3720"/>
              </a:lnSpc>
              <a:spcBef>
                <a:spcPts val="0"/>
              </a:spcBef>
            </a:pPr>
            <a:endParaRPr lang="en-US" dirty="0">
              <a:solidFill>
                <a:schemeClr val="bg1"/>
              </a:solidFill>
            </a:endParaRPr>
          </a:p>
          <a:p>
            <a:pPr algn="l" rtl="0">
              <a:lnSpc>
                <a:spcPts val="3720"/>
              </a:lnSpc>
              <a:spcBef>
                <a:spcPts val="0"/>
              </a:spcBef>
            </a:pPr>
            <a:endParaRPr lang="en-US" dirty="0"/>
          </a:p>
        </p:txBody>
      </p:sp>
      <p:cxnSp>
        <p:nvCxnSpPr>
          <p:cNvPr id="40" name="Straight Connector 39">
            <a:extLst>
              <a:ext uri="{FF2B5EF4-FFF2-40B4-BE49-F238E27FC236}">
                <a16:creationId xmlns:a16="http://schemas.microsoft.com/office/drawing/2014/main" id="{4FF8C453-33C6-FFDA-1C5C-DD1DC1E422AB}"/>
              </a:ext>
            </a:extLst>
          </p:cNvPr>
          <p:cNvCxnSpPr>
            <a:cxnSpLocks/>
          </p:cNvCxnSpPr>
          <p:nvPr/>
        </p:nvCxnSpPr>
        <p:spPr>
          <a:xfrm>
            <a:off x="-6542" y="1117853"/>
            <a:ext cx="170197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65E62C47-160E-6B68-AA16-D9090B99BDB1}"/>
              </a:ext>
            </a:extLst>
          </p:cNvPr>
          <p:cNvGrpSpPr/>
          <p:nvPr/>
        </p:nvGrpSpPr>
        <p:grpSpPr>
          <a:xfrm>
            <a:off x="1814108" y="518140"/>
            <a:ext cx="951542" cy="873140"/>
            <a:chOff x="639797" y="-37508"/>
            <a:chExt cx="1154266" cy="1059161"/>
          </a:xfrm>
        </p:grpSpPr>
        <p:grpSp>
          <p:nvGrpSpPr>
            <p:cNvPr id="31" name="Group 30">
              <a:extLst>
                <a:ext uri="{FF2B5EF4-FFF2-40B4-BE49-F238E27FC236}">
                  <a16:creationId xmlns:a16="http://schemas.microsoft.com/office/drawing/2014/main" id="{4B449C1B-907A-9225-0AF6-FC3C692C3863}"/>
                </a:ext>
              </a:extLst>
            </p:cNvPr>
            <p:cNvGrpSpPr/>
            <p:nvPr/>
          </p:nvGrpSpPr>
          <p:grpSpPr>
            <a:xfrm>
              <a:off x="639797" y="-37508"/>
              <a:ext cx="1154266" cy="1059161"/>
              <a:chOff x="6471752" y="2567694"/>
              <a:chExt cx="1154266" cy="1059161"/>
            </a:xfrm>
            <a:solidFill>
              <a:srgbClr val="296B5F"/>
            </a:solidFill>
          </p:grpSpPr>
          <p:sp>
            <p:nvSpPr>
              <p:cNvPr id="39" name="Freeform 38">
                <a:extLst>
                  <a:ext uri="{FF2B5EF4-FFF2-40B4-BE49-F238E27FC236}">
                    <a16:creationId xmlns:a16="http://schemas.microsoft.com/office/drawing/2014/main" id="{A0874F49-D7F1-2454-B54F-A39D63224890}"/>
                  </a:ext>
                </a:extLst>
              </p:cNvPr>
              <p:cNvSpPr/>
              <p:nvPr/>
            </p:nvSpPr>
            <p:spPr>
              <a:xfrm>
                <a:off x="6471752" y="2567694"/>
                <a:ext cx="1154266" cy="1059161"/>
              </a:xfrm>
              <a:custGeom>
                <a:avLst/>
                <a:gdLst>
                  <a:gd name="connsiteX0" fmla="*/ 255627 w 1154266"/>
                  <a:gd name="connsiteY0" fmla="*/ 770827 h 1059161"/>
                  <a:gd name="connsiteX1" fmla="*/ 321439 w 1154266"/>
                  <a:gd name="connsiteY1" fmla="*/ 675871 h 1059161"/>
                  <a:gd name="connsiteX2" fmla="*/ 284722 w 1154266"/>
                  <a:gd name="connsiteY2" fmla="*/ 612105 h 1059161"/>
                  <a:gd name="connsiteX3" fmla="*/ 293035 w 1154266"/>
                  <a:gd name="connsiteY3" fmla="*/ 578836 h 1059161"/>
                  <a:gd name="connsiteX4" fmla="*/ 356076 w 1154266"/>
                  <a:gd name="connsiteY4" fmla="*/ 542101 h 1059161"/>
                  <a:gd name="connsiteX5" fmla="*/ 196050 w 1154266"/>
                  <a:gd name="connsiteY5" fmla="*/ 264164 h 1059161"/>
                  <a:gd name="connsiteX6" fmla="*/ 189815 w 1154266"/>
                  <a:gd name="connsiteY6" fmla="*/ 266243 h 1059161"/>
                  <a:gd name="connsiteX7" fmla="*/ 129545 w 1154266"/>
                  <a:gd name="connsiteY7" fmla="*/ 246836 h 1059161"/>
                  <a:gd name="connsiteX8" fmla="*/ 108070 w 1154266"/>
                  <a:gd name="connsiteY8" fmla="*/ 209408 h 1059161"/>
                  <a:gd name="connsiteX9" fmla="*/ 125389 w 1154266"/>
                  <a:gd name="connsiteY9" fmla="*/ 145642 h 1059161"/>
                  <a:gd name="connsiteX10" fmla="*/ 207827 w 1154266"/>
                  <a:gd name="connsiteY10" fmla="*/ 97817 h 1059161"/>
                  <a:gd name="connsiteX11" fmla="*/ 271560 w 1154266"/>
                  <a:gd name="connsiteY11" fmla="*/ 114452 h 1059161"/>
                  <a:gd name="connsiteX12" fmla="*/ 288186 w 1154266"/>
                  <a:gd name="connsiteY12" fmla="*/ 143562 h 1059161"/>
                  <a:gd name="connsiteX13" fmla="*/ 274331 w 1154266"/>
                  <a:gd name="connsiteY13" fmla="*/ 217725 h 1059161"/>
                  <a:gd name="connsiteX14" fmla="*/ 434358 w 1154266"/>
                  <a:gd name="connsiteY14" fmla="*/ 495662 h 1059161"/>
                  <a:gd name="connsiteX15" fmla="*/ 485621 w 1154266"/>
                  <a:gd name="connsiteY15" fmla="*/ 465859 h 1059161"/>
                  <a:gd name="connsiteX16" fmla="*/ 537578 w 1154266"/>
                  <a:gd name="connsiteY16" fmla="*/ 480414 h 1059161"/>
                  <a:gd name="connsiteX17" fmla="*/ 595770 w 1154266"/>
                  <a:gd name="connsiteY17" fmla="*/ 586460 h 1059161"/>
                  <a:gd name="connsiteX18" fmla="*/ 617938 w 1154266"/>
                  <a:gd name="connsiteY18" fmla="*/ 597550 h 1059161"/>
                  <a:gd name="connsiteX19" fmla="*/ 617938 w 1154266"/>
                  <a:gd name="connsiteY19" fmla="*/ 445759 h 1059161"/>
                  <a:gd name="connsiteX20" fmla="*/ 544506 w 1154266"/>
                  <a:gd name="connsiteY20" fmla="*/ 431897 h 1059161"/>
                  <a:gd name="connsiteX21" fmla="*/ 408726 w 1154266"/>
                  <a:gd name="connsiteY21" fmla="*/ 263471 h 1059161"/>
                  <a:gd name="connsiteX22" fmla="*/ 428816 w 1154266"/>
                  <a:gd name="connsiteY22" fmla="*/ 238519 h 1059161"/>
                  <a:gd name="connsiteX23" fmla="*/ 612396 w 1154266"/>
                  <a:gd name="connsiteY23" fmla="*/ 311295 h 1059161"/>
                  <a:gd name="connsiteX24" fmla="*/ 616552 w 1154266"/>
                  <a:gd name="connsiteY24" fmla="*/ 316147 h 1059161"/>
                  <a:gd name="connsiteX25" fmla="*/ 608239 w 1154266"/>
                  <a:gd name="connsiteY25" fmla="*/ 277333 h 1059161"/>
                  <a:gd name="connsiteX26" fmla="*/ 616552 w 1154266"/>
                  <a:gd name="connsiteY26" fmla="*/ 8406 h 1059161"/>
                  <a:gd name="connsiteX27" fmla="*/ 649112 w 1154266"/>
                  <a:gd name="connsiteY27" fmla="*/ 7713 h 1059161"/>
                  <a:gd name="connsiteX28" fmla="*/ 662274 w 1154266"/>
                  <a:gd name="connsiteY28" fmla="*/ 279412 h 1059161"/>
                  <a:gd name="connsiteX29" fmla="*/ 656732 w 1154266"/>
                  <a:gd name="connsiteY29" fmla="*/ 316147 h 1059161"/>
                  <a:gd name="connsiteX30" fmla="*/ 665045 w 1154266"/>
                  <a:gd name="connsiteY30" fmla="*/ 306443 h 1059161"/>
                  <a:gd name="connsiteX31" fmla="*/ 847240 w 1154266"/>
                  <a:gd name="connsiteY31" fmla="*/ 237825 h 1059161"/>
                  <a:gd name="connsiteX32" fmla="*/ 865252 w 1154266"/>
                  <a:gd name="connsiteY32" fmla="*/ 261391 h 1059161"/>
                  <a:gd name="connsiteX33" fmla="*/ 757182 w 1154266"/>
                  <a:gd name="connsiteY33" fmla="*/ 419420 h 1059161"/>
                  <a:gd name="connsiteX34" fmla="*/ 656039 w 1154266"/>
                  <a:gd name="connsiteY34" fmla="*/ 440907 h 1059161"/>
                  <a:gd name="connsiteX35" fmla="*/ 655346 w 1154266"/>
                  <a:gd name="connsiteY35" fmla="*/ 452690 h 1059161"/>
                  <a:gd name="connsiteX36" fmla="*/ 655346 w 1154266"/>
                  <a:gd name="connsiteY36" fmla="*/ 598243 h 1059161"/>
                  <a:gd name="connsiteX37" fmla="*/ 663660 w 1154266"/>
                  <a:gd name="connsiteY37" fmla="*/ 614185 h 1059161"/>
                  <a:gd name="connsiteX38" fmla="*/ 739863 w 1154266"/>
                  <a:gd name="connsiteY38" fmla="*/ 731320 h 1059161"/>
                  <a:gd name="connsiteX39" fmla="*/ 740556 w 1154266"/>
                  <a:gd name="connsiteY39" fmla="*/ 736172 h 1059161"/>
                  <a:gd name="connsiteX40" fmla="*/ 740556 w 1154266"/>
                  <a:gd name="connsiteY40" fmla="*/ 736172 h 1059161"/>
                  <a:gd name="connsiteX41" fmla="*/ 819530 w 1154266"/>
                  <a:gd name="connsiteY41" fmla="*/ 750727 h 1059161"/>
                  <a:gd name="connsiteX42" fmla="*/ 854167 w 1154266"/>
                  <a:gd name="connsiteY42" fmla="*/ 706368 h 1059161"/>
                  <a:gd name="connsiteX43" fmla="*/ 879799 w 1154266"/>
                  <a:gd name="connsiteY43" fmla="*/ 693892 h 1059161"/>
                  <a:gd name="connsiteX44" fmla="*/ 1082084 w 1154266"/>
                  <a:gd name="connsiteY44" fmla="*/ 693892 h 1059161"/>
                  <a:gd name="connsiteX45" fmla="*/ 1093861 w 1154266"/>
                  <a:gd name="connsiteY45" fmla="*/ 695279 h 1059161"/>
                  <a:gd name="connsiteX46" fmla="*/ 1107023 w 1154266"/>
                  <a:gd name="connsiteY46" fmla="*/ 713299 h 1059161"/>
                  <a:gd name="connsiteX47" fmla="*/ 1092475 w 1154266"/>
                  <a:gd name="connsiteY47" fmla="*/ 730627 h 1059161"/>
                  <a:gd name="connsiteX48" fmla="*/ 1078620 w 1154266"/>
                  <a:gd name="connsiteY48" fmla="*/ 731320 h 1059161"/>
                  <a:gd name="connsiteX49" fmla="*/ 893654 w 1154266"/>
                  <a:gd name="connsiteY49" fmla="*/ 731320 h 1059161"/>
                  <a:gd name="connsiteX50" fmla="*/ 874950 w 1154266"/>
                  <a:gd name="connsiteY50" fmla="*/ 740331 h 1059161"/>
                  <a:gd name="connsiteX51" fmla="*/ 847240 w 1154266"/>
                  <a:gd name="connsiteY51" fmla="*/ 776372 h 1059161"/>
                  <a:gd name="connsiteX52" fmla="*/ 886034 w 1154266"/>
                  <a:gd name="connsiteY52" fmla="*/ 881725 h 1059161"/>
                  <a:gd name="connsiteX53" fmla="*/ 976785 w 1154266"/>
                  <a:gd name="connsiteY53" fmla="*/ 944105 h 1059161"/>
                  <a:gd name="connsiteX54" fmla="*/ 1058530 w 1154266"/>
                  <a:gd name="connsiteY54" fmla="*/ 937867 h 1059161"/>
                  <a:gd name="connsiteX55" fmla="*/ 1153438 w 1154266"/>
                  <a:gd name="connsiteY55" fmla="*/ 1034903 h 1059161"/>
                  <a:gd name="connsiteX56" fmla="*/ 1134733 w 1154266"/>
                  <a:gd name="connsiteY56" fmla="*/ 1059161 h 1059161"/>
                  <a:gd name="connsiteX57" fmla="*/ 1122956 w 1154266"/>
                  <a:gd name="connsiteY57" fmla="*/ 1059161 h 1059161"/>
                  <a:gd name="connsiteX58" fmla="*/ 30481 w 1154266"/>
                  <a:gd name="connsiteY58" fmla="*/ 1059161 h 1059161"/>
                  <a:gd name="connsiteX59" fmla="*/ 18011 w 1154266"/>
                  <a:gd name="connsiteY59" fmla="*/ 1059161 h 1059161"/>
                  <a:gd name="connsiteX60" fmla="*/ 693 w 1154266"/>
                  <a:gd name="connsiteY60" fmla="*/ 1035596 h 1059161"/>
                  <a:gd name="connsiteX61" fmla="*/ 103913 w 1154266"/>
                  <a:gd name="connsiteY61" fmla="*/ 939946 h 1059161"/>
                  <a:gd name="connsiteX62" fmla="*/ 117768 w 1154266"/>
                  <a:gd name="connsiteY62" fmla="*/ 937867 h 1059161"/>
                  <a:gd name="connsiteX63" fmla="*/ 143400 w 1154266"/>
                  <a:gd name="connsiteY63" fmla="*/ 844297 h 1059161"/>
                  <a:gd name="connsiteX64" fmla="*/ 227224 w 1154266"/>
                  <a:gd name="connsiteY64" fmla="*/ 794393 h 1059161"/>
                  <a:gd name="connsiteX65" fmla="*/ 215447 w 1154266"/>
                  <a:gd name="connsiteY65" fmla="*/ 778452 h 1059161"/>
                  <a:gd name="connsiteX66" fmla="*/ 184966 w 1154266"/>
                  <a:gd name="connsiteY66" fmla="*/ 738944 h 1059161"/>
                  <a:gd name="connsiteX67" fmla="*/ 168339 w 1154266"/>
                  <a:gd name="connsiteY67" fmla="*/ 730627 h 1059161"/>
                  <a:gd name="connsiteX68" fmla="*/ 28403 w 1154266"/>
                  <a:gd name="connsiteY68" fmla="*/ 730627 h 1059161"/>
                  <a:gd name="connsiteX69" fmla="*/ 14548 w 1154266"/>
                  <a:gd name="connsiteY69" fmla="*/ 729934 h 1059161"/>
                  <a:gd name="connsiteX70" fmla="*/ 0 w 1154266"/>
                  <a:gd name="connsiteY70" fmla="*/ 712606 h 1059161"/>
                  <a:gd name="connsiteX71" fmla="*/ 13163 w 1154266"/>
                  <a:gd name="connsiteY71" fmla="*/ 694585 h 1059161"/>
                  <a:gd name="connsiteX72" fmla="*/ 25632 w 1154266"/>
                  <a:gd name="connsiteY72" fmla="*/ 693199 h 1059161"/>
                  <a:gd name="connsiteX73" fmla="*/ 179424 w 1154266"/>
                  <a:gd name="connsiteY73" fmla="*/ 693199 h 1059161"/>
                  <a:gd name="connsiteX74" fmla="*/ 206441 w 1154266"/>
                  <a:gd name="connsiteY74" fmla="*/ 705675 h 1059161"/>
                  <a:gd name="connsiteX75" fmla="*/ 255627 w 1154266"/>
                  <a:gd name="connsiteY75" fmla="*/ 770827 h 1059161"/>
                  <a:gd name="connsiteX76" fmla="*/ 1109794 w 1154266"/>
                  <a:gd name="connsiteY76" fmla="*/ 1024506 h 1059161"/>
                  <a:gd name="connsiteX77" fmla="*/ 1102867 w 1154266"/>
                  <a:gd name="connsiteY77" fmla="*/ 1012723 h 1059161"/>
                  <a:gd name="connsiteX78" fmla="*/ 980249 w 1154266"/>
                  <a:gd name="connsiteY78" fmla="*/ 987078 h 1059161"/>
                  <a:gd name="connsiteX79" fmla="*/ 947689 w 1154266"/>
                  <a:gd name="connsiteY79" fmla="*/ 977374 h 1059161"/>
                  <a:gd name="connsiteX80" fmla="*/ 866637 w 1154266"/>
                  <a:gd name="connsiteY80" fmla="*/ 924005 h 1059161"/>
                  <a:gd name="connsiteX81" fmla="*/ 844469 w 1154266"/>
                  <a:gd name="connsiteY81" fmla="*/ 900439 h 1059161"/>
                  <a:gd name="connsiteX82" fmla="*/ 846547 w 1154266"/>
                  <a:gd name="connsiteY82" fmla="*/ 891429 h 1059161"/>
                  <a:gd name="connsiteX83" fmla="*/ 735013 w 1154266"/>
                  <a:gd name="connsiteY83" fmla="*/ 782610 h 1059161"/>
                  <a:gd name="connsiteX84" fmla="*/ 704532 w 1154266"/>
                  <a:gd name="connsiteY84" fmla="*/ 758351 h 1059161"/>
                  <a:gd name="connsiteX85" fmla="*/ 607547 w 1154266"/>
                  <a:gd name="connsiteY85" fmla="*/ 633592 h 1059161"/>
                  <a:gd name="connsiteX86" fmla="*/ 464839 w 1154266"/>
                  <a:gd name="connsiteY86" fmla="*/ 701516 h 1059161"/>
                  <a:gd name="connsiteX87" fmla="*/ 429508 w 1154266"/>
                  <a:gd name="connsiteY87" fmla="*/ 711913 h 1059161"/>
                  <a:gd name="connsiteX88" fmla="*/ 352613 w 1154266"/>
                  <a:gd name="connsiteY88" fmla="*/ 704289 h 1059161"/>
                  <a:gd name="connsiteX89" fmla="*/ 293728 w 1154266"/>
                  <a:gd name="connsiteY89" fmla="*/ 812414 h 1059161"/>
                  <a:gd name="connsiteX90" fmla="*/ 269482 w 1154266"/>
                  <a:gd name="connsiteY90" fmla="*/ 836673 h 1059161"/>
                  <a:gd name="connsiteX91" fmla="*/ 250085 w 1154266"/>
                  <a:gd name="connsiteY91" fmla="*/ 833901 h 1059161"/>
                  <a:gd name="connsiteX92" fmla="*/ 157948 w 1154266"/>
                  <a:gd name="connsiteY92" fmla="*/ 950343 h 1059161"/>
                  <a:gd name="connsiteX93" fmla="*/ 133702 w 1154266"/>
                  <a:gd name="connsiteY93" fmla="*/ 978760 h 1059161"/>
                  <a:gd name="connsiteX94" fmla="*/ 104606 w 1154266"/>
                  <a:gd name="connsiteY94" fmla="*/ 980840 h 1059161"/>
                  <a:gd name="connsiteX95" fmla="*/ 45722 w 1154266"/>
                  <a:gd name="connsiteY95" fmla="*/ 1025199 h 1059161"/>
                  <a:gd name="connsiteX96" fmla="*/ 1109794 w 1154266"/>
                  <a:gd name="connsiteY96" fmla="*/ 1024506 h 1059161"/>
                  <a:gd name="connsiteX97" fmla="*/ 505711 w 1154266"/>
                  <a:gd name="connsiteY97" fmla="*/ 499821 h 1059161"/>
                  <a:gd name="connsiteX98" fmla="*/ 323517 w 1154266"/>
                  <a:gd name="connsiteY98" fmla="*/ 605174 h 1059161"/>
                  <a:gd name="connsiteX99" fmla="*/ 352613 w 1154266"/>
                  <a:gd name="connsiteY99" fmla="*/ 655771 h 1059161"/>
                  <a:gd name="connsiteX100" fmla="*/ 367160 w 1154266"/>
                  <a:gd name="connsiteY100" fmla="*/ 662702 h 1059161"/>
                  <a:gd name="connsiteX101" fmla="*/ 429508 w 1154266"/>
                  <a:gd name="connsiteY101" fmla="*/ 670326 h 1059161"/>
                  <a:gd name="connsiteX102" fmla="*/ 443363 w 1154266"/>
                  <a:gd name="connsiteY102" fmla="*/ 665474 h 1059161"/>
                  <a:gd name="connsiteX103" fmla="*/ 536885 w 1154266"/>
                  <a:gd name="connsiteY103" fmla="*/ 598243 h 1059161"/>
                  <a:gd name="connsiteX104" fmla="*/ 559054 w 1154266"/>
                  <a:gd name="connsiteY104" fmla="*/ 593391 h 1059161"/>
                  <a:gd name="connsiteX105" fmla="*/ 505711 w 1154266"/>
                  <a:gd name="connsiteY105" fmla="*/ 499821 h 1059161"/>
                  <a:gd name="connsiteX106" fmla="*/ 618630 w 1154266"/>
                  <a:gd name="connsiteY106" fmla="*/ 232281 h 1059161"/>
                  <a:gd name="connsiteX107" fmla="*/ 618630 w 1154266"/>
                  <a:gd name="connsiteY107" fmla="*/ 218418 h 1059161"/>
                  <a:gd name="connsiteX108" fmla="*/ 618630 w 1154266"/>
                  <a:gd name="connsiteY108" fmla="*/ 151187 h 1059161"/>
                  <a:gd name="connsiteX109" fmla="*/ 636642 w 1154266"/>
                  <a:gd name="connsiteY109" fmla="*/ 132473 h 1059161"/>
                  <a:gd name="connsiteX110" fmla="*/ 655346 w 1154266"/>
                  <a:gd name="connsiteY110" fmla="*/ 150494 h 1059161"/>
                  <a:gd name="connsiteX111" fmla="*/ 655346 w 1154266"/>
                  <a:gd name="connsiteY111" fmla="*/ 191387 h 1059161"/>
                  <a:gd name="connsiteX112" fmla="*/ 655346 w 1154266"/>
                  <a:gd name="connsiteY112" fmla="*/ 230201 h 1059161"/>
                  <a:gd name="connsiteX113" fmla="*/ 632486 w 1154266"/>
                  <a:gd name="connsiteY113" fmla="*/ 47913 h 1059161"/>
                  <a:gd name="connsiteX114" fmla="*/ 618630 w 1154266"/>
                  <a:gd name="connsiteY114" fmla="*/ 232281 h 1059161"/>
                  <a:gd name="connsiteX115" fmla="*/ 696219 w 1154266"/>
                  <a:gd name="connsiteY115" fmla="*/ 403479 h 1059161"/>
                  <a:gd name="connsiteX116" fmla="*/ 825071 w 1154266"/>
                  <a:gd name="connsiteY116" fmla="*/ 276640 h 1059161"/>
                  <a:gd name="connsiteX117" fmla="*/ 669202 w 1154266"/>
                  <a:gd name="connsiteY117" fmla="*/ 377141 h 1059161"/>
                  <a:gd name="connsiteX118" fmla="*/ 679593 w 1154266"/>
                  <a:gd name="connsiteY118" fmla="*/ 370210 h 1059161"/>
                  <a:gd name="connsiteX119" fmla="*/ 731550 w 1154266"/>
                  <a:gd name="connsiteY119" fmla="*/ 332782 h 1059161"/>
                  <a:gd name="connsiteX120" fmla="*/ 757182 w 1154266"/>
                  <a:gd name="connsiteY120" fmla="*/ 336247 h 1059161"/>
                  <a:gd name="connsiteX121" fmla="*/ 753718 w 1154266"/>
                  <a:gd name="connsiteY121" fmla="*/ 361892 h 1059161"/>
                  <a:gd name="connsiteX122" fmla="*/ 745405 w 1154266"/>
                  <a:gd name="connsiteY122" fmla="*/ 368130 h 1059161"/>
                  <a:gd name="connsiteX123" fmla="*/ 696219 w 1154266"/>
                  <a:gd name="connsiteY123" fmla="*/ 403479 h 1059161"/>
                  <a:gd name="connsiteX124" fmla="*/ 449598 w 1154266"/>
                  <a:gd name="connsiteY124" fmla="*/ 276640 h 1059161"/>
                  <a:gd name="connsiteX125" fmla="*/ 577758 w 1154266"/>
                  <a:gd name="connsiteY125" fmla="*/ 402786 h 1059161"/>
                  <a:gd name="connsiteX126" fmla="*/ 529958 w 1154266"/>
                  <a:gd name="connsiteY126" fmla="*/ 368130 h 1059161"/>
                  <a:gd name="connsiteX127" fmla="*/ 518181 w 1154266"/>
                  <a:gd name="connsiteY127" fmla="*/ 336940 h 1059161"/>
                  <a:gd name="connsiteX128" fmla="*/ 552819 w 1154266"/>
                  <a:gd name="connsiteY128" fmla="*/ 338327 h 1059161"/>
                  <a:gd name="connsiteX129" fmla="*/ 606161 w 1154266"/>
                  <a:gd name="connsiteY129" fmla="*/ 377141 h 1059161"/>
                  <a:gd name="connsiteX130" fmla="*/ 449598 w 1154266"/>
                  <a:gd name="connsiteY130" fmla="*/ 276640 h 1059161"/>
                  <a:gd name="connsiteX131" fmla="*/ 169032 w 1154266"/>
                  <a:gd name="connsiteY131" fmla="*/ 234360 h 1059161"/>
                  <a:gd name="connsiteX132" fmla="*/ 176653 w 1154266"/>
                  <a:gd name="connsiteY132" fmla="*/ 231588 h 1059161"/>
                  <a:gd name="connsiteX133" fmla="*/ 256319 w 1154266"/>
                  <a:gd name="connsiteY133" fmla="*/ 185842 h 1059161"/>
                  <a:gd name="connsiteX134" fmla="*/ 260476 w 1154266"/>
                  <a:gd name="connsiteY134" fmla="*/ 169901 h 1059161"/>
                  <a:gd name="connsiteX135" fmla="*/ 241079 w 1154266"/>
                  <a:gd name="connsiteY135" fmla="*/ 136631 h 1059161"/>
                  <a:gd name="connsiteX136" fmla="*/ 223760 w 1154266"/>
                  <a:gd name="connsiteY136" fmla="*/ 132473 h 1059161"/>
                  <a:gd name="connsiteX137" fmla="*/ 147557 w 1154266"/>
                  <a:gd name="connsiteY137" fmla="*/ 176832 h 1059161"/>
                  <a:gd name="connsiteX138" fmla="*/ 142707 w 1154266"/>
                  <a:gd name="connsiteY138" fmla="*/ 194160 h 1059161"/>
                  <a:gd name="connsiteX139" fmla="*/ 162105 w 1154266"/>
                  <a:gd name="connsiteY139" fmla="*/ 227429 h 1059161"/>
                  <a:gd name="connsiteX140" fmla="*/ 169032 w 1154266"/>
                  <a:gd name="connsiteY140" fmla="*/ 234360 h 1059161"/>
                  <a:gd name="connsiteX141" fmla="*/ 402491 w 1154266"/>
                  <a:gd name="connsiteY141" fmla="*/ 515763 h 1059161"/>
                  <a:gd name="connsiteX142" fmla="*/ 241772 w 1154266"/>
                  <a:gd name="connsiteY142" fmla="*/ 237132 h 1059161"/>
                  <a:gd name="connsiteX143" fmla="*/ 228609 w 1154266"/>
                  <a:gd name="connsiteY143" fmla="*/ 244757 h 1059161"/>
                  <a:gd name="connsiteX144" fmla="*/ 389329 w 1154266"/>
                  <a:gd name="connsiteY144" fmla="*/ 523387 h 1059161"/>
                  <a:gd name="connsiteX145" fmla="*/ 402491 w 1154266"/>
                  <a:gd name="connsiteY145" fmla="*/ 515763 h 105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154266" h="1059161">
                    <a:moveTo>
                      <a:pt x="255627" y="770827"/>
                    </a:moveTo>
                    <a:cubicBezTo>
                      <a:pt x="263940" y="727854"/>
                      <a:pt x="286108" y="697358"/>
                      <a:pt x="321439" y="675871"/>
                    </a:cubicBezTo>
                    <a:cubicBezTo>
                      <a:pt x="308969" y="654385"/>
                      <a:pt x="296499" y="632899"/>
                      <a:pt x="284722" y="612105"/>
                    </a:cubicBezTo>
                    <a:cubicBezTo>
                      <a:pt x="275717" y="596163"/>
                      <a:pt x="277795" y="587846"/>
                      <a:pt x="293035" y="578836"/>
                    </a:cubicBezTo>
                    <a:cubicBezTo>
                      <a:pt x="313818" y="567053"/>
                      <a:pt x="334601" y="554577"/>
                      <a:pt x="356076" y="542101"/>
                    </a:cubicBezTo>
                    <a:cubicBezTo>
                      <a:pt x="302734" y="449224"/>
                      <a:pt x="249392" y="357040"/>
                      <a:pt x="196050" y="264164"/>
                    </a:cubicBezTo>
                    <a:cubicBezTo>
                      <a:pt x="193972" y="264857"/>
                      <a:pt x="191893" y="265550"/>
                      <a:pt x="189815" y="266243"/>
                    </a:cubicBezTo>
                    <a:cubicBezTo>
                      <a:pt x="165569" y="275947"/>
                      <a:pt x="142707" y="269015"/>
                      <a:pt x="129545" y="246836"/>
                    </a:cubicBezTo>
                    <a:cubicBezTo>
                      <a:pt x="121925" y="234360"/>
                      <a:pt x="114997" y="221884"/>
                      <a:pt x="108070" y="209408"/>
                    </a:cubicBezTo>
                    <a:cubicBezTo>
                      <a:pt x="95600" y="185842"/>
                      <a:pt x="102528" y="159504"/>
                      <a:pt x="125389" y="145642"/>
                    </a:cubicBezTo>
                    <a:cubicBezTo>
                      <a:pt x="152406" y="129700"/>
                      <a:pt x="180116" y="113759"/>
                      <a:pt x="207827" y="97817"/>
                    </a:cubicBezTo>
                    <a:cubicBezTo>
                      <a:pt x="231380" y="84648"/>
                      <a:pt x="257012" y="91579"/>
                      <a:pt x="271560" y="114452"/>
                    </a:cubicBezTo>
                    <a:cubicBezTo>
                      <a:pt x="277795" y="124155"/>
                      <a:pt x="282644" y="133859"/>
                      <a:pt x="288186" y="143562"/>
                    </a:cubicBezTo>
                    <a:cubicBezTo>
                      <a:pt x="306198" y="175446"/>
                      <a:pt x="303427" y="194160"/>
                      <a:pt x="274331" y="217725"/>
                    </a:cubicBezTo>
                    <a:cubicBezTo>
                      <a:pt x="327673" y="309909"/>
                      <a:pt x="381015" y="402093"/>
                      <a:pt x="434358" y="495662"/>
                    </a:cubicBezTo>
                    <a:cubicBezTo>
                      <a:pt x="451677" y="485959"/>
                      <a:pt x="468995" y="476255"/>
                      <a:pt x="485621" y="465859"/>
                    </a:cubicBezTo>
                    <a:cubicBezTo>
                      <a:pt x="518181" y="447145"/>
                      <a:pt x="519567" y="447145"/>
                      <a:pt x="537578" y="480414"/>
                    </a:cubicBezTo>
                    <a:cubicBezTo>
                      <a:pt x="556975" y="515763"/>
                      <a:pt x="574987" y="551805"/>
                      <a:pt x="595770" y="586460"/>
                    </a:cubicBezTo>
                    <a:cubicBezTo>
                      <a:pt x="599233" y="592005"/>
                      <a:pt x="609625" y="593391"/>
                      <a:pt x="617938" y="597550"/>
                    </a:cubicBezTo>
                    <a:cubicBezTo>
                      <a:pt x="617938" y="544180"/>
                      <a:pt x="617938" y="494277"/>
                      <a:pt x="617938" y="445759"/>
                    </a:cubicBezTo>
                    <a:cubicBezTo>
                      <a:pt x="592998" y="440907"/>
                      <a:pt x="568059" y="438828"/>
                      <a:pt x="544506" y="431897"/>
                    </a:cubicBezTo>
                    <a:cubicBezTo>
                      <a:pt x="470381" y="409717"/>
                      <a:pt x="415653" y="340406"/>
                      <a:pt x="408726" y="263471"/>
                    </a:cubicBezTo>
                    <a:cubicBezTo>
                      <a:pt x="407340" y="247529"/>
                      <a:pt x="412882" y="240598"/>
                      <a:pt x="428816" y="238519"/>
                    </a:cubicBezTo>
                    <a:cubicBezTo>
                      <a:pt x="503633" y="229508"/>
                      <a:pt x="564596" y="254460"/>
                      <a:pt x="612396" y="311295"/>
                    </a:cubicBezTo>
                    <a:cubicBezTo>
                      <a:pt x="613781" y="312682"/>
                      <a:pt x="615167" y="314068"/>
                      <a:pt x="616552" y="316147"/>
                    </a:cubicBezTo>
                    <a:cubicBezTo>
                      <a:pt x="622094" y="300205"/>
                      <a:pt x="619323" y="288423"/>
                      <a:pt x="608239" y="277333"/>
                    </a:cubicBezTo>
                    <a:cubicBezTo>
                      <a:pt x="531343" y="199704"/>
                      <a:pt x="534807" y="81182"/>
                      <a:pt x="616552" y="8406"/>
                    </a:cubicBezTo>
                    <a:cubicBezTo>
                      <a:pt x="629022" y="-2684"/>
                      <a:pt x="636642" y="-2684"/>
                      <a:pt x="649112" y="7713"/>
                    </a:cubicBezTo>
                    <a:cubicBezTo>
                      <a:pt x="734321" y="80490"/>
                      <a:pt x="740556" y="199704"/>
                      <a:pt x="662274" y="279412"/>
                    </a:cubicBezTo>
                    <a:cubicBezTo>
                      <a:pt x="653961" y="287730"/>
                      <a:pt x="653961" y="290502"/>
                      <a:pt x="656732" y="316147"/>
                    </a:cubicBezTo>
                    <a:cubicBezTo>
                      <a:pt x="660196" y="312682"/>
                      <a:pt x="662967" y="309216"/>
                      <a:pt x="665045" y="306443"/>
                    </a:cubicBezTo>
                    <a:cubicBezTo>
                      <a:pt x="713538" y="251688"/>
                      <a:pt x="774500" y="228815"/>
                      <a:pt x="847240" y="237825"/>
                    </a:cubicBezTo>
                    <a:cubicBezTo>
                      <a:pt x="860402" y="239905"/>
                      <a:pt x="866637" y="246836"/>
                      <a:pt x="865252" y="261391"/>
                    </a:cubicBezTo>
                    <a:cubicBezTo>
                      <a:pt x="856938" y="332782"/>
                      <a:pt x="820223" y="385458"/>
                      <a:pt x="757182" y="419420"/>
                    </a:cubicBezTo>
                    <a:cubicBezTo>
                      <a:pt x="726008" y="436055"/>
                      <a:pt x="692755" y="442293"/>
                      <a:pt x="656039" y="440907"/>
                    </a:cubicBezTo>
                    <a:cubicBezTo>
                      <a:pt x="656039" y="445065"/>
                      <a:pt x="655346" y="449224"/>
                      <a:pt x="655346" y="452690"/>
                    </a:cubicBezTo>
                    <a:cubicBezTo>
                      <a:pt x="655346" y="501208"/>
                      <a:pt x="655346" y="549725"/>
                      <a:pt x="655346" y="598243"/>
                    </a:cubicBezTo>
                    <a:cubicBezTo>
                      <a:pt x="655346" y="605867"/>
                      <a:pt x="657425" y="610026"/>
                      <a:pt x="663660" y="614185"/>
                    </a:cubicBezTo>
                    <a:cubicBezTo>
                      <a:pt x="706610" y="641909"/>
                      <a:pt x="732243" y="680723"/>
                      <a:pt x="739863" y="731320"/>
                    </a:cubicBezTo>
                    <a:cubicBezTo>
                      <a:pt x="739863" y="732706"/>
                      <a:pt x="740556" y="734093"/>
                      <a:pt x="740556" y="736172"/>
                    </a:cubicBezTo>
                    <a:cubicBezTo>
                      <a:pt x="740556" y="736865"/>
                      <a:pt x="741248" y="737558"/>
                      <a:pt x="740556" y="736172"/>
                    </a:cubicBezTo>
                    <a:cubicBezTo>
                      <a:pt x="766880" y="741024"/>
                      <a:pt x="791819" y="745182"/>
                      <a:pt x="819530" y="750727"/>
                    </a:cubicBezTo>
                    <a:cubicBezTo>
                      <a:pt x="829228" y="738251"/>
                      <a:pt x="842390" y="723003"/>
                      <a:pt x="854167" y="706368"/>
                    </a:cubicBezTo>
                    <a:cubicBezTo>
                      <a:pt x="861095" y="697358"/>
                      <a:pt x="868715" y="693199"/>
                      <a:pt x="879799" y="693892"/>
                    </a:cubicBezTo>
                    <a:cubicBezTo>
                      <a:pt x="946997" y="693892"/>
                      <a:pt x="1014887" y="693892"/>
                      <a:pt x="1082084" y="693892"/>
                    </a:cubicBezTo>
                    <a:cubicBezTo>
                      <a:pt x="1086240" y="693892"/>
                      <a:pt x="1089704" y="693892"/>
                      <a:pt x="1093861" y="695279"/>
                    </a:cubicBezTo>
                    <a:cubicBezTo>
                      <a:pt x="1102867" y="698051"/>
                      <a:pt x="1107716" y="704289"/>
                      <a:pt x="1107023" y="713299"/>
                    </a:cubicBezTo>
                    <a:cubicBezTo>
                      <a:pt x="1107023" y="722310"/>
                      <a:pt x="1101481" y="728548"/>
                      <a:pt x="1092475" y="730627"/>
                    </a:cubicBezTo>
                    <a:cubicBezTo>
                      <a:pt x="1087626" y="731320"/>
                      <a:pt x="1083470" y="731320"/>
                      <a:pt x="1078620" y="731320"/>
                    </a:cubicBezTo>
                    <a:cubicBezTo>
                      <a:pt x="1016965" y="731320"/>
                      <a:pt x="955310" y="731320"/>
                      <a:pt x="893654" y="731320"/>
                    </a:cubicBezTo>
                    <a:cubicBezTo>
                      <a:pt x="885341" y="731320"/>
                      <a:pt x="879799" y="733400"/>
                      <a:pt x="874950" y="740331"/>
                    </a:cubicBezTo>
                    <a:cubicBezTo>
                      <a:pt x="866637" y="752113"/>
                      <a:pt x="856938" y="763896"/>
                      <a:pt x="847240" y="776372"/>
                    </a:cubicBezTo>
                    <a:cubicBezTo>
                      <a:pt x="874950" y="805483"/>
                      <a:pt x="888805" y="840138"/>
                      <a:pt x="886034" y="881725"/>
                    </a:cubicBezTo>
                    <a:cubicBezTo>
                      <a:pt x="926907" y="886577"/>
                      <a:pt x="958081" y="906677"/>
                      <a:pt x="976785" y="944105"/>
                    </a:cubicBezTo>
                    <a:cubicBezTo>
                      <a:pt x="1003803" y="933708"/>
                      <a:pt x="1030820" y="930243"/>
                      <a:pt x="1058530" y="937867"/>
                    </a:cubicBezTo>
                    <a:cubicBezTo>
                      <a:pt x="1109101" y="951729"/>
                      <a:pt x="1140275" y="984305"/>
                      <a:pt x="1153438" y="1034903"/>
                    </a:cubicBezTo>
                    <a:cubicBezTo>
                      <a:pt x="1156901" y="1048765"/>
                      <a:pt x="1149281" y="1058468"/>
                      <a:pt x="1134733" y="1059161"/>
                    </a:cubicBezTo>
                    <a:cubicBezTo>
                      <a:pt x="1130577" y="1059161"/>
                      <a:pt x="1127113" y="1059161"/>
                      <a:pt x="1122956" y="1059161"/>
                    </a:cubicBezTo>
                    <a:cubicBezTo>
                      <a:pt x="758567" y="1059161"/>
                      <a:pt x="394178" y="1059161"/>
                      <a:pt x="30481" y="1059161"/>
                    </a:cubicBezTo>
                    <a:cubicBezTo>
                      <a:pt x="26325" y="1059161"/>
                      <a:pt x="22168" y="1059161"/>
                      <a:pt x="18011" y="1059161"/>
                    </a:cubicBezTo>
                    <a:cubicBezTo>
                      <a:pt x="4849" y="1057775"/>
                      <a:pt x="-2078" y="1048071"/>
                      <a:pt x="693" y="1035596"/>
                    </a:cubicBezTo>
                    <a:cubicBezTo>
                      <a:pt x="11084" y="987771"/>
                      <a:pt x="54728" y="946877"/>
                      <a:pt x="103913" y="939946"/>
                    </a:cubicBezTo>
                    <a:cubicBezTo>
                      <a:pt x="108763" y="939253"/>
                      <a:pt x="112919" y="938560"/>
                      <a:pt x="117768" y="937867"/>
                    </a:cubicBezTo>
                    <a:cubicBezTo>
                      <a:pt x="114997" y="903212"/>
                      <a:pt x="122618" y="871328"/>
                      <a:pt x="143400" y="844297"/>
                    </a:cubicBezTo>
                    <a:cubicBezTo>
                      <a:pt x="164183" y="817266"/>
                      <a:pt x="191893" y="801324"/>
                      <a:pt x="227224" y="794393"/>
                    </a:cubicBezTo>
                    <a:cubicBezTo>
                      <a:pt x="223067" y="788848"/>
                      <a:pt x="219604" y="783303"/>
                      <a:pt x="215447" y="778452"/>
                    </a:cubicBezTo>
                    <a:cubicBezTo>
                      <a:pt x="205055" y="765283"/>
                      <a:pt x="194664" y="752113"/>
                      <a:pt x="184966" y="738944"/>
                    </a:cubicBezTo>
                    <a:cubicBezTo>
                      <a:pt x="180809" y="732706"/>
                      <a:pt x="175960" y="730627"/>
                      <a:pt x="168339" y="730627"/>
                    </a:cubicBezTo>
                    <a:cubicBezTo>
                      <a:pt x="121925" y="730627"/>
                      <a:pt x="75511" y="730627"/>
                      <a:pt x="28403" y="730627"/>
                    </a:cubicBezTo>
                    <a:cubicBezTo>
                      <a:pt x="23554" y="730627"/>
                      <a:pt x="18704" y="730627"/>
                      <a:pt x="14548" y="729934"/>
                    </a:cubicBezTo>
                    <a:cubicBezTo>
                      <a:pt x="5542" y="727854"/>
                      <a:pt x="693" y="721617"/>
                      <a:pt x="0" y="712606"/>
                    </a:cubicBezTo>
                    <a:cubicBezTo>
                      <a:pt x="0" y="703596"/>
                      <a:pt x="4156" y="696664"/>
                      <a:pt x="13163" y="694585"/>
                    </a:cubicBezTo>
                    <a:cubicBezTo>
                      <a:pt x="17319" y="693199"/>
                      <a:pt x="21475" y="693199"/>
                      <a:pt x="25632" y="693199"/>
                    </a:cubicBezTo>
                    <a:cubicBezTo>
                      <a:pt x="76896" y="693199"/>
                      <a:pt x="128160" y="693199"/>
                      <a:pt x="179424" y="693199"/>
                    </a:cubicBezTo>
                    <a:cubicBezTo>
                      <a:pt x="191200" y="693199"/>
                      <a:pt x="199513" y="696664"/>
                      <a:pt x="206441" y="705675"/>
                    </a:cubicBezTo>
                    <a:cubicBezTo>
                      <a:pt x="221682" y="729241"/>
                      <a:pt x="238308" y="749341"/>
                      <a:pt x="255627" y="770827"/>
                    </a:cubicBezTo>
                    <a:close/>
                    <a:moveTo>
                      <a:pt x="1109794" y="1024506"/>
                    </a:moveTo>
                    <a:cubicBezTo>
                      <a:pt x="1107023" y="1018961"/>
                      <a:pt x="1104945" y="1016189"/>
                      <a:pt x="1102867" y="1012723"/>
                    </a:cubicBezTo>
                    <a:cubicBezTo>
                      <a:pt x="1075156" y="973216"/>
                      <a:pt x="1023200" y="962126"/>
                      <a:pt x="980249" y="987078"/>
                    </a:cubicBezTo>
                    <a:cubicBezTo>
                      <a:pt x="965008" y="996088"/>
                      <a:pt x="952539" y="992623"/>
                      <a:pt x="947689" y="977374"/>
                    </a:cubicBezTo>
                    <a:cubicBezTo>
                      <a:pt x="934527" y="935095"/>
                      <a:pt x="910281" y="919153"/>
                      <a:pt x="866637" y="924005"/>
                    </a:cubicBezTo>
                    <a:cubicBezTo>
                      <a:pt x="851397" y="925391"/>
                      <a:pt x="842390" y="914994"/>
                      <a:pt x="844469" y="900439"/>
                    </a:cubicBezTo>
                    <a:cubicBezTo>
                      <a:pt x="845162" y="897666"/>
                      <a:pt x="845854" y="894201"/>
                      <a:pt x="846547" y="891429"/>
                    </a:cubicBezTo>
                    <a:cubicBezTo>
                      <a:pt x="860402" y="824197"/>
                      <a:pt x="801518" y="766669"/>
                      <a:pt x="735013" y="782610"/>
                    </a:cubicBezTo>
                    <a:cubicBezTo>
                      <a:pt x="711460" y="788155"/>
                      <a:pt x="704532" y="782610"/>
                      <a:pt x="704532" y="758351"/>
                    </a:cubicBezTo>
                    <a:cubicBezTo>
                      <a:pt x="704532" y="698744"/>
                      <a:pt x="665045" y="647454"/>
                      <a:pt x="607547" y="633592"/>
                    </a:cubicBezTo>
                    <a:cubicBezTo>
                      <a:pt x="550048" y="619729"/>
                      <a:pt x="491856" y="647454"/>
                      <a:pt x="464839" y="701516"/>
                    </a:cubicBezTo>
                    <a:cubicBezTo>
                      <a:pt x="455833" y="719537"/>
                      <a:pt x="447520" y="722310"/>
                      <a:pt x="429508" y="711913"/>
                    </a:cubicBezTo>
                    <a:cubicBezTo>
                      <a:pt x="405262" y="697358"/>
                      <a:pt x="378937" y="694585"/>
                      <a:pt x="352613" y="704289"/>
                    </a:cubicBezTo>
                    <a:cubicBezTo>
                      <a:pt x="308276" y="719537"/>
                      <a:pt x="284722" y="763896"/>
                      <a:pt x="293728" y="812414"/>
                    </a:cubicBezTo>
                    <a:cubicBezTo>
                      <a:pt x="297192" y="829742"/>
                      <a:pt x="286801" y="840138"/>
                      <a:pt x="269482" y="836673"/>
                    </a:cubicBezTo>
                    <a:cubicBezTo>
                      <a:pt x="263247" y="835286"/>
                      <a:pt x="256319" y="833901"/>
                      <a:pt x="250085" y="833901"/>
                    </a:cubicBezTo>
                    <a:cubicBezTo>
                      <a:pt x="187044" y="831821"/>
                      <a:pt x="142015" y="888656"/>
                      <a:pt x="157948" y="950343"/>
                    </a:cubicBezTo>
                    <a:cubicBezTo>
                      <a:pt x="163490" y="971136"/>
                      <a:pt x="155177" y="980147"/>
                      <a:pt x="133702" y="978760"/>
                    </a:cubicBezTo>
                    <a:cubicBezTo>
                      <a:pt x="124003" y="978067"/>
                      <a:pt x="114305" y="978760"/>
                      <a:pt x="104606" y="980840"/>
                    </a:cubicBezTo>
                    <a:cubicBezTo>
                      <a:pt x="78974" y="986385"/>
                      <a:pt x="59577" y="1000940"/>
                      <a:pt x="45722" y="1025199"/>
                    </a:cubicBezTo>
                    <a:cubicBezTo>
                      <a:pt x="401106" y="1024506"/>
                      <a:pt x="754411" y="1024506"/>
                      <a:pt x="1109794" y="1024506"/>
                    </a:cubicBezTo>
                    <a:close/>
                    <a:moveTo>
                      <a:pt x="505711" y="499821"/>
                    </a:moveTo>
                    <a:cubicBezTo>
                      <a:pt x="444056" y="535170"/>
                      <a:pt x="383787" y="569825"/>
                      <a:pt x="323517" y="605174"/>
                    </a:cubicBezTo>
                    <a:cubicBezTo>
                      <a:pt x="333215" y="622502"/>
                      <a:pt x="343606" y="639136"/>
                      <a:pt x="352613" y="655771"/>
                    </a:cubicBezTo>
                    <a:cubicBezTo>
                      <a:pt x="356076" y="662702"/>
                      <a:pt x="360233" y="664089"/>
                      <a:pt x="367160" y="662702"/>
                    </a:cubicBezTo>
                    <a:cubicBezTo>
                      <a:pt x="388636" y="659237"/>
                      <a:pt x="409418" y="662009"/>
                      <a:pt x="429508" y="670326"/>
                    </a:cubicBezTo>
                    <a:cubicBezTo>
                      <a:pt x="437128" y="673099"/>
                      <a:pt x="439207" y="671020"/>
                      <a:pt x="443363" y="665474"/>
                    </a:cubicBezTo>
                    <a:cubicBezTo>
                      <a:pt x="466224" y="631512"/>
                      <a:pt x="497398" y="609333"/>
                      <a:pt x="536885" y="598243"/>
                    </a:cubicBezTo>
                    <a:cubicBezTo>
                      <a:pt x="543120" y="596163"/>
                      <a:pt x="550048" y="595470"/>
                      <a:pt x="559054" y="593391"/>
                    </a:cubicBezTo>
                    <a:cubicBezTo>
                      <a:pt x="540349" y="561508"/>
                      <a:pt x="523723" y="531011"/>
                      <a:pt x="505711" y="499821"/>
                    </a:cubicBezTo>
                    <a:close/>
                    <a:moveTo>
                      <a:pt x="618630" y="232281"/>
                    </a:moveTo>
                    <a:cubicBezTo>
                      <a:pt x="618630" y="225350"/>
                      <a:pt x="618630" y="221884"/>
                      <a:pt x="618630" y="218418"/>
                    </a:cubicBezTo>
                    <a:cubicBezTo>
                      <a:pt x="618630" y="196239"/>
                      <a:pt x="618630" y="173366"/>
                      <a:pt x="618630" y="151187"/>
                    </a:cubicBezTo>
                    <a:cubicBezTo>
                      <a:pt x="618630" y="140097"/>
                      <a:pt x="626944" y="132473"/>
                      <a:pt x="636642" y="132473"/>
                    </a:cubicBezTo>
                    <a:cubicBezTo>
                      <a:pt x="646341" y="132473"/>
                      <a:pt x="654654" y="140097"/>
                      <a:pt x="655346" y="150494"/>
                    </a:cubicBezTo>
                    <a:cubicBezTo>
                      <a:pt x="656039" y="164356"/>
                      <a:pt x="655346" y="177525"/>
                      <a:pt x="655346" y="191387"/>
                    </a:cubicBezTo>
                    <a:cubicBezTo>
                      <a:pt x="655346" y="203170"/>
                      <a:pt x="655346" y="215646"/>
                      <a:pt x="655346" y="230201"/>
                    </a:cubicBezTo>
                    <a:cubicBezTo>
                      <a:pt x="694834" y="174059"/>
                      <a:pt x="683750" y="90193"/>
                      <a:pt x="632486" y="47913"/>
                    </a:cubicBezTo>
                    <a:cubicBezTo>
                      <a:pt x="583993" y="91579"/>
                      <a:pt x="576373" y="178911"/>
                      <a:pt x="618630" y="232281"/>
                    </a:cubicBezTo>
                    <a:close/>
                    <a:moveTo>
                      <a:pt x="696219" y="403479"/>
                    </a:moveTo>
                    <a:cubicBezTo>
                      <a:pt x="769651" y="391696"/>
                      <a:pt x="820915" y="324464"/>
                      <a:pt x="825071" y="276640"/>
                    </a:cubicBezTo>
                    <a:cubicBezTo>
                      <a:pt x="762031" y="270402"/>
                      <a:pt x="687213" y="318226"/>
                      <a:pt x="669202" y="377141"/>
                    </a:cubicBezTo>
                    <a:cubicBezTo>
                      <a:pt x="673358" y="374368"/>
                      <a:pt x="676129" y="372289"/>
                      <a:pt x="679593" y="370210"/>
                    </a:cubicBezTo>
                    <a:cubicBezTo>
                      <a:pt x="696912" y="357734"/>
                      <a:pt x="714231" y="345258"/>
                      <a:pt x="731550" y="332782"/>
                    </a:cubicBezTo>
                    <a:cubicBezTo>
                      <a:pt x="740556" y="326544"/>
                      <a:pt x="751640" y="327930"/>
                      <a:pt x="757182" y="336247"/>
                    </a:cubicBezTo>
                    <a:cubicBezTo>
                      <a:pt x="763417" y="344564"/>
                      <a:pt x="762031" y="354268"/>
                      <a:pt x="753718" y="361892"/>
                    </a:cubicBezTo>
                    <a:cubicBezTo>
                      <a:pt x="750947" y="363971"/>
                      <a:pt x="748176" y="366051"/>
                      <a:pt x="745405" y="368130"/>
                    </a:cubicBezTo>
                    <a:cubicBezTo>
                      <a:pt x="729471" y="379220"/>
                      <a:pt x="714231" y="390310"/>
                      <a:pt x="696219" y="403479"/>
                    </a:cubicBezTo>
                    <a:close/>
                    <a:moveTo>
                      <a:pt x="449598" y="276640"/>
                    </a:moveTo>
                    <a:cubicBezTo>
                      <a:pt x="454447" y="332782"/>
                      <a:pt x="520259" y="398627"/>
                      <a:pt x="577758" y="402786"/>
                    </a:cubicBezTo>
                    <a:cubicBezTo>
                      <a:pt x="561132" y="390310"/>
                      <a:pt x="545199" y="379220"/>
                      <a:pt x="529958" y="368130"/>
                    </a:cubicBezTo>
                    <a:cubicBezTo>
                      <a:pt x="514717" y="357040"/>
                      <a:pt x="510561" y="346644"/>
                      <a:pt x="518181" y="336940"/>
                    </a:cubicBezTo>
                    <a:cubicBezTo>
                      <a:pt x="525802" y="326544"/>
                      <a:pt x="536885" y="327237"/>
                      <a:pt x="552819" y="338327"/>
                    </a:cubicBezTo>
                    <a:cubicBezTo>
                      <a:pt x="570138" y="350803"/>
                      <a:pt x="587456" y="363278"/>
                      <a:pt x="606161" y="377141"/>
                    </a:cubicBezTo>
                    <a:cubicBezTo>
                      <a:pt x="589535" y="326544"/>
                      <a:pt x="524416" y="270402"/>
                      <a:pt x="449598" y="276640"/>
                    </a:cubicBezTo>
                    <a:close/>
                    <a:moveTo>
                      <a:pt x="169032" y="234360"/>
                    </a:moveTo>
                    <a:cubicBezTo>
                      <a:pt x="172496" y="232974"/>
                      <a:pt x="174574" y="232281"/>
                      <a:pt x="176653" y="231588"/>
                    </a:cubicBezTo>
                    <a:cubicBezTo>
                      <a:pt x="202977" y="216339"/>
                      <a:pt x="229995" y="201091"/>
                      <a:pt x="256319" y="185842"/>
                    </a:cubicBezTo>
                    <a:cubicBezTo>
                      <a:pt x="263247" y="181683"/>
                      <a:pt x="263940" y="176832"/>
                      <a:pt x="260476" y="169901"/>
                    </a:cubicBezTo>
                    <a:cubicBezTo>
                      <a:pt x="254241" y="158811"/>
                      <a:pt x="247314" y="147721"/>
                      <a:pt x="241079" y="136631"/>
                    </a:cubicBezTo>
                    <a:cubicBezTo>
                      <a:pt x="236922" y="129007"/>
                      <a:pt x="231380" y="128314"/>
                      <a:pt x="223760" y="132473"/>
                    </a:cubicBezTo>
                    <a:cubicBezTo>
                      <a:pt x="198128" y="147028"/>
                      <a:pt x="173189" y="162276"/>
                      <a:pt x="147557" y="176832"/>
                    </a:cubicBezTo>
                    <a:cubicBezTo>
                      <a:pt x="139937" y="180991"/>
                      <a:pt x="137858" y="186535"/>
                      <a:pt x="142707" y="194160"/>
                    </a:cubicBezTo>
                    <a:cubicBezTo>
                      <a:pt x="148942" y="205249"/>
                      <a:pt x="155177" y="216339"/>
                      <a:pt x="162105" y="227429"/>
                    </a:cubicBezTo>
                    <a:cubicBezTo>
                      <a:pt x="162798" y="230201"/>
                      <a:pt x="166261" y="232281"/>
                      <a:pt x="169032" y="234360"/>
                    </a:cubicBezTo>
                    <a:close/>
                    <a:moveTo>
                      <a:pt x="402491" y="515763"/>
                    </a:moveTo>
                    <a:cubicBezTo>
                      <a:pt x="348456" y="422193"/>
                      <a:pt x="295114" y="330009"/>
                      <a:pt x="241772" y="237132"/>
                    </a:cubicBezTo>
                    <a:cubicBezTo>
                      <a:pt x="236922" y="239905"/>
                      <a:pt x="233459" y="241984"/>
                      <a:pt x="228609" y="244757"/>
                    </a:cubicBezTo>
                    <a:cubicBezTo>
                      <a:pt x="282644" y="338327"/>
                      <a:pt x="335986" y="430510"/>
                      <a:pt x="389329" y="523387"/>
                    </a:cubicBezTo>
                    <a:cubicBezTo>
                      <a:pt x="394178" y="520615"/>
                      <a:pt x="397642" y="518535"/>
                      <a:pt x="402491" y="515763"/>
                    </a:cubicBezTo>
                    <a:close/>
                  </a:path>
                </a:pathLst>
              </a:custGeom>
              <a:grpFill/>
              <a:ln w="6923"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91E1CE47-22F5-892A-5B33-6480663ACF3A}"/>
                  </a:ext>
                </a:extLst>
              </p:cNvPr>
              <p:cNvSpPr/>
              <p:nvPr/>
            </p:nvSpPr>
            <p:spPr>
              <a:xfrm>
                <a:off x="6768902" y="3346666"/>
                <a:ext cx="236369" cy="217071"/>
              </a:xfrm>
              <a:custGeom>
                <a:avLst/>
                <a:gdLst>
                  <a:gd name="connsiteX0" fmla="*/ 88022 w 236369"/>
                  <a:gd name="connsiteY0" fmla="*/ 86119 h 217071"/>
                  <a:gd name="connsiteX1" fmla="*/ 161454 w 236369"/>
                  <a:gd name="connsiteY1" fmla="*/ 1560 h 217071"/>
                  <a:gd name="connsiteX2" fmla="*/ 225880 w 236369"/>
                  <a:gd name="connsiteY2" fmla="*/ 14036 h 217071"/>
                  <a:gd name="connsiteX3" fmla="*/ 234193 w 236369"/>
                  <a:gd name="connsiteY3" fmla="*/ 39681 h 217071"/>
                  <a:gd name="connsiteX4" fmla="*/ 207176 w 236369"/>
                  <a:gd name="connsiteY4" fmla="*/ 45918 h 217071"/>
                  <a:gd name="connsiteX5" fmla="*/ 148291 w 236369"/>
                  <a:gd name="connsiteY5" fmla="*/ 46612 h 217071"/>
                  <a:gd name="connsiteX6" fmla="*/ 127509 w 236369"/>
                  <a:gd name="connsiteY6" fmla="*/ 102061 h 217071"/>
                  <a:gd name="connsiteX7" fmla="*/ 101877 w 236369"/>
                  <a:gd name="connsiteY7" fmla="*/ 124933 h 217071"/>
                  <a:gd name="connsiteX8" fmla="*/ 40222 w 236369"/>
                  <a:gd name="connsiteY8" fmla="*/ 162361 h 217071"/>
                  <a:gd name="connsiteX9" fmla="*/ 40222 w 236369"/>
                  <a:gd name="connsiteY9" fmla="*/ 190779 h 217071"/>
                  <a:gd name="connsiteX10" fmla="*/ 27059 w 236369"/>
                  <a:gd name="connsiteY10" fmla="*/ 216424 h 217071"/>
                  <a:gd name="connsiteX11" fmla="*/ 3506 w 236369"/>
                  <a:gd name="connsiteY11" fmla="*/ 199789 h 217071"/>
                  <a:gd name="connsiteX12" fmla="*/ 81094 w 236369"/>
                  <a:gd name="connsiteY12" fmla="*/ 86119 h 217071"/>
                  <a:gd name="connsiteX13" fmla="*/ 88022 w 236369"/>
                  <a:gd name="connsiteY13" fmla="*/ 86119 h 21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369" h="217071">
                    <a:moveTo>
                      <a:pt x="88022" y="86119"/>
                    </a:moveTo>
                    <a:cubicBezTo>
                      <a:pt x="94949" y="38987"/>
                      <a:pt x="120581" y="9184"/>
                      <a:pt x="161454" y="1560"/>
                    </a:cubicBezTo>
                    <a:cubicBezTo>
                      <a:pt x="184315" y="-2599"/>
                      <a:pt x="206483" y="1560"/>
                      <a:pt x="225880" y="14036"/>
                    </a:cubicBezTo>
                    <a:cubicBezTo>
                      <a:pt x="235579" y="20274"/>
                      <a:pt x="239043" y="30670"/>
                      <a:pt x="234193" y="39681"/>
                    </a:cubicBezTo>
                    <a:cubicBezTo>
                      <a:pt x="228651" y="49384"/>
                      <a:pt x="218260" y="52157"/>
                      <a:pt x="207176" y="45918"/>
                    </a:cubicBezTo>
                    <a:cubicBezTo>
                      <a:pt x="187086" y="34136"/>
                      <a:pt x="166996" y="33443"/>
                      <a:pt x="148291" y="46612"/>
                    </a:cubicBezTo>
                    <a:cubicBezTo>
                      <a:pt x="128894" y="59781"/>
                      <a:pt x="123352" y="79188"/>
                      <a:pt x="127509" y="102061"/>
                    </a:cubicBezTo>
                    <a:cubicBezTo>
                      <a:pt x="130280" y="119388"/>
                      <a:pt x="119889" y="128399"/>
                      <a:pt x="101877" y="124933"/>
                    </a:cubicBezTo>
                    <a:cubicBezTo>
                      <a:pt x="72781" y="119388"/>
                      <a:pt x="46456" y="134637"/>
                      <a:pt x="40222" y="162361"/>
                    </a:cubicBezTo>
                    <a:cubicBezTo>
                      <a:pt x="38143" y="171372"/>
                      <a:pt x="38836" y="181768"/>
                      <a:pt x="40222" y="190779"/>
                    </a:cubicBezTo>
                    <a:cubicBezTo>
                      <a:pt x="42300" y="204641"/>
                      <a:pt x="38143" y="214345"/>
                      <a:pt x="27059" y="216424"/>
                    </a:cubicBezTo>
                    <a:cubicBezTo>
                      <a:pt x="15975" y="219196"/>
                      <a:pt x="6969" y="212958"/>
                      <a:pt x="3506" y="199789"/>
                    </a:cubicBezTo>
                    <a:cubicBezTo>
                      <a:pt x="-11735" y="146419"/>
                      <a:pt x="24288" y="94436"/>
                      <a:pt x="81094" y="86119"/>
                    </a:cubicBezTo>
                    <a:cubicBezTo>
                      <a:pt x="82480" y="86119"/>
                      <a:pt x="85251" y="86119"/>
                      <a:pt x="88022" y="86119"/>
                    </a:cubicBezTo>
                    <a:close/>
                  </a:path>
                </a:pathLst>
              </a:custGeom>
              <a:grpFill/>
              <a:ln w="6923"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391CE73A-4EF5-933C-05A6-EB6A074BB915}"/>
                  </a:ext>
                </a:extLst>
              </p:cNvPr>
              <p:cNvSpPr/>
              <p:nvPr/>
            </p:nvSpPr>
            <p:spPr>
              <a:xfrm>
                <a:off x="7064775" y="3349612"/>
                <a:ext cx="136935" cy="120273"/>
              </a:xfrm>
              <a:custGeom>
                <a:avLst/>
                <a:gdLst>
                  <a:gd name="connsiteX0" fmla="*/ 53317 w 136935"/>
                  <a:gd name="connsiteY0" fmla="*/ 0 h 120273"/>
                  <a:gd name="connsiteX1" fmla="*/ 135062 w 136935"/>
                  <a:gd name="connsiteY1" fmla="*/ 102580 h 120273"/>
                  <a:gd name="connsiteX2" fmla="*/ 112894 w 136935"/>
                  <a:gd name="connsiteY2" fmla="*/ 119908 h 120273"/>
                  <a:gd name="connsiteX3" fmla="*/ 98346 w 136935"/>
                  <a:gd name="connsiteY3" fmla="*/ 96342 h 120273"/>
                  <a:gd name="connsiteX4" fmla="*/ 80335 w 136935"/>
                  <a:gd name="connsiteY4" fmla="*/ 48518 h 120273"/>
                  <a:gd name="connsiteX5" fmla="*/ 29764 w 136935"/>
                  <a:gd name="connsiteY5" fmla="*/ 47824 h 120273"/>
                  <a:gd name="connsiteX6" fmla="*/ 2746 w 136935"/>
                  <a:gd name="connsiteY6" fmla="*/ 42280 h 120273"/>
                  <a:gd name="connsiteX7" fmla="*/ 11752 w 136935"/>
                  <a:gd name="connsiteY7" fmla="*/ 15941 h 120273"/>
                  <a:gd name="connsiteX8" fmla="*/ 53317 w 136935"/>
                  <a:gd name="connsiteY8" fmla="*/ 0 h 12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935" h="120273">
                    <a:moveTo>
                      <a:pt x="53317" y="0"/>
                    </a:moveTo>
                    <a:cubicBezTo>
                      <a:pt x="106659" y="2079"/>
                      <a:pt x="146146" y="51290"/>
                      <a:pt x="135062" y="102580"/>
                    </a:cubicBezTo>
                    <a:cubicBezTo>
                      <a:pt x="132291" y="115056"/>
                      <a:pt x="123285" y="121987"/>
                      <a:pt x="112894" y="119908"/>
                    </a:cubicBezTo>
                    <a:cubicBezTo>
                      <a:pt x="101810" y="117829"/>
                      <a:pt x="95575" y="108818"/>
                      <a:pt x="98346" y="96342"/>
                    </a:cubicBezTo>
                    <a:cubicBezTo>
                      <a:pt x="102503" y="76242"/>
                      <a:pt x="96268" y="60300"/>
                      <a:pt x="80335" y="48518"/>
                    </a:cubicBezTo>
                    <a:cubicBezTo>
                      <a:pt x="64401" y="37428"/>
                      <a:pt x="47082" y="38121"/>
                      <a:pt x="29764" y="47824"/>
                    </a:cubicBezTo>
                    <a:cubicBezTo>
                      <a:pt x="18679" y="54063"/>
                      <a:pt x="8288" y="51983"/>
                      <a:pt x="2746" y="42280"/>
                    </a:cubicBezTo>
                    <a:cubicBezTo>
                      <a:pt x="-2796" y="32576"/>
                      <a:pt x="-25" y="21486"/>
                      <a:pt x="11752" y="15941"/>
                    </a:cubicBezTo>
                    <a:cubicBezTo>
                      <a:pt x="24914" y="9010"/>
                      <a:pt x="39462" y="4851"/>
                      <a:pt x="53317" y="0"/>
                    </a:cubicBezTo>
                    <a:close/>
                  </a:path>
                </a:pathLst>
              </a:custGeom>
              <a:grpFill/>
              <a:ln w="6923"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F1F8C096-DD01-2C18-8BA0-3749A6A38ED2}"/>
                  </a:ext>
                </a:extLst>
              </p:cNvPr>
              <p:cNvSpPr/>
              <p:nvPr/>
            </p:nvSpPr>
            <p:spPr>
              <a:xfrm>
                <a:off x="7198501" y="3465361"/>
                <a:ext cx="124417" cy="109878"/>
              </a:xfrm>
              <a:custGeom>
                <a:avLst/>
                <a:gdLst>
                  <a:gd name="connsiteX0" fmla="*/ 49829 w 124417"/>
                  <a:gd name="connsiteY0" fmla="*/ 0 h 109878"/>
                  <a:gd name="connsiteX1" fmla="*/ 122568 w 124417"/>
                  <a:gd name="connsiteY1" fmla="*/ 92877 h 109878"/>
                  <a:gd name="connsiteX2" fmla="*/ 101093 w 124417"/>
                  <a:gd name="connsiteY2" fmla="*/ 109512 h 109878"/>
                  <a:gd name="connsiteX3" fmla="*/ 85852 w 124417"/>
                  <a:gd name="connsiteY3" fmla="*/ 86639 h 109878"/>
                  <a:gd name="connsiteX4" fmla="*/ 71305 w 124417"/>
                  <a:gd name="connsiteY4" fmla="*/ 47132 h 109878"/>
                  <a:gd name="connsiteX5" fmla="*/ 29739 w 124417"/>
                  <a:gd name="connsiteY5" fmla="*/ 46438 h 109878"/>
                  <a:gd name="connsiteX6" fmla="*/ 2722 w 124417"/>
                  <a:gd name="connsiteY6" fmla="*/ 40894 h 109878"/>
                  <a:gd name="connsiteX7" fmla="*/ 12420 w 124417"/>
                  <a:gd name="connsiteY7" fmla="*/ 13862 h 109878"/>
                  <a:gd name="connsiteX8" fmla="*/ 49829 w 124417"/>
                  <a:gd name="connsiteY8" fmla="*/ 0 h 10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17" h="109878">
                    <a:moveTo>
                      <a:pt x="49829" y="0"/>
                    </a:moveTo>
                    <a:cubicBezTo>
                      <a:pt x="98322" y="2773"/>
                      <a:pt x="132960" y="46438"/>
                      <a:pt x="122568" y="92877"/>
                    </a:cubicBezTo>
                    <a:cubicBezTo>
                      <a:pt x="119797" y="104660"/>
                      <a:pt x="111484" y="111591"/>
                      <a:pt x="101093" y="109512"/>
                    </a:cubicBezTo>
                    <a:cubicBezTo>
                      <a:pt x="90009" y="108125"/>
                      <a:pt x="83082" y="98422"/>
                      <a:pt x="85852" y="86639"/>
                    </a:cubicBezTo>
                    <a:cubicBezTo>
                      <a:pt x="89316" y="70004"/>
                      <a:pt x="84467" y="56835"/>
                      <a:pt x="71305" y="47132"/>
                    </a:cubicBezTo>
                    <a:cubicBezTo>
                      <a:pt x="58142" y="37428"/>
                      <a:pt x="44287" y="38121"/>
                      <a:pt x="29739" y="46438"/>
                    </a:cubicBezTo>
                    <a:cubicBezTo>
                      <a:pt x="17962" y="52677"/>
                      <a:pt x="8264" y="50597"/>
                      <a:pt x="2722" y="40894"/>
                    </a:cubicBezTo>
                    <a:cubicBezTo>
                      <a:pt x="-2820" y="31190"/>
                      <a:pt x="-49" y="19407"/>
                      <a:pt x="12420" y="13862"/>
                    </a:cubicBezTo>
                    <a:cubicBezTo>
                      <a:pt x="24197" y="6931"/>
                      <a:pt x="37359" y="4159"/>
                      <a:pt x="49829" y="0"/>
                    </a:cubicBezTo>
                    <a:close/>
                  </a:path>
                </a:pathLst>
              </a:custGeom>
              <a:grpFill/>
              <a:ln w="6923" cap="flat">
                <a:noFill/>
                <a:prstDash val="solid"/>
                <a:miter/>
              </a:ln>
            </p:spPr>
            <p:txBody>
              <a:bodyPr rtlCol="0" anchor="ctr"/>
              <a:lstStyle/>
              <a:p>
                <a:pPr algn="l" rtl="0"/>
                <a:endParaRPr lang="en-US"/>
              </a:p>
            </p:txBody>
          </p:sp>
        </p:grpSp>
        <p:grpSp>
          <p:nvGrpSpPr>
            <p:cNvPr id="32" name="Group 31">
              <a:extLst>
                <a:ext uri="{FF2B5EF4-FFF2-40B4-BE49-F238E27FC236}">
                  <a16:creationId xmlns:a16="http://schemas.microsoft.com/office/drawing/2014/main" id="{3C3B7DF1-0179-7FB7-F11A-C43913FACDF2}"/>
                </a:ext>
              </a:extLst>
            </p:cNvPr>
            <p:cNvGrpSpPr/>
            <p:nvPr/>
          </p:nvGrpSpPr>
          <p:grpSpPr>
            <a:xfrm>
              <a:off x="779371" y="9712"/>
              <a:ext cx="684804" cy="624635"/>
              <a:chOff x="6611326" y="2614914"/>
              <a:chExt cx="684804" cy="624635"/>
            </a:xfrm>
            <a:solidFill>
              <a:srgbClr val="E8A116"/>
            </a:solidFill>
          </p:grpSpPr>
          <p:sp>
            <p:nvSpPr>
              <p:cNvPr id="33" name="Freeform 32">
                <a:extLst>
                  <a:ext uri="{FF2B5EF4-FFF2-40B4-BE49-F238E27FC236}">
                    <a16:creationId xmlns:a16="http://schemas.microsoft.com/office/drawing/2014/main" id="{854CE2D3-DFA0-F263-40E5-B20923FCBE2F}"/>
                  </a:ext>
                </a:extLst>
              </p:cNvPr>
              <p:cNvSpPr/>
              <p:nvPr/>
            </p:nvSpPr>
            <p:spPr>
              <a:xfrm>
                <a:off x="6795268" y="3067516"/>
                <a:ext cx="235536" cy="172033"/>
              </a:xfrm>
              <a:custGeom>
                <a:avLst/>
                <a:gdLst>
                  <a:gd name="connsiteX0" fmla="*/ 182195 w 235536"/>
                  <a:gd name="connsiteY0" fmla="*/ 0 h 172033"/>
                  <a:gd name="connsiteX1" fmla="*/ 235537 w 235536"/>
                  <a:gd name="connsiteY1" fmla="*/ 93570 h 172033"/>
                  <a:gd name="connsiteX2" fmla="*/ 213369 w 235536"/>
                  <a:gd name="connsiteY2" fmla="*/ 98422 h 172033"/>
                  <a:gd name="connsiteX3" fmla="*/ 119847 w 235536"/>
                  <a:gd name="connsiteY3" fmla="*/ 165653 h 172033"/>
                  <a:gd name="connsiteX4" fmla="*/ 105991 w 235536"/>
                  <a:gd name="connsiteY4" fmla="*/ 170505 h 172033"/>
                  <a:gd name="connsiteX5" fmla="*/ 43644 w 235536"/>
                  <a:gd name="connsiteY5" fmla="*/ 162881 h 172033"/>
                  <a:gd name="connsiteX6" fmla="*/ 29096 w 235536"/>
                  <a:gd name="connsiteY6" fmla="*/ 155950 h 172033"/>
                  <a:gd name="connsiteX7" fmla="*/ 0 w 235536"/>
                  <a:gd name="connsiteY7" fmla="*/ 105353 h 172033"/>
                  <a:gd name="connsiteX8" fmla="*/ 182195 w 235536"/>
                  <a:gd name="connsiteY8" fmla="*/ 0 h 17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36" h="172033">
                    <a:moveTo>
                      <a:pt x="182195" y="0"/>
                    </a:moveTo>
                    <a:cubicBezTo>
                      <a:pt x="200206" y="31883"/>
                      <a:pt x="217525" y="61687"/>
                      <a:pt x="235537" y="93570"/>
                    </a:cubicBezTo>
                    <a:cubicBezTo>
                      <a:pt x="226531" y="95649"/>
                      <a:pt x="219604" y="97035"/>
                      <a:pt x="213369" y="98422"/>
                    </a:cubicBezTo>
                    <a:cubicBezTo>
                      <a:pt x="173881" y="109511"/>
                      <a:pt x="142707" y="131691"/>
                      <a:pt x="119847" y="165653"/>
                    </a:cubicBezTo>
                    <a:cubicBezTo>
                      <a:pt x="116383" y="171198"/>
                      <a:pt x="113612" y="173971"/>
                      <a:pt x="105991" y="170505"/>
                    </a:cubicBezTo>
                    <a:cubicBezTo>
                      <a:pt x="85901" y="162188"/>
                      <a:pt x="65119" y="159415"/>
                      <a:pt x="43644" y="162881"/>
                    </a:cubicBezTo>
                    <a:cubicBezTo>
                      <a:pt x="36716" y="164267"/>
                      <a:pt x="32560" y="162188"/>
                      <a:pt x="29096" y="155950"/>
                    </a:cubicBezTo>
                    <a:cubicBezTo>
                      <a:pt x="20090" y="139315"/>
                      <a:pt x="10391" y="122681"/>
                      <a:pt x="0" y="105353"/>
                    </a:cubicBezTo>
                    <a:cubicBezTo>
                      <a:pt x="60270" y="70004"/>
                      <a:pt x="120539" y="35348"/>
                      <a:pt x="182195" y="0"/>
                    </a:cubicBezTo>
                    <a:close/>
                  </a:path>
                </a:pathLst>
              </a:custGeom>
              <a:grpFill/>
              <a:ln w="6923"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04553490-3DDF-3715-5DF9-639680703FF4}"/>
                  </a:ext>
                </a:extLst>
              </p:cNvPr>
              <p:cNvSpPr/>
              <p:nvPr/>
            </p:nvSpPr>
            <p:spPr>
              <a:xfrm>
                <a:off x="7062575" y="2614914"/>
                <a:ext cx="88998" cy="185060"/>
              </a:xfrm>
              <a:custGeom>
                <a:avLst/>
                <a:gdLst>
                  <a:gd name="connsiteX0" fmla="*/ 27807 w 88998"/>
                  <a:gd name="connsiteY0" fmla="*/ 185061 h 185060"/>
                  <a:gd name="connsiteX1" fmla="*/ 42355 w 88998"/>
                  <a:gd name="connsiteY1" fmla="*/ 0 h 185060"/>
                  <a:gd name="connsiteX2" fmla="*/ 65216 w 88998"/>
                  <a:gd name="connsiteY2" fmla="*/ 182288 h 185060"/>
                  <a:gd name="connsiteX3" fmla="*/ 65216 w 88998"/>
                  <a:gd name="connsiteY3" fmla="*/ 143474 h 185060"/>
                  <a:gd name="connsiteX4" fmla="*/ 65216 w 88998"/>
                  <a:gd name="connsiteY4" fmla="*/ 102580 h 185060"/>
                  <a:gd name="connsiteX5" fmla="*/ 46511 w 88998"/>
                  <a:gd name="connsiteY5" fmla="*/ 84560 h 185060"/>
                  <a:gd name="connsiteX6" fmla="*/ 28500 w 88998"/>
                  <a:gd name="connsiteY6" fmla="*/ 103273 h 185060"/>
                  <a:gd name="connsiteX7" fmla="*/ 28500 w 88998"/>
                  <a:gd name="connsiteY7" fmla="*/ 170505 h 185060"/>
                  <a:gd name="connsiteX8" fmla="*/ 27807 w 88998"/>
                  <a:gd name="connsiteY8" fmla="*/ 185061 h 1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8" h="185060">
                    <a:moveTo>
                      <a:pt x="27807" y="185061"/>
                    </a:moveTo>
                    <a:cubicBezTo>
                      <a:pt x="-15144" y="131691"/>
                      <a:pt x="-6831" y="44359"/>
                      <a:pt x="42355" y="0"/>
                    </a:cubicBezTo>
                    <a:cubicBezTo>
                      <a:pt x="93618" y="42280"/>
                      <a:pt x="104703" y="126146"/>
                      <a:pt x="65216" y="182288"/>
                    </a:cubicBezTo>
                    <a:cubicBezTo>
                      <a:pt x="65216" y="167733"/>
                      <a:pt x="65216" y="155950"/>
                      <a:pt x="65216" y="143474"/>
                    </a:cubicBezTo>
                    <a:cubicBezTo>
                      <a:pt x="65216" y="129612"/>
                      <a:pt x="65908" y="116443"/>
                      <a:pt x="65216" y="102580"/>
                    </a:cubicBezTo>
                    <a:cubicBezTo>
                      <a:pt x="64523" y="91491"/>
                      <a:pt x="56210" y="83866"/>
                      <a:pt x="46511" y="84560"/>
                    </a:cubicBezTo>
                    <a:cubicBezTo>
                      <a:pt x="36812" y="84560"/>
                      <a:pt x="28500" y="92184"/>
                      <a:pt x="28500" y="103273"/>
                    </a:cubicBezTo>
                    <a:cubicBezTo>
                      <a:pt x="27807" y="125453"/>
                      <a:pt x="28500" y="148326"/>
                      <a:pt x="28500" y="170505"/>
                    </a:cubicBezTo>
                    <a:cubicBezTo>
                      <a:pt x="27807" y="174664"/>
                      <a:pt x="27807" y="178823"/>
                      <a:pt x="27807" y="185061"/>
                    </a:cubicBezTo>
                    <a:close/>
                  </a:path>
                </a:pathLst>
              </a:custGeom>
              <a:grpFill/>
              <a:ln w="6923"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228E662E-9A9F-38EC-1109-E62610E22523}"/>
                  </a:ext>
                </a:extLst>
              </p:cNvPr>
              <p:cNvSpPr/>
              <p:nvPr/>
            </p:nvSpPr>
            <p:spPr>
              <a:xfrm>
                <a:off x="7140261" y="2843786"/>
                <a:ext cx="155869" cy="127387"/>
              </a:xfrm>
              <a:custGeom>
                <a:avLst/>
                <a:gdLst>
                  <a:gd name="connsiteX0" fmla="*/ 27710 w 155869"/>
                  <a:gd name="connsiteY0" fmla="*/ 127387 h 127387"/>
                  <a:gd name="connsiteX1" fmla="*/ 76203 w 155869"/>
                  <a:gd name="connsiteY1" fmla="*/ 92039 h 127387"/>
                  <a:gd name="connsiteX2" fmla="*/ 84516 w 155869"/>
                  <a:gd name="connsiteY2" fmla="*/ 85801 h 127387"/>
                  <a:gd name="connsiteX3" fmla="*/ 87980 w 155869"/>
                  <a:gd name="connsiteY3" fmla="*/ 60156 h 127387"/>
                  <a:gd name="connsiteX4" fmla="*/ 62348 w 155869"/>
                  <a:gd name="connsiteY4" fmla="*/ 56690 h 127387"/>
                  <a:gd name="connsiteX5" fmla="*/ 10391 w 155869"/>
                  <a:gd name="connsiteY5" fmla="*/ 94118 h 127387"/>
                  <a:gd name="connsiteX6" fmla="*/ 0 w 155869"/>
                  <a:gd name="connsiteY6" fmla="*/ 101049 h 127387"/>
                  <a:gd name="connsiteX7" fmla="*/ 155870 w 155869"/>
                  <a:gd name="connsiteY7" fmla="*/ 548 h 127387"/>
                  <a:gd name="connsiteX8" fmla="*/ 27710 w 155869"/>
                  <a:gd name="connsiteY8" fmla="*/ 127387 h 12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69" h="127387">
                    <a:moveTo>
                      <a:pt x="27710" y="127387"/>
                    </a:moveTo>
                    <a:cubicBezTo>
                      <a:pt x="45722" y="114219"/>
                      <a:pt x="60962" y="103129"/>
                      <a:pt x="76203" y="92039"/>
                    </a:cubicBezTo>
                    <a:cubicBezTo>
                      <a:pt x="78974" y="89960"/>
                      <a:pt x="81745" y="87880"/>
                      <a:pt x="84516" y="85801"/>
                    </a:cubicBezTo>
                    <a:cubicBezTo>
                      <a:pt x="92829" y="78177"/>
                      <a:pt x="94215" y="68473"/>
                      <a:pt x="87980" y="60156"/>
                    </a:cubicBezTo>
                    <a:cubicBezTo>
                      <a:pt x="81745" y="52532"/>
                      <a:pt x="71354" y="50452"/>
                      <a:pt x="62348" y="56690"/>
                    </a:cubicBezTo>
                    <a:cubicBezTo>
                      <a:pt x="45029" y="69166"/>
                      <a:pt x="27710" y="81642"/>
                      <a:pt x="10391" y="94118"/>
                    </a:cubicBezTo>
                    <a:cubicBezTo>
                      <a:pt x="7620" y="96198"/>
                      <a:pt x="4156" y="98277"/>
                      <a:pt x="0" y="101049"/>
                    </a:cubicBezTo>
                    <a:cubicBezTo>
                      <a:pt x="18011" y="42135"/>
                      <a:pt x="93522" y="-5690"/>
                      <a:pt x="155870" y="548"/>
                    </a:cubicBezTo>
                    <a:cubicBezTo>
                      <a:pt x="153099" y="49066"/>
                      <a:pt x="101142" y="115605"/>
                      <a:pt x="27710" y="127387"/>
                    </a:cubicBezTo>
                    <a:close/>
                  </a:path>
                </a:pathLst>
              </a:custGeom>
              <a:grpFill/>
              <a:ln w="6923"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A492B93F-775C-BB05-ADED-EDA4F3D632ED}"/>
                  </a:ext>
                </a:extLst>
              </p:cNvPr>
              <p:cNvSpPr/>
              <p:nvPr/>
            </p:nvSpPr>
            <p:spPr>
              <a:xfrm>
                <a:off x="6921350" y="2843857"/>
                <a:ext cx="155869" cy="126622"/>
              </a:xfrm>
              <a:custGeom>
                <a:avLst/>
                <a:gdLst>
                  <a:gd name="connsiteX0" fmla="*/ 0 w 155869"/>
                  <a:gd name="connsiteY0" fmla="*/ 477 h 126622"/>
                  <a:gd name="connsiteX1" fmla="*/ 155870 w 155869"/>
                  <a:gd name="connsiteY1" fmla="*/ 100978 h 126622"/>
                  <a:gd name="connsiteX2" fmla="*/ 102528 w 155869"/>
                  <a:gd name="connsiteY2" fmla="*/ 62164 h 126622"/>
                  <a:gd name="connsiteX3" fmla="*/ 67890 w 155869"/>
                  <a:gd name="connsiteY3" fmla="*/ 60777 h 126622"/>
                  <a:gd name="connsiteX4" fmla="*/ 79667 w 155869"/>
                  <a:gd name="connsiteY4" fmla="*/ 91967 h 126622"/>
                  <a:gd name="connsiteX5" fmla="*/ 127467 w 155869"/>
                  <a:gd name="connsiteY5" fmla="*/ 126623 h 126622"/>
                  <a:gd name="connsiteX6" fmla="*/ 0 w 155869"/>
                  <a:gd name="connsiteY6" fmla="*/ 477 h 1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869" h="126622">
                    <a:moveTo>
                      <a:pt x="0" y="477"/>
                    </a:moveTo>
                    <a:cubicBezTo>
                      <a:pt x="74817" y="-5761"/>
                      <a:pt x="139936" y="50381"/>
                      <a:pt x="155870" y="100978"/>
                    </a:cubicBezTo>
                    <a:cubicBezTo>
                      <a:pt x="137165" y="87115"/>
                      <a:pt x="119847" y="74640"/>
                      <a:pt x="102528" y="62164"/>
                    </a:cubicBezTo>
                    <a:cubicBezTo>
                      <a:pt x="86594" y="50381"/>
                      <a:pt x="75510" y="50381"/>
                      <a:pt x="67890" y="60777"/>
                    </a:cubicBezTo>
                    <a:cubicBezTo>
                      <a:pt x="60962" y="71174"/>
                      <a:pt x="64426" y="80877"/>
                      <a:pt x="79667" y="91967"/>
                    </a:cubicBezTo>
                    <a:cubicBezTo>
                      <a:pt x="94907" y="103057"/>
                      <a:pt x="110841" y="114840"/>
                      <a:pt x="127467" y="126623"/>
                    </a:cubicBezTo>
                    <a:cubicBezTo>
                      <a:pt x="70661" y="122464"/>
                      <a:pt x="4849" y="57312"/>
                      <a:pt x="0" y="477"/>
                    </a:cubicBezTo>
                    <a:close/>
                  </a:path>
                </a:pathLst>
              </a:custGeom>
              <a:grpFill/>
              <a:ln w="6923"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9EF77AA6-3743-29A4-CD71-F1E0D07D2BCE}"/>
                  </a:ext>
                </a:extLst>
              </p:cNvPr>
              <p:cNvSpPr/>
              <p:nvPr/>
            </p:nvSpPr>
            <p:spPr>
              <a:xfrm>
                <a:off x="6611326" y="2696945"/>
                <a:ext cx="122242" cy="105109"/>
              </a:xfrm>
              <a:custGeom>
                <a:avLst/>
                <a:gdLst>
                  <a:gd name="connsiteX0" fmla="*/ 29458 w 122242"/>
                  <a:gd name="connsiteY0" fmla="*/ 105109 h 105109"/>
                  <a:gd name="connsiteX1" fmla="*/ 21837 w 122242"/>
                  <a:gd name="connsiteY1" fmla="*/ 97485 h 105109"/>
                  <a:gd name="connsiteX2" fmla="*/ 2440 w 122242"/>
                  <a:gd name="connsiteY2" fmla="*/ 64216 h 105109"/>
                  <a:gd name="connsiteX3" fmla="*/ 7290 w 122242"/>
                  <a:gd name="connsiteY3" fmla="*/ 46888 h 105109"/>
                  <a:gd name="connsiteX4" fmla="*/ 83493 w 122242"/>
                  <a:gd name="connsiteY4" fmla="*/ 2529 h 105109"/>
                  <a:gd name="connsiteX5" fmla="*/ 100812 w 122242"/>
                  <a:gd name="connsiteY5" fmla="*/ 6688 h 105109"/>
                  <a:gd name="connsiteX6" fmla="*/ 120209 w 122242"/>
                  <a:gd name="connsiteY6" fmla="*/ 39957 h 105109"/>
                  <a:gd name="connsiteX7" fmla="*/ 116052 w 122242"/>
                  <a:gd name="connsiteY7" fmla="*/ 55898 h 105109"/>
                  <a:gd name="connsiteX8" fmla="*/ 36385 w 122242"/>
                  <a:gd name="connsiteY8" fmla="*/ 101644 h 105109"/>
                  <a:gd name="connsiteX9" fmla="*/ 29458 w 122242"/>
                  <a:gd name="connsiteY9" fmla="*/ 105109 h 10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42" h="105109">
                    <a:moveTo>
                      <a:pt x="29458" y="105109"/>
                    </a:moveTo>
                    <a:cubicBezTo>
                      <a:pt x="26687" y="103030"/>
                      <a:pt x="23223" y="100950"/>
                      <a:pt x="21837" y="97485"/>
                    </a:cubicBezTo>
                    <a:cubicBezTo>
                      <a:pt x="14910" y="86395"/>
                      <a:pt x="9368" y="75305"/>
                      <a:pt x="2440" y="64216"/>
                    </a:cubicBezTo>
                    <a:cubicBezTo>
                      <a:pt x="-2409" y="56591"/>
                      <a:pt x="362" y="51047"/>
                      <a:pt x="7290" y="46888"/>
                    </a:cubicBezTo>
                    <a:cubicBezTo>
                      <a:pt x="32922" y="32333"/>
                      <a:pt x="58553" y="17777"/>
                      <a:pt x="83493" y="2529"/>
                    </a:cubicBezTo>
                    <a:cubicBezTo>
                      <a:pt x="91113" y="-1630"/>
                      <a:pt x="96655" y="-937"/>
                      <a:pt x="100812" y="6688"/>
                    </a:cubicBezTo>
                    <a:cubicBezTo>
                      <a:pt x="107046" y="17777"/>
                      <a:pt x="113281" y="28867"/>
                      <a:pt x="120209" y="39957"/>
                    </a:cubicBezTo>
                    <a:cubicBezTo>
                      <a:pt x="123672" y="46195"/>
                      <a:pt x="122980" y="51740"/>
                      <a:pt x="116052" y="55898"/>
                    </a:cubicBezTo>
                    <a:cubicBezTo>
                      <a:pt x="89727" y="71147"/>
                      <a:pt x="63403" y="86395"/>
                      <a:pt x="36385" y="101644"/>
                    </a:cubicBezTo>
                    <a:cubicBezTo>
                      <a:pt x="35000" y="103723"/>
                      <a:pt x="32229" y="104416"/>
                      <a:pt x="29458" y="105109"/>
                    </a:cubicBezTo>
                    <a:close/>
                  </a:path>
                </a:pathLst>
              </a:custGeom>
              <a:grpFill/>
              <a:ln w="6923"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89B5A6B0-0450-B05D-BD35-931E88F36F12}"/>
                  </a:ext>
                </a:extLst>
              </p:cNvPr>
              <p:cNvSpPr/>
              <p:nvPr/>
            </p:nvSpPr>
            <p:spPr>
              <a:xfrm>
                <a:off x="6700361" y="2805520"/>
                <a:ext cx="173881" cy="286254"/>
              </a:xfrm>
              <a:custGeom>
                <a:avLst/>
                <a:gdLst>
                  <a:gd name="connsiteX0" fmla="*/ 173881 w 173881"/>
                  <a:gd name="connsiteY0" fmla="*/ 277937 h 286254"/>
                  <a:gd name="connsiteX1" fmla="*/ 160719 w 173881"/>
                  <a:gd name="connsiteY1" fmla="*/ 286255 h 286254"/>
                  <a:gd name="connsiteX2" fmla="*/ 0 w 173881"/>
                  <a:gd name="connsiteY2" fmla="*/ 7624 h 286254"/>
                  <a:gd name="connsiteX3" fmla="*/ 13163 w 173881"/>
                  <a:gd name="connsiteY3" fmla="*/ 0 h 286254"/>
                  <a:gd name="connsiteX4" fmla="*/ 173881 w 173881"/>
                  <a:gd name="connsiteY4" fmla="*/ 277937 h 28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286254">
                    <a:moveTo>
                      <a:pt x="173881" y="277937"/>
                    </a:moveTo>
                    <a:cubicBezTo>
                      <a:pt x="169032" y="280710"/>
                      <a:pt x="165569" y="282789"/>
                      <a:pt x="160719" y="286255"/>
                    </a:cubicBezTo>
                    <a:cubicBezTo>
                      <a:pt x="107377" y="193378"/>
                      <a:pt x="53342" y="100501"/>
                      <a:pt x="0" y="7624"/>
                    </a:cubicBezTo>
                    <a:cubicBezTo>
                      <a:pt x="4849" y="4852"/>
                      <a:pt x="9006" y="2772"/>
                      <a:pt x="13163" y="0"/>
                    </a:cubicBezTo>
                    <a:cubicBezTo>
                      <a:pt x="66504" y="92184"/>
                      <a:pt x="119847" y="184367"/>
                      <a:pt x="173881" y="277937"/>
                    </a:cubicBezTo>
                    <a:close/>
                  </a:path>
                </a:pathLst>
              </a:custGeom>
              <a:grpFill/>
              <a:ln w="692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542947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3519101" y="764864"/>
            <a:ext cx="8437577" cy="4659562"/>
          </a:xfrm>
        </p:spPr>
        <p:txBody>
          <a:bodyPr/>
          <a:lstStyle/>
          <a:p>
            <a:pPr marL="0" indent="0" algn="l" rtl="0">
              <a:lnSpc>
                <a:spcPts val="2580"/>
              </a:lnSpc>
              <a:spcBef>
                <a:spcPts val="0"/>
              </a:spcBef>
              <a:buClr>
                <a:srgbClr val="E8A116"/>
              </a:buClr>
            </a:pPr>
            <a:r>
              <a:rPr lang="en-IE" sz="2300" b="1" dirty="0"/>
              <a:t>Jord restaurering</a:t>
            </a:r>
            <a:r>
              <a:rPr lang="en-IE" sz="2300" dirty="0"/>
              <a:t>er processen med at forbedre strukturen, mikrobielt liv, næringsstoftæthed og overordnede kulstofniveauer i nedbrudt jord. Nedbrudt jord kommer fra lande med nedsat produktivitet på grund af menneskelig aktivitet. Jordgenopretning involverer at skabe eller forbedre jordens sundhed.</a:t>
            </a:r>
          </a:p>
          <a:p>
            <a:pPr marL="0" indent="0" algn="l" rtl="0">
              <a:lnSpc>
                <a:spcPts val="2580"/>
              </a:lnSpc>
              <a:spcBef>
                <a:spcPts val="0"/>
              </a:spcBef>
              <a:buClr>
                <a:srgbClr val="E8A116"/>
              </a:buClr>
            </a:pPr>
            <a:endParaRPr lang="en-IE" sz="2300" dirty="0"/>
          </a:p>
          <a:p>
            <a:pPr marL="0" indent="0" algn="l" rtl="0">
              <a:lnSpc>
                <a:spcPts val="2580"/>
              </a:lnSpc>
              <a:spcBef>
                <a:spcPts val="0"/>
              </a:spcBef>
              <a:buClr>
                <a:srgbClr val="E8A116"/>
              </a:buClr>
            </a:pPr>
            <a:r>
              <a:rPr lang="en-IE" sz="2300" b="1" dirty="0">
                <a:solidFill>
                  <a:srgbClr val="296B5F"/>
                </a:solidFill>
              </a:rPr>
              <a:t>Land kan helbrede sig selv ved:</a:t>
            </a:r>
            <a:r>
              <a:rPr lang="en-IE" sz="2300" dirty="0"/>
              <a:t>Tilføjelse af organisk materiale, vækst</a:t>
            </a:r>
            <a:r>
              <a:rPr lang="en-IE" sz="2300" b="1" dirty="0"/>
              <a:t>Nitrogenfikserende anlæg</a:t>
            </a:r>
            <a:r>
              <a:rPr lang="en-IE" sz="2300" dirty="0"/>
              <a:t>og integration af husdyr på jorden, som inkorporerer deres affald tilbage i jorden (gødning/kompost). Bedre jord betyder mere</a:t>
            </a:r>
            <a:r>
              <a:rPr lang="en-IE" sz="2300" b="1" dirty="0"/>
              <a:t>modstandsdygtig jord</a:t>
            </a:r>
            <a:r>
              <a:rPr lang="en-IE" sz="2300" dirty="0"/>
              <a:t>.</a:t>
            </a:r>
          </a:p>
          <a:p>
            <a:pPr marL="0" indent="0" algn="l" rtl="0">
              <a:lnSpc>
                <a:spcPts val="2580"/>
              </a:lnSpc>
              <a:spcBef>
                <a:spcPts val="0"/>
              </a:spcBef>
              <a:buClr>
                <a:srgbClr val="E8A116"/>
              </a:buClr>
            </a:pPr>
            <a:endParaRPr lang="en-IE" sz="2300" dirty="0"/>
          </a:p>
          <a:p>
            <a:pPr marL="0" indent="0" algn="l" rtl="0">
              <a:lnSpc>
                <a:spcPts val="2580"/>
              </a:lnSpc>
              <a:spcBef>
                <a:spcPts val="0"/>
              </a:spcBef>
              <a:buClr>
                <a:srgbClr val="E8A116"/>
              </a:buClr>
            </a:pPr>
            <a:r>
              <a:rPr lang="en-IE" sz="2300" dirty="0"/>
              <a:t>En stigning på</a:t>
            </a:r>
            <a:r>
              <a:rPr lang="en-IE" sz="2300" b="1" dirty="0"/>
              <a:t>jordens organiske stof</a:t>
            </a:r>
            <a:r>
              <a:rPr lang="en-IE" sz="2300" dirty="0"/>
              <a:t>forårsager en stigning i vandlagringsegenskaber i jorden. Organisk stof tilført jorden bliver føde for aerobe bakterier, svampe, protozoer, nematoder og leddyr, hvilket igen hjælper med at opløse essentielle næringsstoffer til planterødderne, stabilisere pH og opbygge luftveje i jorden til ilt- og vandinfiltration.</a:t>
            </a:r>
          </a:p>
          <a:p>
            <a:pPr marL="0" indent="0" algn="l" rtl="0">
              <a:lnSpc>
                <a:spcPts val="2580"/>
              </a:lnSpc>
              <a:spcBef>
                <a:spcPts val="0"/>
              </a:spcBef>
              <a:buClr>
                <a:srgbClr val="E8A116"/>
              </a:buClr>
            </a:pPr>
            <a:endParaRPr lang="en-IE" sz="2300" dirty="0"/>
          </a:p>
          <a:p>
            <a:pPr marL="0" indent="0" algn="l" rtl="0">
              <a:lnSpc>
                <a:spcPts val="2580"/>
              </a:lnSpc>
              <a:spcBef>
                <a:spcPts val="0"/>
              </a:spcBef>
              <a:buClr>
                <a:srgbClr val="E8A116"/>
              </a:buClr>
            </a:pPr>
            <a:endParaRPr lang="en-IE" sz="2300" dirty="0">
              <a:solidFill>
                <a:srgbClr val="454545"/>
              </a:solidFill>
            </a:endParaRPr>
          </a:p>
        </p:txBody>
      </p:sp>
      <p:grpSp>
        <p:nvGrpSpPr>
          <p:cNvPr id="21" name="Group 20">
            <a:extLst>
              <a:ext uri="{FF2B5EF4-FFF2-40B4-BE49-F238E27FC236}">
                <a16:creationId xmlns:a16="http://schemas.microsoft.com/office/drawing/2014/main" id="{DC82591B-85C5-E693-D78A-7B42F02701E9}"/>
              </a:ext>
            </a:extLst>
          </p:cNvPr>
          <p:cNvGrpSpPr/>
          <p:nvPr/>
        </p:nvGrpSpPr>
        <p:grpSpPr>
          <a:xfrm rot="10800000" flipH="1">
            <a:off x="0" y="2053083"/>
            <a:ext cx="3390864" cy="4834792"/>
            <a:chOff x="0" y="-412420"/>
            <a:chExt cx="3390864" cy="4834792"/>
          </a:xfrm>
        </p:grpSpPr>
        <p:sp>
          <p:nvSpPr>
            <p:cNvPr id="22" name="Freeform 21">
              <a:extLst>
                <a:ext uri="{FF2B5EF4-FFF2-40B4-BE49-F238E27FC236}">
                  <a16:creationId xmlns:a16="http://schemas.microsoft.com/office/drawing/2014/main" id="{1A4E86AA-F2E5-5B0E-6891-F7C3B310D4EC}"/>
                </a:ext>
              </a:extLst>
            </p:cNvPr>
            <p:cNvSpPr/>
            <p:nvPr/>
          </p:nvSpPr>
          <p:spPr>
            <a:xfrm rot="16200000">
              <a:off x="323991" y="1355499"/>
              <a:ext cx="4422371" cy="1711375"/>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23" name="Rectangle 22">
              <a:extLst>
                <a:ext uri="{FF2B5EF4-FFF2-40B4-BE49-F238E27FC236}">
                  <a16:creationId xmlns:a16="http://schemas.microsoft.com/office/drawing/2014/main" id="{38A10FCB-AE24-535D-1B44-380A900A12D0}"/>
                </a:ext>
              </a:extLst>
            </p:cNvPr>
            <p:cNvSpPr/>
            <p:nvPr/>
          </p:nvSpPr>
          <p:spPr>
            <a:xfrm>
              <a:off x="0" y="-412420"/>
              <a:ext cx="3390864" cy="4169776"/>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15EEAF5-F2F2-A6FF-3B6A-F9A1EAA4B647}"/>
                </a:ext>
              </a:extLst>
            </p:cNvPr>
            <p:cNvSpPr/>
            <p:nvPr/>
          </p:nvSpPr>
          <p:spPr>
            <a:xfrm>
              <a:off x="0" y="249383"/>
              <a:ext cx="2547060" cy="4172989"/>
            </a:xfrm>
            <a:prstGeom prst="rect">
              <a:avLst/>
            </a:pr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5" name="Text Placeholder 16">
            <a:extLst>
              <a:ext uri="{FF2B5EF4-FFF2-40B4-BE49-F238E27FC236}">
                <a16:creationId xmlns:a16="http://schemas.microsoft.com/office/drawing/2014/main" id="{DE0B8ADD-E108-6B4B-410D-942456971B1F}"/>
              </a:ext>
            </a:extLst>
          </p:cNvPr>
          <p:cNvSpPr txBox="1">
            <a:spLocks/>
          </p:cNvSpPr>
          <p:nvPr/>
        </p:nvSpPr>
        <p:spPr>
          <a:xfrm>
            <a:off x="341841" y="2647056"/>
            <a:ext cx="2547060" cy="2985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720"/>
              </a:lnSpc>
              <a:spcBef>
                <a:spcPts val="0"/>
              </a:spcBef>
            </a:pPr>
            <a:r>
              <a:rPr lang="en-US" dirty="0">
                <a:solidFill>
                  <a:schemeClr val="bg1"/>
                </a:solidFill>
              </a:rPr>
              <a:t>2.4 Jordrensning og jordgenopretning</a:t>
            </a:r>
          </a:p>
          <a:p>
            <a:pPr algn="l" rtl="0">
              <a:lnSpc>
                <a:spcPts val="3720"/>
              </a:lnSpc>
              <a:spcBef>
                <a:spcPts val="0"/>
              </a:spcBef>
            </a:pPr>
            <a:endParaRPr lang="en-US" dirty="0">
              <a:solidFill>
                <a:schemeClr val="bg1"/>
              </a:solidFill>
            </a:endParaRPr>
          </a:p>
          <a:p>
            <a:pPr algn="l" rtl="0">
              <a:lnSpc>
                <a:spcPts val="3720"/>
              </a:lnSpc>
              <a:spcBef>
                <a:spcPts val="0"/>
              </a:spcBef>
            </a:pPr>
            <a:endParaRPr lang="en-US" dirty="0"/>
          </a:p>
        </p:txBody>
      </p:sp>
      <p:cxnSp>
        <p:nvCxnSpPr>
          <p:cNvPr id="40" name="Straight Connector 39">
            <a:extLst>
              <a:ext uri="{FF2B5EF4-FFF2-40B4-BE49-F238E27FC236}">
                <a16:creationId xmlns:a16="http://schemas.microsoft.com/office/drawing/2014/main" id="{4FF8C453-33C6-FFDA-1C5C-DD1DC1E422AB}"/>
              </a:ext>
            </a:extLst>
          </p:cNvPr>
          <p:cNvCxnSpPr>
            <a:cxnSpLocks/>
          </p:cNvCxnSpPr>
          <p:nvPr/>
        </p:nvCxnSpPr>
        <p:spPr>
          <a:xfrm>
            <a:off x="-6542" y="1117853"/>
            <a:ext cx="170197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FD1B265-DC5B-3AAA-3AED-80CC374D6D78}"/>
              </a:ext>
            </a:extLst>
          </p:cNvPr>
          <p:cNvGrpSpPr/>
          <p:nvPr/>
        </p:nvGrpSpPr>
        <p:grpSpPr>
          <a:xfrm>
            <a:off x="1814108" y="518140"/>
            <a:ext cx="951542" cy="873140"/>
            <a:chOff x="639797" y="-37508"/>
            <a:chExt cx="1154266" cy="1059161"/>
          </a:xfrm>
        </p:grpSpPr>
        <p:grpSp>
          <p:nvGrpSpPr>
            <p:cNvPr id="31" name="Group 30">
              <a:extLst>
                <a:ext uri="{FF2B5EF4-FFF2-40B4-BE49-F238E27FC236}">
                  <a16:creationId xmlns:a16="http://schemas.microsoft.com/office/drawing/2014/main" id="{271257E0-7123-2307-18C2-72B2E3F5F645}"/>
                </a:ext>
              </a:extLst>
            </p:cNvPr>
            <p:cNvGrpSpPr/>
            <p:nvPr/>
          </p:nvGrpSpPr>
          <p:grpSpPr>
            <a:xfrm>
              <a:off x="639797" y="-37508"/>
              <a:ext cx="1154266" cy="1059161"/>
              <a:chOff x="6471752" y="2567694"/>
              <a:chExt cx="1154266" cy="1059161"/>
            </a:xfrm>
            <a:solidFill>
              <a:srgbClr val="296B5F"/>
            </a:solidFill>
          </p:grpSpPr>
          <p:sp>
            <p:nvSpPr>
              <p:cNvPr id="39" name="Freeform 38">
                <a:extLst>
                  <a:ext uri="{FF2B5EF4-FFF2-40B4-BE49-F238E27FC236}">
                    <a16:creationId xmlns:a16="http://schemas.microsoft.com/office/drawing/2014/main" id="{FA9C92E9-E09A-5D85-5042-4DF6C2EC550F}"/>
                  </a:ext>
                </a:extLst>
              </p:cNvPr>
              <p:cNvSpPr/>
              <p:nvPr/>
            </p:nvSpPr>
            <p:spPr>
              <a:xfrm>
                <a:off x="6471752" y="2567694"/>
                <a:ext cx="1154266" cy="1059161"/>
              </a:xfrm>
              <a:custGeom>
                <a:avLst/>
                <a:gdLst>
                  <a:gd name="connsiteX0" fmla="*/ 255627 w 1154266"/>
                  <a:gd name="connsiteY0" fmla="*/ 770827 h 1059161"/>
                  <a:gd name="connsiteX1" fmla="*/ 321439 w 1154266"/>
                  <a:gd name="connsiteY1" fmla="*/ 675871 h 1059161"/>
                  <a:gd name="connsiteX2" fmla="*/ 284722 w 1154266"/>
                  <a:gd name="connsiteY2" fmla="*/ 612105 h 1059161"/>
                  <a:gd name="connsiteX3" fmla="*/ 293035 w 1154266"/>
                  <a:gd name="connsiteY3" fmla="*/ 578836 h 1059161"/>
                  <a:gd name="connsiteX4" fmla="*/ 356076 w 1154266"/>
                  <a:gd name="connsiteY4" fmla="*/ 542101 h 1059161"/>
                  <a:gd name="connsiteX5" fmla="*/ 196050 w 1154266"/>
                  <a:gd name="connsiteY5" fmla="*/ 264164 h 1059161"/>
                  <a:gd name="connsiteX6" fmla="*/ 189815 w 1154266"/>
                  <a:gd name="connsiteY6" fmla="*/ 266243 h 1059161"/>
                  <a:gd name="connsiteX7" fmla="*/ 129545 w 1154266"/>
                  <a:gd name="connsiteY7" fmla="*/ 246836 h 1059161"/>
                  <a:gd name="connsiteX8" fmla="*/ 108070 w 1154266"/>
                  <a:gd name="connsiteY8" fmla="*/ 209408 h 1059161"/>
                  <a:gd name="connsiteX9" fmla="*/ 125389 w 1154266"/>
                  <a:gd name="connsiteY9" fmla="*/ 145642 h 1059161"/>
                  <a:gd name="connsiteX10" fmla="*/ 207827 w 1154266"/>
                  <a:gd name="connsiteY10" fmla="*/ 97817 h 1059161"/>
                  <a:gd name="connsiteX11" fmla="*/ 271560 w 1154266"/>
                  <a:gd name="connsiteY11" fmla="*/ 114452 h 1059161"/>
                  <a:gd name="connsiteX12" fmla="*/ 288186 w 1154266"/>
                  <a:gd name="connsiteY12" fmla="*/ 143562 h 1059161"/>
                  <a:gd name="connsiteX13" fmla="*/ 274331 w 1154266"/>
                  <a:gd name="connsiteY13" fmla="*/ 217725 h 1059161"/>
                  <a:gd name="connsiteX14" fmla="*/ 434358 w 1154266"/>
                  <a:gd name="connsiteY14" fmla="*/ 495662 h 1059161"/>
                  <a:gd name="connsiteX15" fmla="*/ 485621 w 1154266"/>
                  <a:gd name="connsiteY15" fmla="*/ 465859 h 1059161"/>
                  <a:gd name="connsiteX16" fmla="*/ 537578 w 1154266"/>
                  <a:gd name="connsiteY16" fmla="*/ 480414 h 1059161"/>
                  <a:gd name="connsiteX17" fmla="*/ 595770 w 1154266"/>
                  <a:gd name="connsiteY17" fmla="*/ 586460 h 1059161"/>
                  <a:gd name="connsiteX18" fmla="*/ 617938 w 1154266"/>
                  <a:gd name="connsiteY18" fmla="*/ 597550 h 1059161"/>
                  <a:gd name="connsiteX19" fmla="*/ 617938 w 1154266"/>
                  <a:gd name="connsiteY19" fmla="*/ 445759 h 1059161"/>
                  <a:gd name="connsiteX20" fmla="*/ 544506 w 1154266"/>
                  <a:gd name="connsiteY20" fmla="*/ 431897 h 1059161"/>
                  <a:gd name="connsiteX21" fmla="*/ 408726 w 1154266"/>
                  <a:gd name="connsiteY21" fmla="*/ 263471 h 1059161"/>
                  <a:gd name="connsiteX22" fmla="*/ 428816 w 1154266"/>
                  <a:gd name="connsiteY22" fmla="*/ 238519 h 1059161"/>
                  <a:gd name="connsiteX23" fmla="*/ 612396 w 1154266"/>
                  <a:gd name="connsiteY23" fmla="*/ 311295 h 1059161"/>
                  <a:gd name="connsiteX24" fmla="*/ 616552 w 1154266"/>
                  <a:gd name="connsiteY24" fmla="*/ 316147 h 1059161"/>
                  <a:gd name="connsiteX25" fmla="*/ 608239 w 1154266"/>
                  <a:gd name="connsiteY25" fmla="*/ 277333 h 1059161"/>
                  <a:gd name="connsiteX26" fmla="*/ 616552 w 1154266"/>
                  <a:gd name="connsiteY26" fmla="*/ 8406 h 1059161"/>
                  <a:gd name="connsiteX27" fmla="*/ 649112 w 1154266"/>
                  <a:gd name="connsiteY27" fmla="*/ 7713 h 1059161"/>
                  <a:gd name="connsiteX28" fmla="*/ 662274 w 1154266"/>
                  <a:gd name="connsiteY28" fmla="*/ 279412 h 1059161"/>
                  <a:gd name="connsiteX29" fmla="*/ 656732 w 1154266"/>
                  <a:gd name="connsiteY29" fmla="*/ 316147 h 1059161"/>
                  <a:gd name="connsiteX30" fmla="*/ 665045 w 1154266"/>
                  <a:gd name="connsiteY30" fmla="*/ 306443 h 1059161"/>
                  <a:gd name="connsiteX31" fmla="*/ 847240 w 1154266"/>
                  <a:gd name="connsiteY31" fmla="*/ 237825 h 1059161"/>
                  <a:gd name="connsiteX32" fmla="*/ 865252 w 1154266"/>
                  <a:gd name="connsiteY32" fmla="*/ 261391 h 1059161"/>
                  <a:gd name="connsiteX33" fmla="*/ 757182 w 1154266"/>
                  <a:gd name="connsiteY33" fmla="*/ 419420 h 1059161"/>
                  <a:gd name="connsiteX34" fmla="*/ 656039 w 1154266"/>
                  <a:gd name="connsiteY34" fmla="*/ 440907 h 1059161"/>
                  <a:gd name="connsiteX35" fmla="*/ 655346 w 1154266"/>
                  <a:gd name="connsiteY35" fmla="*/ 452690 h 1059161"/>
                  <a:gd name="connsiteX36" fmla="*/ 655346 w 1154266"/>
                  <a:gd name="connsiteY36" fmla="*/ 598243 h 1059161"/>
                  <a:gd name="connsiteX37" fmla="*/ 663660 w 1154266"/>
                  <a:gd name="connsiteY37" fmla="*/ 614185 h 1059161"/>
                  <a:gd name="connsiteX38" fmla="*/ 739863 w 1154266"/>
                  <a:gd name="connsiteY38" fmla="*/ 731320 h 1059161"/>
                  <a:gd name="connsiteX39" fmla="*/ 740556 w 1154266"/>
                  <a:gd name="connsiteY39" fmla="*/ 736172 h 1059161"/>
                  <a:gd name="connsiteX40" fmla="*/ 740556 w 1154266"/>
                  <a:gd name="connsiteY40" fmla="*/ 736172 h 1059161"/>
                  <a:gd name="connsiteX41" fmla="*/ 819530 w 1154266"/>
                  <a:gd name="connsiteY41" fmla="*/ 750727 h 1059161"/>
                  <a:gd name="connsiteX42" fmla="*/ 854167 w 1154266"/>
                  <a:gd name="connsiteY42" fmla="*/ 706368 h 1059161"/>
                  <a:gd name="connsiteX43" fmla="*/ 879799 w 1154266"/>
                  <a:gd name="connsiteY43" fmla="*/ 693892 h 1059161"/>
                  <a:gd name="connsiteX44" fmla="*/ 1082084 w 1154266"/>
                  <a:gd name="connsiteY44" fmla="*/ 693892 h 1059161"/>
                  <a:gd name="connsiteX45" fmla="*/ 1093861 w 1154266"/>
                  <a:gd name="connsiteY45" fmla="*/ 695279 h 1059161"/>
                  <a:gd name="connsiteX46" fmla="*/ 1107023 w 1154266"/>
                  <a:gd name="connsiteY46" fmla="*/ 713299 h 1059161"/>
                  <a:gd name="connsiteX47" fmla="*/ 1092475 w 1154266"/>
                  <a:gd name="connsiteY47" fmla="*/ 730627 h 1059161"/>
                  <a:gd name="connsiteX48" fmla="*/ 1078620 w 1154266"/>
                  <a:gd name="connsiteY48" fmla="*/ 731320 h 1059161"/>
                  <a:gd name="connsiteX49" fmla="*/ 893654 w 1154266"/>
                  <a:gd name="connsiteY49" fmla="*/ 731320 h 1059161"/>
                  <a:gd name="connsiteX50" fmla="*/ 874950 w 1154266"/>
                  <a:gd name="connsiteY50" fmla="*/ 740331 h 1059161"/>
                  <a:gd name="connsiteX51" fmla="*/ 847240 w 1154266"/>
                  <a:gd name="connsiteY51" fmla="*/ 776372 h 1059161"/>
                  <a:gd name="connsiteX52" fmla="*/ 886034 w 1154266"/>
                  <a:gd name="connsiteY52" fmla="*/ 881725 h 1059161"/>
                  <a:gd name="connsiteX53" fmla="*/ 976785 w 1154266"/>
                  <a:gd name="connsiteY53" fmla="*/ 944105 h 1059161"/>
                  <a:gd name="connsiteX54" fmla="*/ 1058530 w 1154266"/>
                  <a:gd name="connsiteY54" fmla="*/ 937867 h 1059161"/>
                  <a:gd name="connsiteX55" fmla="*/ 1153438 w 1154266"/>
                  <a:gd name="connsiteY55" fmla="*/ 1034903 h 1059161"/>
                  <a:gd name="connsiteX56" fmla="*/ 1134733 w 1154266"/>
                  <a:gd name="connsiteY56" fmla="*/ 1059161 h 1059161"/>
                  <a:gd name="connsiteX57" fmla="*/ 1122956 w 1154266"/>
                  <a:gd name="connsiteY57" fmla="*/ 1059161 h 1059161"/>
                  <a:gd name="connsiteX58" fmla="*/ 30481 w 1154266"/>
                  <a:gd name="connsiteY58" fmla="*/ 1059161 h 1059161"/>
                  <a:gd name="connsiteX59" fmla="*/ 18011 w 1154266"/>
                  <a:gd name="connsiteY59" fmla="*/ 1059161 h 1059161"/>
                  <a:gd name="connsiteX60" fmla="*/ 693 w 1154266"/>
                  <a:gd name="connsiteY60" fmla="*/ 1035596 h 1059161"/>
                  <a:gd name="connsiteX61" fmla="*/ 103913 w 1154266"/>
                  <a:gd name="connsiteY61" fmla="*/ 939946 h 1059161"/>
                  <a:gd name="connsiteX62" fmla="*/ 117768 w 1154266"/>
                  <a:gd name="connsiteY62" fmla="*/ 937867 h 1059161"/>
                  <a:gd name="connsiteX63" fmla="*/ 143400 w 1154266"/>
                  <a:gd name="connsiteY63" fmla="*/ 844297 h 1059161"/>
                  <a:gd name="connsiteX64" fmla="*/ 227224 w 1154266"/>
                  <a:gd name="connsiteY64" fmla="*/ 794393 h 1059161"/>
                  <a:gd name="connsiteX65" fmla="*/ 215447 w 1154266"/>
                  <a:gd name="connsiteY65" fmla="*/ 778452 h 1059161"/>
                  <a:gd name="connsiteX66" fmla="*/ 184966 w 1154266"/>
                  <a:gd name="connsiteY66" fmla="*/ 738944 h 1059161"/>
                  <a:gd name="connsiteX67" fmla="*/ 168339 w 1154266"/>
                  <a:gd name="connsiteY67" fmla="*/ 730627 h 1059161"/>
                  <a:gd name="connsiteX68" fmla="*/ 28403 w 1154266"/>
                  <a:gd name="connsiteY68" fmla="*/ 730627 h 1059161"/>
                  <a:gd name="connsiteX69" fmla="*/ 14548 w 1154266"/>
                  <a:gd name="connsiteY69" fmla="*/ 729934 h 1059161"/>
                  <a:gd name="connsiteX70" fmla="*/ 0 w 1154266"/>
                  <a:gd name="connsiteY70" fmla="*/ 712606 h 1059161"/>
                  <a:gd name="connsiteX71" fmla="*/ 13163 w 1154266"/>
                  <a:gd name="connsiteY71" fmla="*/ 694585 h 1059161"/>
                  <a:gd name="connsiteX72" fmla="*/ 25632 w 1154266"/>
                  <a:gd name="connsiteY72" fmla="*/ 693199 h 1059161"/>
                  <a:gd name="connsiteX73" fmla="*/ 179424 w 1154266"/>
                  <a:gd name="connsiteY73" fmla="*/ 693199 h 1059161"/>
                  <a:gd name="connsiteX74" fmla="*/ 206441 w 1154266"/>
                  <a:gd name="connsiteY74" fmla="*/ 705675 h 1059161"/>
                  <a:gd name="connsiteX75" fmla="*/ 255627 w 1154266"/>
                  <a:gd name="connsiteY75" fmla="*/ 770827 h 1059161"/>
                  <a:gd name="connsiteX76" fmla="*/ 1109794 w 1154266"/>
                  <a:gd name="connsiteY76" fmla="*/ 1024506 h 1059161"/>
                  <a:gd name="connsiteX77" fmla="*/ 1102867 w 1154266"/>
                  <a:gd name="connsiteY77" fmla="*/ 1012723 h 1059161"/>
                  <a:gd name="connsiteX78" fmla="*/ 980249 w 1154266"/>
                  <a:gd name="connsiteY78" fmla="*/ 987078 h 1059161"/>
                  <a:gd name="connsiteX79" fmla="*/ 947689 w 1154266"/>
                  <a:gd name="connsiteY79" fmla="*/ 977374 h 1059161"/>
                  <a:gd name="connsiteX80" fmla="*/ 866637 w 1154266"/>
                  <a:gd name="connsiteY80" fmla="*/ 924005 h 1059161"/>
                  <a:gd name="connsiteX81" fmla="*/ 844469 w 1154266"/>
                  <a:gd name="connsiteY81" fmla="*/ 900439 h 1059161"/>
                  <a:gd name="connsiteX82" fmla="*/ 846547 w 1154266"/>
                  <a:gd name="connsiteY82" fmla="*/ 891429 h 1059161"/>
                  <a:gd name="connsiteX83" fmla="*/ 735013 w 1154266"/>
                  <a:gd name="connsiteY83" fmla="*/ 782610 h 1059161"/>
                  <a:gd name="connsiteX84" fmla="*/ 704532 w 1154266"/>
                  <a:gd name="connsiteY84" fmla="*/ 758351 h 1059161"/>
                  <a:gd name="connsiteX85" fmla="*/ 607547 w 1154266"/>
                  <a:gd name="connsiteY85" fmla="*/ 633592 h 1059161"/>
                  <a:gd name="connsiteX86" fmla="*/ 464839 w 1154266"/>
                  <a:gd name="connsiteY86" fmla="*/ 701516 h 1059161"/>
                  <a:gd name="connsiteX87" fmla="*/ 429508 w 1154266"/>
                  <a:gd name="connsiteY87" fmla="*/ 711913 h 1059161"/>
                  <a:gd name="connsiteX88" fmla="*/ 352613 w 1154266"/>
                  <a:gd name="connsiteY88" fmla="*/ 704289 h 1059161"/>
                  <a:gd name="connsiteX89" fmla="*/ 293728 w 1154266"/>
                  <a:gd name="connsiteY89" fmla="*/ 812414 h 1059161"/>
                  <a:gd name="connsiteX90" fmla="*/ 269482 w 1154266"/>
                  <a:gd name="connsiteY90" fmla="*/ 836673 h 1059161"/>
                  <a:gd name="connsiteX91" fmla="*/ 250085 w 1154266"/>
                  <a:gd name="connsiteY91" fmla="*/ 833901 h 1059161"/>
                  <a:gd name="connsiteX92" fmla="*/ 157948 w 1154266"/>
                  <a:gd name="connsiteY92" fmla="*/ 950343 h 1059161"/>
                  <a:gd name="connsiteX93" fmla="*/ 133702 w 1154266"/>
                  <a:gd name="connsiteY93" fmla="*/ 978760 h 1059161"/>
                  <a:gd name="connsiteX94" fmla="*/ 104606 w 1154266"/>
                  <a:gd name="connsiteY94" fmla="*/ 980840 h 1059161"/>
                  <a:gd name="connsiteX95" fmla="*/ 45722 w 1154266"/>
                  <a:gd name="connsiteY95" fmla="*/ 1025199 h 1059161"/>
                  <a:gd name="connsiteX96" fmla="*/ 1109794 w 1154266"/>
                  <a:gd name="connsiteY96" fmla="*/ 1024506 h 1059161"/>
                  <a:gd name="connsiteX97" fmla="*/ 505711 w 1154266"/>
                  <a:gd name="connsiteY97" fmla="*/ 499821 h 1059161"/>
                  <a:gd name="connsiteX98" fmla="*/ 323517 w 1154266"/>
                  <a:gd name="connsiteY98" fmla="*/ 605174 h 1059161"/>
                  <a:gd name="connsiteX99" fmla="*/ 352613 w 1154266"/>
                  <a:gd name="connsiteY99" fmla="*/ 655771 h 1059161"/>
                  <a:gd name="connsiteX100" fmla="*/ 367160 w 1154266"/>
                  <a:gd name="connsiteY100" fmla="*/ 662702 h 1059161"/>
                  <a:gd name="connsiteX101" fmla="*/ 429508 w 1154266"/>
                  <a:gd name="connsiteY101" fmla="*/ 670326 h 1059161"/>
                  <a:gd name="connsiteX102" fmla="*/ 443363 w 1154266"/>
                  <a:gd name="connsiteY102" fmla="*/ 665474 h 1059161"/>
                  <a:gd name="connsiteX103" fmla="*/ 536885 w 1154266"/>
                  <a:gd name="connsiteY103" fmla="*/ 598243 h 1059161"/>
                  <a:gd name="connsiteX104" fmla="*/ 559054 w 1154266"/>
                  <a:gd name="connsiteY104" fmla="*/ 593391 h 1059161"/>
                  <a:gd name="connsiteX105" fmla="*/ 505711 w 1154266"/>
                  <a:gd name="connsiteY105" fmla="*/ 499821 h 1059161"/>
                  <a:gd name="connsiteX106" fmla="*/ 618630 w 1154266"/>
                  <a:gd name="connsiteY106" fmla="*/ 232281 h 1059161"/>
                  <a:gd name="connsiteX107" fmla="*/ 618630 w 1154266"/>
                  <a:gd name="connsiteY107" fmla="*/ 218418 h 1059161"/>
                  <a:gd name="connsiteX108" fmla="*/ 618630 w 1154266"/>
                  <a:gd name="connsiteY108" fmla="*/ 151187 h 1059161"/>
                  <a:gd name="connsiteX109" fmla="*/ 636642 w 1154266"/>
                  <a:gd name="connsiteY109" fmla="*/ 132473 h 1059161"/>
                  <a:gd name="connsiteX110" fmla="*/ 655346 w 1154266"/>
                  <a:gd name="connsiteY110" fmla="*/ 150494 h 1059161"/>
                  <a:gd name="connsiteX111" fmla="*/ 655346 w 1154266"/>
                  <a:gd name="connsiteY111" fmla="*/ 191387 h 1059161"/>
                  <a:gd name="connsiteX112" fmla="*/ 655346 w 1154266"/>
                  <a:gd name="connsiteY112" fmla="*/ 230201 h 1059161"/>
                  <a:gd name="connsiteX113" fmla="*/ 632486 w 1154266"/>
                  <a:gd name="connsiteY113" fmla="*/ 47913 h 1059161"/>
                  <a:gd name="connsiteX114" fmla="*/ 618630 w 1154266"/>
                  <a:gd name="connsiteY114" fmla="*/ 232281 h 1059161"/>
                  <a:gd name="connsiteX115" fmla="*/ 696219 w 1154266"/>
                  <a:gd name="connsiteY115" fmla="*/ 403479 h 1059161"/>
                  <a:gd name="connsiteX116" fmla="*/ 825071 w 1154266"/>
                  <a:gd name="connsiteY116" fmla="*/ 276640 h 1059161"/>
                  <a:gd name="connsiteX117" fmla="*/ 669202 w 1154266"/>
                  <a:gd name="connsiteY117" fmla="*/ 377141 h 1059161"/>
                  <a:gd name="connsiteX118" fmla="*/ 679593 w 1154266"/>
                  <a:gd name="connsiteY118" fmla="*/ 370210 h 1059161"/>
                  <a:gd name="connsiteX119" fmla="*/ 731550 w 1154266"/>
                  <a:gd name="connsiteY119" fmla="*/ 332782 h 1059161"/>
                  <a:gd name="connsiteX120" fmla="*/ 757182 w 1154266"/>
                  <a:gd name="connsiteY120" fmla="*/ 336247 h 1059161"/>
                  <a:gd name="connsiteX121" fmla="*/ 753718 w 1154266"/>
                  <a:gd name="connsiteY121" fmla="*/ 361892 h 1059161"/>
                  <a:gd name="connsiteX122" fmla="*/ 745405 w 1154266"/>
                  <a:gd name="connsiteY122" fmla="*/ 368130 h 1059161"/>
                  <a:gd name="connsiteX123" fmla="*/ 696219 w 1154266"/>
                  <a:gd name="connsiteY123" fmla="*/ 403479 h 1059161"/>
                  <a:gd name="connsiteX124" fmla="*/ 449598 w 1154266"/>
                  <a:gd name="connsiteY124" fmla="*/ 276640 h 1059161"/>
                  <a:gd name="connsiteX125" fmla="*/ 577758 w 1154266"/>
                  <a:gd name="connsiteY125" fmla="*/ 402786 h 1059161"/>
                  <a:gd name="connsiteX126" fmla="*/ 529958 w 1154266"/>
                  <a:gd name="connsiteY126" fmla="*/ 368130 h 1059161"/>
                  <a:gd name="connsiteX127" fmla="*/ 518181 w 1154266"/>
                  <a:gd name="connsiteY127" fmla="*/ 336940 h 1059161"/>
                  <a:gd name="connsiteX128" fmla="*/ 552819 w 1154266"/>
                  <a:gd name="connsiteY128" fmla="*/ 338327 h 1059161"/>
                  <a:gd name="connsiteX129" fmla="*/ 606161 w 1154266"/>
                  <a:gd name="connsiteY129" fmla="*/ 377141 h 1059161"/>
                  <a:gd name="connsiteX130" fmla="*/ 449598 w 1154266"/>
                  <a:gd name="connsiteY130" fmla="*/ 276640 h 1059161"/>
                  <a:gd name="connsiteX131" fmla="*/ 169032 w 1154266"/>
                  <a:gd name="connsiteY131" fmla="*/ 234360 h 1059161"/>
                  <a:gd name="connsiteX132" fmla="*/ 176653 w 1154266"/>
                  <a:gd name="connsiteY132" fmla="*/ 231588 h 1059161"/>
                  <a:gd name="connsiteX133" fmla="*/ 256319 w 1154266"/>
                  <a:gd name="connsiteY133" fmla="*/ 185842 h 1059161"/>
                  <a:gd name="connsiteX134" fmla="*/ 260476 w 1154266"/>
                  <a:gd name="connsiteY134" fmla="*/ 169901 h 1059161"/>
                  <a:gd name="connsiteX135" fmla="*/ 241079 w 1154266"/>
                  <a:gd name="connsiteY135" fmla="*/ 136631 h 1059161"/>
                  <a:gd name="connsiteX136" fmla="*/ 223760 w 1154266"/>
                  <a:gd name="connsiteY136" fmla="*/ 132473 h 1059161"/>
                  <a:gd name="connsiteX137" fmla="*/ 147557 w 1154266"/>
                  <a:gd name="connsiteY137" fmla="*/ 176832 h 1059161"/>
                  <a:gd name="connsiteX138" fmla="*/ 142707 w 1154266"/>
                  <a:gd name="connsiteY138" fmla="*/ 194160 h 1059161"/>
                  <a:gd name="connsiteX139" fmla="*/ 162105 w 1154266"/>
                  <a:gd name="connsiteY139" fmla="*/ 227429 h 1059161"/>
                  <a:gd name="connsiteX140" fmla="*/ 169032 w 1154266"/>
                  <a:gd name="connsiteY140" fmla="*/ 234360 h 1059161"/>
                  <a:gd name="connsiteX141" fmla="*/ 402491 w 1154266"/>
                  <a:gd name="connsiteY141" fmla="*/ 515763 h 1059161"/>
                  <a:gd name="connsiteX142" fmla="*/ 241772 w 1154266"/>
                  <a:gd name="connsiteY142" fmla="*/ 237132 h 1059161"/>
                  <a:gd name="connsiteX143" fmla="*/ 228609 w 1154266"/>
                  <a:gd name="connsiteY143" fmla="*/ 244757 h 1059161"/>
                  <a:gd name="connsiteX144" fmla="*/ 389329 w 1154266"/>
                  <a:gd name="connsiteY144" fmla="*/ 523387 h 1059161"/>
                  <a:gd name="connsiteX145" fmla="*/ 402491 w 1154266"/>
                  <a:gd name="connsiteY145" fmla="*/ 515763 h 105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154266" h="1059161">
                    <a:moveTo>
                      <a:pt x="255627" y="770827"/>
                    </a:moveTo>
                    <a:cubicBezTo>
                      <a:pt x="263940" y="727854"/>
                      <a:pt x="286108" y="697358"/>
                      <a:pt x="321439" y="675871"/>
                    </a:cubicBezTo>
                    <a:cubicBezTo>
                      <a:pt x="308969" y="654385"/>
                      <a:pt x="296499" y="632899"/>
                      <a:pt x="284722" y="612105"/>
                    </a:cubicBezTo>
                    <a:cubicBezTo>
                      <a:pt x="275717" y="596163"/>
                      <a:pt x="277795" y="587846"/>
                      <a:pt x="293035" y="578836"/>
                    </a:cubicBezTo>
                    <a:cubicBezTo>
                      <a:pt x="313818" y="567053"/>
                      <a:pt x="334601" y="554577"/>
                      <a:pt x="356076" y="542101"/>
                    </a:cubicBezTo>
                    <a:cubicBezTo>
                      <a:pt x="302734" y="449224"/>
                      <a:pt x="249392" y="357040"/>
                      <a:pt x="196050" y="264164"/>
                    </a:cubicBezTo>
                    <a:cubicBezTo>
                      <a:pt x="193972" y="264857"/>
                      <a:pt x="191893" y="265550"/>
                      <a:pt x="189815" y="266243"/>
                    </a:cubicBezTo>
                    <a:cubicBezTo>
                      <a:pt x="165569" y="275947"/>
                      <a:pt x="142707" y="269015"/>
                      <a:pt x="129545" y="246836"/>
                    </a:cubicBezTo>
                    <a:cubicBezTo>
                      <a:pt x="121925" y="234360"/>
                      <a:pt x="114997" y="221884"/>
                      <a:pt x="108070" y="209408"/>
                    </a:cubicBezTo>
                    <a:cubicBezTo>
                      <a:pt x="95600" y="185842"/>
                      <a:pt x="102528" y="159504"/>
                      <a:pt x="125389" y="145642"/>
                    </a:cubicBezTo>
                    <a:cubicBezTo>
                      <a:pt x="152406" y="129700"/>
                      <a:pt x="180116" y="113759"/>
                      <a:pt x="207827" y="97817"/>
                    </a:cubicBezTo>
                    <a:cubicBezTo>
                      <a:pt x="231380" y="84648"/>
                      <a:pt x="257012" y="91579"/>
                      <a:pt x="271560" y="114452"/>
                    </a:cubicBezTo>
                    <a:cubicBezTo>
                      <a:pt x="277795" y="124155"/>
                      <a:pt x="282644" y="133859"/>
                      <a:pt x="288186" y="143562"/>
                    </a:cubicBezTo>
                    <a:cubicBezTo>
                      <a:pt x="306198" y="175446"/>
                      <a:pt x="303427" y="194160"/>
                      <a:pt x="274331" y="217725"/>
                    </a:cubicBezTo>
                    <a:cubicBezTo>
                      <a:pt x="327673" y="309909"/>
                      <a:pt x="381015" y="402093"/>
                      <a:pt x="434358" y="495662"/>
                    </a:cubicBezTo>
                    <a:cubicBezTo>
                      <a:pt x="451677" y="485959"/>
                      <a:pt x="468995" y="476255"/>
                      <a:pt x="485621" y="465859"/>
                    </a:cubicBezTo>
                    <a:cubicBezTo>
                      <a:pt x="518181" y="447145"/>
                      <a:pt x="519567" y="447145"/>
                      <a:pt x="537578" y="480414"/>
                    </a:cubicBezTo>
                    <a:cubicBezTo>
                      <a:pt x="556975" y="515763"/>
                      <a:pt x="574987" y="551805"/>
                      <a:pt x="595770" y="586460"/>
                    </a:cubicBezTo>
                    <a:cubicBezTo>
                      <a:pt x="599233" y="592005"/>
                      <a:pt x="609625" y="593391"/>
                      <a:pt x="617938" y="597550"/>
                    </a:cubicBezTo>
                    <a:cubicBezTo>
                      <a:pt x="617938" y="544180"/>
                      <a:pt x="617938" y="494277"/>
                      <a:pt x="617938" y="445759"/>
                    </a:cubicBezTo>
                    <a:cubicBezTo>
                      <a:pt x="592998" y="440907"/>
                      <a:pt x="568059" y="438828"/>
                      <a:pt x="544506" y="431897"/>
                    </a:cubicBezTo>
                    <a:cubicBezTo>
                      <a:pt x="470381" y="409717"/>
                      <a:pt x="415653" y="340406"/>
                      <a:pt x="408726" y="263471"/>
                    </a:cubicBezTo>
                    <a:cubicBezTo>
                      <a:pt x="407340" y="247529"/>
                      <a:pt x="412882" y="240598"/>
                      <a:pt x="428816" y="238519"/>
                    </a:cubicBezTo>
                    <a:cubicBezTo>
                      <a:pt x="503633" y="229508"/>
                      <a:pt x="564596" y="254460"/>
                      <a:pt x="612396" y="311295"/>
                    </a:cubicBezTo>
                    <a:cubicBezTo>
                      <a:pt x="613781" y="312682"/>
                      <a:pt x="615167" y="314068"/>
                      <a:pt x="616552" y="316147"/>
                    </a:cubicBezTo>
                    <a:cubicBezTo>
                      <a:pt x="622094" y="300205"/>
                      <a:pt x="619323" y="288423"/>
                      <a:pt x="608239" y="277333"/>
                    </a:cubicBezTo>
                    <a:cubicBezTo>
                      <a:pt x="531343" y="199704"/>
                      <a:pt x="534807" y="81182"/>
                      <a:pt x="616552" y="8406"/>
                    </a:cubicBezTo>
                    <a:cubicBezTo>
                      <a:pt x="629022" y="-2684"/>
                      <a:pt x="636642" y="-2684"/>
                      <a:pt x="649112" y="7713"/>
                    </a:cubicBezTo>
                    <a:cubicBezTo>
                      <a:pt x="734321" y="80490"/>
                      <a:pt x="740556" y="199704"/>
                      <a:pt x="662274" y="279412"/>
                    </a:cubicBezTo>
                    <a:cubicBezTo>
                      <a:pt x="653961" y="287730"/>
                      <a:pt x="653961" y="290502"/>
                      <a:pt x="656732" y="316147"/>
                    </a:cubicBezTo>
                    <a:cubicBezTo>
                      <a:pt x="660196" y="312682"/>
                      <a:pt x="662967" y="309216"/>
                      <a:pt x="665045" y="306443"/>
                    </a:cubicBezTo>
                    <a:cubicBezTo>
                      <a:pt x="713538" y="251688"/>
                      <a:pt x="774500" y="228815"/>
                      <a:pt x="847240" y="237825"/>
                    </a:cubicBezTo>
                    <a:cubicBezTo>
                      <a:pt x="860402" y="239905"/>
                      <a:pt x="866637" y="246836"/>
                      <a:pt x="865252" y="261391"/>
                    </a:cubicBezTo>
                    <a:cubicBezTo>
                      <a:pt x="856938" y="332782"/>
                      <a:pt x="820223" y="385458"/>
                      <a:pt x="757182" y="419420"/>
                    </a:cubicBezTo>
                    <a:cubicBezTo>
                      <a:pt x="726008" y="436055"/>
                      <a:pt x="692755" y="442293"/>
                      <a:pt x="656039" y="440907"/>
                    </a:cubicBezTo>
                    <a:cubicBezTo>
                      <a:pt x="656039" y="445065"/>
                      <a:pt x="655346" y="449224"/>
                      <a:pt x="655346" y="452690"/>
                    </a:cubicBezTo>
                    <a:cubicBezTo>
                      <a:pt x="655346" y="501208"/>
                      <a:pt x="655346" y="549725"/>
                      <a:pt x="655346" y="598243"/>
                    </a:cubicBezTo>
                    <a:cubicBezTo>
                      <a:pt x="655346" y="605867"/>
                      <a:pt x="657425" y="610026"/>
                      <a:pt x="663660" y="614185"/>
                    </a:cubicBezTo>
                    <a:cubicBezTo>
                      <a:pt x="706610" y="641909"/>
                      <a:pt x="732243" y="680723"/>
                      <a:pt x="739863" y="731320"/>
                    </a:cubicBezTo>
                    <a:cubicBezTo>
                      <a:pt x="739863" y="732706"/>
                      <a:pt x="740556" y="734093"/>
                      <a:pt x="740556" y="736172"/>
                    </a:cubicBezTo>
                    <a:cubicBezTo>
                      <a:pt x="740556" y="736865"/>
                      <a:pt x="741248" y="737558"/>
                      <a:pt x="740556" y="736172"/>
                    </a:cubicBezTo>
                    <a:cubicBezTo>
                      <a:pt x="766880" y="741024"/>
                      <a:pt x="791819" y="745182"/>
                      <a:pt x="819530" y="750727"/>
                    </a:cubicBezTo>
                    <a:cubicBezTo>
                      <a:pt x="829228" y="738251"/>
                      <a:pt x="842390" y="723003"/>
                      <a:pt x="854167" y="706368"/>
                    </a:cubicBezTo>
                    <a:cubicBezTo>
                      <a:pt x="861095" y="697358"/>
                      <a:pt x="868715" y="693199"/>
                      <a:pt x="879799" y="693892"/>
                    </a:cubicBezTo>
                    <a:cubicBezTo>
                      <a:pt x="946997" y="693892"/>
                      <a:pt x="1014887" y="693892"/>
                      <a:pt x="1082084" y="693892"/>
                    </a:cubicBezTo>
                    <a:cubicBezTo>
                      <a:pt x="1086240" y="693892"/>
                      <a:pt x="1089704" y="693892"/>
                      <a:pt x="1093861" y="695279"/>
                    </a:cubicBezTo>
                    <a:cubicBezTo>
                      <a:pt x="1102867" y="698051"/>
                      <a:pt x="1107716" y="704289"/>
                      <a:pt x="1107023" y="713299"/>
                    </a:cubicBezTo>
                    <a:cubicBezTo>
                      <a:pt x="1107023" y="722310"/>
                      <a:pt x="1101481" y="728548"/>
                      <a:pt x="1092475" y="730627"/>
                    </a:cubicBezTo>
                    <a:cubicBezTo>
                      <a:pt x="1087626" y="731320"/>
                      <a:pt x="1083470" y="731320"/>
                      <a:pt x="1078620" y="731320"/>
                    </a:cubicBezTo>
                    <a:cubicBezTo>
                      <a:pt x="1016965" y="731320"/>
                      <a:pt x="955310" y="731320"/>
                      <a:pt x="893654" y="731320"/>
                    </a:cubicBezTo>
                    <a:cubicBezTo>
                      <a:pt x="885341" y="731320"/>
                      <a:pt x="879799" y="733400"/>
                      <a:pt x="874950" y="740331"/>
                    </a:cubicBezTo>
                    <a:cubicBezTo>
                      <a:pt x="866637" y="752113"/>
                      <a:pt x="856938" y="763896"/>
                      <a:pt x="847240" y="776372"/>
                    </a:cubicBezTo>
                    <a:cubicBezTo>
                      <a:pt x="874950" y="805483"/>
                      <a:pt x="888805" y="840138"/>
                      <a:pt x="886034" y="881725"/>
                    </a:cubicBezTo>
                    <a:cubicBezTo>
                      <a:pt x="926907" y="886577"/>
                      <a:pt x="958081" y="906677"/>
                      <a:pt x="976785" y="944105"/>
                    </a:cubicBezTo>
                    <a:cubicBezTo>
                      <a:pt x="1003803" y="933708"/>
                      <a:pt x="1030820" y="930243"/>
                      <a:pt x="1058530" y="937867"/>
                    </a:cubicBezTo>
                    <a:cubicBezTo>
                      <a:pt x="1109101" y="951729"/>
                      <a:pt x="1140275" y="984305"/>
                      <a:pt x="1153438" y="1034903"/>
                    </a:cubicBezTo>
                    <a:cubicBezTo>
                      <a:pt x="1156901" y="1048765"/>
                      <a:pt x="1149281" y="1058468"/>
                      <a:pt x="1134733" y="1059161"/>
                    </a:cubicBezTo>
                    <a:cubicBezTo>
                      <a:pt x="1130577" y="1059161"/>
                      <a:pt x="1127113" y="1059161"/>
                      <a:pt x="1122956" y="1059161"/>
                    </a:cubicBezTo>
                    <a:cubicBezTo>
                      <a:pt x="758567" y="1059161"/>
                      <a:pt x="394178" y="1059161"/>
                      <a:pt x="30481" y="1059161"/>
                    </a:cubicBezTo>
                    <a:cubicBezTo>
                      <a:pt x="26325" y="1059161"/>
                      <a:pt x="22168" y="1059161"/>
                      <a:pt x="18011" y="1059161"/>
                    </a:cubicBezTo>
                    <a:cubicBezTo>
                      <a:pt x="4849" y="1057775"/>
                      <a:pt x="-2078" y="1048071"/>
                      <a:pt x="693" y="1035596"/>
                    </a:cubicBezTo>
                    <a:cubicBezTo>
                      <a:pt x="11084" y="987771"/>
                      <a:pt x="54728" y="946877"/>
                      <a:pt x="103913" y="939946"/>
                    </a:cubicBezTo>
                    <a:cubicBezTo>
                      <a:pt x="108763" y="939253"/>
                      <a:pt x="112919" y="938560"/>
                      <a:pt x="117768" y="937867"/>
                    </a:cubicBezTo>
                    <a:cubicBezTo>
                      <a:pt x="114997" y="903212"/>
                      <a:pt x="122618" y="871328"/>
                      <a:pt x="143400" y="844297"/>
                    </a:cubicBezTo>
                    <a:cubicBezTo>
                      <a:pt x="164183" y="817266"/>
                      <a:pt x="191893" y="801324"/>
                      <a:pt x="227224" y="794393"/>
                    </a:cubicBezTo>
                    <a:cubicBezTo>
                      <a:pt x="223067" y="788848"/>
                      <a:pt x="219604" y="783303"/>
                      <a:pt x="215447" y="778452"/>
                    </a:cubicBezTo>
                    <a:cubicBezTo>
                      <a:pt x="205055" y="765283"/>
                      <a:pt x="194664" y="752113"/>
                      <a:pt x="184966" y="738944"/>
                    </a:cubicBezTo>
                    <a:cubicBezTo>
                      <a:pt x="180809" y="732706"/>
                      <a:pt x="175960" y="730627"/>
                      <a:pt x="168339" y="730627"/>
                    </a:cubicBezTo>
                    <a:cubicBezTo>
                      <a:pt x="121925" y="730627"/>
                      <a:pt x="75511" y="730627"/>
                      <a:pt x="28403" y="730627"/>
                    </a:cubicBezTo>
                    <a:cubicBezTo>
                      <a:pt x="23554" y="730627"/>
                      <a:pt x="18704" y="730627"/>
                      <a:pt x="14548" y="729934"/>
                    </a:cubicBezTo>
                    <a:cubicBezTo>
                      <a:pt x="5542" y="727854"/>
                      <a:pt x="693" y="721617"/>
                      <a:pt x="0" y="712606"/>
                    </a:cubicBezTo>
                    <a:cubicBezTo>
                      <a:pt x="0" y="703596"/>
                      <a:pt x="4156" y="696664"/>
                      <a:pt x="13163" y="694585"/>
                    </a:cubicBezTo>
                    <a:cubicBezTo>
                      <a:pt x="17319" y="693199"/>
                      <a:pt x="21475" y="693199"/>
                      <a:pt x="25632" y="693199"/>
                    </a:cubicBezTo>
                    <a:cubicBezTo>
                      <a:pt x="76896" y="693199"/>
                      <a:pt x="128160" y="693199"/>
                      <a:pt x="179424" y="693199"/>
                    </a:cubicBezTo>
                    <a:cubicBezTo>
                      <a:pt x="191200" y="693199"/>
                      <a:pt x="199513" y="696664"/>
                      <a:pt x="206441" y="705675"/>
                    </a:cubicBezTo>
                    <a:cubicBezTo>
                      <a:pt x="221682" y="729241"/>
                      <a:pt x="238308" y="749341"/>
                      <a:pt x="255627" y="770827"/>
                    </a:cubicBezTo>
                    <a:close/>
                    <a:moveTo>
                      <a:pt x="1109794" y="1024506"/>
                    </a:moveTo>
                    <a:cubicBezTo>
                      <a:pt x="1107023" y="1018961"/>
                      <a:pt x="1104945" y="1016189"/>
                      <a:pt x="1102867" y="1012723"/>
                    </a:cubicBezTo>
                    <a:cubicBezTo>
                      <a:pt x="1075156" y="973216"/>
                      <a:pt x="1023200" y="962126"/>
                      <a:pt x="980249" y="987078"/>
                    </a:cubicBezTo>
                    <a:cubicBezTo>
                      <a:pt x="965008" y="996088"/>
                      <a:pt x="952539" y="992623"/>
                      <a:pt x="947689" y="977374"/>
                    </a:cubicBezTo>
                    <a:cubicBezTo>
                      <a:pt x="934527" y="935095"/>
                      <a:pt x="910281" y="919153"/>
                      <a:pt x="866637" y="924005"/>
                    </a:cubicBezTo>
                    <a:cubicBezTo>
                      <a:pt x="851397" y="925391"/>
                      <a:pt x="842390" y="914994"/>
                      <a:pt x="844469" y="900439"/>
                    </a:cubicBezTo>
                    <a:cubicBezTo>
                      <a:pt x="845162" y="897666"/>
                      <a:pt x="845854" y="894201"/>
                      <a:pt x="846547" y="891429"/>
                    </a:cubicBezTo>
                    <a:cubicBezTo>
                      <a:pt x="860402" y="824197"/>
                      <a:pt x="801518" y="766669"/>
                      <a:pt x="735013" y="782610"/>
                    </a:cubicBezTo>
                    <a:cubicBezTo>
                      <a:pt x="711460" y="788155"/>
                      <a:pt x="704532" y="782610"/>
                      <a:pt x="704532" y="758351"/>
                    </a:cubicBezTo>
                    <a:cubicBezTo>
                      <a:pt x="704532" y="698744"/>
                      <a:pt x="665045" y="647454"/>
                      <a:pt x="607547" y="633592"/>
                    </a:cubicBezTo>
                    <a:cubicBezTo>
                      <a:pt x="550048" y="619729"/>
                      <a:pt x="491856" y="647454"/>
                      <a:pt x="464839" y="701516"/>
                    </a:cubicBezTo>
                    <a:cubicBezTo>
                      <a:pt x="455833" y="719537"/>
                      <a:pt x="447520" y="722310"/>
                      <a:pt x="429508" y="711913"/>
                    </a:cubicBezTo>
                    <a:cubicBezTo>
                      <a:pt x="405262" y="697358"/>
                      <a:pt x="378937" y="694585"/>
                      <a:pt x="352613" y="704289"/>
                    </a:cubicBezTo>
                    <a:cubicBezTo>
                      <a:pt x="308276" y="719537"/>
                      <a:pt x="284722" y="763896"/>
                      <a:pt x="293728" y="812414"/>
                    </a:cubicBezTo>
                    <a:cubicBezTo>
                      <a:pt x="297192" y="829742"/>
                      <a:pt x="286801" y="840138"/>
                      <a:pt x="269482" y="836673"/>
                    </a:cubicBezTo>
                    <a:cubicBezTo>
                      <a:pt x="263247" y="835286"/>
                      <a:pt x="256319" y="833901"/>
                      <a:pt x="250085" y="833901"/>
                    </a:cubicBezTo>
                    <a:cubicBezTo>
                      <a:pt x="187044" y="831821"/>
                      <a:pt x="142015" y="888656"/>
                      <a:pt x="157948" y="950343"/>
                    </a:cubicBezTo>
                    <a:cubicBezTo>
                      <a:pt x="163490" y="971136"/>
                      <a:pt x="155177" y="980147"/>
                      <a:pt x="133702" y="978760"/>
                    </a:cubicBezTo>
                    <a:cubicBezTo>
                      <a:pt x="124003" y="978067"/>
                      <a:pt x="114305" y="978760"/>
                      <a:pt x="104606" y="980840"/>
                    </a:cubicBezTo>
                    <a:cubicBezTo>
                      <a:pt x="78974" y="986385"/>
                      <a:pt x="59577" y="1000940"/>
                      <a:pt x="45722" y="1025199"/>
                    </a:cubicBezTo>
                    <a:cubicBezTo>
                      <a:pt x="401106" y="1024506"/>
                      <a:pt x="754411" y="1024506"/>
                      <a:pt x="1109794" y="1024506"/>
                    </a:cubicBezTo>
                    <a:close/>
                    <a:moveTo>
                      <a:pt x="505711" y="499821"/>
                    </a:moveTo>
                    <a:cubicBezTo>
                      <a:pt x="444056" y="535170"/>
                      <a:pt x="383787" y="569825"/>
                      <a:pt x="323517" y="605174"/>
                    </a:cubicBezTo>
                    <a:cubicBezTo>
                      <a:pt x="333215" y="622502"/>
                      <a:pt x="343606" y="639136"/>
                      <a:pt x="352613" y="655771"/>
                    </a:cubicBezTo>
                    <a:cubicBezTo>
                      <a:pt x="356076" y="662702"/>
                      <a:pt x="360233" y="664089"/>
                      <a:pt x="367160" y="662702"/>
                    </a:cubicBezTo>
                    <a:cubicBezTo>
                      <a:pt x="388636" y="659237"/>
                      <a:pt x="409418" y="662009"/>
                      <a:pt x="429508" y="670326"/>
                    </a:cubicBezTo>
                    <a:cubicBezTo>
                      <a:pt x="437128" y="673099"/>
                      <a:pt x="439207" y="671020"/>
                      <a:pt x="443363" y="665474"/>
                    </a:cubicBezTo>
                    <a:cubicBezTo>
                      <a:pt x="466224" y="631512"/>
                      <a:pt x="497398" y="609333"/>
                      <a:pt x="536885" y="598243"/>
                    </a:cubicBezTo>
                    <a:cubicBezTo>
                      <a:pt x="543120" y="596163"/>
                      <a:pt x="550048" y="595470"/>
                      <a:pt x="559054" y="593391"/>
                    </a:cubicBezTo>
                    <a:cubicBezTo>
                      <a:pt x="540349" y="561508"/>
                      <a:pt x="523723" y="531011"/>
                      <a:pt x="505711" y="499821"/>
                    </a:cubicBezTo>
                    <a:close/>
                    <a:moveTo>
                      <a:pt x="618630" y="232281"/>
                    </a:moveTo>
                    <a:cubicBezTo>
                      <a:pt x="618630" y="225350"/>
                      <a:pt x="618630" y="221884"/>
                      <a:pt x="618630" y="218418"/>
                    </a:cubicBezTo>
                    <a:cubicBezTo>
                      <a:pt x="618630" y="196239"/>
                      <a:pt x="618630" y="173366"/>
                      <a:pt x="618630" y="151187"/>
                    </a:cubicBezTo>
                    <a:cubicBezTo>
                      <a:pt x="618630" y="140097"/>
                      <a:pt x="626944" y="132473"/>
                      <a:pt x="636642" y="132473"/>
                    </a:cubicBezTo>
                    <a:cubicBezTo>
                      <a:pt x="646341" y="132473"/>
                      <a:pt x="654654" y="140097"/>
                      <a:pt x="655346" y="150494"/>
                    </a:cubicBezTo>
                    <a:cubicBezTo>
                      <a:pt x="656039" y="164356"/>
                      <a:pt x="655346" y="177525"/>
                      <a:pt x="655346" y="191387"/>
                    </a:cubicBezTo>
                    <a:cubicBezTo>
                      <a:pt x="655346" y="203170"/>
                      <a:pt x="655346" y="215646"/>
                      <a:pt x="655346" y="230201"/>
                    </a:cubicBezTo>
                    <a:cubicBezTo>
                      <a:pt x="694834" y="174059"/>
                      <a:pt x="683750" y="90193"/>
                      <a:pt x="632486" y="47913"/>
                    </a:cubicBezTo>
                    <a:cubicBezTo>
                      <a:pt x="583993" y="91579"/>
                      <a:pt x="576373" y="178911"/>
                      <a:pt x="618630" y="232281"/>
                    </a:cubicBezTo>
                    <a:close/>
                    <a:moveTo>
                      <a:pt x="696219" y="403479"/>
                    </a:moveTo>
                    <a:cubicBezTo>
                      <a:pt x="769651" y="391696"/>
                      <a:pt x="820915" y="324464"/>
                      <a:pt x="825071" y="276640"/>
                    </a:cubicBezTo>
                    <a:cubicBezTo>
                      <a:pt x="762031" y="270402"/>
                      <a:pt x="687213" y="318226"/>
                      <a:pt x="669202" y="377141"/>
                    </a:cubicBezTo>
                    <a:cubicBezTo>
                      <a:pt x="673358" y="374368"/>
                      <a:pt x="676129" y="372289"/>
                      <a:pt x="679593" y="370210"/>
                    </a:cubicBezTo>
                    <a:cubicBezTo>
                      <a:pt x="696912" y="357734"/>
                      <a:pt x="714231" y="345258"/>
                      <a:pt x="731550" y="332782"/>
                    </a:cubicBezTo>
                    <a:cubicBezTo>
                      <a:pt x="740556" y="326544"/>
                      <a:pt x="751640" y="327930"/>
                      <a:pt x="757182" y="336247"/>
                    </a:cubicBezTo>
                    <a:cubicBezTo>
                      <a:pt x="763417" y="344564"/>
                      <a:pt x="762031" y="354268"/>
                      <a:pt x="753718" y="361892"/>
                    </a:cubicBezTo>
                    <a:cubicBezTo>
                      <a:pt x="750947" y="363971"/>
                      <a:pt x="748176" y="366051"/>
                      <a:pt x="745405" y="368130"/>
                    </a:cubicBezTo>
                    <a:cubicBezTo>
                      <a:pt x="729471" y="379220"/>
                      <a:pt x="714231" y="390310"/>
                      <a:pt x="696219" y="403479"/>
                    </a:cubicBezTo>
                    <a:close/>
                    <a:moveTo>
                      <a:pt x="449598" y="276640"/>
                    </a:moveTo>
                    <a:cubicBezTo>
                      <a:pt x="454447" y="332782"/>
                      <a:pt x="520259" y="398627"/>
                      <a:pt x="577758" y="402786"/>
                    </a:cubicBezTo>
                    <a:cubicBezTo>
                      <a:pt x="561132" y="390310"/>
                      <a:pt x="545199" y="379220"/>
                      <a:pt x="529958" y="368130"/>
                    </a:cubicBezTo>
                    <a:cubicBezTo>
                      <a:pt x="514717" y="357040"/>
                      <a:pt x="510561" y="346644"/>
                      <a:pt x="518181" y="336940"/>
                    </a:cubicBezTo>
                    <a:cubicBezTo>
                      <a:pt x="525802" y="326544"/>
                      <a:pt x="536885" y="327237"/>
                      <a:pt x="552819" y="338327"/>
                    </a:cubicBezTo>
                    <a:cubicBezTo>
                      <a:pt x="570138" y="350803"/>
                      <a:pt x="587456" y="363278"/>
                      <a:pt x="606161" y="377141"/>
                    </a:cubicBezTo>
                    <a:cubicBezTo>
                      <a:pt x="589535" y="326544"/>
                      <a:pt x="524416" y="270402"/>
                      <a:pt x="449598" y="276640"/>
                    </a:cubicBezTo>
                    <a:close/>
                    <a:moveTo>
                      <a:pt x="169032" y="234360"/>
                    </a:moveTo>
                    <a:cubicBezTo>
                      <a:pt x="172496" y="232974"/>
                      <a:pt x="174574" y="232281"/>
                      <a:pt x="176653" y="231588"/>
                    </a:cubicBezTo>
                    <a:cubicBezTo>
                      <a:pt x="202977" y="216339"/>
                      <a:pt x="229995" y="201091"/>
                      <a:pt x="256319" y="185842"/>
                    </a:cubicBezTo>
                    <a:cubicBezTo>
                      <a:pt x="263247" y="181683"/>
                      <a:pt x="263940" y="176832"/>
                      <a:pt x="260476" y="169901"/>
                    </a:cubicBezTo>
                    <a:cubicBezTo>
                      <a:pt x="254241" y="158811"/>
                      <a:pt x="247314" y="147721"/>
                      <a:pt x="241079" y="136631"/>
                    </a:cubicBezTo>
                    <a:cubicBezTo>
                      <a:pt x="236922" y="129007"/>
                      <a:pt x="231380" y="128314"/>
                      <a:pt x="223760" y="132473"/>
                    </a:cubicBezTo>
                    <a:cubicBezTo>
                      <a:pt x="198128" y="147028"/>
                      <a:pt x="173189" y="162276"/>
                      <a:pt x="147557" y="176832"/>
                    </a:cubicBezTo>
                    <a:cubicBezTo>
                      <a:pt x="139937" y="180991"/>
                      <a:pt x="137858" y="186535"/>
                      <a:pt x="142707" y="194160"/>
                    </a:cubicBezTo>
                    <a:cubicBezTo>
                      <a:pt x="148942" y="205249"/>
                      <a:pt x="155177" y="216339"/>
                      <a:pt x="162105" y="227429"/>
                    </a:cubicBezTo>
                    <a:cubicBezTo>
                      <a:pt x="162798" y="230201"/>
                      <a:pt x="166261" y="232281"/>
                      <a:pt x="169032" y="234360"/>
                    </a:cubicBezTo>
                    <a:close/>
                    <a:moveTo>
                      <a:pt x="402491" y="515763"/>
                    </a:moveTo>
                    <a:cubicBezTo>
                      <a:pt x="348456" y="422193"/>
                      <a:pt x="295114" y="330009"/>
                      <a:pt x="241772" y="237132"/>
                    </a:cubicBezTo>
                    <a:cubicBezTo>
                      <a:pt x="236922" y="239905"/>
                      <a:pt x="233459" y="241984"/>
                      <a:pt x="228609" y="244757"/>
                    </a:cubicBezTo>
                    <a:cubicBezTo>
                      <a:pt x="282644" y="338327"/>
                      <a:pt x="335986" y="430510"/>
                      <a:pt x="389329" y="523387"/>
                    </a:cubicBezTo>
                    <a:cubicBezTo>
                      <a:pt x="394178" y="520615"/>
                      <a:pt x="397642" y="518535"/>
                      <a:pt x="402491" y="515763"/>
                    </a:cubicBezTo>
                    <a:close/>
                  </a:path>
                </a:pathLst>
              </a:custGeom>
              <a:grpFill/>
              <a:ln w="6923"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977775C9-3C62-C0AF-22B9-19C53B05D719}"/>
                  </a:ext>
                </a:extLst>
              </p:cNvPr>
              <p:cNvSpPr/>
              <p:nvPr/>
            </p:nvSpPr>
            <p:spPr>
              <a:xfrm>
                <a:off x="6768902" y="3346666"/>
                <a:ext cx="236369" cy="217071"/>
              </a:xfrm>
              <a:custGeom>
                <a:avLst/>
                <a:gdLst>
                  <a:gd name="connsiteX0" fmla="*/ 88022 w 236369"/>
                  <a:gd name="connsiteY0" fmla="*/ 86119 h 217071"/>
                  <a:gd name="connsiteX1" fmla="*/ 161454 w 236369"/>
                  <a:gd name="connsiteY1" fmla="*/ 1560 h 217071"/>
                  <a:gd name="connsiteX2" fmla="*/ 225880 w 236369"/>
                  <a:gd name="connsiteY2" fmla="*/ 14036 h 217071"/>
                  <a:gd name="connsiteX3" fmla="*/ 234193 w 236369"/>
                  <a:gd name="connsiteY3" fmla="*/ 39681 h 217071"/>
                  <a:gd name="connsiteX4" fmla="*/ 207176 w 236369"/>
                  <a:gd name="connsiteY4" fmla="*/ 45918 h 217071"/>
                  <a:gd name="connsiteX5" fmla="*/ 148291 w 236369"/>
                  <a:gd name="connsiteY5" fmla="*/ 46612 h 217071"/>
                  <a:gd name="connsiteX6" fmla="*/ 127509 w 236369"/>
                  <a:gd name="connsiteY6" fmla="*/ 102061 h 217071"/>
                  <a:gd name="connsiteX7" fmla="*/ 101877 w 236369"/>
                  <a:gd name="connsiteY7" fmla="*/ 124933 h 217071"/>
                  <a:gd name="connsiteX8" fmla="*/ 40222 w 236369"/>
                  <a:gd name="connsiteY8" fmla="*/ 162361 h 217071"/>
                  <a:gd name="connsiteX9" fmla="*/ 40222 w 236369"/>
                  <a:gd name="connsiteY9" fmla="*/ 190779 h 217071"/>
                  <a:gd name="connsiteX10" fmla="*/ 27059 w 236369"/>
                  <a:gd name="connsiteY10" fmla="*/ 216424 h 217071"/>
                  <a:gd name="connsiteX11" fmla="*/ 3506 w 236369"/>
                  <a:gd name="connsiteY11" fmla="*/ 199789 h 217071"/>
                  <a:gd name="connsiteX12" fmla="*/ 81094 w 236369"/>
                  <a:gd name="connsiteY12" fmla="*/ 86119 h 217071"/>
                  <a:gd name="connsiteX13" fmla="*/ 88022 w 236369"/>
                  <a:gd name="connsiteY13" fmla="*/ 86119 h 21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369" h="217071">
                    <a:moveTo>
                      <a:pt x="88022" y="86119"/>
                    </a:moveTo>
                    <a:cubicBezTo>
                      <a:pt x="94949" y="38987"/>
                      <a:pt x="120581" y="9184"/>
                      <a:pt x="161454" y="1560"/>
                    </a:cubicBezTo>
                    <a:cubicBezTo>
                      <a:pt x="184315" y="-2599"/>
                      <a:pt x="206483" y="1560"/>
                      <a:pt x="225880" y="14036"/>
                    </a:cubicBezTo>
                    <a:cubicBezTo>
                      <a:pt x="235579" y="20274"/>
                      <a:pt x="239043" y="30670"/>
                      <a:pt x="234193" y="39681"/>
                    </a:cubicBezTo>
                    <a:cubicBezTo>
                      <a:pt x="228651" y="49384"/>
                      <a:pt x="218260" y="52157"/>
                      <a:pt x="207176" y="45918"/>
                    </a:cubicBezTo>
                    <a:cubicBezTo>
                      <a:pt x="187086" y="34136"/>
                      <a:pt x="166996" y="33443"/>
                      <a:pt x="148291" y="46612"/>
                    </a:cubicBezTo>
                    <a:cubicBezTo>
                      <a:pt x="128894" y="59781"/>
                      <a:pt x="123352" y="79188"/>
                      <a:pt x="127509" y="102061"/>
                    </a:cubicBezTo>
                    <a:cubicBezTo>
                      <a:pt x="130280" y="119388"/>
                      <a:pt x="119889" y="128399"/>
                      <a:pt x="101877" y="124933"/>
                    </a:cubicBezTo>
                    <a:cubicBezTo>
                      <a:pt x="72781" y="119388"/>
                      <a:pt x="46456" y="134637"/>
                      <a:pt x="40222" y="162361"/>
                    </a:cubicBezTo>
                    <a:cubicBezTo>
                      <a:pt x="38143" y="171372"/>
                      <a:pt x="38836" y="181768"/>
                      <a:pt x="40222" y="190779"/>
                    </a:cubicBezTo>
                    <a:cubicBezTo>
                      <a:pt x="42300" y="204641"/>
                      <a:pt x="38143" y="214345"/>
                      <a:pt x="27059" y="216424"/>
                    </a:cubicBezTo>
                    <a:cubicBezTo>
                      <a:pt x="15975" y="219196"/>
                      <a:pt x="6969" y="212958"/>
                      <a:pt x="3506" y="199789"/>
                    </a:cubicBezTo>
                    <a:cubicBezTo>
                      <a:pt x="-11735" y="146419"/>
                      <a:pt x="24288" y="94436"/>
                      <a:pt x="81094" y="86119"/>
                    </a:cubicBezTo>
                    <a:cubicBezTo>
                      <a:pt x="82480" y="86119"/>
                      <a:pt x="85251" y="86119"/>
                      <a:pt x="88022" y="86119"/>
                    </a:cubicBezTo>
                    <a:close/>
                  </a:path>
                </a:pathLst>
              </a:custGeom>
              <a:grpFill/>
              <a:ln w="6923"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91B451FD-471E-ABB0-AC56-F13DA136E85D}"/>
                  </a:ext>
                </a:extLst>
              </p:cNvPr>
              <p:cNvSpPr/>
              <p:nvPr/>
            </p:nvSpPr>
            <p:spPr>
              <a:xfrm>
                <a:off x="7064775" y="3349612"/>
                <a:ext cx="136935" cy="120273"/>
              </a:xfrm>
              <a:custGeom>
                <a:avLst/>
                <a:gdLst>
                  <a:gd name="connsiteX0" fmla="*/ 53317 w 136935"/>
                  <a:gd name="connsiteY0" fmla="*/ 0 h 120273"/>
                  <a:gd name="connsiteX1" fmla="*/ 135062 w 136935"/>
                  <a:gd name="connsiteY1" fmla="*/ 102580 h 120273"/>
                  <a:gd name="connsiteX2" fmla="*/ 112894 w 136935"/>
                  <a:gd name="connsiteY2" fmla="*/ 119908 h 120273"/>
                  <a:gd name="connsiteX3" fmla="*/ 98346 w 136935"/>
                  <a:gd name="connsiteY3" fmla="*/ 96342 h 120273"/>
                  <a:gd name="connsiteX4" fmla="*/ 80335 w 136935"/>
                  <a:gd name="connsiteY4" fmla="*/ 48518 h 120273"/>
                  <a:gd name="connsiteX5" fmla="*/ 29764 w 136935"/>
                  <a:gd name="connsiteY5" fmla="*/ 47824 h 120273"/>
                  <a:gd name="connsiteX6" fmla="*/ 2746 w 136935"/>
                  <a:gd name="connsiteY6" fmla="*/ 42280 h 120273"/>
                  <a:gd name="connsiteX7" fmla="*/ 11752 w 136935"/>
                  <a:gd name="connsiteY7" fmla="*/ 15941 h 120273"/>
                  <a:gd name="connsiteX8" fmla="*/ 53317 w 136935"/>
                  <a:gd name="connsiteY8" fmla="*/ 0 h 12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935" h="120273">
                    <a:moveTo>
                      <a:pt x="53317" y="0"/>
                    </a:moveTo>
                    <a:cubicBezTo>
                      <a:pt x="106659" y="2079"/>
                      <a:pt x="146146" y="51290"/>
                      <a:pt x="135062" y="102580"/>
                    </a:cubicBezTo>
                    <a:cubicBezTo>
                      <a:pt x="132291" y="115056"/>
                      <a:pt x="123285" y="121987"/>
                      <a:pt x="112894" y="119908"/>
                    </a:cubicBezTo>
                    <a:cubicBezTo>
                      <a:pt x="101810" y="117829"/>
                      <a:pt x="95575" y="108818"/>
                      <a:pt x="98346" y="96342"/>
                    </a:cubicBezTo>
                    <a:cubicBezTo>
                      <a:pt x="102503" y="76242"/>
                      <a:pt x="96268" y="60300"/>
                      <a:pt x="80335" y="48518"/>
                    </a:cubicBezTo>
                    <a:cubicBezTo>
                      <a:pt x="64401" y="37428"/>
                      <a:pt x="47082" y="38121"/>
                      <a:pt x="29764" y="47824"/>
                    </a:cubicBezTo>
                    <a:cubicBezTo>
                      <a:pt x="18679" y="54063"/>
                      <a:pt x="8288" y="51983"/>
                      <a:pt x="2746" y="42280"/>
                    </a:cubicBezTo>
                    <a:cubicBezTo>
                      <a:pt x="-2796" y="32576"/>
                      <a:pt x="-25" y="21486"/>
                      <a:pt x="11752" y="15941"/>
                    </a:cubicBezTo>
                    <a:cubicBezTo>
                      <a:pt x="24914" y="9010"/>
                      <a:pt x="39462" y="4851"/>
                      <a:pt x="53317" y="0"/>
                    </a:cubicBezTo>
                    <a:close/>
                  </a:path>
                </a:pathLst>
              </a:custGeom>
              <a:grpFill/>
              <a:ln w="6923"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5B097F1C-271A-0DDA-7D07-56898077511C}"/>
                  </a:ext>
                </a:extLst>
              </p:cNvPr>
              <p:cNvSpPr/>
              <p:nvPr/>
            </p:nvSpPr>
            <p:spPr>
              <a:xfrm>
                <a:off x="7198501" y="3465361"/>
                <a:ext cx="124417" cy="109878"/>
              </a:xfrm>
              <a:custGeom>
                <a:avLst/>
                <a:gdLst>
                  <a:gd name="connsiteX0" fmla="*/ 49829 w 124417"/>
                  <a:gd name="connsiteY0" fmla="*/ 0 h 109878"/>
                  <a:gd name="connsiteX1" fmla="*/ 122568 w 124417"/>
                  <a:gd name="connsiteY1" fmla="*/ 92877 h 109878"/>
                  <a:gd name="connsiteX2" fmla="*/ 101093 w 124417"/>
                  <a:gd name="connsiteY2" fmla="*/ 109512 h 109878"/>
                  <a:gd name="connsiteX3" fmla="*/ 85852 w 124417"/>
                  <a:gd name="connsiteY3" fmla="*/ 86639 h 109878"/>
                  <a:gd name="connsiteX4" fmla="*/ 71305 w 124417"/>
                  <a:gd name="connsiteY4" fmla="*/ 47132 h 109878"/>
                  <a:gd name="connsiteX5" fmla="*/ 29739 w 124417"/>
                  <a:gd name="connsiteY5" fmla="*/ 46438 h 109878"/>
                  <a:gd name="connsiteX6" fmla="*/ 2722 w 124417"/>
                  <a:gd name="connsiteY6" fmla="*/ 40894 h 109878"/>
                  <a:gd name="connsiteX7" fmla="*/ 12420 w 124417"/>
                  <a:gd name="connsiteY7" fmla="*/ 13862 h 109878"/>
                  <a:gd name="connsiteX8" fmla="*/ 49829 w 124417"/>
                  <a:gd name="connsiteY8" fmla="*/ 0 h 10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17" h="109878">
                    <a:moveTo>
                      <a:pt x="49829" y="0"/>
                    </a:moveTo>
                    <a:cubicBezTo>
                      <a:pt x="98322" y="2773"/>
                      <a:pt x="132960" y="46438"/>
                      <a:pt x="122568" y="92877"/>
                    </a:cubicBezTo>
                    <a:cubicBezTo>
                      <a:pt x="119797" y="104660"/>
                      <a:pt x="111484" y="111591"/>
                      <a:pt x="101093" y="109512"/>
                    </a:cubicBezTo>
                    <a:cubicBezTo>
                      <a:pt x="90009" y="108125"/>
                      <a:pt x="83082" y="98422"/>
                      <a:pt x="85852" y="86639"/>
                    </a:cubicBezTo>
                    <a:cubicBezTo>
                      <a:pt x="89316" y="70004"/>
                      <a:pt x="84467" y="56835"/>
                      <a:pt x="71305" y="47132"/>
                    </a:cubicBezTo>
                    <a:cubicBezTo>
                      <a:pt x="58142" y="37428"/>
                      <a:pt x="44287" y="38121"/>
                      <a:pt x="29739" y="46438"/>
                    </a:cubicBezTo>
                    <a:cubicBezTo>
                      <a:pt x="17962" y="52677"/>
                      <a:pt x="8264" y="50597"/>
                      <a:pt x="2722" y="40894"/>
                    </a:cubicBezTo>
                    <a:cubicBezTo>
                      <a:pt x="-2820" y="31190"/>
                      <a:pt x="-49" y="19407"/>
                      <a:pt x="12420" y="13862"/>
                    </a:cubicBezTo>
                    <a:cubicBezTo>
                      <a:pt x="24197" y="6931"/>
                      <a:pt x="37359" y="4159"/>
                      <a:pt x="49829" y="0"/>
                    </a:cubicBezTo>
                    <a:close/>
                  </a:path>
                </a:pathLst>
              </a:custGeom>
              <a:grpFill/>
              <a:ln w="6923" cap="flat">
                <a:noFill/>
                <a:prstDash val="solid"/>
                <a:miter/>
              </a:ln>
            </p:spPr>
            <p:txBody>
              <a:bodyPr rtlCol="0" anchor="ctr"/>
              <a:lstStyle/>
              <a:p>
                <a:pPr algn="l" rtl="0"/>
                <a:endParaRPr lang="en-US"/>
              </a:p>
            </p:txBody>
          </p:sp>
        </p:grpSp>
        <p:grpSp>
          <p:nvGrpSpPr>
            <p:cNvPr id="32" name="Group 31">
              <a:extLst>
                <a:ext uri="{FF2B5EF4-FFF2-40B4-BE49-F238E27FC236}">
                  <a16:creationId xmlns:a16="http://schemas.microsoft.com/office/drawing/2014/main" id="{C9A02BBA-A65B-C689-9E72-4AA0B3A98477}"/>
                </a:ext>
              </a:extLst>
            </p:cNvPr>
            <p:cNvGrpSpPr/>
            <p:nvPr/>
          </p:nvGrpSpPr>
          <p:grpSpPr>
            <a:xfrm>
              <a:off x="779371" y="9712"/>
              <a:ext cx="684804" cy="624635"/>
              <a:chOff x="6611326" y="2614914"/>
              <a:chExt cx="684804" cy="624635"/>
            </a:xfrm>
            <a:solidFill>
              <a:srgbClr val="E8A116"/>
            </a:solidFill>
          </p:grpSpPr>
          <p:sp>
            <p:nvSpPr>
              <p:cNvPr id="33" name="Freeform 32">
                <a:extLst>
                  <a:ext uri="{FF2B5EF4-FFF2-40B4-BE49-F238E27FC236}">
                    <a16:creationId xmlns:a16="http://schemas.microsoft.com/office/drawing/2014/main" id="{8764779D-A320-848B-E56C-6E4FB7B5ED1B}"/>
                  </a:ext>
                </a:extLst>
              </p:cNvPr>
              <p:cNvSpPr/>
              <p:nvPr/>
            </p:nvSpPr>
            <p:spPr>
              <a:xfrm>
                <a:off x="6795268" y="3067516"/>
                <a:ext cx="235536" cy="172033"/>
              </a:xfrm>
              <a:custGeom>
                <a:avLst/>
                <a:gdLst>
                  <a:gd name="connsiteX0" fmla="*/ 182195 w 235536"/>
                  <a:gd name="connsiteY0" fmla="*/ 0 h 172033"/>
                  <a:gd name="connsiteX1" fmla="*/ 235537 w 235536"/>
                  <a:gd name="connsiteY1" fmla="*/ 93570 h 172033"/>
                  <a:gd name="connsiteX2" fmla="*/ 213369 w 235536"/>
                  <a:gd name="connsiteY2" fmla="*/ 98422 h 172033"/>
                  <a:gd name="connsiteX3" fmla="*/ 119847 w 235536"/>
                  <a:gd name="connsiteY3" fmla="*/ 165653 h 172033"/>
                  <a:gd name="connsiteX4" fmla="*/ 105991 w 235536"/>
                  <a:gd name="connsiteY4" fmla="*/ 170505 h 172033"/>
                  <a:gd name="connsiteX5" fmla="*/ 43644 w 235536"/>
                  <a:gd name="connsiteY5" fmla="*/ 162881 h 172033"/>
                  <a:gd name="connsiteX6" fmla="*/ 29096 w 235536"/>
                  <a:gd name="connsiteY6" fmla="*/ 155950 h 172033"/>
                  <a:gd name="connsiteX7" fmla="*/ 0 w 235536"/>
                  <a:gd name="connsiteY7" fmla="*/ 105353 h 172033"/>
                  <a:gd name="connsiteX8" fmla="*/ 182195 w 235536"/>
                  <a:gd name="connsiteY8" fmla="*/ 0 h 17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36" h="172033">
                    <a:moveTo>
                      <a:pt x="182195" y="0"/>
                    </a:moveTo>
                    <a:cubicBezTo>
                      <a:pt x="200206" y="31883"/>
                      <a:pt x="217525" y="61687"/>
                      <a:pt x="235537" y="93570"/>
                    </a:cubicBezTo>
                    <a:cubicBezTo>
                      <a:pt x="226531" y="95649"/>
                      <a:pt x="219604" y="97035"/>
                      <a:pt x="213369" y="98422"/>
                    </a:cubicBezTo>
                    <a:cubicBezTo>
                      <a:pt x="173881" y="109511"/>
                      <a:pt x="142707" y="131691"/>
                      <a:pt x="119847" y="165653"/>
                    </a:cubicBezTo>
                    <a:cubicBezTo>
                      <a:pt x="116383" y="171198"/>
                      <a:pt x="113612" y="173971"/>
                      <a:pt x="105991" y="170505"/>
                    </a:cubicBezTo>
                    <a:cubicBezTo>
                      <a:pt x="85901" y="162188"/>
                      <a:pt x="65119" y="159415"/>
                      <a:pt x="43644" y="162881"/>
                    </a:cubicBezTo>
                    <a:cubicBezTo>
                      <a:pt x="36716" y="164267"/>
                      <a:pt x="32560" y="162188"/>
                      <a:pt x="29096" y="155950"/>
                    </a:cubicBezTo>
                    <a:cubicBezTo>
                      <a:pt x="20090" y="139315"/>
                      <a:pt x="10391" y="122681"/>
                      <a:pt x="0" y="105353"/>
                    </a:cubicBezTo>
                    <a:cubicBezTo>
                      <a:pt x="60270" y="70004"/>
                      <a:pt x="120539" y="35348"/>
                      <a:pt x="182195" y="0"/>
                    </a:cubicBezTo>
                    <a:close/>
                  </a:path>
                </a:pathLst>
              </a:custGeom>
              <a:grpFill/>
              <a:ln w="6923"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929ECCB5-5FD0-7643-5FB6-D8A2D2D3FA55}"/>
                  </a:ext>
                </a:extLst>
              </p:cNvPr>
              <p:cNvSpPr/>
              <p:nvPr/>
            </p:nvSpPr>
            <p:spPr>
              <a:xfrm>
                <a:off x="7062575" y="2614914"/>
                <a:ext cx="88998" cy="185060"/>
              </a:xfrm>
              <a:custGeom>
                <a:avLst/>
                <a:gdLst>
                  <a:gd name="connsiteX0" fmla="*/ 27807 w 88998"/>
                  <a:gd name="connsiteY0" fmla="*/ 185061 h 185060"/>
                  <a:gd name="connsiteX1" fmla="*/ 42355 w 88998"/>
                  <a:gd name="connsiteY1" fmla="*/ 0 h 185060"/>
                  <a:gd name="connsiteX2" fmla="*/ 65216 w 88998"/>
                  <a:gd name="connsiteY2" fmla="*/ 182288 h 185060"/>
                  <a:gd name="connsiteX3" fmla="*/ 65216 w 88998"/>
                  <a:gd name="connsiteY3" fmla="*/ 143474 h 185060"/>
                  <a:gd name="connsiteX4" fmla="*/ 65216 w 88998"/>
                  <a:gd name="connsiteY4" fmla="*/ 102580 h 185060"/>
                  <a:gd name="connsiteX5" fmla="*/ 46511 w 88998"/>
                  <a:gd name="connsiteY5" fmla="*/ 84560 h 185060"/>
                  <a:gd name="connsiteX6" fmla="*/ 28500 w 88998"/>
                  <a:gd name="connsiteY6" fmla="*/ 103273 h 185060"/>
                  <a:gd name="connsiteX7" fmla="*/ 28500 w 88998"/>
                  <a:gd name="connsiteY7" fmla="*/ 170505 h 185060"/>
                  <a:gd name="connsiteX8" fmla="*/ 27807 w 88998"/>
                  <a:gd name="connsiteY8" fmla="*/ 185061 h 1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8" h="185060">
                    <a:moveTo>
                      <a:pt x="27807" y="185061"/>
                    </a:moveTo>
                    <a:cubicBezTo>
                      <a:pt x="-15144" y="131691"/>
                      <a:pt x="-6831" y="44359"/>
                      <a:pt x="42355" y="0"/>
                    </a:cubicBezTo>
                    <a:cubicBezTo>
                      <a:pt x="93618" y="42280"/>
                      <a:pt x="104703" y="126146"/>
                      <a:pt x="65216" y="182288"/>
                    </a:cubicBezTo>
                    <a:cubicBezTo>
                      <a:pt x="65216" y="167733"/>
                      <a:pt x="65216" y="155950"/>
                      <a:pt x="65216" y="143474"/>
                    </a:cubicBezTo>
                    <a:cubicBezTo>
                      <a:pt x="65216" y="129612"/>
                      <a:pt x="65908" y="116443"/>
                      <a:pt x="65216" y="102580"/>
                    </a:cubicBezTo>
                    <a:cubicBezTo>
                      <a:pt x="64523" y="91491"/>
                      <a:pt x="56210" y="83866"/>
                      <a:pt x="46511" y="84560"/>
                    </a:cubicBezTo>
                    <a:cubicBezTo>
                      <a:pt x="36812" y="84560"/>
                      <a:pt x="28500" y="92184"/>
                      <a:pt x="28500" y="103273"/>
                    </a:cubicBezTo>
                    <a:cubicBezTo>
                      <a:pt x="27807" y="125453"/>
                      <a:pt x="28500" y="148326"/>
                      <a:pt x="28500" y="170505"/>
                    </a:cubicBezTo>
                    <a:cubicBezTo>
                      <a:pt x="27807" y="174664"/>
                      <a:pt x="27807" y="178823"/>
                      <a:pt x="27807" y="185061"/>
                    </a:cubicBezTo>
                    <a:close/>
                  </a:path>
                </a:pathLst>
              </a:custGeom>
              <a:grpFill/>
              <a:ln w="6923"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FF50E420-9344-7480-73F6-BBAD4977CB05}"/>
                  </a:ext>
                </a:extLst>
              </p:cNvPr>
              <p:cNvSpPr/>
              <p:nvPr/>
            </p:nvSpPr>
            <p:spPr>
              <a:xfrm>
                <a:off x="7140261" y="2843786"/>
                <a:ext cx="155869" cy="127387"/>
              </a:xfrm>
              <a:custGeom>
                <a:avLst/>
                <a:gdLst>
                  <a:gd name="connsiteX0" fmla="*/ 27710 w 155869"/>
                  <a:gd name="connsiteY0" fmla="*/ 127387 h 127387"/>
                  <a:gd name="connsiteX1" fmla="*/ 76203 w 155869"/>
                  <a:gd name="connsiteY1" fmla="*/ 92039 h 127387"/>
                  <a:gd name="connsiteX2" fmla="*/ 84516 w 155869"/>
                  <a:gd name="connsiteY2" fmla="*/ 85801 h 127387"/>
                  <a:gd name="connsiteX3" fmla="*/ 87980 w 155869"/>
                  <a:gd name="connsiteY3" fmla="*/ 60156 h 127387"/>
                  <a:gd name="connsiteX4" fmla="*/ 62348 w 155869"/>
                  <a:gd name="connsiteY4" fmla="*/ 56690 h 127387"/>
                  <a:gd name="connsiteX5" fmla="*/ 10391 w 155869"/>
                  <a:gd name="connsiteY5" fmla="*/ 94118 h 127387"/>
                  <a:gd name="connsiteX6" fmla="*/ 0 w 155869"/>
                  <a:gd name="connsiteY6" fmla="*/ 101049 h 127387"/>
                  <a:gd name="connsiteX7" fmla="*/ 155870 w 155869"/>
                  <a:gd name="connsiteY7" fmla="*/ 548 h 127387"/>
                  <a:gd name="connsiteX8" fmla="*/ 27710 w 155869"/>
                  <a:gd name="connsiteY8" fmla="*/ 127387 h 12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69" h="127387">
                    <a:moveTo>
                      <a:pt x="27710" y="127387"/>
                    </a:moveTo>
                    <a:cubicBezTo>
                      <a:pt x="45722" y="114219"/>
                      <a:pt x="60962" y="103129"/>
                      <a:pt x="76203" y="92039"/>
                    </a:cubicBezTo>
                    <a:cubicBezTo>
                      <a:pt x="78974" y="89960"/>
                      <a:pt x="81745" y="87880"/>
                      <a:pt x="84516" y="85801"/>
                    </a:cubicBezTo>
                    <a:cubicBezTo>
                      <a:pt x="92829" y="78177"/>
                      <a:pt x="94215" y="68473"/>
                      <a:pt x="87980" y="60156"/>
                    </a:cubicBezTo>
                    <a:cubicBezTo>
                      <a:pt x="81745" y="52532"/>
                      <a:pt x="71354" y="50452"/>
                      <a:pt x="62348" y="56690"/>
                    </a:cubicBezTo>
                    <a:cubicBezTo>
                      <a:pt x="45029" y="69166"/>
                      <a:pt x="27710" y="81642"/>
                      <a:pt x="10391" y="94118"/>
                    </a:cubicBezTo>
                    <a:cubicBezTo>
                      <a:pt x="7620" y="96198"/>
                      <a:pt x="4156" y="98277"/>
                      <a:pt x="0" y="101049"/>
                    </a:cubicBezTo>
                    <a:cubicBezTo>
                      <a:pt x="18011" y="42135"/>
                      <a:pt x="93522" y="-5690"/>
                      <a:pt x="155870" y="548"/>
                    </a:cubicBezTo>
                    <a:cubicBezTo>
                      <a:pt x="153099" y="49066"/>
                      <a:pt x="101142" y="115605"/>
                      <a:pt x="27710" y="127387"/>
                    </a:cubicBezTo>
                    <a:close/>
                  </a:path>
                </a:pathLst>
              </a:custGeom>
              <a:grpFill/>
              <a:ln w="6923"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6EA6A455-DAC4-62EC-746C-836E5A1F652B}"/>
                  </a:ext>
                </a:extLst>
              </p:cNvPr>
              <p:cNvSpPr/>
              <p:nvPr/>
            </p:nvSpPr>
            <p:spPr>
              <a:xfrm>
                <a:off x="6921350" y="2843857"/>
                <a:ext cx="155869" cy="126622"/>
              </a:xfrm>
              <a:custGeom>
                <a:avLst/>
                <a:gdLst>
                  <a:gd name="connsiteX0" fmla="*/ 0 w 155869"/>
                  <a:gd name="connsiteY0" fmla="*/ 477 h 126622"/>
                  <a:gd name="connsiteX1" fmla="*/ 155870 w 155869"/>
                  <a:gd name="connsiteY1" fmla="*/ 100978 h 126622"/>
                  <a:gd name="connsiteX2" fmla="*/ 102528 w 155869"/>
                  <a:gd name="connsiteY2" fmla="*/ 62164 h 126622"/>
                  <a:gd name="connsiteX3" fmla="*/ 67890 w 155869"/>
                  <a:gd name="connsiteY3" fmla="*/ 60777 h 126622"/>
                  <a:gd name="connsiteX4" fmla="*/ 79667 w 155869"/>
                  <a:gd name="connsiteY4" fmla="*/ 91967 h 126622"/>
                  <a:gd name="connsiteX5" fmla="*/ 127467 w 155869"/>
                  <a:gd name="connsiteY5" fmla="*/ 126623 h 126622"/>
                  <a:gd name="connsiteX6" fmla="*/ 0 w 155869"/>
                  <a:gd name="connsiteY6" fmla="*/ 477 h 1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869" h="126622">
                    <a:moveTo>
                      <a:pt x="0" y="477"/>
                    </a:moveTo>
                    <a:cubicBezTo>
                      <a:pt x="74817" y="-5761"/>
                      <a:pt x="139936" y="50381"/>
                      <a:pt x="155870" y="100978"/>
                    </a:cubicBezTo>
                    <a:cubicBezTo>
                      <a:pt x="137165" y="87115"/>
                      <a:pt x="119847" y="74640"/>
                      <a:pt x="102528" y="62164"/>
                    </a:cubicBezTo>
                    <a:cubicBezTo>
                      <a:pt x="86594" y="50381"/>
                      <a:pt x="75510" y="50381"/>
                      <a:pt x="67890" y="60777"/>
                    </a:cubicBezTo>
                    <a:cubicBezTo>
                      <a:pt x="60962" y="71174"/>
                      <a:pt x="64426" y="80877"/>
                      <a:pt x="79667" y="91967"/>
                    </a:cubicBezTo>
                    <a:cubicBezTo>
                      <a:pt x="94907" y="103057"/>
                      <a:pt x="110841" y="114840"/>
                      <a:pt x="127467" y="126623"/>
                    </a:cubicBezTo>
                    <a:cubicBezTo>
                      <a:pt x="70661" y="122464"/>
                      <a:pt x="4849" y="57312"/>
                      <a:pt x="0" y="477"/>
                    </a:cubicBezTo>
                    <a:close/>
                  </a:path>
                </a:pathLst>
              </a:custGeom>
              <a:grpFill/>
              <a:ln w="6923"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35F68F48-DFBF-917B-B947-0117666C61B7}"/>
                  </a:ext>
                </a:extLst>
              </p:cNvPr>
              <p:cNvSpPr/>
              <p:nvPr/>
            </p:nvSpPr>
            <p:spPr>
              <a:xfrm>
                <a:off x="6611326" y="2696945"/>
                <a:ext cx="122242" cy="105109"/>
              </a:xfrm>
              <a:custGeom>
                <a:avLst/>
                <a:gdLst>
                  <a:gd name="connsiteX0" fmla="*/ 29458 w 122242"/>
                  <a:gd name="connsiteY0" fmla="*/ 105109 h 105109"/>
                  <a:gd name="connsiteX1" fmla="*/ 21837 w 122242"/>
                  <a:gd name="connsiteY1" fmla="*/ 97485 h 105109"/>
                  <a:gd name="connsiteX2" fmla="*/ 2440 w 122242"/>
                  <a:gd name="connsiteY2" fmla="*/ 64216 h 105109"/>
                  <a:gd name="connsiteX3" fmla="*/ 7290 w 122242"/>
                  <a:gd name="connsiteY3" fmla="*/ 46888 h 105109"/>
                  <a:gd name="connsiteX4" fmla="*/ 83493 w 122242"/>
                  <a:gd name="connsiteY4" fmla="*/ 2529 h 105109"/>
                  <a:gd name="connsiteX5" fmla="*/ 100812 w 122242"/>
                  <a:gd name="connsiteY5" fmla="*/ 6688 h 105109"/>
                  <a:gd name="connsiteX6" fmla="*/ 120209 w 122242"/>
                  <a:gd name="connsiteY6" fmla="*/ 39957 h 105109"/>
                  <a:gd name="connsiteX7" fmla="*/ 116052 w 122242"/>
                  <a:gd name="connsiteY7" fmla="*/ 55898 h 105109"/>
                  <a:gd name="connsiteX8" fmla="*/ 36385 w 122242"/>
                  <a:gd name="connsiteY8" fmla="*/ 101644 h 105109"/>
                  <a:gd name="connsiteX9" fmla="*/ 29458 w 122242"/>
                  <a:gd name="connsiteY9" fmla="*/ 105109 h 10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42" h="105109">
                    <a:moveTo>
                      <a:pt x="29458" y="105109"/>
                    </a:moveTo>
                    <a:cubicBezTo>
                      <a:pt x="26687" y="103030"/>
                      <a:pt x="23223" y="100950"/>
                      <a:pt x="21837" y="97485"/>
                    </a:cubicBezTo>
                    <a:cubicBezTo>
                      <a:pt x="14910" y="86395"/>
                      <a:pt x="9368" y="75305"/>
                      <a:pt x="2440" y="64216"/>
                    </a:cubicBezTo>
                    <a:cubicBezTo>
                      <a:pt x="-2409" y="56591"/>
                      <a:pt x="362" y="51047"/>
                      <a:pt x="7290" y="46888"/>
                    </a:cubicBezTo>
                    <a:cubicBezTo>
                      <a:pt x="32922" y="32333"/>
                      <a:pt x="58553" y="17777"/>
                      <a:pt x="83493" y="2529"/>
                    </a:cubicBezTo>
                    <a:cubicBezTo>
                      <a:pt x="91113" y="-1630"/>
                      <a:pt x="96655" y="-937"/>
                      <a:pt x="100812" y="6688"/>
                    </a:cubicBezTo>
                    <a:cubicBezTo>
                      <a:pt x="107046" y="17777"/>
                      <a:pt x="113281" y="28867"/>
                      <a:pt x="120209" y="39957"/>
                    </a:cubicBezTo>
                    <a:cubicBezTo>
                      <a:pt x="123672" y="46195"/>
                      <a:pt x="122980" y="51740"/>
                      <a:pt x="116052" y="55898"/>
                    </a:cubicBezTo>
                    <a:cubicBezTo>
                      <a:pt x="89727" y="71147"/>
                      <a:pt x="63403" y="86395"/>
                      <a:pt x="36385" y="101644"/>
                    </a:cubicBezTo>
                    <a:cubicBezTo>
                      <a:pt x="35000" y="103723"/>
                      <a:pt x="32229" y="104416"/>
                      <a:pt x="29458" y="105109"/>
                    </a:cubicBezTo>
                    <a:close/>
                  </a:path>
                </a:pathLst>
              </a:custGeom>
              <a:grpFill/>
              <a:ln w="6923"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0F0146CE-DD12-4F13-4FB6-A64A40D47729}"/>
                  </a:ext>
                </a:extLst>
              </p:cNvPr>
              <p:cNvSpPr/>
              <p:nvPr/>
            </p:nvSpPr>
            <p:spPr>
              <a:xfrm>
                <a:off x="6700361" y="2805520"/>
                <a:ext cx="173881" cy="286254"/>
              </a:xfrm>
              <a:custGeom>
                <a:avLst/>
                <a:gdLst>
                  <a:gd name="connsiteX0" fmla="*/ 173881 w 173881"/>
                  <a:gd name="connsiteY0" fmla="*/ 277937 h 286254"/>
                  <a:gd name="connsiteX1" fmla="*/ 160719 w 173881"/>
                  <a:gd name="connsiteY1" fmla="*/ 286255 h 286254"/>
                  <a:gd name="connsiteX2" fmla="*/ 0 w 173881"/>
                  <a:gd name="connsiteY2" fmla="*/ 7624 h 286254"/>
                  <a:gd name="connsiteX3" fmla="*/ 13163 w 173881"/>
                  <a:gd name="connsiteY3" fmla="*/ 0 h 286254"/>
                  <a:gd name="connsiteX4" fmla="*/ 173881 w 173881"/>
                  <a:gd name="connsiteY4" fmla="*/ 277937 h 28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286254">
                    <a:moveTo>
                      <a:pt x="173881" y="277937"/>
                    </a:moveTo>
                    <a:cubicBezTo>
                      <a:pt x="169032" y="280710"/>
                      <a:pt x="165569" y="282789"/>
                      <a:pt x="160719" y="286255"/>
                    </a:cubicBezTo>
                    <a:cubicBezTo>
                      <a:pt x="107377" y="193378"/>
                      <a:pt x="53342" y="100501"/>
                      <a:pt x="0" y="7624"/>
                    </a:cubicBezTo>
                    <a:cubicBezTo>
                      <a:pt x="4849" y="4852"/>
                      <a:pt x="9006" y="2772"/>
                      <a:pt x="13163" y="0"/>
                    </a:cubicBezTo>
                    <a:cubicBezTo>
                      <a:pt x="66504" y="92184"/>
                      <a:pt x="119847" y="184367"/>
                      <a:pt x="173881" y="277937"/>
                    </a:cubicBezTo>
                    <a:close/>
                  </a:path>
                </a:pathLst>
              </a:custGeom>
              <a:grpFill/>
              <a:ln w="692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1970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09675" indent="-1209675" algn="l" rtl="0"/>
            <a:r>
              <a:rPr lang="en-IE" sz="1800" b="1" dirty="0"/>
              <a:t>Dyrke motion:</a:t>
            </a:r>
            <a:r>
              <a:rPr lang="en-IE" sz="1800" dirty="0"/>
              <a:t>Brug internettet til at finde ud af, hvilke tungmetaller der ofte findes i byjord?</a:t>
            </a:r>
          </a:p>
          <a:p>
            <a:pPr marL="1209675" indent="-1209675" algn="l" rtl="0"/>
            <a:endParaRPr lang="en-IE" sz="1800" b="1" dirty="0"/>
          </a:p>
          <a:p>
            <a:pPr marL="1209675" indent="-1209675" algn="l" rtl="0"/>
            <a:r>
              <a:rPr lang="en-IE" sz="1800" b="1" dirty="0"/>
              <a:t>Internet side</a:t>
            </a:r>
            <a:r>
              <a:rPr lang="en-IE" sz="1800" dirty="0"/>
              <a:t>: Gendannelse af jordens frugtbarhed på forringede jorder for at imødekomme behov for mad, brændstof og klimasikkerhed via flerårigisering</a:t>
            </a:r>
            <a:r>
              <a:rPr lang="en-IE" sz="1800" dirty="0">
                <a:solidFill>
                  <a:srgbClr val="87AF3F"/>
                </a:solidFill>
                <a:hlinkClick r:id="rId2">
                  <a:extLst>
                    <a:ext uri="{A12FA001-AC4F-418D-AE19-62706E023703}">
                      <ahyp:hlinkClr xmlns:ahyp="http://schemas.microsoft.com/office/drawing/2018/hyperlinkcolor" val="tx"/>
                    </a:ext>
                  </a:extLst>
                </a:hlinkClick>
              </a:rPr>
              <a:t>https://www.frontiersin.org/articles/10.3389/fsufs.2021.706142/full</a:t>
            </a:r>
            <a:r>
              <a:rPr lang="en-IE" sz="1800" dirty="0">
                <a:solidFill>
                  <a:srgbClr val="87AF3F"/>
                </a:solidFill>
              </a:rPr>
              <a:t>.</a:t>
            </a:r>
            <a:r>
              <a:rPr lang="en-IE" sz="1800" dirty="0"/>
              <a:t>Hvad er jordrensning</a:t>
            </a:r>
            <a:r>
              <a:rPr lang="en-IE" sz="1800" dirty="0">
                <a:solidFill>
                  <a:srgbClr val="87AF3F"/>
                </a:solidFill>
                <a:hlinkClick r:id="rId3">
                  <a:extLst>
                    <a:ext uri="{A12FA001-AC4F-418D-AE19-62706E023703}">
                      <ahyp:hlinkClr xmlns:ahyp="http://schemas.microsoft.com/office/drawing/2018/hyperlinkcolor" val="tx"/>
                    </a:ext>
                  </a:extLst>
                </a:hlinkClick>
              </a:rPr>
              <a:t>https://mintekresources.com/what-is-soil-remediation/</a:t>
            </a:r>
            <a:endParaRPr lang="en-IE" sz="1800" dirty="0">
              <a:solidFill>
                <a:srgbClr val="87AF3F"/>
              </a:solidFill>
            </a:endParaRPr>
          </a:p>
          <a:p>
            <a:pPr marL="1209675" indent="-1209675" algn="l" rtl="0"/>
            <a:endParaRPr lang="en-IE" sz="1800" dirty="0"/>
          </a:p>
          <a:p>
            <a:pPr marL="1209675" indent="-1209675" algn="l" rtl="0"/>
            <a:r>
              <a:rPr lang="en-IE" sz="1800" b="1" dirty="0"/>
              <a:t>Youtube:</a:t>
            </a:r>
            <a:r>
              <a:rPr lang="en-IE" sz="1800" dirty="0"/>
              <a:t>Jordekspert forklarer 3 niveauer af jordregenerering</a:t>
            </a:r>
            <a:r>
              <a:rPr lang="en-IE" sz="1800" dirty="0">
                <a:solidFill>
                  <a:srgbClr val="87AF3F"/>
                </a:solidFill>
                <a:hlinkClick r:id="rId4">
                  <a:extLst>
                    <a:ext uri="{A12FA001-AC4F-418D-AE19-62706E023703}">
                      <ahyp:hlinkClr xmlns:ahyp="http://schemas.microsoft.com/office/drawing/2018/hyperlinkcolor" val="tx"/>
                    </a:ext>
                  </a:extLst>
                </a:hlinkClick>
              </a:rPr>
              <a:t>https://www.youtube.com/watch?v=ohkFAAfOAM4</a:t>
            </a:r>
            <a:r>
              <a:rPr lang="en-IE" sz="1800" dirty="0">
                <a:solidFill>
                  <a:srgbClr val="87AF3F"/>
                </a:solidFill>
              </a:rPr>
              <a:t>.</a:t>
            </a:r>
            <a:r>
              <a:rPr lang="en-IE" sz="1800" dirty="0"/>
              <a:t>Sådan bygger du god jord:</a:t>
            </a:r>
            <a:r>
              <a:rPr lang="en-IE" sz="1800" dirty="0">
                <a:solidFill>
                  <a:srgbClr val="87AF3F"/>
                </a:solidFill>
                <a:hlinkClick r:id="rId5">
                  <a:extLst>
                    <a:ext uri="{A12FA001-AC4F-418D-AE19-62706E023703}">
                      <ahyp:hlinkClr xmlns:ahyp="http://schemas.microsoft.com/office/drawing/2018/hyperlinkcolor" val="tx"/>
                    </a:ext>
                  </a:extLst>
                </a:hlinkClick>
              </a:rPr>
              <a:t>https://www.youtube.com/watch?v=ErMHR6Mc4Bk</a:t>
            </a:r>
            <a:r>
              <a:rPr lang="en-IE" sz="1800" dirty="0">
                <a:solidFill>
                  <a:srgbClr val="87AF3F"/>
                </a:solidFill>
              </a:rPr>
              <a:t> </a:t>
            </a:r>
          </a:p>
          <a:p>
            <a:pPr marL="1209675" indent="-1209675" algn="l" rtl="0"/>
            <a:endParaRPr lang="en-IE" sz="1800" dirty="0"/>
          </a:p>
          <a:p>
            <a:pPr marL="1209675" indent="-1209675" algn="l" rtl="0"/>
            <a:r>
              <a:rPr lang="en-IE" sz="1800" b="1" dirty="0"/>
              <a:t>Casestudie:</a:t>
            </a:r>
            <a:r>
              <a:rPr lang="en-IE" sz="1800" dirty="0"/>
              <a:t>Kork Byjord.</a:t>
            </a:r>
            <a:r>
              <a:rPr lang="en-IE" sz="1800" dirty="0" err="1"/>
              <a:t>Orti</a:t>
            </a:r>
            <a:r>
              <a:rPr lang="en-IE" sz="1800" dirty="0"/>
              <a:t>Generali. New Urban Trade Sheet: Soil Maker</a:t>
            </a:r>
          </a:p>
          <a:p>
            <a:pPr marL="1209675" indent="-1209675" algn="l" rtl="0"/>
            <a:endParaRPr lang="en-IE" sz="1800" dirty="0"/>
          </a:p>
          <a:p>
            <a:pPr marL="1209675" indent="-1209675" algn="l" rtl="0"/>
            <a:r>
              <a:rPr lang="en-IE" sz="1800" b="1" dirty="0"/>
              <a:t>Offentliggørelse:</a:t>
            </a:r>
            <a:r>
              <a:rPr lang="en-IE" sz="1800" dirty="0"/>
              <a:t>Tejada, M. et al.2009. Jordgenopretning ved hjælp af komposterede planterester: Effekter på jordens egenskaber. Soil and Tillage Research, bind 102 (1), pp. 109-117. Tilgængelig kl</a:t>
            </a:r>
            <a:r>
              <a:rPr lang="en-IE" sz="1800" dirty="0">
                <a:solidFill>
                  <a:srgbClr val="87AF3F"/>
                </a:solidFill>
                <a:hlinkClick r:id="rId6">
                  <a:extLst>
                    <a:ext uri="{A12FA001-AC4F-418D-AE19-62706E023703}">
                      <ahyp:hlinkClr xmlns:ahyp="http://schemas.microsoft.com/office/drawing/2018/hyperlinkcolor" val="tx"/>
                    </a:ext>
                  </a:extLst>
                </a:hlinkClick>
              </a:rPr>
              <a:t>https://doi.org/10.1016/j.still.2008.08.004</a:t>
            </a:r>
            <a:r>
              <a:rPr lang="en-IE" sz="1800" dirty="0">
                <a:solidFill>
                  <a:srgbClr val="87AF3F"/>
                </a:solidFill>
              </a:rPr>
              <a:t>.</a:t>
            </a:r>
          </a:p>
          <a:p>
            <a:pPr marL="1209675" indent="-1209675" algn="l" rtl="0"/>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64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3613598" cy="803654"/>
          </a:xfrm>
        </p:spPr>
        <p:txBody>
          <a:bodyPr/>
          <a:lstStyle/>
          <a:p>
            <a:pPr algn="l" rtl="0"/>
            <a:r>
              <a:rPr lang="en-US" b="1" dirty="0">
                <a:solidFill>
                  <a:srgbClr val="E8A116"/>
                </a:solidFill>
              </a:rPr>
              <a:t>2.5 Jordsundhed</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348915" y="1371191"/>
            <a:ext cx="8995110"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940A6BF-1A40-2FEE-E7F8-E4D7C121ED9E}"/>
              </a:ext>
            </a:extLst>
          </p:cNvPr>
          <p:cNvGrpSpPr/>
          <p:nvPr/>
        </p:nvGrpSpPr>
        <p:grpSpPr>
          <a:xfrm>
            <a:off x="9508429" y="486025"/>
            <a:ext cx="1001458" cy="951836"/>
            <a:chOff x="3153146" y="2544217"/>
            <a:chExt cx="1191154" cy="1132133"/>
          </a:xfrm>
          <a:solidFill>
            <a:srgbClr val="296B5F"/>
          </a:solidFill>
        </p:grpSpPr>
        <p:sp>
          <p:nvSpPr>
            <p:cNvPr id="15" name="Freeform 14">
              <a:extLst>
                <a:ext uri="{FF2B5EF4-FFF2-40B4-BE49-F238E27FC236}">
                  <a16:creationId xmlns:a16="http://schemas.microsoft.com/office/drawing/2014/main" id="{6EF7DA33-C567-0BB5-649D-13D70BA084DB}"/>
                </a:ext>
              </a:extLst>
            </p:cNvPr>
            <p:cNvSpPr/>
            <p:nvPr/>
          </p:nvSpPr>
          <p:spPr>
            <a:xfrm>
              <a:off x="3371671" y="2579566"/>
              <a:ext cx="308276" cy="403940"/>
            </a:xfrm>
            <a:custGeom>
              <a:avLst/>
              <a:gdLst>
                <a:gd name="connsiteX0" fmla="*/ 0 w 308276"/>
                <a:gd name="connsiteY0" fmla="*/ 158722 h 403940"/>
                <a:gd name="connsiteX1" fmla="*/ 0 w 308276"/>
                <a:gd name="connsiteY1" fmla="*/ 47132 h 403940"/>
                <a:gd name="connsiteX2" fmla="*/ 47107 w 308276"/>
                <a:gd name="connsiteY2" fmla="*/ 0 h 403940"/>
                <a:gd name="connsiteX3" fmla="*/ 261169 w 308276"/>
                <a:gd name="connsiteY3" fmla="*/ 0 h 403940"/>
                <a:gd name="connsiteX4" fmla="*/ 308276 w 308276"/>
                <a:gd name="connsiteY4" fmla="*/ 46438 h 403940"/>
                <a:gd name="connsiteX5" fmla="*/ 308276 w 308276"/>
                <a:gd name="connsiteY5" fmla="*/ 268927 h 403940"/>
                <a:gd name="connsiteX6" fmla="*/ 273638 w 308276"/>
                <a:gd name="connsiteY6" fmla="*/ 336159 h 403940"/>
                <a:gd name="connsiteX7" fmla="*/ 189122 w 308276"/>
                <a:gd name="connsiteY7" fmla="*/ 395766 h 403940"/>
                <a:gd name="connsiteX8" fmla="*/ 167647 w 308276"/>
                <a:gd name="connsiteY8" fmla="*/ 402697 h 403940"/>
                <a:gd name="connsiteX9" fmla="*/ 95600 w 308276"/>
                <a:gd name="connsiteY9" fmla="*/ 379824 h 403940"/>
                <a:gd name="connsiteX10" fmla="*/ 35331 w 308276"/>
                <a:gd name="connsiteY10" fmla="*/ 336159 h 403940"/>
                <a:gd name="connsiteX11" fmla="*/ 0 w 308276"/>
                <a:gd name="connsiteY11" fmla="*/ 268234 h 403940"/>
                <a:gd name="connsiteX12" fmla="*/ 0 w 308276"/>
                <a:gd name="connsiteY12" fmla="*/ 158722 h 403940"/>
                <a:gd name="connsiteX13" fmla="*/ 155177 w 308276"/>
                <a:gd name="connsiteY13" fmla="*/ 27031 h 403940"/>
                <a:gd name="connsiteX14" fmla="*/ 50571 w 308276"/>
                <a:gd name="connsiteY14" fmla="*/ 27031 h 403940"/>
                <a:gd name="connsiteX15" fmla="*/ 28403 w 308276"/>
                <a:gd name="connsiteY15" fmla="*/ 48518 h 403940"/>
                <a:gd name="connsiteX16" fmla="*/ 28403 w 308276"/>
                <a:gd name="connsiteY16" fmla="*/ 196150 h 403940"/>
                <a:gd name="connsiteX17" fmla="*/ 50571 w 308276"/>
                <a:gd name="connsiteY17" fmla="*/ 217637 h 403940"/>
                <a:gd name="connsiteX18" fmla="*/ 257705 w 308276"/>
                <a:gd name="connsiteY18" fmla="*/ 217637 h 403940"/>
                <a:gd name="connsiteX19" fmla="*/ 280566 w 308276"/>
                <a:gd name="connsiteY19" fmla="*/ 195457 h 403940"/>
                <a:gd name="connsiteX20" fmla="*/ 280566 w 308276"/>
                <a:gd name="connsiteY20" fmla="*/ 48518 h 403940"/>
                <a:gd name="connsiteX21" fmla="*/ 258398 w 308276"/>
                <a:gd name="connsiteY21" fmla="*/ 26338 h 403940"/>
                <a:gd name="connsiteX22" fmla="*/ 155177 w 308276"/>
                <a:gd name="connsiteY22" fmla="*/ 27031 h 403940"/>
                <a:gd name="connsiteX23" fmla="*/ 154484 w 308276"/>
                <a:gd name="connsiteY23" fmla="*/ 259916 h 403940"/>
                <a:gd name="connsiteX24" fmla="*/ 103221 w 308276"/>
                <a:gd name="connsiteY24" fmla="*/ 259916 h 403940"/>
                <a:gd name="connsiteX25" fmla="*/ 83131 w 308276"/>
                <a:gd name="connsiteY25" fmla="*/ 277244 h 403940"/>
                <a:gd name="connsiteX26" fmla="*/ 102528 w 308276"/>
                <a:gd name="connsiteY26" fmla="*/ 294572 h 403940"/>
                <a:gd name="connsiteX27" fmla="*/ 205748 w 308276"/>
                <a:gd name="connsiteY27" fmla="*/ 294572 h 403940"/>
                <a:gd name="connsiteX28" fmla="*/ 225145 w 308276"/>
                <a:gd name="connsiteY28" fmla="*/ 276551 h 403940"/>
                <a:gd name="connsiteX29" fmla="*/ 205748 w 308276"/>
                <a:gd name="connsiteY29" fmla="*/ 259916 h 403940"/>
                <a:gd name="connsiteX30" fmla="*/ 154484 w 308276"/>
                <a:gd name="connsiteY30" fmla="*/ 259916 h 4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8276" h="403940">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w="6923" cap="flat">
              <a:noFill/>
              <a:prstDash val="solid"/>
              <a:miter/>
            </a:ln>
          </p:spPr>
          <p:txBody>
            <a:bodyPr rtlCol="0" anchor="ctr"/>
            <a:lstStyle/>
            <a:p>
              <a:pPr algn="l" rtl="0"/>
              <a:endParaRPr lang="en-US"/>
            </a:p>
          </p:txBody>
        </p:sp>
        <p:grpSp>
          <p:nvGrpSpPr>
            <p:cNvPr id="16" name="Group 15">
              <a:extLst>
                <a:ext uri="{FF2B5EF4-FFF2-40B4-BE49-F238E27FC236}">
                  <a16:creationId xmlns:a16="http://schemas.microsoft.com/office/drawing/2014/main" id="{D596C1EB-F6C0-8BF0-9F09-49D70A563E29}"/>
                </a:ext>
              </a:extLst>
            </p:cNvPr>
            <p:cNvGrpSpPr/>
            <p:nvPr/>
          </p:nvGrpSpPr>
          <p:grpSpPr>
            <a:xfrm>
              <a:off x="3153146" y="2544217"/>
              <a:ext cx="1191154" cy="1132133"/>
              <a:chOff x="3153146" y="2544217"/>
              <a:chExt cx="1191154" cy="1132133"/>
            </a:xfrm>
            <a:grpFill/>
          </p:grpSpPr>
          <p:sp>
            <p:nvSpPr>
              <p:cNvPr id="17" name="Freeform 16">
                <a:extLst>
                  <a:ext uri="{FF2B5EF4-FFF2-40B4-BE49-F238E27FC236}">
                    <a16:creationId xmlns:a16="http://schemas.microsoft.com/office/drawing/2014/main" id="{7A932BAA-32FC-7207-3787-BC2F02528D0F}"/>
                  </a:ext>
                </a:extLst>
              </p:cNvPr>
              <p:cNvSpPr/>
              <p:nvPr/>
            </p:nvSpPr>
            <p:spPr>
              <a:xfrm>
                <a:off x="3153146" y="2544217"/>
                <a:ext cx="1191154" cy="1132133"/>
              </a:xfrm>
              <a:custGeom>
                <a:avLst/>
                <a:gdLst>
                  <a:gd name="connsiteX0" fmla="*/ 1190462 w 1191154"/>
                  <a:gd name="connsiteY0" fmla="*/ 1120066 h 1132133"/>
                  <a:gd name="connsiteX1" fmla="*/ 1167601 w 1191154"/>
                  <a:gd name="connsiteY1" fmla="*/ 1131156 h 1132133"/>
                  <a:gd name="connsiteX2" fmla="*/ 1155824 w 1191154"/>
                  <a:gd name="connsiteY2" fmla="*/ 1108283 h 1132133"/>
                  <a:gd name="connsiteX3" fmla="*/ 1155824 w 1191154"/>
                  <a:gd name="connsiteY3" fmla="*/ 950947 h 1132133"/>
                  <a:gd name="connsiteX4" fmla="*/ 1146125 w 1191154"/>
                  <a:gd name="connsiteY4" fmla="*/ 936392 h 1132133"/>
                  <a:gd name="connsiteX5" fmla="*/ 1062302 w 1191154"/>
                  <a:gd name="connsiteY5" fmla="*/ 919064 h 1132133"/>
                  <a:gd name="connsiteX6" fmla="*/ 1026971 w 1191154"/>
                  <a:gd name="connsiteY6" fmla="*/ 929461 h 1132133"/>
                  <a:gd name="connsiteX7" fmla="*/ 887035 w 1191154"/>
                  <a:gd name="connsiteY7" fmla="*/ 929461 h 1132133"/>
                  <a:gd name="connsiteX8" fmla="*/ 784507 w 1191154"/>
                  <a:gd name="connsiteY8" fmla="*/ 929461 h 1132133"/>
                  <a:gd name="connsiteX9" fmla="*/ 643185 w 1191154"/>
                  <a:gd name="connsiteY9" fmla="*/ 929461 h 1132133"/>
                  <a:gd name="connsiteX10" fmla="*/ 545506 w 1191154"/>
                  <a:gd name="connsiteY10" fmla="*/ 928075 h 1132133"/>
                  <a:gd name="connsiteX11" fmla="*/ 400028 w 1191154"/>
                  <a:gd name="connsiteY11" fmla="*/ 928768 h 1132133"/>
                  <a:gd name="connsiteX12" fmla="*/ 390329 w 1191154"/>
                  <a:gd name="connsiteY12" fmla="*/ 925302 h 1132133"/>
                  <a:gd name="connsiteX13" fmla="*/ 390329 w 1191154"/>
                  <a:gd name="connsiteY13" fmla="*/ 971047 h 1132133"/>
                  <a:gd name="connsiteX14" fmla="*/ 372318 w 1191154"/>
                  <a:gd name="connsiteY14" fmla="*/ 993227 h 1132133"/>
                  <a:gd name="connsiteX15" fmla="*/ 354999 w 1191154"/>
                  <a:gd name="connsiteY15" fmla="*/ 971047 h 1132133"/>
                  <a:gd name="connsiteX16" fmla="*/ 354999 w 1191154"/>
                  <a:gd name="connsiteY16" fmla="*/ 918371 h 1132133"/>
                  <a:gd name="connsiteX17" fmla="*/ 302349 w 1191154"/>
                  <a:gd name="connsiteY17" fmla="*/ 927382 h 1132133"/>
                  <a:gd name="connsiteX18" fmla="*/ 224068 w 1191154"/>
                  <a:gd name="connsiteY18" fmla="*/ 944709 h 1132133"/>
                  <a:gd name="connsiteX19" fmla="*/ 164491 w 1191154"/>
                  <a:gd name="connsiteY19" fmla="*/ 930847 h 1132133"/>
                  <a:gd name="connsiteX20" fmla="*/ 39102 w 1191154"/>
                  <a:gd name="connsiteY20" fmla="*/ 936392 h 1132133"/>
                  <a:gd name="connsiteX21" fmla="*/ 34253 w 1191154"/>
                  <a:gd name="connsiteY21" fmla="*/ 947482 h 1132133"/>
                  <a:gd name="connsiteX22" fmla="*/ 34253 w 1191154"/>
                  <a:gd name="connsiteY22" fmla="*/ 1104818 h 1132133"/>
                  <a:gd name="connsiteX23" fmla="*/ 34253 w 1191154"/>
                  <a:gd name="connsiteY23" fmla="*/ 1115214 h 1132133"/>
                  <a:gd name="connsiteX24" fmla="*/ 16934 w 1191154"/>
                  <a:gd name="connsiteY24" fmla="*/ 1130463 h 1132133"/>
                  <a:gd name="connsiteX25" fmla="*/ 308 w 1191154"/>
                  <a:gd name="connsiteY25" fmla="*/ 1115908 h 1132133"/>
                  <a:gd name="connsiteX26" fmla="*/ 308 w 1191154"/>
                  <a:gd name="connsiteY26" fmla="*/ 1108977 h 1132133"/>
                  <a:gd name="connsiteX27" fmla="*/ 308 w 1191154"/>
                  <a:gd name="connsiteY27" fmla="*/ 670931 h 1132133"/>
                  <a:gd name="connsiteX28" fmla="*/ 79975 w 1191154"/>
                  <a:gd name="connsiteY28" fmla="*/ 593302 h 1132133"/>
                  <a:gd name="connsiteX29" fmla="*/ 128468 w 1191154"/>
                  <a:gd name="connsiteY29" fmla="*/ 600927 h 1132133"/>
                  <a:gd name="connsiteX30" fmla="*/ 317590 w 1191154"/>
                  <a:gd name="connsiteY30" fmla="*/ 634196 h 1132133"/>
                  <a:gd name="connsiteX31" fmla="*/ 325210 w 1191154"/>
                  <a:gd name="connsiteY31" fmla="*/ 634889 h 1132133"/>
                  <a:gd name="connsiteX32" fmla="*/ 325903 w 1191154"/>
                  <a:gd name="connsiteY32" fmla="*/ 624492 h 1132133"/>
                  <a:gd name="connsiteX33" fmla="*/ 325903 w 1191154"/>
                  <a:gd name="connsiteY33" fmla="*/ 473394 h 1132133"/>
                  <a:gd name="connsiteX34" fmla="*/ 317590 w 1191154"/>
                  <a:gd name="connsiteY34" fmla="*/ 457453 h 1132133"/>
                  <a:gd name="connsiteX35" fmla="*/ 235152 w 1191154"/>
                  <a:gd name="connsiteY35" fmla="*/ 399231 h 1132133"/>
                  <a:gd name="connsiteX36" fmla="*/ 185966 w 1191154"/>
                  <a:gd name="connsiteY36" fmla="*/ 305662 h 1132133"/>
                  <a:gd name="connsiteX37" fmla="*/ 185966 w 1191154"/>
                  <a:gd name="connsiteY37" fmla="*/ 81094 h 1132133"/>
                  <a:gd name="connsiteX38" fmla="*/ 267712 w 1191154"/>
                  <a:gd name="connsiteY38" fmla="*/ 0 h 1132133"/>
                  <a:gd name="connsiteX39" fmla="*/ 483158 w 1191154"/>
                  <a:gd name="connsiteY39" fmla="*/ 0 h 1132133"/>
                  <a:gd name="connsiteX40" fmla="*/ 564211 w 1191154"/>
                  <a:gd name="connsiteY40" fmla="*/ 81094 h 1132133"/>
                  <a:gd name="connsiteX41" fmla="*/ 564211 w 1191154"/>
                  <a:gd name="connsiteY41" fmla="*/ 305662 h 1132133"/>
                  <a:gd name="connsiteX42" fmla="*/ 517103 w 1191154"/>
                  <a:gd name="connsiteY42" fmla="*/ 397845 h 1132133"/>
                  <a:gd name="connsiteX43" fmla="*/ 432587 w 1191154"/>
                  <a:gd name="connsiteY43" fmla="*/ 457453 h 1132133"/>
                  <a:gd name="connsiteX44" fmla="*/ 424274 w 1191154"/>
                  <a:gd name="connsiteY44" fmla="*/ 473394 h 1132133"/>
                  <a:gd name="connsiteX45" fmla="*/ 424274 w 1191154"/>
                  <a:gd name="connsiteY45" fmla="*/ 721528 h 1132133"/>
                  <a:gd name="connsiteX46" fmla="*/ 396564 w 1191154"/>
                  <a:gd name="connsiteY46" fmla="*/ 774897 h 1132133"/>
                  <a:gd name="connsiteX47" fmla="*/ 392407 w 1191154"/>
                  <a:gd name="connsiteY47" fmla="*/ 783215 h 1132133"/>
                  <a:gd name="connsiteX48" fmla="*/ 392407 w 1191154"/>
                  <a:gd name="connsiteY48" fmla="*/ 880943 h 1132133"/>
                  <a:gd name="connsiteX49" fmla="*/ 395871 w 1191154"/>
                  <a:gd name="connsiteY49" fmla="*/ 888568 h 1132133"/>
                  <a:gd name="connsiteX50" fmla="*/ 476924 w 1191154"/>
                  <a:gd name="connsiteY50" fmla="*/ 910747 h 1132133"/>
                  <a:gd name="connsiteX51" fmla="*/ 530266 w 1191154"/>
                  <a:gd name="connsiteY51" fmla="*/ 896885 h 1132133"/>
                  <a:gd name="connsiteX52" fmla="*/ 658425 w 1191154"/>
                  <a:gd name="connsiteY52" fmla="*/ 896885 h 1132133"/>
                  <a:gd name="connsiteX53" fmla="*/ 773423 w 1191154"/>
                  <a:gd name="connsiteY53" fmla="*/ 896885 h 1132133"/>
                  <a:gd name="connsiteX54" fmla="*/ 899504 w 1191154"/>
                  <a:gd name="connsiteY54" fmla="*/ 896192 h 1132133"/>
                  <a:gd name="connsiteX55" fmla="*/ 1016580 w 1191154"/>
                  <a:gd name="connsiteY55" fmla="*/ 896192 h 1132133"/>
                  <a:gd name="connsiteX56" fmla="*/ 1139890 w 1191154"/>
                  <a:gd name="connsiteY56" fmla="*/ 894805 h 1132133"/>
                  <a:gd name="connsiteX57" fmla="*/ 1157209 w 1191154"/>
                  <a:gd name="connsiteY57" fmla="*/ 901736 h 1132133"/>
                  <a:gd name="connsiteX58" fmla="*/ 1157209 w 1191154"/>
                  <a:gd name="connsiteY58" fmla="*/ 889260 h 1132133"/>
                  <a:gd name="connsiteX59" fmla="*/ 1157209 w 1191154"/>
                  <a:gd name="connsiteY59" fmla="*/ 664693 h 1132133"/>
                  <a:gd name="connsiteX60" fmla="*/ 1108024 w 1191154"/>
                  <a:gd name="connsiteY60" fmla="*/ 616175 h 1132133"/>
                  <a:gd name="connsiteX61" fmla="*/ 875258 w 1191154"/>
                  <a:gd name="connsiteY61" fmla="*/ 616175 h 1132133"/>
                  <a:gd name="connsiteX62" fmla="*/ 850319 w 1191154"/>
                  <a:gd name="connsiteY62" fmla="*/ 611323 h 1132133"/>
                  <a:gd name="connsiteX63" fmla="*/ 759568 w 1191154"/>
                  <a:gd name="connsiteY63" fmla="*/ 575975 h 1132133"/>
                  <a:gd name="connsiteX64" fmla="*/ 638336 w 1191154"/>
                  <a:gd name="connsiteY64" fmla="*/ 575282 h 1132133"/>
                  <a:gd name="connsiteX65" fmla="*/ 497706 w 1191154"/>
                  <a:gd name="connsiteY65" fmla="*/ 629344 h 1132133"/>
                  <a:gd name="connsiteX66" fmla="*/ 491471 w 1191154"/>
                  <a:gd name="connsiteY66" fmla="*/ 632117 h 1132133"/>
                  <a:gd name="connsiteX67" fmla="*/ 467225 w 1191154"/>
                  <a:gd name="connsiteY67" fmla="*/ 622413 h 1132133"/>
                  <a:gd name="connsiteX68" fmla="*/ 479002 w 1191154"/>
                  <a:gd name="connsiteY68" fmla="*/ 599540 h 1132133"/>
                  <a:gd name="connsiteX69" fmla="*/ 587072 w 1191154"/>
                  <a:gd name="connsiteY69" fmla="*/ 557954 h 1132133"/>
                  <a:gd name="connsiteX70" fmla="*/ 644570 w 1191154"/>
                  <a:gd name="connsiteY70" fmla="*/ 536467 h 1132133"/>
                  <a:gd name="connsiteX71" fmla="*/ 764417 w 1191154"/>
                  <a:gd name="connsiteY71" fmla="*/ 540626 h 1132133"/>
                  <a:gd name="connsiteX72" fmla="*/ 858632 w 1191154"/>
                  <a:gd name="connsiteY72" fmla="*/ 577361 h 1132133"/>
                  <a:gd name="connsiteX73" fmla="*/ 880107 w 1191154"/>
                  <a:gd name="connsiteY73" fmla="*/ 581519 h 1132133"/>
                  <a:gd name="connsiteX74" fmla="*/ 1096247 w 1191154"/>
                  <a:gd name="connsiteY74" fmla="*/ 581519 h 1132133"/>
                  <a:gd name="connsiteX75" fmla="*/ 1191154 w 1191154"/>
                  <a:gd name="connsiteY75" fmla="*/ 646672 h 1132133"/>
                  <a:gd name="connsiteX76" fmla="*/ 1190462 w 1191154"/>
                  <a:gd name="connsiteY76" fmla="*/ 1120066 h 1132133"/>
                  <a:gd name="connsiteX77" fmla="*/ 33560 w 1191154"/>
                  <a:gd name="connsiteY77" fmla="*/ 901043 h 1132133"/>
                  <a:gd name="connsiteX78" fmla="*/ 62656 w 1191154"/>
                  <a:gd name="connsiteY78" fmla="*/ 889953 h 1132133"/>
                  <a:gd name="connsiteX79" fmla="*/ 176961 w 1191154"/>
                  <a:gd name="connsiteY79" fmla="*/ 899657 h 1132133"/>
                  <a:gd name="connsiteX80" fmla="*/ 268404 w 1191154"/>
                  <a:gd name="connsiteY80" fmla="*/ 904509 h 1132133"/>
                  <a:gd name="connsiteX81" fmla="*/ 354999 w 1191154"/>
                  <a:gd name="connsiteY81" fmla="*/ 883716 h 1132133"/>
                  <a:gd name="connsiteX82" fmla="*/ 354999 w 1191154"/>
                  <a:gd name="connsiteY82" fmla="*/ 781828 h 1132133"/>
                  <a:gd name="connsiteX83" fmla="*/ 350149 w 1191154"/>
                  <a:gd name="connsiteY83" fmla="*/ 775590 h 1132133"/>
                  <a:gd name="connsiteX84" fmla="*/ 324517 w 1191154"/>
                  <a:gd name="connsiteY84" fmla="*/ 728459 h 1132133"/>
                  <a:gd name="connsiteX85" fmla="*/ 324517 w 1191154"/>
                  <a:gd name="connsiteY85" fmla="*/ 680634 h 1132133"/>
                  <a:gd name="connsiteX86" fmla="*/ 317590 w 1191154"/>
                  <a:gd name="connsiteY86" fmla="*/ 671624 h 1132133"/>
                  <a:gd name="connsiteX87" fmla="*/ 89673 w 1191154"/>
                  <a:gd name="connsiteY87" fmla="*/ 631423 h 1132133"/>
                  <a:gd name="connsiteX88" fmla="*/ 34946 w 1191154"/>
                  <a:gd name="connsiteY88" fmla="*/ 678555 h 1132133"/>
                  <a:gd name="connsiteX89" fmla="*/ 34946 w 1191154"/>
                  <a:gd name="connsiteY89" fmla="*/ 870546 h 1132133"/>
                  <a:gd name="connsiteX90" fmla="*/ 33560 w 1191154"/>
                  <a:gd name="connsiteY90" fmla="*/ 901043 h 1132133"/>
                  <a:gd name="connsiteX91" fmla="*/ 218526 w 1191154"/>
                  <a:gd name="connsiteY91" fmla="*/ 194071 h 1132133"/>
                  <a:gd name="connsiteX92" fmla="*/ 218526 w 1191154"/>
                  <a:gd name="connsiteY92" fmla="*/ 303582 h 1132133"/>
                  <a:gd name="connsiteX93" fmla="*/ 253856 w 1191154"/>
                  <a:gd name="connsiteY93" fmla="*/ 371507 h 1132133"/>
                  <a:gd name="connsiteX94" fmla="*/ 314126 w 1191154"/>
                  <a:gd name="connsiteY94" fmla="*/ 415173 h 1132133"/>
                  <a:gd name="connsiteX95" fmla="*/ 386173 w 1191154"/>
                  <a:gd name="connsiteY95" fmla="*/ 438046 h 1132133"/>
                  <a:gd name="connsiteX96" fmla="*/ 407648 w 1191154"/>
                  <a:gd name="connsiteY96" fmla="*/ 431115 h 1132133"/>
                  <a:gd name="connsiteX97" fmla="*/ 492164 w 1191154"/>
                  <a:gd name="connsiteY97" fmla="*/ 371507 h 1132133"/>
                  <a:gd name="connsiteX98" fmla="*/ 526802 w 1191154"/>
                  <a:gd name="connsiteY98" fmla="*/ 304275 h 1132133"/>
                  <a:gd name="connsiteX99" fmla="*/ 526802 w 1191154"/>
                  <a:gd name="connsiteY99" fmla="*/ 81787 h 1132133"/>
                  <a:gd name="connsiteX100" fmla="*/ 479695 w 1191154"/>
                  <a:gd name="connsiteY100" fmla="*/ 35348 h 1132133"/>
                  <a:gd name="connsiteX101" fmla="*/ 265633 w 1191154"/>
                  <a:gd name="connsiteY101" fmla="*/ 35348 h 1132133"/>
                  <a:gd name="connsiteX102" fmla="*/ 218526 w 1191154"/>
                  <a:gd name="connsiteY102" fmla="*/ 82480 h 1132133"/>
                  <a:gd name="connsiteX103" fmla="*/ 218526 w 1191154"/>
                  <a:gd name="connsiteY103" fmla="*/ 194071 h 1132133"/>
                  <a:gd name="connsiteX104" fmla="*/ 359848 w 1191154"/>
                  <a:gd name="connsiteY104" fmla="*/ 637662 h 1132133"/>
                  <a:gd name="connsiteX105" fmla="*/ 386173 w 1191154"/>
                  <a:gd name="connsiteY105" fmla="*/ 632810 h 1132133"/>
                  <a:gd name="connsiteX106" fmla="*/ 386173 w 1191154"/>
                  <a:gd name="connsiteY106" fmla="*/ 472701 h 1132133"/>
                  <a:gd name="connsiteX107" fmla="*/ 359848 w 1191154"/>
                  <a:gd name="connsiteY107" fmla="*/ 472701 h 1132133"/>
                  <a:gd name="connsiteX108" fmla="*/ 359848 w 1191154"/>
                  <a:gd name="connsiteY108" fmla="*/ 637662 h 1132133"/>
                  <a:gd name="connsiteX109" fmla="*/ 359155 w 1191154"/>
                  <a:gd name="connsiteY109" fmla="*/ 673010 h 1132133"/>
                  <a:gd name="connsiteX110" fmla="*/ 359155 w 1191154"/>
                  <a:gd name="connsiteY110" fmla="*/ 731231 h 1132133"/>
                  <a:gd name="connsiteX111" fmla="*/ 373010 w 1191154"/>
                  <a:gd name="connsiteY111" fmla="*/ 745094 h 1132133"/>
                  <a:gd name="connsiteX112" fmla="*/ 386865 w 1191154"/>
                  <a:gd name="connsiteY112" fmla="*/ 732618 h 1132133"/>
                  <a:gd name="connsiteX113" fmla="*/ 386865 w 1191154"/>
                  <a:gd name="connsiteY113" fmla="*/ 670238 h 1132133"/>
                  <a:gd name="connsiteX114" fmla="*/ 359155 w 1191154"/>
                  <a:gd name="connsiteY114" fmla="*/ 673010 h 1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191154" h="1132133">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grpFill/>
              <a:ln w="6923"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A929476D-94F8-60FF-7D1E-C7D889801FEE}"/>
                  </a:ext>
                </a:extLst>
              </p:cNvPr>
              <p:cNvSpPr/>
              <p:nvPr/>
            </p:nvSpPr>
            <p:spPr>
              <a:xfrm>
                <a:off x="3780595" y="2544271"/>
                <a:ext cx="425556" cy="429065"/>
              </a:xfrm>
              <a:custGeom>
                <a:avLst/>
                <a:gdLst>
                  <a:gd name="connsiteX0" fmla="*/ 40675 w 425556"/>
                  <a:gd name="connsiteY0" fmla="*/ 388781 h 429065"/>
                  <a:gd name="connsiteX1" fmla="*/ 100252 w 425556"/>
                  <a:gd name="connsiteY1" fmla="*/ 358284 h 429065"/>
                  <a:gd name="connsiteX2" fmla="*/ 127269 w 425556"/>
                  <a:gd name="connsiteY2" fmla="*/ 358977 h 429065"/>
                  <a:gd name="connsiteX3" fmla="*/ 387052 w 425556"/>
                  <a:gd name="connsiteY3" fmla="*/ 255011 h 429065"/>
                  <a:gd name="connsiteX4" fmla="*/ 410606 w 425556"/>
                  <a:gd name="connsiteY4" fmla="*/ 238376 h 429065"/>
                  <a:gd name="connsiteX5" fmla="*/ 420997 w 425556"/>
                  <a:gd name="connsiteY5" fmla="*/ 265407 h 429065"/>
                  <a:gd name="connsiteX6" fmla="*/ 123805 w 425556"/>
                  <a:gd name="connsiteY6" fmla="*/ 397098 h 429065"/>
                  <a:gd name="connsiteX7" fmla="*/ 101637 w 425556"/>
                  <a:gd name="connsiteY7" fmla="*/ 397098 h 429065"/>
                  <a:gd name="connsiteX8" fmla="*/ 51066 w 425556"/>
                  <a:gd name="connsiteY8" fmla="*/ 423436 h 429065"/>
                  <a:gd name="connsiteX9" fmla="*/ 9501 w 425556"/>
                  <a:gd name="connsiteY9" fmla="*/ 419971 h 429065"/>
                  <a:gd name="connsiteX10" fmla="*/ 5344 w 425556"/>
                  <a:gd name="connsiteY10" fmla="*/ 378384 h 429065"/>
                  <a:gd name="connsiteX11" fmla="*/ 33054 w 425556"/>
                  <a:gd name="connsiteY11" fmla="*/ 324322 h 429065"/>
                  <a:gd name="connsiteX12" fmla="*/ 33054 w 425556"/>
                  <a:gd name="connsiteY12" fmla="*/ 306994 h 429065"/>
                  <a:gd name="connsiteX13" fmla="*/ 44831 w 425556"/>
                  <a:gd name="connsiteY13" fmla="*/ 93516 h 429065"/>
                  <a:gd name="connsiteX14" fmla="*/ 237417 w 425556"/>
                  <a:gd name="connsiteY14" fmla="*/ 639 h 429065"/>
                  <a:gd name="connsiteX15" fmla="*/ 424461 w 425556"/>
                  <a:gd name="connsiteY15" fmla="*/ 164213 h 429065"/>
                  <a:gd name="connsiteX16" fmla="*/ 411299 w 425556"/>
                  <a:gd name="connsiteY16" fmla="*/ 190552 h 429065"/>
                  <a:gd name="connsiteX17" fmla="*/ 389823 w 425556"/>
                  <a:gd name="connsiteY17" fmla="*/ 171144 h 429065"/>
                  <a:gd name="connsiteX18" fmla="*/ 329554 w 425556"/>
                  <a:gd name="connsiteY18" fmla="*/ 74109 h 429065"/>
                  <a:gd name="connsiteX19" fmla="*/ 105794 w 425556"/>
                  <a:gd name="connsiteY19" fmla="*/ 76188 h 429065"/>
                  <a:gd name="connsiteX20" fmla="*/ 67692 w 425556"/>
                  <a:gd name="connsiteY20" fmla="*/ 296597 h 429065"/>
                  <a:gd name="connsiteX21" fmla="*/ 68385 w 425556"/>
                  <a:gd name="connsiteY21" fmla="*/ 331946 h 429065"/>
                  <a:gd name="connsiteX22" fmla="*/ 39982 w 425556"/>
                  <a:gd name="connsiteY22" fmla="*/ 387395 h 429065"/>
                  <a:gd name="connsiteX23" fmla="*/ 40675 w 425556"/>
                  <a:gd name="connsiteY23" fmla="*/ 388781 h 42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5556" h="429065">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grpFill/>
              <a:ln w="6923"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B3B2F10C-7DCD-FCD6-0F87-447581C07179}"/>
                  </a:ext>
                </a:extLst>
              </p:cNvPr>
              <p:cNvSpPr/>
              <p:nvPr/>
            </p:nvSpPr>
            <p:spPr>
              <a:xfrm>
                <a:off x="3894702" y="2793044"/>
                <a:ext cx="212023" cy="35348"/>
              </a:xfrm>
              <a:custGeom>
                <a:avLst/>
                <a:gdLst>
                  <a:gd name="connsiteX0" fmla="*/ 105299 w 212023"/>
                  <a:gd name="connsiteY0" fmla="*/ 35349 h 35348"/>
                  <a:gd name="connsiteX1" fmla="*/ 21475 w 212023"/>
                  <a:gd name="connsiteY1" fmla="*/ 35349 h 35348"/>
                  <a:gd name="connsiteX2" fmla="*/ 0 w 212023"/>
                  <a:gd name="connsiteY2" fmla="*/ 18021 h 35348"/>
                  <a:gd name="connsiteX3" fmla="*/ 21475 w 212023"/>
                  <a:gd name="connsiteY3" fmla="*/ 0 h 35348"/>
                  <a:gd name="connsiteX4" fmla="*/ 191201 w 212023"/>
                  <a:gd name="connsiteY4" fmla="*/ 0 h 35348"/>
                  <a:gd name="connsiteX5" fmla="*/ 211983 w 212023"/>
                  <a:gd name="connsiteY5" fmla="*/ 18021 h 35348"/>
                  <a:gd name="connsiteX6" fmla="*/ 191201 w 212023"/>
                  <a:gd name="connsiteY6" fmla="*/ 34656 h 35348"/>
                  <a:gd name="connsiteX7" fmla="*/ 105299 w 212023"/>
                  <a:gd name="connsiteY7" fmla="*/ 35349 h 3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23" h="35348">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grpFill/>
              <a:ln w="6923"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60BE4668-8140-9919-1249-426BF5E21603}"/>
                  </a:ext>
                </a:extLst>
              </p:cNvPr>
              <p:cNvSpPr/>
              <p:nvPr/>
            </p:nvSpPr>
            <p:spPr>
              <a:xfrm>
                <a:off x="3894009" y="2725812"/>
                <a:ext cx="211983" cy="35348"/>
              </a:xfrm>
              <a:custGeom>
                <a:avLst/>
                <a:gdLst>
                  <a:gd name="connsiteX0" fmla="*/ 106684 w 211983"/>
                  <a:gd name="connsiteY0" fmla="*/ 34656 h 35348"/>
                  <a:gd name="connsiteX1" fmla="*/ 21475 w 211983"/>
                  <a:gd name="connsiteY1" fmla="*/ 34656 h 35348"/>
                  <a:gd name="connsiteX2" fmla="*/ 0 w 211983"/>
                  <a:gd name="connsiteY2" fmla="*/ 17328 h 35348"/>
                  <a:gd name="connsiteX3" fmla="*/ 22168 w 211983"/>
                  <a:gd name="connsiteY3" fmla="*/ 0 h 35348"/>
                  <a:gd name="connsiteX4" fmla="*/ 190508 w 211983"/>
                  <a:gd name="connsiteY4" fmla="*/ 0 h 35348"/>
                  <a:gd name="connsiteX5" fmla="*/ 211983 w 211983"/>
                  <a:gd name="connsiteY5" fmla="*/ 17328 h 35348"/>
                  <a:gd name="connsiteX6" fmla="*/ 189815 w 211983"/>
                  <a:gd name="connsiteY6" fmla="*/ 35349 h 35348"/>
                  <a:gd name="connsiteX7" fmla="*/ 106684 w 211983"/>
                  <a:gd name="connsiteY7" fmla="*/ 34656 h 3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83" h="35348">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grpFill/>
              <a:ln w="6923"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1F37FD70-A0A6-D994-08BE-6FAFDBF0DB38}"/>
                  </a:ext>
                </a:extLst>
              </p:cNvPr>
              <p:cNvSpPr/>
              <p:nvPr/>
            </p:nvSpPr>
            <p:spPr>
              <a:xfrm>
                <a:off x="3948044" y="2658581"/>
                <a:ext cx="105298" cy="34655"/>
              </a:xfrm>
              <a:custGeom>
                <a:avLst/>
                <a:gdLst>
                  <a:gd name="connsiteX0" fmla="*/ 53342 w 105298"/>
                  <a:gd name="connsiteY0" fmla="*/ 34656 h 34655"/>
                  <a:gd name="connsiteX1" fmla="*/ 19397 w 105298"/>
                  <a:gd name="connsiteY1" fmla="*/ 34656 h 34655"/>
                  <a:gd name="connsiteX2" fmla="*/ 0 w 105298"/>
                  <a:gd name="connsiteY2" fmla="*/ 17328 h 34655"/>
                  <a:gd name="connsiteX3" fmla="*/ 18704 w 105298"/>
                  <a:gd name="connsiteY3" fmla="*/ 0 h 34655"/>
                  <a:gd name="connsiteX4" fmla="*/ 85902 w 105298"/>
                  <a:gd name="connsiteY4" fmla="*/ 0 h 34655"/>
                  <a:gd name="connsiteX5" fmla="*/ 105299 w 105298"/>
                  <a:gd name="connsiteY5" fmla="*/ 17328 h 34655"/>
                  <a:gd name="connsiteX6" fmla="*/ 86594 w 105298"/>
                  <a:gd name="connsiteY6" fmla="*/ 34656 h 34655"/>
                  <a:gd name="connsiteX7" fmla="*/ 53342 w 105298"/>
                  <a:gd name="connsiteY7" fmla="*/ 34656 h 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98" h="34655">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grpFill/>
              <a:ln w="6923"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FAC0D9E6-3E46-227E-9A05-C07BF411BCD9}"/>
                  </a:ext>
                </a:extLst>
              </p:cNvPr>
              <p:cNvSpPr/>
              <p:nvPr/>
            </p:nvSpPr>
            <p:spPr>
              <a:xfrm>
                <a:off x="4211291" y="3524925"/>
                <a:ext cx="34637" cy="34046"/>
              </a:xfrm>
              <a:custGeom>
                <a:avLst/>
                <a:gdLst>
                  <a:gd name="connsiteX0" fmla="*/ 34638 w 34637"/>
                  <a:gd name="connsiteY0" fmla="*/ 16678 h 34046"/>
                  <a:gd name="connsiteX1" fmla="*/ 16626 w 34637"/>
                  <a:gd name="connsiteY1" fmla="*/ 34006 h 34046"/>
                  <a:gd name="connsiteX2" fmla="*/ 0 w 34637"/>
                  <a:gd name="connsiteY2" fmla="*/ 16678 h 34046"/>
                  <a:gd name="connsiteX3" fmla="*/ 18012 w 34637"/>
                  <a:gd name="connsiteY3" fmla="*/ 44 h 34046"/>
                  <a:gd name="connsiteX4" fmla="*/ 34638 w 34637"/>
                  <a:gd name="connsiteY4" fmla="*/ 16678 h 3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7" h="34046">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grpFill/>
              <a:ln w="6923"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65998CD5-3782-EFA1-7536-A57EA6977600}"/>
                  </a:ext>
                </a:extLst>
              </p:cNvPr>
              <p:cNvSpPr/>
              <p:nvPr/>
            </p:nvSpPr>
            <p:spPr>
              <a:xfrm>
                <a:off x="3261523" y="3524275"/>
                <a:ext cx="34681" cy="34655"/>
              </a:xfrm>
              <a:custGeom>
                <a:avLst/>
                <a:gdLst>
                  <a:gd name="connsiteX0" fmla="*/ 18012 w 34681"/>
                  <a:gd name="connsiteY0" fmla="*/ 34656 h 34655"/>
                  <a:gd name="connsiteX1" fmla="*/ 0 w 34681"/>
                  <a:gd name="connsiteY1" fmla="*/ 17328 h 34655"/>
                  <a:gd name="connsiteX2" fmla="*/ 17319 w 34681"/>
                  <a:gd name="connsiteY2" fmla="*/ 0 h 34655"/>
                  <a:gd name="connsiteX3" fmla="*/ 34638 w 34681"/>
                  <a:gd name="connsiteY3" fmla="*/ 15942 h 34655"/>
                  <a:gd name="connsiteX4" fmla="*/ 18012 w 34681"/>
                  <a:gd name="connsiteY4" fmla="*/ 34656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1" h="34655">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grpFill/>
              <a:ln w="6923"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4087CA56-7B81-8D68-610A-7174B025E214}"/>
                  </a:ext>
                </a:extLst>
              </p:cNvPr>
              <p:cNvSpPr/>
              <p:nvPr/>
            </p:nvSpPr>
            <p:spPr>
              <a:xfrm>
                <a:off x="3939038" y="3524275"/>
                <a:ext cx="34637" cy="34655"/>
              </a:xfrm>
              <a:custGeom>
                <a:avLst/>
                <a:gdLst>
                  <a:gd name="connsiteX0" fmla="*/ 18012 w 34637"/>
                  <a:gd name="connsiteY0" fmla="*/ 0 h 34655"/>
                  <a:gd name="connsiteX1" fmla="*/ 34638 w 34637"/>
                  <a:gd name="connsiteY1" fmla="*/ 16635 h 34655"/>
                  <a:gd name="connsiteX2" fmla="*/ 17319 w 34637"/>
                  <a:gd name="connsiteY2" fmla="*/ 34656 h 34655"/>
                  <a:gd name="connsiteX3" fmla="*/ 0 w 34637"/>
                  <a:gd name="connsiteY3" fmla="*/ 17328 h 34655"/>
                  <a:gd name="connsiteX4" fmla="*/ 18012 w 34637"/>
                  <a:gd name="connsiteY4" fmla="*/ 0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7" h="34655">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grpFill/>
              <a:ln w="6923"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C858DC8A-2937-1167-7E4A-CA8037B5E908}"/>
                  </a:ext>
                </a:extLst>
              </p:cNvPr>
              <p:cNvSpPr/>
              <p:nvPr/>
            </p:nvSpPr>
            <p:spPr>
              <a:xfrm>
                <a:off x="3729133" y="3563046"/>
                <a:ext cx="33944" cy="34053"/>
              </a:xfrm>
              <a:custGeom>
                <a:avLst/>
                <a:gdLst>
                  <a:gd name="connsiteX0" fmla="*/ 33945 w 33944"/>
                  <a:gd name="connsiteY0" fmla="*/ 16678 h 34053"/>
                  <a:gd name="connsiteX1" fmla="*/ 18012 w 33944"/>
                  <a:gd name="connsiteY1" fmla="*/ 34006 h 34053"/>
                  <a:gd name="connsiteX2" fmla="*/ 0 w 33944"/>
                  <a:gd name="connsiteY2" fmla="*/ 17372 h 34053"/>
                  <a:gd name="connsiteX3" fmla="*/ 15933 w 33944"/>
                  <a:gd name="connsiteY3" fmla="*/ 44 h 34053"/>
                  <a:gd name="connsiteX4" fmla="*/ 33945 w 33944"/>
                  <a:gd name="connsiteY4" fmla="*/ 16678 h 34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4" h="34053">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grpFill/>
              <a:ln w="6923"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9537B717-7DF2-0CA3-6B9F-F50D2C80BD9E}"/>
                  </a:ext>
                </a:extLst>
              </p:cNvPr>
              <p:cNvSpPr/>
              <p:nvPr/>
            </p:nvSpPr>
            <p:spPr>
              <a:xfrm>
                <a:off x="4156563" y="3562396"/>
                <a:ext cx="33944" cy="34655"/>
              </a:xfrm>
              <a:custGeom>
                <a:avLst/>
                <a:gdLst>
                  <a:gd name="connsiteX0" fmla="*/ 33945 w 33944"/>
                  <a:gd name="connsiteY0" fmla="*/ 17328 h 34655"/>
                  <a:gd name="connsiteX1" fmla="*/ 16626 w 33944"/>
                  <a:gd name="connsiteY1" fmla="*/ 34656 h 34655"/>
                  <a:gd name="connsiteX2" fmla="*/ 0 w 33944"/>
                  <a:gd name="connsiteY2" fmla="*/ 17328 h 34655"/>
                  <a:gd name="connsiteX3" fmla="*/ 18012 w 33944"/>
                  <a:gd name="connsiteY3" fmla="*/ 0 h 34655"/>
                  <a:gd name="connsiteX4" fmla="*/ 33945 w 33944"/>
                  <a:gd name="connsiteY4" fmla="*/ 17328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4" h="34655">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grpFill/>
              <a:ln w="6923"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CFC66A8F-34EA-7E92-4411-F8A1ED8F5542}"/>
                  </a:ext>
                </a:extLst>
              </p:cNvPr>
              <p:cNvSpPr/>
              <p:nvPr/>
            </p:nvSpPr>
            <p:spPr>
              <a:xfrm>
                <a:off x="3426399" y="3562396"/>
                <a:ext cx="34678" cy="34655"/>
              </a:xfrm>
              <a:custGeom>
                <a:avLst/>
                <a:gdLst>
                  <a:gd name="connsiteX0" fmla="*/ 17319 w 34678"/>
                  <a:gd name="connsiteY0" fmla="*/ 34656 h 34655"/>
                  <a:gd name="connsiteX1" fmla="*/ 0 w 34678"/>
                  <a:gd name="connsiteY1" fmla="*/ 16635 h 34655"/>
                  <a:gd name="connsiteX2" fmla="*/ 17319 w 34678"/>
                  <a:gd name="connsiteY2" fmla="*/ 0 h 34655"/>
                  <a:gd name="connsiteX3" fmla="*/ 34638 w 34678"/>
                  <a:gd name="connsiteY3" fmla="*/ 18021 h 34655"/>
                  <a:gd name="connsiteX4" fmla="*/ 17319 w 34678"/>
                  <a:gd name="connsiteY4" fmla="*/ 34656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8" h="34655">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grpFill/>
              <a:ln w="6923"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59FF504E-F10A-815F-E954-84343CB4C992}"/>
                  </a:ext>
                </a:extLst>
              </p:cNvPr>
              <p:cNvSpPr/>
              <p:nvPr/>
            </p:nvSpPr>
            <p:spPr>
              <a:xfrm>
                <a:off x="3400074" y="2606597"/>
                <a:ext cx="252162" cy="191298"/>
              </a:xfrm>
              <a:custGeom>
                <a:avLst/>
                <a:gdLst>
                  <a:gd name="connsiteX0" fmla="*/ 126774 w 252162"/>
                  <a:gd name="connsiteY0" fmla="*/ 0 h 191298"/>
                  <a:gd name="connsiteX1" fmla="*/ 229995 w 252162"/>
                  <a:gd name="connsiteY1" fmla="*/ 0 h 191298"/>
                  <a:gd name="connsiteX2" fmla="*/ 252163 w 252162"/>
                  <a:gd name="connsiteY2" fmla="*/ 22179 h 191298"/>
                  <a:gd name="connsiteX3" fmla="*/ 252163 w 252162"/>
                  <a:gd name="connsiteY3" fmla="*/ 169119 h 191298"/>
                  <a:gd name="connsiteX4" fmla="*/ 229302 w 252162"/>
                  <a:gd name="connsiteY4" fmla="*/ 191298 h 191298"/>
                  <a:gd name="connsiteX5" fmla="*/ 22168 w 252162"/>
                  <a:gd name="connsiteY5" fmla="*/ 191298 h 191298"/>
                  <a:gd name="connsiteX6" fmla="*/ 0 w 252162"/>
                  <a:gd name="connsiteY6" fmla="*/ 169812 h 191298"/>
                  <a:gd name="connsiteX7" fmla="*/ 0 w 252162"/>
                  <a:gd name="connsiteY7" fmla="*/ 22179 h 191298"/>
                  <a:gd name="connsiteX8" fmla="*/ 22168 w 252162"/>
                  <a:gd name="connsiteY8" fmla="*/ 693 h 191298"/>
                  <a:gd name="connsiteX9" fmla="*/ 126774 w 252162"/>
                  <a:gd name="connsiteY9" fmla="*/ 0 h 191298"/>
                  <a:gd name="connsiteX10" fmla="*/ 216140 w 252162"/>
                  <a:gd name="connsiteY10" fmla="*/ 155257 h 191298"/>
                  <a:gd name="connsiteX11" fmla="*/ 216140 w 252162"/>
                  <a:gd name="connsiteY11" fmla="*/ 36042 h 191298"/>
                  <a:gd name="connsiteX12" fmla="*/ 35330 w 252162"/>
                  <a:gd name="connsiteY12" fmla="*/ 36042 h 191298"/>
                  <a:gd name="connsiteX13" fmla="*/ 35330 w 252162"/>
                  <a:gd name="connsiteY13" fmla="*/ 155257 h 191298"/>
                  <a:gd name="connsiteX14" fmla="*/ 216140 w 252162"/>
                  <a:gd name="connsiteY14" fmla="*/ 155257 h 19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162" h="191298">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grpFill/>
              <a:ln w="6923"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20059E1B-E733-1FD6-4426-7F3CED4C7451}"/>
                  </a:ext>
                </a:extLst>
              </p:cNvPr>
              <p:cNvSpPr/>
              <p:nvPr/>
            </p:nvSpPr>
            <p:spPr>
              <a:xfrm>
                <a:off x="3454802" y="2839482"/>
                <a:ext cx="142014" cy="34655"/>
              </a:xfrm>
              <a:custGeom>
                <a:avLst/>
                <a:gdLst>
                  <a:gd name="connsiteX0" fmla="*/ 71354 w 142014"/>
                  <a:gd name="connsiteY0" fmla="*/ 0 h 34655"/>
                  <a:gd name="connsiteX1" fmla="*/ 122618 w 142014"/>
                  <a:gd name="connsiteY1" fmla="*/ 0 h 34655"/>
                  <a:gd name="connsiteX2" fmla="*/ 142015 w 142014"/>
                  <a:gd name="connsiteY2" fmla="*/ 16635 h 34655"/>
                  <a:gd name="connsiteX3" fmla="*/ 122618 w 142014"/>
                  <a:gd name="connsiteY3" fmla="*/ 34656 h 34655"/>
                  <a:gd name="connsiteX4" fmla="*/ 19397 w 142014"/>
                  <a:gd name="connsiteY4" fmla="*/ 34656 h 34655"/>
                  <a:gd name="connsiteX5" fmla="*/ 0 w 142014"/>
                  <a:gd name="connsiteY5" fmla="*/ 17328 h 34655"/>
                  <a:gd name="connsiteX6" fmla="*/ 20090 w 142014"/>
                  <a:gd name="connsiteY6" fmla="*/ 0 h 34655"/>
                  <a:gd name="connsiteX7" fmla="*/ 71354 w 142014"/>
                  <a:gd name="connsiteY7" fmla="*/ 0 h 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014" h="34655">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grpFill/>
              <a:ln w="6923"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3C2BEB4F-E63D-C97A-2C44-4403373248E9}"/>
                  </a:ext>
                </a:extLst>
              </p:cNvPr>
              <p:cNvSpPr/>
              <p:nvPr/>
            </p:nvSpPr>
            <p:spPr>
              <a:xfrm>
                <a:off x="3435405" y="2642639"/>
                <a:ext cx="180809" cy="119215"/>
              </a:xfrm>
              <a:custGeom>
                <a:avLst/>
                <a:gdLst>
                  <a:gd name="connsiteX0" fmla="*/ 180809 w 180809"/>
                  <a:gd name="connsiteY0" fmla="*/ 119215 h 119215"/>
                  <a:gd name="connsiteX1" fmla="*/ 0 w 180809"/>
                  <a:gd name="connsiteY1" fmla="*/ 119215 h 119215"/>
                  <a:gd name="connsiteX2" fmla="*/ 0 w 180809"/>
                  <a:gd name="connsiteY2" fmla="*/ 0 h 119215"/>
                  <a:gd name="connsiteX3" fmla="*/ 180809 w 180809"/>
                  <a:gd name="connsiteY3" fmla="*/ 0 h 119215"/>
                  <a:gd name="connsiteX4" fmla="*/ 180809 w 180809"/>
                  <a:gd name="connsiteY4" fmla="*/ 119215 h 11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9" h="119215">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bg1"/>
              </a:solidFill>
              <a:ln w="6923" cap="flat">
                <a:noFill/>
                <a:prstDash val="solid"/>
                <a:miter/>
              </a:ln>
            </p:spPr>
            <p:txBody>
              <a:bodyPr rtlCol="0" anchor="ctr"/>
              <a:lstStyle/>
              <a:p>
                <a:pPr algn="l" rtl="0"/>
                <a:endParaRPr lang="en-US" dirty="0"/>
              </a:p>
            </p:txBody>
          </p:sp>
        </p:grpSp>
      </p:grpSp>
      <p:pic>
        <p:nvPicPr>
          <p:cNvPr id="7" name="Picture 6">
            <a:extLst>
              <a:ext uri="{FF2B5EF4-FFF2-40B4-BE49-F238E27FC236}">
                <a16:creationId xmlns:a16="http://schemas.microsoft.com/office/drawing/2014/main" id="{27FD927D-0186-AE12-BB15-A00B491050AE}"/>
              </a:ext>
            </a:extLst>
          </p:cNvPr>
          <p:cNvPicPr>
            <a:picLocks noChangeAspect="1"/>
          </p:cNvPicPr>
          <p:nvPr/>
        </p:nvPicPr>
        <p:blipFill>
          <a:blip r:embed="rId2"/>
          <a:stretch>
            <a:fillRect/>
          </a:stretch>
        </p:blipFill>
        <p:spPr>
          <a:xfrm>
            <a:off x="6315011" y="1565257"/>
            <a:ext cx="4194876" cy="4270169"/>
          </a:xfrm>
          <a:prstGeom prst="rect">
            <a:avLst/>
          </a:prstGeom>
        </p:spPr>
      </p:pic>
      <p:pic>
        <p:nvPicPr>
          <p:cNvPr id="8" name="Picture 7">
            <a:extLst>
              <a:ext uri="{FF2B5EF4-FFF2-40B4-BE49-F238E27FC236}">
                <a16:creationId xmlns:a16="http://schemas.microsoft.com/office/drawing/2014/main" id="{B15D357B-E33C-FB30-F6AA-3C079D7192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3996" y="1549521"/>
            <a:ext cx="4360724" cy="4391433"/>
          </a:xfrm>
          <a:prstGeom prst="rect">
            <a:avLst/>
          </a:prstGeom>
        </p:spPr>
      </p:pic>
    </p:spTree>
    <p:extLst>
      <p:ext uri="{BB962C8B-B14F-4D97-AF65-F5344CB8AC3E}">
        <p14:creationId xmlns:p14="http://schemas.microsoft.com/office/powerpoint/2010/main" val="1619741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2956098" y="861990"/>
            <a:ext cx="8620399" cy="5134019"/>
          </a:xfrm>
        </p:spPr>
        <p:txBody>
          <a:bodyPr/>
          <a:lstStyle/>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Sund jord opstår, når deres biologiske, kemiske og fysiske forhold alle er optimale, hvilket muliggør høje udbytter af afgrøder. Giver nedbrudt</a:t>
            </a:r>
            <a:r>
              <a:rPr lang="en-IE" sz="2200" b="1" dirty="0">
                <a:solidFill>
                  <a:srgbClr val="454545"/>
                </a:solidFill>
                <a:latin typeface="Calibri" panose="020F0502020204030204" pitchFamily="34" charset="0"/>
                <a:cs typeface="Calibri" panose="020F0502020204030204" pitchFamily="34" charset="0"/>
              </a:rPr>
              <a:t>organisk stof</a:t>
            </a:r>
            <a:r>
              <a:rPr lang="en-IE" sz="2200" dirty="0">
                <a:solidFill>
                  <a:srgbClr val="454545"/>
                </a:solidFill>
                <a:latin typeface="Calibri" panose="020F0502020204030204" pitchFamily="34" charset="0"/>
                <a:cs typeface="Calibri" panose="020F0502020204030204" pitchFamily="34" charset="0"/>
              </a:rPr>
              <a:t>til jord vil opmuntre</a:t>
            </a:r>
            <a:r>
              <a:rPr lang="en-IE" sz="2200" b="1" dirty="0">
                <a:solidFill>
                  <a:srgbClr val="454545"/>
                </a:solidFill>
                <a:latin typeface="Calibri" panose="020F0502020204030204" pitchFamily="34" charset="0"/>
                <a:cs typeface="Calibri" panose="020F0502020204030204" pitchFamily="34" charset="0"/>
              </a:rPr>
              <a:t>jord biologi</a:t>
            </a:r>
            <a:r>
              <a:rPr lang="en-IE" sz="2200" dirty="0">
                <a:solidFill>
                  <a:srgbClr val="454545"/>
                </a:solidFill>
                <a:latin typeface="Calibri" panose="020F0502020204030204" pitchFamily="34" charset="0"/>
                <a:cs typeface="Calibri" panose="020F0502020204030204" pitchFamily="34" charset="0"/>
              </a:rPr>
              <a:t>og vil øge jordens modstandsdygtighed. Kulstoffet i det organiske stof tjener som fødekilde for jordmikrober. Regnorme er en god indikator for jordstruktur, sundhed, jordliv og aktivitet. Måler den hastighed, hvormed</a:t>
            </a:r>
            <a:r>
              <a:rPr lang="en-IE" sz="2200" b="1" dirty="0">
                <a:solidFill>
                  <a:srgbClr val="454545"/>
                </a:solidFill>
                <a:latin typeface="Calibri" panose="020F0502020204030204" pitchFamily="34" charset="0"/>
                <a:cs typeface="Calibri" panose="020F0502020204030204" pitchFamily="34" charset="0"/>
              </a:rPr>
              <a:t>vand</a:t>
            </a:r>
            <a:r>
              <a:rPr lang="en-IE" sz="2200" dirty="0">
                <a:solidFill>
                  <a:srgbClr val="454545"/>
                </a:solidFill>
                <a:latin typeface="Calibri" panose="020F0502020204030204" pitchFamily="34" charset="0"/>
                <a:cs typeface="Calibri" panose="020F0502020204030204" pitchFamily="34" charset="0"/>
              </a:rPr>
              <a:t>infiltrater i jorden er en god måde at måle jordstruktur og fremhæve komprimering. Afskærmning af jord til</a:t>
            </a:r>
            <a:r>
              <a:rPr lang="en-IE" sz="2200" b="1" dirty="0">
                <a:solidFill>
                  <a:srgbClr val="454545"/>
                </a:solidFill>
                <a:latin typeface="Calibri" panose="020F0502020204030204" pitchFamily="34" charset="0"/>
                <a:cs typeface="Calibri" panose="020F0502020204030204" pitchFamily="34" charset="0"/>
              </a:rPr>
              <a:t>tungmetaller</a:t>
            </a:r>
            <a:r>
              <a:rPr lang="en-IE" sz="2200" dirty="0">
                <a:solidFill>
                  <a:srgbClr val="454545"/>
                </a:solidFill>
                <a:latin typeface="Calibri" panose="020F0502020204030204" pitchFamily="34" charset="0"/>
                <a:cs typeface="Calibri" panose="020F0502020204030204" pitchFamily="34" charset="0"/>
              </a:rPr>
              <a:t>er en kritisk bedste praksis for byavlere. Gentagen påføring af organisk stof via kompost kan øge jordens kvælstoftilførsel og niveauet af organisk stof i jorden over tid. Tilbagegivelse af organisk materiale nærer jordens økosystem og forbedrer plantesundheden. Køkken- og restaurantaffald kan bruges til at lave kompost, forbedre jordkvaliteten og reducere spild. Kulstof lagres også i jorden i det organiske stof og bliver derfor en kulstofdræn og reducerer dermed vores kulstofaftryk.</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203041" cy="803654"/>
          </a:xfrm>
        </p:spPr>
        <p:txBody>
          <a:bodyPr/>
          <a:lstStyle/>
          <a:p>
            <a:pPr algn="l" rtl="0"/>
            <a:r>
              <a:rPr lang="en-US" b="1" dirty="0">
                <a:solidFill>
                  <a:srgbClr val="E8A116"/>
                </a:solidFill>
              </a:rPr>
              <a:t>2.5 Jordsundhed</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2327636" y="336885"/>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940A6BF-1A40-2FEE-E7F8-E4D7C121ED9E}"/>
              </a:ext>
            </a:extLst>
          </p:cNvPr>
          <p:cNvGrpSpPr/>
          <p:nvPr/>
        </p:nvGrpSpPr>
        <p:grpSpPr>
          <a:xfrm>
            <a:off x="1789850" y="4891603"/>
            <a:ext cx="1001458" cy="951836"/>
            <a:chOff x="3153146" y="2544217"/>
            <a:chExt cx="1191154" cy="1132133"/>
          </a:xfrm>
          <a:solidFill>
            <a:srgbClr val="296B5F"/>
          </a:solidFill>
        </p:grpSpPr>
        <p:sp>
          <p:nvSpPr>
            <p:cNvPr id="15" name="Freeform 14">
              <a:extLst>
                <a:ext uri="{FF2B5EF4-FFF2-40B4-BE49-F238E27FC236}">
                  <a16:creationId xmlns:a16="http://schemas.microsoft.com/office/drawing/2014/main" id="{6EF7DA33-C567-0BB5-649D-13D70BA084DB}"/>
                </a:ext>
              </a:extLst>
            </p:cNvPr>
            <p:cNvSpPr/>
            <p:nvPr/>
          </p:nvSpPr>
          <p:spPr>
            <a:xfrm>
              <a:off x="3371671" y="2579566"/>
              <a:ext cx="308276" cy="403940"/>
            </a:xfrm>
            <a:custGeom>
              <a:avLst/>
              <a:gdLst>
                <a:gd name="connsiteX0" fmla="*/ 0 w 308276"/>
                <a:gd name="connsiteY0" fmla="*/ 158722 h 403940"/>
                <a:gd name="connsiteX1" fmla="*/ 0 w 308276"/>
                <a:gd name="connsiteY1" fmla="*/ 47132 h 403940"/>
                <a:gd name="connsiteX2" fmla="*/ 47107 w 308276"/>
                <a:gd name="connsiteY2" fmla="*/ 0 h 403940"/>
                <a:gd name="connsiteX3" fmla="*/ 261169 w 308276"/>
                <a:gd name="connsiteY3" fmla="*/ 0 h 403940"/>
                <a:gd name="connsiteX4" fmla="*/ 308276 w 308276"/>
                <a:gd name="connsiteY4" fmla="*/ 46438 h 403940"/>
                <a:gd name="connsiteX5" fmla="*/ 308276 w 308276"/>
                <a:gd name="connsiteY5" fmla="*/ 268927 h 403940"/>
                <a:gd name="connsiteX6" fmla="*/ 273638 w 308276"/>
                <a:gd name="connsiteY6" fmla="*/ 336159 h 403940"/>
                <a:gd name="connsiteX7" fmla="*/ 189122 w 308276"/>
                <a:gd name="connsiteY7" fmla="*/ 395766 h 403940"/>
                <a:gd name="connsiteX8" fmla="*/ 167647 w 308276"/>
                <a:gd name="connsiteY8" fmla="*/ 402697 h 403940"/>
                <a:gd name="connsiteX9" fmla="*/ 95600 w 308276"/>
                <a:gd name="connsiteY9" fmla="*/ 379824 h 403940"/>
                <a:gd name="connsiteX10" fmla="*/ 35331 w 308276"/>
                <a:gd name="connsiteY10" fmla="*/ 336159 h 403940"/>
                <a:gd name="connsiteX11" fmla="*/ 0 w 308276"/>
                <a:gd name="connsiteY11" fmla="*/ 268234 h 403940"/>
                <a:gd name="connsiteX12" fmla="*/ 0 w 308276"/>
                <a:gd name="connsiteY12" fmla="*/ 158722 h 403940"/>
                <a:gd name="connsiteX13" fmla="*/ 155177 w 308276"/>
                <a:gd name="connsiteY13" fmla="*/ 27031 h 403940"/>
                <a:gd name="connsiteX14" fmla="*/ 50571 w 308276"/>
                <a:gd name="connsiteY14" fmla="*/ 27031 h 403940"/>
                <a:gd name="connsiteX15" fmla="*/ 28403 w 308276"/>
                <a:gd name="connsiteY15" fmla="*/ 48518 h 403940"/>
                <a:gd name="connsiteX16" fmla="*/ 28403 w 308276"/>
                <a:gd name="connsiteY16" fmla="*/ 196150 h 403940"/>
                <a:gd name="connsiteX17" fmla="*/ 50571 w 308276"/>
                <a:gd name="connsiteY17" fmla="*/ 217637 h 403940"/>
                <a:gd name="connsiteX18" fmla="*/ 257705 w 308276"/>
                <a:gd name="connsiteY18" fmla="*/ 217637 h 403940"/>
                <a:gd name="connsiteX19" fmla="*/ 280566 w 308276"/>
                <a:gd name="connsiteY19" fmla="*/ 195457 h 403940"/>
                <a:gd name="connsiteX20" fmla="*/ 280566 w 308276"/>
                <a:gd name="connsiteY20" fmla="*/ 48518 h 403940"/>
                <a:gd name="connsiteX21" fmla="*/ 258398 w 308276"/>
                <a:gd name="connsiteY21" fmla="*/ 26338 h 403940"/>
                <a:gd name="connsiteX22" fmla="*/ 155177 w 308276"/>
                <a:gd name="connsiteY22" fmla="*/ 27031 h 403940"/>
                <a:gd name="connsiteX23" fmla="*/ 154484 w 308276"/>
                <a:gd name="connsiteY23" fmla="*/ 259916 h 403940"/>
                <a:gd name="connsiteX24" fmla="*/ 103221 w 308276"/>
                <a:gd name="connsiteY24" fmla="*/ 259916 h 403940"/>
                <a:gd name="connsiteX25" fmla="*/ 83131 w 308276"/>
                <a:gd name="connsiteY25" fmla="*/ 277244 h 403940"/>
                <a:gd name="connsiteX26" fmla="*/ 102528 w 308276"/>
                <a:gd name="connsiteY26" fmla="*/ 294572 h 403940"/>
                <a:gd name="connsiteX27" fmla="*/ 205748 w 308276"/>
                <a:gd name="connsiteY27" fmla="*/ 294572 h 403940"/>
                <a:gd name="connsiteX28" fmla="*/ 225145 w 308276"/>
                <a:gd name="connsiteY28" fmla="*/ 276551 h 403940"/>
                <a:gd name="connsiteX29" fmla="*/ 205748 w 308276"/>
                <a:gd name="connsiteY29" fmla="*/ 259916 h 403940"/>
                <a:gd name="connsiteX30" fmla="*/ 154484 w 308276"/>
                <a:gd name="connsiteY30" fmla="*/ 259916 h 4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8276" h="403940">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w="6923" cap="flat">
              <a:noFill/>
              <a:prstDash val="solid"/>
              <a:miter/>
            </a:ln>
          </p:spPr>
          <p:txBody>
            <a:bodyPr rtlCol="0" anchor="ctr"/>
            <a:lstStyle/>
            <a:p>
              <a:pPr algn="l" rtl="0"/>
              <a:endParaRPr lang="en-US"/>
            </a:p>
          </p:txBody>
        </p:sp>
        <p:grpSp>
          <p:nvGrpSpPr>
            <p:cNvPr id="16" name="Group 15">
              <a:extLst>
                <a:ext uri="{FF2B5EF4-FFF2-40B4-BE49-F238E27FC236}">
                  <a16:creationId xmlns:a16="http://schemas.microsoft.com/office/drawing/2014/main" id="{D596C1EB-F6C0-8BF0-9F09-49D70A563E29}"/>
                </a:ext>
              </a:extLst>
            </p:cNvPr>
            <p:cNvGrpSpPr/>
            <p:nvPr/>
          </p:nvGrpSpPr>
          <p:grpSpPr>
            <a:xfrm>
              <a:off x="3153146" y="2544217"/>
              <a:ext cx="1191154" cy="1132133"/>
              <a:chOff x="3153146" y="2544217"/>
              <a:chExt cx="1191154" cy="1132133"/>
            </a:xfrm>
            <a:grpFill/>
          </p:grpSpPr>
          <p:sp>
            <p:nvSpPr>
              <p:cNvPr id="17" name="Freeform 16">
                <a:extLst>
                  <a:ext uri="{FF2B5EF4-FFF2-40B4-BE49-F238E27FC236}">
                    <a16:creationId xmlns:a16="http://schemas.microsoft.com/office/drawing/2014/main" id="{7A932BAA-32FC-7207-3787-BC2F02528D0F}"/>
                  </a:ext>
                </a:extLst>
              </p:cNvPr>
              <p:cNvSpPr/>
              <p:nvPr/>
            </p:nvSpPr>
            <p:spPr>
              <a:xfrm>
                <a:off x="3153146" y="2544217"/>
                <a:ext cx="1191154" cy="1132133"/>
              </a:xfrm>
              <a:custGeom>
                <a:avLst/>
                <a:gdLst>
                  <a:gd name="connsiteX0" fmla="*/ 1190462 w 1191154"/>
                  <a:gd name="connsiteY0" fmla="*/ 1120066 h 1132133"/>
                  <a:gd name="connsiteX1" fmla="*/ 1167601 w 1191154"/>
                  <a:gd name="connsiteY1" fmla="*/ 1131156 h 1132133"/>
                  <a:gd name="connsiteX2" fmla="*/ 1155824 w 1191154"/>
                  <a:gd name="connsiteY2" fmla="*/ 1108283 h 1132133"/>
                  <a:gd name="connsiteX3" fmla="*/ 1155824 w 1191154"/>
                  <a:gd name="connsiteY3" fmla="*/ 950947 h 1132133"/>
                  <a:gd name="connsiteX4" fmla="*/ 1146125 w 1191154"/>
                  <a:gd name="connsiteY4" fmla="*/ 936392 h 1132133"/>
                  <a:gd name="connsiteX5" fmla="*/ 1062302 w 1191154"/>
                  <a:gd name="connsiteY5" fmla="*/ 919064 h 1132133"/>
                  <a:gd name="connsiteX6" fmla="*/ 1026971 w 1191154"/>
                  <a:gd name="connsiteY6" fmla="*/ 929461 h 1132133"/>
                  <a:gd name="connsiteX7" fmla="*/ 887035 w 1191154"/>
                  <a:gd name="connsiteY7" fmla="*/ 929461 h 1132133"/>
                  <a:gd name="connsiteX8" fmla="*/ 784507 w 1191154"/>
                  <a:gd name="connsiteY8" fmla="*/ 929461 h 1132133"/>
                  <a:gd name="connsiteX9" fmla="*/ 643185 w 1191154"/>
                  <a:gd name="connsiteY9" fmla="*/ 929461 h 1132133"/>
                  <a:gd name="connsiteX10" fmla="*/ 545506 w 1191154"/>
                  <a:gd name="connsiteY10" fmla="*/ 928075 h 1132133"/>
                  <a:gd name="connsiteX11" fmla="*/ 400028 w 1191154"/>
                  <a:gd name="connsiteY11" fmla="*/ 928768 h 1132133"/>
                  <a:gd name="connsiteX12" fmla="*/ 390329 w 1191154"/>
                  <a:gd name="connsiteY12" fmla="*/ 925302 h 1132133"/>
                  <a:gd name="connsiteX13" fmla="*/ 390329 w 1191154"/>
                  <a:gd name="connsiteY13" fmla="*/ 971047 h 1132133"/>
                  <a:gd name="connsiteX14" fmla="*/ 372318 w 1191154"/>
                  <a:gd name="connsiteY14" fmla="*/ 993227 h 1132133"/>
                  <a:gd name="connsiteX15" fmla="*/ 354999 w 1191154"/>
                  <a:gd name="connsiteY15" fmla="*/ 971047 h 1132133"/>
                  <a:gd name="connsiteX16" fmla="*/ 354999 w 1191154"/>
                  <a:gd name="connsiteY16" fmla="*/ 918371 h 1132133"/>
                  <a:gd name="connsiteX17" fmla="*/ 302349 w 1191154"/>
                  <a:gd name="connsiteY17" fmla="*/ 927382 h 1132133"/>
                  <a:gd name="connsiteX18" fmla="*/ 224068 w 1191154"/>
                  <a:gd name="connsiteY18" fmla="*/ 944709 h 1132133"/>
                  <a:gd name="connsiteX19" fmla="*/ 164491 w 1191154"/>
                  <a:gd name="connsiteY19" fmla="*/ 930847 h 1132133"/>
                  <a:gd name="connsiteX20" fmla="*/ 39102 w 1191154"/>
                  <a:gd name="connsiteY20" fmla="*/ 936392 h 1132133"/>
                  <a:gd name="connsiteX21" fmla="*/ 34253 w 1191154"/>
                  <a:gd name="connsiteY21" fmla="*/ 947482 h 1132133"/>
                  <a:gd name="connsiteX22" fmla="*/ 34253 w 1191154"/>
                  <a:gd name="connsiteY22" fmla="*/ 1104818 h 1132133"/>
                  <a:gd name="connsiteX23" fmla="*/ 34253 w 1191154"/>
                  <a:gd name="connsiteY23" fmla="*/ 1115214 h 1132133"/>
                  <a:gd name="connsiteX24" fmla="*/ 16934 w 1191154"/>
                  <a:gd name="connsiteY24" fmla="*/ 1130463 h 1132133"/>
                  <a:gd name="connsiteX25" fmla="*/ 308 w 1191154"/>
                  <a:gd name="connsiteY25" fmla="*/ 1115908 h 1132133"/>
                  <a:gd name="connsiteX26" fmla="*/ 308 w 1191154"/>
                  <a:gd name="connsiteY26" fmla="*/ 1108977 h 1132133"/>
                  <a:gd name="connsiteX27" fmla="*/ 308 w 1191154"/>
                  <a:gd name="connsiteY27" fmla="*/ 670931 h 1132133"/>
                  <a:gd name="connsiteX28" fmla="*/ 79975 w 1191154"/>
                  <a:gd name="connsiteY28" fmla="*/ 593302 h 1132133"/>
                  <a:gd name="connsiteX29" fmla="*/ 128468 w 1191154"/>
                  <a:gd name="connsiteY29" fmla="*/ 600927 h 1132133"/>
                  <a:gd name="connsiteX30" fmla="*/ 317590 w 1191154"/>
                  <a:gd name="connsiteY30" fmla="*/ 634196 h 1132133"/>
                  <a:gd name="connsiteX31" fmla="*/ 325210 w 1191154"/>
                  <a:gd name="connsiteY31" fmla="*/ 634889 h 1132133"/>
                  <a:gd name="connsiteX32" fmla="*/ 325903 w 1191154"/>
                  <a:gd name="connsiteY32" fmla="*/ 624492 h 1132133"/>
                  <a:gd name="connsiteX33" fmla="*/ 325903 w 1191154"/>
                  <a:gd name="connsiteY33" fmla="*/ 473394 h 1132133"/>
                  <a:gd name="connsiteX34" fmla="*/ 317590 w 1191154"/>
                  <a:gd name="connsiteY34" fmla="*/ 457453 h 1132133"/>
                  <a:gd name="connsiteX35" fmla="*/ 235152 w 1191154"/>
                  <a:gd name="connsiteY35" fmla="*/ 399231 h 1132133"/>
                  <a:gd name="connsiteX36" fmla="*/ 185966 w 1191154"/>
                  <a:gd name="connsiteY36" fmla="*/ 305662 h 1132133"/>
                  <a:gd name="connsiteX37" fmla="*/ 185966 w 1191154"/>
                  <a:gd name="connsiteY37" fmla="*/ 81094 h 1132133"/>
                  <a:gd name="connsiteX38" fmla="*/ 267712 w 1191154"/>
                  <a:gd name="connsiteY38" fmla="*/ 0 h 1132133"/>
                  <a:gd name="connsiteX39" fmla="*/ 483158 w 1191154"/>
                  <a:gd name="connsiteY39" fmla="*/ 0 h 1132133"/>
                  <a:gd name="connsiteX40" fmla="*/ 564211 w 1191154"/>
                  <a:gd name="connsiteY40" fmla="*/ 81094 h 1132133"/>
                  <a:gd name="connsiteX41" fmla="*/ 564211 w 1191154"/>
                  <a:gd name="connsiteY41" fmla="*/ 305662 h 1132133"/>
                  <a:gd name="connsiteX42" fmla="*/ 517103 w 1191154"/>
                  <a:gd name="connsiteY42" fmla="*/ 397845 h 1132133"/>
                  <a:gd name="connsiteX43" fmla="*/ 432587 w 1191154"/>
                  <a:gd name="connsiteY43" fmla="*/ 457453 h 1132133"/>
                  <a:gd name="connsiteX44" fmla="*/ 424274 w 1191154"/>
                  <a:gd name="connsiteY44" fmla="*/ 473394 h 1132133"/>
                  <a:gd name="connsiteX45" fmla="*/ 424274 w 1191154"/>
                  <a:gd name="connsiteY45" fmla="*/ 721528 h 1132133"/>
                  <a:gd name="connsiteX46" fmla="*/ 396564 w 1191154"/>
                  <a:gd name="connsiteY46" fmla="*/ 774897 h 1132133"/>
                  <a:gd name="connsiteX47" fmla="*/ 392407 w 1191154"/>
                  <a:gd name="connsiteY47" fmla="*/ 783215 h 1132133"/>
                  <a:gd name="connsiteX48" fmla="*/ 392407 w 1191154"/>
                  <a:gd name="connsiteY48" fmla="*/ 880943 h 1132133"/>
                  <a:gd name="connsiteX49" fmla="*/ 395871 w 1191154"/>
                  <a:gd name="connsiteY49" fmla="*/ 888568 h 1132133"/>
                  <a:gd name="connsiteX50" fmla="*/ 476924 w 1191154"/>
                  <a:gd name="connsiteY50" fmla="*/ 910747 h 1132133"/>
                  <a:gd name="connsiteX51" fmla="*/ 530266 w 1191154"/>
                  <a:gd name="connsiteY51" fmla="*/ 896885 h 1132133"/>
                  <a:gd name="connsiteX52" fmla="*/ 658425 w 1191154"/>
                  <a:gd name="connsiteY52" fmla="*/ 896885 h 1132133"/>
                  <a:gd name="connsiteX53" fmla="*/ 773423 w 1191154"/>
                  <a:gd name="connsiteY53" fmla="*/ 896885 h 1132133"/>
                  <a:gd name="connsiteX54" fmla="*/ 899504 w 1191154"/>
                  <a:gd name="connsiteY54" fmla="*/ 896192 h 1132133"/>
                  <a:gd name="connsiteX55" fmla="*/ 1016580 w 1191154"/>
                  <a:gd name="connsiteY55" fmla="*/ 896192 h 1132133"/>
                  <a:gd name="connsiteX56" fmla="*/ 1139890 w 1191154"/>
                  <a:gd name="connsiteY56" fmla="*/ 894805 h 1132133"/>
                  <a:gd name="connsiteX57" fmla="*/ 1157209 w 1191154"/>
                  <a:gd name="connsiteY57" fmla="*/ 901736 h 1132133"/>
                  <a:gd name="connsiteX58" fmla="*/ 1157209 w 1191154"/>
                  <a:gd name="connsiteY58" fmla="*/ 889260 h 1132133"/>
                  <a:gd name="connsiteX59" fmla="*/ 1157209 w 1191154"/>
                  <a:gd name="connsiteY59" fmla="*/ 664693 h 1132133"/>
                  <a:gd name="connsiteX60" fmla="*/ 1108024 w 1191154"/>
                  <a:gd name="connsiteY60" fmla="*/ 616175 h 1132133"/>
                  <a:gd name="connsiteX61" fmla="*/ 875258 w 1191154"/>
                  <a:gd name="connsiteY61" fmla="*/ 616175 h 1132133"/>
                  <a:gd name="connsiteX62" fmla="*/ 850319 w 1191154"/>
                  <a:gd name="connsiteY62" fmla="*/ 611323 h 1132133"/>
                  <a:gd name="connsiteX63" fmla="*/ 759568 w 1191154"/>
                  <a:gd name="connsiteY63" fmla="*/ 575975 h 1132133"/>
                  <a:gd name="connsiteX64" fmla="*/ 638336 w 1191154"/>
                  <a:gd name="connsiteY64" fmla="*/ 575282 h 1132133"/>
                  <a:gd name="connsiteX65" fmla="*/ 497706 w 1191154"/>
                  <a:gd name="connsiteY65" fmla="*/ 629344 h 1132133"/>
                  <a:gd name="connsiteX66" fmla="*/ 491471 w 1191154"/>
                  <a:gd name="connsiteY66" fmla="*/ 632117 h 1132133"/>
                  <a:gd name="connsiteX67" fmla="*/ 467225 w 1191154"/>
                  <a:gd name="connsiteY67" fmla="*/ 622413 h 1132133"/>
                  <a:gd name="connsiteX68" fmla="*/ 479002 w 1191154"/>
                  <a:gd name="connsiteY68" fmla="*/ 599540 h 1132133"/>
                  <a:gd name="connsiteX69" fmla="*/ 587072 w 1191154"/>
                  <a:gd name="connsiteY69" fmla="*/ 557954 h 1132133"/>
                  <a:gd name="connsiteX70" fmla="*/ 644570 w 1191154"/>
                  <a:gd name="connsiteY70" fmla="*/ 536467 h 1132133"/>
                  <a:gd name="connsiteX71" fmla="*/ 764417 w 1191154"/>
                  <a:gd name="connsiteY71" fmla="*/ 540626 h 1132133"/>
                  <a:gd name="connsiteX72" fmla="*/ 858632 w 1191154"/>
                  <a:gd name="connsiteY72" fmla="*/ 577361 h 1132133"/>
                  <a:gd name="connsiteX73" fmla="*/ 880107 w 1191154"/>
                  <a:gd name="connsiteY73" fmla="*/ 581519 h 1132133"/>
                  <a:gd name="connsiteX74" fmla="*/ 1096247 w 1191154"/>
                  <a:gd name="connsiteY74" fmla="*/ 581519 h 1132133"/>
                  <a:gd name="connsiteX75" fmla="*/ 1191154 w 1191154"/>
                  <a:gd name="connsiteY75" fmla="*/ 646672 h 1132133"/>
                  <a:gd name="connsiteX76" fmla="*/ 1190462 w 1191154"/>
                  <a:gd name="connsiteY76" fmla="*/ 1120066 h 1132133"/>
                  <a:gd name="connsiteX77" fmla="*/ 33560 w 1191154"/>
                  <a:gd name="connsiteY77" fmla="*/ 901043 h 1132133"/>
                  <a:gd name="connsiteX78" fmla="*/ 62656 w 1191154"/>
                  <a:gd name="connsiteY78" fmla="*/ 889953 h 1132133"/>
                  <a:gd name="connsiteX79" fmla="*/ 176961 w 1191154"/>
                  <a:gd name="connsiteY79" fmla="*/ 899657 h 1132133"/>
                  <a:gd name="connsiteX80" fmla="*/ 268404 w 1191154"/>
                  <a:gd name="connsiteY80" fmla="*/ 904509 h 1132133"/>
                  <a:gd name="connsiteX81" fmla="*/ 354999 w 1191154"/>
                  <a:gd name="connsiteY81" fmla="*/ 883716 h 1132133"/>
                  <a:gd name="connsiteX82" fmla="*/ 354999 w 1191154"/>
                  <a:gd name="connsiteY82" fmla="*/ 781828 h 1132133"/>
                  <a:gd name="connsiteX83" fmla="*/ 350149 w 1191154"/>
                  <a:gd name="connsiteY83" fmla="*/ 775590 h 1132133"/>
                  <a:gd name="connsiteX84" fmla="*/ 324517 w 1191154"/>
                  <a:gd name="connsiteY84" fmla="*/ 728459 h 1132133"/>
                  <a:gd name="connsiteX85" fmla="*/ 324517 w 1191154"/>
                  <a:gd name="connsiteY85" fmla="*/ 680634 h 1132133"/>
                  <a:gd name="connsiteX86" fmla="*/ 317590 w 1191154"/>
                  <a:gd name="connsiteY86" fmla="*/ 671624 h 1132133"/>
                  <a:gd name="connsiteX87" fmla="*/ 89673 w 1191154"/>
                  <a:gd name="connsiteY87" fmla="*/ 631423 h 1132133"/>
                  <a:gd name="connsiteX88" fmla="*/ 34946 w 1191154"/>
                  <a:gd name="connsiteY88" fmla="*/ 678555 h 1132133"/>
                  <a:gd name="connsiteX89" fmla="*/ 34946 w 1191154"/>
                  <a:gd name="connsiteY89" fmla="*/ 870546 h 1132133"/>
                  <a:gd name="connsiteX90" fmla="*/ 33560 w 1191154"/>
                  <a:gd name="connsiteY90" fmla="*/ 901043 h 1132133"/>
                  <a:gd name="connsiteX91" fmla="*/ 218526 w 1191154"/>
                  <a:gd name="connsiteY91" fmla="*/ 194071 h 1132133"/>
                  <a:gd name="connsiteX92" fmla="*/ 218526 w 1191154"/>
                  <a:gd name="connsiteY92" fmla="*/ 303582 h 1132133"/>
                  <a:gd name="connsiteX93" fmla="*/ 253856 w 1191154"/>
                  <a:gd name="connsiteY93" fmla="*/ 371507 h 1132133"/>
                  <a:gd name="connsiteX94" fmla="*/ 314126 w 1191154"/>
                  <a:gd name="connsiteY94" fmla="*/ 415173 h 1132133"/>
                  <a:gd name="connsiteX95" fmla="*/ 386173 w 1191154"/>
                  <a:gd name="connsiteY95" fmla="*/ 438046 h 1132133"/>
                  <a:gd name="connsiteX96" fmla="*/ 407648 w 1191154"/>
                  <a:gd name="connsiteY96" fmla="*/ 431115 h 1132133"/>
                  <a:gd name="connsiteX97" fmla="*/ 492164 w 1191154"/>
                  <a:gd name="connsiteY97" fmla="*/ 371507 h 1132133"/>
                  <a:gd name="connsiteX98" fmla="*/ 526802 w 1191154"/>
                  <a:gd name="connsiteY98" fmla="*/ 304275 h 1132133"/>
                  <a:gd name="connsiteX99" fmla="*/ 526802 w 1191154"/>
                  <a:gd name="connsiteY99" fmla="*/ 81787 h 1132133"/>
                  <a:gd name="connsiteX100" fmla="*/ 479695 w 1191154"/>
                  <a:gd name="connsiteY100" fmla="*/ 35348 h 1132133"/>
                  <a:gd name="connsiteX101" fmla="*/ 265633 w 1191154"/>
                  <a:gd name="connsiteY101" fmla="*/ 35348 h 1132133"/>
                  <a:gd name="connsiteX102" fmla="*/ 218526 w 1191154"/>
                  <a:gd name="connsiteY102" fmla="*/ 82480 h 1132133"/>
                  <a:gd name="connsiteX103" fmla="*/ 218526 w 1191154"/>
                  <a:gd name="connsiteY103" fmla="*/ 194071 h 1132133"/>
                  <a:gd name="connsiteX104" fmla="*/ 359848 w 1191154"/>
                  <a:gd name="connsiteY104" fmla="*/ 637662 h 1132133"/>
                  <a:gd name="connsiteX105" fmla="*/ 386173 w 1191154"/>
                  <a:gd name="connsiteY105" fmla="*/ 632810 h 1132133"/>
                  <a:gd name="connsiteX106" fmla="*/ 386173 w 1191154"/>
                  <a:gd name="connsiteY106" fmla="*/ 472701 h 1132133"/>
                  <a:gd name="connsiteX107" fmla="*/ 359848 w 1191154"/>
                  <a:gd name="connsiteY107" fmla="*/ 472701 h 1132133"/>
                  <a:gd name="connsiteX108" fmla="*/ 359848 w 1191154"/>
                  <a:gd name="connsiteY108" fmla="*/ 637662 h 1132133"/>
                  <a:gd name="connsiteX109" fmla="*/ 359155 w 1191154"/>
                  <a:gd name="connsiteY109" fmla="*/ 673010 h 1132133"/>
                  <a:gd name="connsiteX110" fmla="*/ 359155 w 1191154"/>
                  <a:gd name="connsiteY110" fmla="*/ 731231 h 1132133"/>
                  <a:gd name="connsiteX111" fmla="*/ 373010 w 1191154"/>
                  <a:gd name="connsiteY111" fmla="*/ 745094 h 1132133"/>
                  <a:gd name="connsiteX112" fmla="*/ 386865 w 1191154"/>
                  <a:gd name="connsiteY112" fmla="*/ 732618 h 1132133"/>
                  <a:gd name="connsiteX113" fmla="*/ 386865 w 1191154"/>
                  <a:gd name="connsiteY113" fmla="*/ 670238 h 1132133"/>
                  <a:gd name="connsiteX114" fmla="*/ 359155 w 1191154"/>
                  <a:gd name="connsiteY114" fmla="*/ 673010 h 1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191154" h="1132133">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grpFill/>
              <a:ln w="6923"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A929476D-94F8-60FF-7D1E-C7D889801FEE}"/>
                  </a:ext>
                </a:extLst>
              </p:cNvPr>
              <p:cNvSpPr/>
              <p:nvPr/>
            </p:nvSpPr>
            <p:spPr>
              <a:xfrm>
                <a:off x="3780595" y="2544271"/>
                <a:ext cx="425556" cy="429065"/>
              </a:xfrm>
              <a:custGeom>
                <a:avLst/>
                <a:gdLst>
                  <a:gd name="connsiteX0" fmla="*/ 40675 w 425556"/>
                  <a:gd name="connsiteY0" fmla="*/ 388781 h 429065"/>
                  <a:gd name="connsiteX1" fmla="*/ 100252 w 425556"/>
                  <a:gd name="connsiteY1" fmla="*/ 358284 h 429065"/>
                  <a:gd name="connsiteX2" fmla="*/ 127269 w 425556"/>
                  <a:gd name="connsiteY2" fmla="*/ 358977 h 429065"/>
                  <a:gd name="connsiteX3" fmla="*/ 387052 w 425556"/>
                  <a:gd name="connsiteY3" fmla="*/ 255011 h 429065"/>
                  <a:gd name="connsiteX4" fmla="*/ 410606 w 425556"/>
                  <a:gd name="connsiteY4" fmla="*/ 238376 h 429065"/>
                  <a:gd name="connsiteX5" fmla="*/ 420997 w 425556"/>
                  <a:gd name="connsiteY5" fmla="*/ 265407 h 429065"/>
                  <a:gd name="connsiteX6" fmla="*/ 123805 w 425556"/>
                  <a:gd name="connsiteY6" fmla="*/ 397098 h 429065"/>
                  <a:gd name="connsiteX7" fmla="*/ 101637 w 425556"/>
                  <a:gd name="connsiteY7" fmla="*/ 397098 h 429065"/>
                  <a:gd name="connsiteX8" fmla="*/ 51066 w 425556"/>
                  <a:gd name="connsiteY8" fmla="*/ 423436 h 429065"/>
                  <a:gd name="connsiteX9" fmla="*/ 9501 w 425556"/>
                  <a:gd name="connsiteY9" fmla="*/ 419971 h 429065"/>
                  <a:gd name="connsiteX10" fmla="*/ 5344 w 425556"/>
                  <a:gd name="connsiteY10" fmla="*/ 378384 h 429065"/>
                  <a:gd name="connsiteX11" fmla="*/ 33054 w 425556"/>
                  <a:gd name="connsiteY11" fmla="*/ 324322 h 429065"/>
                  <a:gd name="connsiteX12" fmla="*/ 33054 w 425556"/>
                  <a:gd name="connsiteY12" fmla="*/ 306994 h 429065"/>
                  <a:gd name="connsiteX13" fmla="*/ 44831 w 425556"/>
                  <a:gd name="connsiteY13" fmla="*/ 93516 h 429065"/>
                  <a:gd name="connsiteX14" fmla="*/ 237417 w 425556"/>
                  <a:gd name="connsiteY14" fmla="*/ 639 h 429065"/>
                  <a:gd name="connsiteX15" fmla="*/ 424461 w 425556"/>
                  <a:gd name="connsiteY15" fmla="*/ 164213 h 429065"/>
                  <a:gd name="connsiteX16" fmla="*/ 411299 w 425556"/>
                  <a:gd name="connsiteY16" fmla="*/ 190552 h 429065"/>
                  <a:gd name="connsiteX17" fmla="*/ 389823 w 425556"/>
                  <a:gd name="connsiteY17" fmla="*/ 171144 h 429065"/>
                  <a:gd name="connsiteX18" fmla="*/ 329554 w 425556"/>
                  <a:gd name="connsiteY18" fmla="*/ 74109 h 429065"/>
                  <a:gd name="connsiteX19" fmla="*/ 105794 w 425556"/>
                  <a:gd name="connsiteY19" fmla="*/ 76188 h 429065"/>
                  <a:gd name="connsiteX20" fmla="*/ 67692 w 425556"/>
                  <a:gd name="connsiteY20" fmla="*/ 296597 h 429065"/>
                  <a:gd name="connsiteX21" fmla="*/ 68385 w 425556"/>
                  <a:gd name="connsiteY21" fmla="*/ 331946 h 429065"/>
                  <a:gd name="connsiteX22" fmla="*/ 39982 w 425556"/>
                  <a:gd name="connsiteY22" fmla="*/ 387395 h 429065"/>
                  <a:gd name="connsiteX23" fmla="*/ 40675 w 425556"/>
                  <a:gd name="connsiteY23" fmla="*/ 388781 h 42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5556" h="429065">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grpFill/>
              <a:ln w="6923"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B3B2F10C-7DCD-FCD6-0F87-447581C07179}"/>
                  </a:ext>
                </a:extLst>
              </p:cNvPr>
              <p:cNvSpPr/>
              <p:nvPr/>
            </p:nvSpPr>
            <p:spPr>
              <a:xfrm>
                <a:off x="3894702" y="2793044"/>
                <a:ext cx="212023" cy="35348"/>
              </a:xfrm>
              <a:custGeom>
                <a:avLst/>
                <a:gdLst>
                  <a:gd name="connsiteX0" fmla="*/ 105299 w 212023"/>
                  <a:gd name="connsiteY0" fmla="*/ 35349 h 35348"/>
                  <a:gd name="connsiteX1" fmla="*/ 21475 w 212023"/>
                  <a:gd name="connsiteY1" fmla="*/ 35349 h 35348"/>
                  <a:gd name="connsiteX2" fmla="*/ 0 w 212023"/>
                  <a:gd name="connsiteY2" fmla="*/ 18021 h 35348"/>
                  <a:gd name="connsiteX3" fmla="*/ 21475 w 212023"/>
                  <a:gd name="connsiteY3" fmla="*/ 0 h 35348"/>
                  <a:gd name="connsiteX4" fmla="*/ 191201 w 212023"/>
                  <a:gd name="connsiteY4" fmla="*/ 0 h 35348"/>
                  <a:gd name="connsiteX5" fmla="*/ 211983 w 212023"/>
                  <a:gd name="connsiteY5" fmla="*/ 18021 h 35348"/>
                  <a:gd name="connsiteX6" fmla="*/ 191201 w 212023"/>
                  <a:gd name="connsiteY6" fmla="*/ 34656 h 35348"/>
                  <a:gd name="connsiteX7" fmla="*/ 105299 w 212023"/>
                  <a:gd name="connsiteY7" fmla="*/ 35349 h 3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23" h="35348">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grpFill/>
              <a:ln w="6923"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60BE4668-8140-9919-1249-426BF5E21603}"/>
                  </a:ext>
                </a:extLst>
              </p:cNvPr>
              <p:cNvSpPr/>
              <p:nvPr/>
            </p:nvSpPr>
            <p:spPr>
              <a:xfrm>
                <a:off x="3894009" y="2725812"/>
                <a:ext cx="211983" cy="35348"/>
              </a:xfrm>
              <a:custGeom>
                <a:avLst/>
                <a:gdLst>
                  <a:gd name="connsiteX0" fmla="*/ 106684 w 211983"/>
                  <a:gd name="connsiteY0" fmla="*/ 34656 h 35348"/>
                  <a:gd name="connsiteX1" fmla="*/ 21475 w 211983"/>
                  <a:gd name="connsiteY1" fmla="*/ 34656 h 35348"/>
                  <a:gd name="connsiteX2" fmla="*/ 0 w 211983"/>
                  <a:gd name="connsiteY2" fmla="*/ 17328 h 35348"/>
                  <a:gd name="connsiteX3" fmla="*/ 22168 w 211983"/>
                  <a:gd name="connsiteY3" fmla="*/ 0 h 35348"/>
                  <a:gd name="connsiteX4" fmla="*/ 190508 w 211983"/>
                  <a:gd name="connsiteY4" fmla="*/ 0 h 35348"/>
                  <a:gd name="connsiteX5" fmla="*/ 211983 w 211983"/>
                  <a:gd name="connsiteY5" fmla="*/ 17328 h 35348"/>
                  <a:gd name="connsiteX6" fmla="*/ 189815 w 211983"/>
                  <a:gd name="connsiteY6" fmla="*/ 35349 h 35348"/>
                  <a:gd name="connsiteX7" fmla="*/ 106684 w 211983"/>
                  <a:gd name="connsiteY7" fmla="*/ 34656 h 3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83" h="35348">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grpFill/>
              <a:ln w="6923"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1F37FD70-A0A6-D994-08BE-6FAFDBF0DB38}"/>
                  </a:ext>
                </a:extLst>
              </p:cNvPr>
              <p:cNvSpPr/>
              <p:nvPr/>
            </p:nvSpPr>
            <p:spPr>
              <a:xfrm>
                <a:off x="3948044" y="2658581"/>
                <a:ext cx="105298" cy="34655"/>
              </a:xfrm>
              <a:custGeom>
                <a:avLst/>
                <a:gdLst>
                  <a:gd name="connsiteX0" fmla="*/ 53342 w 105298"/>
                  <a:gd name="connsiteY0" fmla="*/ 34656 h 34655"/>
                  <a:gd name="connsiteX1" fmla="*/ 19397 w 105298"/>
                  <a:gd name="connsiteY1" fmla="*/ 34656 h 34655"/>
                  <a:gd name="connsiteX2" fmla="*/ 0 w 105298"/>
                  <a:gd name="connsiteY2" fmla="*/ 17328 h 34655"/>
                  <a:gd name="connsiteX3" fmla="*/ 18704 w 105298"/>
                  <a:gd name="connsiteY3" fmla="*/ 0 h 34655"/>
                  <a:gd name="connsiteX4" fmla="*/ 85902 w 105298"/>
                  <a:gd name="connsiteY4" fmla="*/ 0 h 34655"/>
                  <a:gd name="connsiteX5" fmla="*/ 105299 w 105298"/>
                  <a:gd name="connsiteY5" fmla="*/ 17328 h 34655"/>
                  <a:gd name="connsiteX6" fmla="*/ 86594 w 105298"/>
                  <a:gd name="connsiteY6" fmla="*/ 34656 h 34655"/>
                  <a:gd name="connsiteX7" fmla="*/ 53342 w 105298"/>
                  <a:gd name="connsiteY7" fmla="*/ 34656 h 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98" h="34655">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grpFill/>
              <a:ln w="6923"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FAC0D9E6-3E46-227E-9A05-C07BF411BCD9}"/>
                  </a:ext>
                </a:extLst>
              </p:cNvPr>
              <p:cNvSpPr/>
              <p:nvPr/>
            </p:nvSpPr>
            <p:spPr>
              <a:xfrm>
                <a:off x="4211291" y="3524925"/>
                <a:ext cx="34637" cy="34046"/>
              </a:xfrm>
              <a:custGeom>
                <a:avLst/>
                <a:gdLst>
                  <a:gd name="connsiteX0" fmla="*/ 34638 w 34637"/>
                  <a:gd name="connsiteY0" fmla="*/ 16678 h 34046"/>
                  <a:gd name="connsiteX1" fmla="*/ 16626 w 34637"/>
                  <a:gd name="connsiteY1" fmla="*/ 34006 h 34046"/>
                  <a:gd name="connsiteX2" fmla="*/ 0 w 34637"/>
                  <a:gd name="connsiteY2" fmla="*/ 16678 h 34046"/>
                  <a:gd name="connsiteX3" fmla="*/ 18012 w 34637"/>
                  <a:gd name="connsiteY3" fmla="*/ 44 h 34046"/>
                  <a:gd name="connsiteX4" fmla="*/ 34638 w 34637"/>
                  <a:gd name="connsiteY4" fmla="*/ 16678 h 3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7" h="34046">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grpFill/>
              <a:ln w="6923"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65998CD5-3782-EFA1-7536-A57EA6977600}"/>
                  </a:ext>
                </a:extLst>
              </p:cNvPr>
              <p:cNvSpPr/>
              <p:nvPr/>
            </p:nvSpPr>
            <p:spPr>
              <a:xfrm>
                <a:off x="3261523" y="3524275"/>
                <a:ext cx="34681" cy="34655"/>
              </a:xfrm>
              <a:custGeom>
                <a:avLst/>
                <a:gdLst>
                  <a:gd name="connsiteX0" fmla="*/ 18012 w 34681"/>
                  <a:gd name="connsiteY0" fmla="*/ 34656 h 34655"/>
                  <a:gd name="connsiteX1" fmla="*/ 0 w 34681"/>
                  <a:gd name="connsiteY1" fmla="*/ 17328 h 34655"/>
                  <a:gd name="connsiteX2" fmla="*/ 17319 w 34681"/>
                  <a:gd name="connsiteY2" fmla="*/ 0 h 34655"/>
                  <a:gd name="connsiteX3" fmla="*/ 34638 w 34681"/>
                  <a:gd name="connsiteY3" fmla="*/ 15942 h 34655"/>
                  <a:gd name="connsiteX4" fmla="*/ 18012 w 34681"/>
                  <a:gd name="connsiteY4" fmla="*/ 34656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1" h="34655">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grpFill/>
              <a:ln w="6923"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4087CA56-7B81-8D68-610A-7174B025E214}"/>
                  </a:ext>
                </a:extLst>
              </p:cNvPr>
              <p:cNvSpPr/>
              <p:nvPr/>
            </p:nvSpPr>
            <p:spPr>
              <a:xfrm>
                <a:off x="3939038" y="3524275"/>
                <a:ext cx="34637" cy="34655"/>
              </a:xfrm>
              <a:custGeom>
                <a:avLst/>
                <a:gdLst>
                  <a:gd name="connsiteX0" fmla="*/ 18012 w 34637"/>
                  <a:gd name="connsiteY0" fmla="*/ 0 h 34655"/>
                  <a:gd name="connsiteX1" fmla="*/ 34638 w 34637"/>
                  <a:gd name="connsiteY1" fmla="*/ 16635 h 34655"/>
                  <a:gd name="connsiteX2" fmla="*/ 17319 w 34637"/>
                  <a:gd name="connsiteY2" fmla="*/ 34656 h 34655"/>
                  <a:gd name="connsiteX3" fmla="*/ 0 w 34637"/>
                  <a:gd name="connsiteY3" fmla="*/ 17328 h 34655"/>
                  <a:gd name="connsiteX4" fmla="*/ 18012 w 34637"/>
                  <a:gd name="connsiteY4" fmla="*/ 0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7" h="34655">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grpFill/>
              <a:ln w="6923"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C858DC8A-2937-1167-7E4A-CA8037B5E908}"/>
                  </a:ext>
                </a:extLst>
              </p:cNvPr>
              <p:cNvSpPr/>
              <p:nvPr/>
            </p:nvSpPr>
            <p:spPr>
              <a:xfrm>
                <a:off x="3729133" y="3563046"/>
                <a:ext cx="33944" cy="34053"/>
              </a:xfrm>
              <a:custGeom>
                <a:avLst/>
                <a:gdLst>
                  <a:gd name="connsiteX0" fmla="*/ 33945 w 33944"/>
                  <a:gd name="connsiteY0" fmla="*/ 16678 h 34053"/>
                  <a:gd name="connsiteX1" fmla="*/ 18012 w 33944"/>
                  <a:gd name="connsiteY1" fmla="*/ 34006 h 34053"/>
                  <a:gd name="connsiteX2" fmla="*/ 0 w 33944"/>
                  <a:gd name="connsiteY2" fmla="*/ 17372 h 34053"/>
                  <a:gd name="connsiteX3" fmla="*/ 15933 w 33944"/>
                  <a:gd name="connsiteY3" fmla="*/ 44 h 34053"/>
                  <a:gd name="connsiteX4" fmla="*/ 33945 w 33944"/>
                  <a:gd name="connsiteY4" fmla="*/ 16678 h 34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4" h="34053">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grpFill/>
              <a:ln w="6923"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9537B717-7DF2-0CA3-6B9F-F50D2C80BD9E}"/>
                  </a:ext>
                </a:extLst>
              </p:cNvPr>
              <p:cNvSpPr/>
              <p:nvPr/>
            </p:nvSpPr>
            <p:spPr>
              <a:xfrm>
                <a:off x="4156563" y="3562396"/>
                <a:ext cx="33944" cy="34655"/>
              </a:xfrm>
              <a:custGeom>
                <a:avLst/>
                <a:gdLst>
                  <a:gd name="connsiteX0" fmla="*/ 33945 w 33944"/>
                  <a:gd name="connsiteY0" fmla="*/ 17328 h 34655"/>
                  <a:gd name="connsiteX1" fmla="*/ 16626 w 33944"/>
                  <a:gd name="connsiteY1" fmla="*/ 34656 h 34655"/>
                  <a:gd name="connsiteX2" fmla="*/ 0 w 33944"/>
                  <a:gd name="connsiteY2" fmla="*/ 17328 h 34655"/>
                  <a:gd name="connsiteX3" fmla="*/ 18012 w 33944"/>
                  <a:gd name="connsiteY3" fmla="*/ 0 h 34655"/>
                  <a:gd name="connsiteX4" fmla="*/ 33945 w 33944"/>
                  <a:gd name="connsiteY4" fmla="*/ 17328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4" h="34655">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grpFill/>
              <a:ln w="6923"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CFC66A8F-34EA-7E92-4411-F8A1ED8F5542}"/>
                  </a:ext>
                </a:extLst>
              </p:cNvPr>
              <p:cNvSpPr/>
              <p:nvPr/>
            </p:nvSpPr>
            <p:spPr>
              <a:xfrm>
                <a:off x="3426399" y="3562396"/>
                <a:ext cx="34678" cy="34655"/>
              </a:xfrm>
              <a:custGeom>
                <a:avLst/>
                <a:gdLst>
                  <a:gd name="connsiteX0" fmla="*/ 17319 w 34678"/>
                  <a:gd name="connsiteY0" fmla="*/ 34656 h 34655"/>
                  <a:gd name="connsiteX1" fmla="*/ 0 w 34678"/>
                  <a:gd name="connsiteY1" fmla="*/ 16635 h 34655"/>
                  <a:gd name="connsiteX2" fmla="*/ 17319 w 34678"/>
                  <a:gd name="connsiteY2" fmla="*/ 0 h 34655"/>
                  <a:gd name="connsiteX3" fmla="*/ 34638 w 34678"/>
                  <a:gd name="connsiteY3" fmla="*/ 18021 h 34655"/>
                  <a:gd name="connsiteX4" fmla="*/ 17319 w 34678"/>
                  <a:gd name="connsiteY4" fmla="*/ 34656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8" h="34655">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grpFill/>
              <a:ln w="6923"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59FF504E-F10A-815F-E954-84343CB4C992}"/>
                  </a:ext>
                </a:extLst>
              </p:cNvPr>
              <p:cNvSpPr/>
              <p:nvPr/>
            </p:nvSpPr>
            <p:spPr>
              <a:xfrm>
                <a:off x="3400074" y="2606597"/>
                <a:ext cx="252162" cy="191298"/>
              </a:xfrm>
              <a:custGeom>
                <a:avLst/>
                <a:gdLst>
                  <a:gd name="connsiteX0" fmla="*/ 126774 w 252162"/>
                  <a:gd name="connsiteY0" fmla="*/ 0 h 191298"/>
                  <a:gd name="connsiteX1" fmla="*/ 229995 w 252162"/>
                  <a:gd name="connsiteY1" fmla="*/ 0 h 191298"/>
                  <a:gd name="connsiteX2" fmla="*/ 252163 w 252162"/>
                  <a:gd name="connsiteY2" fmla="*/ 22179 h 191298"/>
                  <a:gd name="connsiteX3" fmla="*/ 252163 w 252162"/>
                  <a:gd name="connsiteY3" fmla="*/ 169119 h 191298"/>
                  <a:gd name="connsiteX4" fmla="*/ 229302 w 252162"/>
                  <a:gd name="connsiteY4" fmla="*/ 191298 h 191298"/>
                  <a:gd name="connsiteX5" fmla="*/ 22168 w 252162"/>
                  <a:gd name="connsiteY5" fmla="*/ 191298 h 191298"/>
                  <a:gd name="connsiteX6" fmla="*/ 0 w 252162"/>
                  <a:gd name="connsiteY6" fmla="*/ 169812 h 191298"/>
                  <a:gd name="connsiteX7" fmla="*/ 0 w 252162"/>
                  <a:gd name="connsiteY7" fmla="*/ 22179 h 191298"/>
                  <a:gd name="connsiteX8" fmla="*/ 22168 w 252162"/>
                  <a:gd name="connsiteY8" fmla="*/ 693 h 191298"/>
                  <a:gd name="connsiteX9" fmla="*/ 126774 w 252162"/>
                  <a:gd name="connsiteY9" fmla="*/ 0 h 191298"/>
                  <a:gd name="connsiteX10" fmla="*/ 216140 w 252162"/>
                  <a:gd name="connsiteY10" fmla="*/ 155257 h 191298"/>
                  <a:gd name="connsiteX11" fmla="*/ 216140 w 252162"/>
                  <a:gd name="connsiteY11" fmla="*/ 36042 h 191298"/>
                  <a:gd name="connsiteX12" fmla="*/ 35330 w 252162"/>
                  <a:gd name="connsiteY12" fmla="*/ 36042 h 191298"/>
                  <a:gd name="connsiteX13" fmla="*/ 35330 w 252162"/>
                  <a:gd name="connsiteY13" fmla="*/ 155257 h 191298"/>
                  <a:gd name="connsiteX14" fmla="*/ 216140 w 252162"/>
                  <a:gd name="connsiteY14" fmla="*/ 155257 h 19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162" h="191298">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grpFill/>
              <a:ln w="6923"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20059E1B-E733-1FD6-4426-7F3CED4C7451}"/>
                  </a:ext>
                </a:extLst>
              </p:cNvPr>
              <p:cNvSpPr/>
              <p:nvPr/>
            </p:nvSpPr>
            <p:spPr>
              <a:xfrm>
                <a:off x="3454802" y="2839482"/>
                <a:ext cx="142014" cy="34655"/>
              </a:xfrm>
              <a:custGeom>
                <a:avLst/>
                <a:gdLst>
                  <a:gd name="connsiteX0" fmla="*/ 71354 w 142014"/>
                  <a:gd name="connsiteY0" fmla="*/ 0 h 34655"/>
                  <a:gd name="connsiteX1" fmla="*/ 122618 w 142014"/>
                  <a:gd name="connsiteY1" fmla="*/ 0 h 34655"/>
                  <a:gd name="connsiteX2" fmla="*/ 142015 w 142014"/>
                  <a:gd name="connsiteY2" fmla="*/ 16635 h 34655"/>
                  <a:gd name="connsiteX3" fmla="*/ 122618 w 142014"/>
                  <a:gd name="connsiteY3" fmla="*/ 34656 h 34655"/>
                  <a:gd name="connsiteX4" fmla="*/ 19397 w 142014"/>
                  <a:gd name="connsiteY4" fmla="*/ 34656 h 34655"/>
                  <a:gd name="connsiteX5" fmla="*/ 0 w 142014"/>
                  <a:gd name="connsiteY5" fmla="*/ 17328 h 34655"/>
                  <a:gd name="connsiteX6" fmla="*/ 20090 w 142014"/>
                  <a:gd name="connsiteY6" fmla="*/ 0 h 34655"/>
                  <a:gd name="connsiteX7" fmla="*/ 71354 w 142014"/>
                  <a:gd name="connsiteY7" fmla="*/ 0 h 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014" h="34655">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grpFill/>
              <a:ln w="6923"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3C2BEB4F-E63D-C97A-2C44-4403373248E9}"/>
                  </a:ext>
                </a:extLst>
              </p:cNvPr>
              <p:cNvSpPr/>
              <p:nvPr/>
            </p:nvSpPr>
            <p:spPr>
              <a:xfrm>
                <a:off x="3435405" y="2642639"/>
                <a:ext cx="180809" cy="119215"/>
              </a:xfrm>
              <a:custGeom>
                <a:avLst/>
                <a:gdLst>
                  <a:gd name="connsiteX0" fmla="*/ 180809 w 180809"/>
                  <a:gd name="connsiteY0" fmla="*/ 119215 h 119215"/>
                  <a:gd name="connsiteX1" fmla="*/ 0 w 180809"/>
                  <a:gd name="connsiteY1" fmla="*/ 119215 h 119215"/>
                  <a:gd name="connsiteX2" fmla="*/ 0 w 180809"/>
                  <a:gd name="connsiteY2" fmla="*/ 0 h 119215"/>
                  <a:gd name="connsiteX3" fmla="*/ 180809 w 180809"/>
                  <a:gd name="connsiteY3" fmla="*/ 0 h 119215"/>
                  <a:gd name="connsiteX4" fmla="*/ 180809 w 180809"/>
                  <a:gd name="connsiteY4" fmla="*/ 119215 h 11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9" h="119215">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bg1"/>
              </a:solidFill>
              <a:ln w="6923" cap="flat">
                <a:noFill/>
                <a:prstDash val="solid"/>
                <a:miter/>
              </a:ln>
            </p:spPr>
            <p:txBody>
              <a:bodyPr rtlCol="0" anchor="ctr"/>
              <a:lstStyle/>
              <a:p>
                <a:pPr algn="l" rtl="0"/>
                <a:endParaRPr lang="en-US" dirty="0"/>
              </a:p>
            </p:txBody>
          </p:sp>
        </p:grpSp>
      </p:grpSp>
    </p:spTree>
    <p:extLst>
      <p:ext uri="{BB962C8B-B14F-4D97-AF65-F5344CB8AC3E}">
        <p14:creationId xmlns:p14="http://schemas.microsoft.com/office/powerpoint/2010/main" val="213009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2A538FA-A226-6EB5-267B-533FD9D88DB6}"/>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3321" r="3321"/>
          <a:stretch>
            <a:fillRect/>
          </a:stretch>
        </p:blipFill>
        <p:spPr/>
      </p:pic>
      <p:sp>
        <p:nvSpPr>
          <p:cNvPr id="3" name="Freeform 2">
            <a:extLst>
              <a:ext uri="{FF2B5EF4-FFF2-40B4-BE49-F238E27FC236}">
                <a16:creationId xmlns:a16="http://schemas.microsoft.com/office/drawing/2014/main" id="{2B5F0BD6-D7E3-159A-9C41-7A65C65C2BF1}"/>
              </a:ext>
            </a:extLst>
          </p:cNvPr>
          <p:cNvSpPr/>
          <p:nvPr/>
        </p:nvSpPr>
        <p:spPr>
          <a:xfrm>
            <a:off x="0" y="2318090"/>
            <a:ext cx="54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pPr algn="l" rtl="0"/>
            <a:endParaRPr lang="en-US"/>
          </a:p>
        </p:txBody>
      </p:sp>
      <p:sp>
        <p:nvSpPr>
          <p:cNvPr id="6" name="Text Placeholder 3">
            <a:extLst>
              <a:ext uri="{FF2B5EF4-FFF2-40B4-BE49-F238E27FC236}">
                <a16:creationId xmlns:a16="http://schemas.microsoft.com/office/drawing/2014/main" id="{EE46F285-036C-EAB3-8702-1E0F0C6347AC}"/>
              </a:ext>
            </a:extLst>
          </p:cNvPr>
          <p:cNvSpPr txBox="1">
            <a:spLocks/>
          </p:cNvSpPr>
          <p:nvPr/>
        </p:nvSpPr>
        <p:spPr>
          <a:xfrm>
            <a:off x="504501" y="2803631"/>
            <a:ext cx="4765355" cy="3066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4800" dirty="0">
                <a:solidFill>
                  <a:schemeClr val="bg1"/>
                </a:solidFill>
              </a:rPr>
              <a:t>Introduktion</a:t>
            </a:r>
          </a:p>
        </p:txBody>
      </p:sp>
      <p:sp>
        <p:nvSpPr>
          <p:cNvPr id="9" name="Text Placeholder 4">
            <a:extLst>
              <a:ext uri="{FF2B5EF4-FFF2-40B4-BE49-F238E27FC236}">
                <a16:creationId xmlns:a16="http://schemas.microsoft.com/office/drawing/2014/main" id="{FB9D3D78-55CA-C61E-0044-A48278C3E802}"/>
              </a:ext>
            </a:extLst>
          </p:cNvPr>
          <p:cNvSpPr txBox="1">
            <a:spLocks/>
          </p:cNvSpPr>
          <p:nvPr/>
        </p:nvSpPr>
        <p:spPr>
          <a:xfrm>
            <a:off x="3747431" y="987947"/>
            <a:ext cx="2066906"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13000" dirty="0">
                <a:solidFill>
                  <a:schemeClr val="bg1"/>
                </a:solidFill>
              </a:rPr>
              <a:t>01</a:t>
            </a:r>
          </a:p>
        </p:txBody>
      </p:sp>
    </p:spTree>
    <p:extLst>
      <p:ext uri="{BB962C8B-B14F-4D97-AF65-F5344CB8AC3E}">
        <p14:creationId xmlns:p14="http://schemas.microsoft.com/office/powerpoint/2010/main" val="16938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2956098" y="861990"/>
            <a:ext cx="8620399" cy="5134019"/>
          </a:xfrm>
        </p:spPr>
        <p:txBody>
          <a:bodyPr/>
          <a:lstStyle/>
          <a:p>
            <a:pPr marL="0" indent="0" algn="l" rtl="0">
              <a:buClr>
                <a:srgbClr val="E8A116"/>
              </a:buClr>
            </a:pPr>
            <a:r>
              <a:rPr lang="en-IE" sz="2200" b="1" dirty="0">
                <a:solidFill>
                  <a:srgbClr val="454545"/>
                </a:solidFill>
                <a:latin typeface="Calibri" panose="020F0502020204030204" pitchFamily="34" charset="0"/>
                <a:cs typeface="Calibri" panose="020F0502020204030204" pitchFamily="34" charset="0"/>
              </a:rPr>
              <a:t>Afdækning</a:t>
            </a:r>
            <a:r>
              <a:rPr lang="en-IE" sz="2200" dirty="0">
                <a:solidFill>
                  <a:srgbClr val="454545"/>
                </a:solidFill>
                <a:latin typeface="Calibri" panose="020F0502020204030204" pitchFamily="34" charset="0"/>
                <a:cs typeface="Calibri" panose="020F0502020204030204" pitchFamily="34" charset="0"/>
              </a:rPr>
              <a:t>bar jord med hø, halm, træflis (barkflis) blade, kompost eller gødning forhindrer jordens næringsstoffer i at blive skyllet væk af regnvand og hæmmer også ukrudtsvækst.</a:t>
            </a:r>
          </a:p>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Opbevares frisk</a:t>
            </a:r>
            <a:r>
              <a:rPr lang="en-IE" sz="2200" b="1" dirty="0">
                <a:solidFill>
                  <a:srgbClr val="454545"/>
                </a:solidFill>
                <a:latin typeface="Calibri" panose="020F0502020204030204" pitchFamily="34" charset="0"/>
                <a:cs typeface="Calibri" panose="020F0502020204030204" pitchFamily="34" charset="0"/>
              </a:rPr>
              <a:t>gødning</a:t>
            </a:r>
            <a:r>
              <a:rPr lang="en-IE" sz="2200" dirty="0">
                <a:solidFill>
                  <a:srgbClr val="454545"/>
                </a:solidFill>
                <a:latin typeface="Calibri" panose="020F0502020204030204" pitchFamily="34" charset="0"/>
                <a:cs typeface="Calibri" panose="020F0502020204030204" pitchFamily="34" charset="0"/>
              </a:rPr>
              <a:t>i omkring 6 til 12 måneder før brug.</a:t>
            </a:r>
          </a:p>
          <a:p>
            <a:pPr marL="0" indent="0" algn="l" rtl="0">
              <a:buClr>
                <a:srgbClr val="E8A116"/>
              </a:buClr>
            </a:pPr>
            <a:r>
              <a:rPr lang="en-IE" sz="2200" b="1" dirty="0">
                <a:solidFill>
                  <a:srgbClr val="454545"/>
                </a:solidFill>
                <a:latin typeface="Calibri" panose="020F0502020204030204" pitchFamily="34" charset="0"/>
                <a:cs typeface="Calibri" panose="020F0502020204030204" pitchFamily="34" charset="0"/>
              </a:rPr>
              <a:t>Dækafgrøder</a:t>
            </a:r>
            <a:r>
              <a:rPr lang="en-IE" sz="2200" dirty="0">
                <a:solidFill>
                  <a:srgbClr val="454545"/>
                </a:solidFill>
                <a:latin typeface="Calibri" panose="020F0502020204030204" pitchFamily="34" charset="0"/>
                <a:cs typeface="Calibri" panose="020F0502020204030204" pitchFamily="34" charset="0"/>
              </a:rPr>
              <a:t>, efterafgrøder eller grøngødning dyrkes normalt mellem successive produktionsafgrøder for at give bunddække, for at opfange jordens næringsstoffer, for at fiksere nitrogen, for at forbedre jordens egenskaber og afhjælpe påvirkningerne af jordkomprimering eller gavne den følgende afgrøde.</a:t>
            </a:r>
          </a:p>
          <a:p>
            <a:pPr marL="0" indent="0" algn="l" rtl="0">
              <a:buClr>
                <a:srgbClr val="E8A116"/>
              </a:buClr>
            </a:pPr>
            <a:endParaRPr lang="en-IE" sz="2200" dirty="0">
              <a:solidFill>
                <a:srgbClr val="454545"/>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203041" cy="803654"/>
          </a:xfrm>
        </p:spPr>
        <p:txBody>
          <a:bodyPr/>
          <a:lstStyle/>
          <a:p>
            <a:pPr algn="l" rtl="0"/>
            <a:r>
              <a:rPr lang="en-US" b="1" dirty="0">
                <a:solidFill>
                  <a:srgbClr val="E8A116"/>
                </a:solidFill>
              </a:rPr>
              <a:t>2.5 Jordsundhed</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2327636" y="336885"/>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940A6BF-1A40-2FEE-E7F8-E4D7C121ED9E}"/>
              </a:ext>
            </a:extLst>
          </p:cNvPr>
          <p:cNvGrpSpPr/>
          <p:nvPr/>
        </p:nvGrpSpPr>
        <p:grpSpPr>
          <a:xfrm>
            <a:off x="1789850" y="4891603"/>
            <a:ext cx="1001458" cy="951836"/>
            <a:chOff x="3153146" y="2544217"/>
            <a:chExt cx="1191154" cy="1132133"/>
          </a:xfrm>
          <a:solidFill>
            <a:srgbClr val="296B5F"/>
          </a:solidFill>
        </p:grpSpPr>
        <p:sp>
          <p:nvSpPr>
            <p:cNvPr id="15" name="Freeform 14">
              <a:extLst>
                <a:ext uri="{FF2B5EF4-FFF2-40B4-BE49-F238E27FC236}">
                  <a16:creationId xmlns:a16="http://schemas.microsoft.com/office/drawing/2014/main" id="{6EF7DA33-C567-0BB5-649D-13D70BA084DB}"/>
                </a:ext>
              </a:extLst>
            </p:cNvPr>
            <p:cNvSpPr/>
            <p:nvPr/>
          </p:nvSpPr>
          <p:spPr>
            <a:xfrm>
              <a:off x="3371671" y="2579566"/>
              <a:ext cx="308276" cy="403940"/>
            </a:xfrm>
            <a:custGeom>
              <a:avLst/>
              <a:gdLst>
                <a:gd name="connsiteX0" fmla="*/ 0 w 308276"/>
                <a:gd name="connsiteY0" fmla="*/ 158722 h 403940"/>
                <a:gd name="connsiteX1" fmla="*/ 0 w 308276"/>
                <a:gd name="connsiteY1" fmla="*/ 47132 h 403940"/>
                <a:gd name="connsiteX2" fmla="*/ 47107 w 308276"/>
                <a:gd name="connsiteY2" fmla="*/ 0 h 403940"/>
                <a:gd name="connsiteX3" fmla="*/ 261169 w 308276"/>
                <a:gd name="connsiteY3" fmla="*/ 0 h 403940"/>
                <a:gd name="connsiteX4" fmla="*/ 308276 w 308276"/>
                <a:gd name="connsiteY4" fmla="*/ 46438 h 403940"/>
                <a:gd name="connsiteX5" fmla="*/ 308276 w 308276"/>
                <a:gd name="connsiteY5" fmla="*/ 268927 h 403940"/>
                <a:gd name="connsiteX6" fmla="*/ 273638 w 308276"/>
                <a:gd name="connsiteY6" fmla="*/ 336159 h 403940"/>
                <a:gd name="connsiteX7" fmla="*/ 189122 w 308276"/>
                <a:gd name="connsiteY7" fmla="*/ 395766 h 403940"/>
                <a:gd name="connsiteX8" fmla="*/ 167647 w 308276"/>
                <a:gd name="connsiteY8" fmla="*/ 402697 h 403940"/>
                <a:gd name="connsiteX9" fmla="*/ 95600 w 308276"/>
                <a:gd name="connsiteY9" fmla="*/ 379824 h 403940"/>
                <a:gd name="connsiteX10" fmla="*/ 35331 w 308276"/>
                <a:gd name="connsiteY10" fmla="*/ 336159 h 403940"/>
                <a:gd name="connsiteX11" fmla="*/ 0 w 308276"/>
                <a:gd name="connsiteY11" fmla="*/ 268234 h 403940"/>
                <a:gd name="connsiteX12" fmla="*/ 0 w 308276"/>
                <a:gd name="connsiteY12" fmla="*/ 158722 h 403940"/>
                <a:gd name="connsiteX13" fmla="*/ 155177 w 308276"/>
                <a:gd name="connsiteY13" fmla="*/ 27031 h 403940"/>
                <a:gd name="connsiteX14" fmla="*/ 50571 w 308276"/>
                <a:gd name="connsiteY14" fmla="*/ 27031 h 403940"/>
                <a:gd name="connsiteX15" fmla="*/ 28403 w 308276"/>
                <a:gd name="connsiteY15" fmla="*/ 48518 h 403940"/>
                <a:gd name="connsiteX16" fmla="*/ 28403 w 308276"/>
                <a:gd name="connsiteY16" fmla="*/ 196150 h 403940"/>
                <a:gd name="connsiteX17" fmla="*/ 50571 w 308276"/>
                <a:gd name="connsiteY17" fmla="*/ 217637 h 403940"/>
                <a:gd name="connsiteX18" fmla="*/ 257705 w 308276"/>
                <a:gd name="connsiteY18" fmla="*/ 217637 h 403940"/>
                <a:gd name="connsiteX19" fmla="*/ 280566 w 308276"/>
                <a:gd name="connsiteY19" fmla="*/ 195457 h 403940"/>
                <a:gd name="connsiteX20" fmla="*/ 280566 w 308276"/>
                <a:gd name="connsiteY20" fmla="*/ 48518 h 403940"/>
                <a:gd name="connsiteX21" fmla="*/ 258398 w 308276"/>
                <a:gd name="connsiteY21" fmla="*/ 26338 h 403940"/>
                <a:gd name="connsiteX22" fmla="*/ 155177 w 308276"/>
                <a:gd name="connsiteY22" fmla="*/ 27031 h 403940"/>
                <a:gd name="connsiteX23" fmla="*/ 154484 w 308276"/>
                <a:gd name="connsiteY23" fmla="*/ 259916 h 403940"/>
                <a:gd name="connsiteX24" fmla="*/ 103221 w 308276"/>
                <a:gd name="connsiteY24" fmla="*/ 259916 h 403940"/>
                <a:gd name="connsiteX25" fmla="*/ 83131 w 308276"/>
                <a:gd name="connsiteY25" fmla="*/ 277244 h 403940"/>
                <a:gd name="connsiteX26" fmla="*/ 102528 w 308276"/>
                <a:gd name="connsiteY26" fmla="*/ 294572 h 403940"/>
                <a:gd name="connsiteX27" fmla="*/ 205748 w 308276"/>
                <a:gd name="connsiteY27" fmla="*/ 294572 h 403940"/>
                <a:gd name="connsiteX28" fmla="*/ 225145 w 308276"/>
                <a:gd name="connsiteY28" fmla="*/ 276551 h 403940"/>
                <a:gd name="connsiteX29" fmla="*/ 205748 w 308276"/>
                <a:gd name="connsiteY29" fmla="*/ 259916 h 403940"/>
                <a:gd name="connsiteX30" fmla="*/ 154484 w 308276"/>
                <a:gd name="connsiteY30" fmla="*/ 259916 h 4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8276" h="403940">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w="6923" cap="flat">
              <a:noFill/>
              <a:prstDash val="solid"/>
              <a:miter/>
            </a:ln>
          </p:spPr>
          <p:txBody>
            <a:bodyPr rtlCol="0" anchor="ctr"/>
            <a:lstStyle/>
            <a:p>
              <a:pPr algn="l" rtl="0"/>
              <a:endParaRPr lang="en-US"/>
            </a:p>
          </p:txBody>
        </p:sp>
        <p:grpSp>
          <p:nvGrpSpPr>
            <p:cNvPr id="16" name="Group 15">
              <a:extLst>
                <a:ext uri="{FF2B5EF4-FFF2-40B4-BE49-F238E27FC236}">
                  <a16:creationId xmlns:a16="http://schemas.microsoft.com/office/drawing/2014/main" id="{D596C1EB-F6C0-8BF0-9F09-49D70A563E29}"/>
                </a:ext>
              </a:extLst>
            </p:cNvPr>
            <p:cNvGrpSpPr/>
            <p:nvPr/>
          </p:nvGrpSpPr>
          <p:grpSpPr>
            <a:xfrm>
              <a:off x="3153146" y="2544217"/>
              <a:ext cx="1191154" cy="1132133"/>
              <a:chOff x="3153146" y="2544217"/>
              <a:chExt cx="1191154" cy="1132133"/>
            </a:xfrm>
            <a:grpFill/>
          </p:grpSpPr>
          <p:sp>
            <p:nvSpPr>
              <p:cNvPr id="17" name="Freeform 16">
                <a:extLst>
                  <a:ext uri="{FF2B5EF4-FFF2-40B4-BE49-F238E27FC236}">
                    <a16:creationId xmlns:a16="http://schemas.microsoft.com/office/drawing/2014/main" id="{7A932BAA-32FC-7207-3787-BC2F02528D0F}"/>
                  </a:ext>
                </a:extLst>
              </p:cNvPr>
              <p:cNvSpPr/>
              <p:nvPr/>
            </p:nvSpPr>
            <p:spPr>
              <a:xfrm>
                <a:off x="3153146" y="2544217"/>
                <a:ext cx="1191154" cy="1132133"/>
              </a:xfrm>
              <a:custGeom>
                <a:avLst/>
                <a:gdLst>
                  <a:gd name="connsiteX0" fmla="*/ 1190462 w 1191154"/>
                  <a:gd name="connsiteY0" fmla="*/ 1120066 h 1132133"/>
                  <a:gd name="connsiteX1" fmla="*/ 1167601 w 1191154"/>
                  <a:gd name="connsiteY1" fmla="*/ 1131156 h 1132133"/>
                  <a:gd name="connsiteX2" fmla="*/ 1155824 w 1191154"/>
                  <a:gd name="connsiteY2" fmla="*/ 1108283 h 1132133"/>
                  <a:gd name="connsiteX3" fmla="*/ 1155824 w 1191154"/>
                  <a:gd name="connsiteY3" fmla="*/ 950947 h 1132133"/>
                  <a:gd name="connsiteX4" fmla="*/ 1146125 w 1191154"/>
                  <a:gd name="connsiteY4" fmla="*/ 936392 h 1132133"/>
                  <a:gd name="connsiteX5" fmla="*/ 1062302 w 1191154"/>
                  <a:gd name="connsiteY5" fmla="*/ 919064 h 1132133"/>
                  <a:gd name="connsiteX6" fmla="*/ 1026971 w 1191154"/>
                  <a:gd name="connsiteY6" fmla="*/ 929461 h 1132133"/>
                  <a:gd name="connsiteX7" fmla="*/ 887035 w 1191154"/>
                  <a:gd name="connsiteY7" fmla="*/ 929461 h 1132133"/>
                  <a:gd name="connsiteX8" fmla="*/ 784507 w 1191154"/>
                  <a:gd name="connsiteY8" fmla="*/ 929461 h 1132133"/>
                  <a:gd name="connsiteX9" fmla="*/ 643185 w 1191154"/>
                  <a:gd name="connsiteY9" fmla="*/ 929461 h 1132133"/>
                  <a:gd name="connsiteX10" fmla="*/ 545506 w 1191154"/>
                  <a:gd name="connsiteY10" fmla="*/ 928075 h 1132133"/>
                  <a:gd name="connsiteX11" fmla="*/ 400028 w 1191154"/>
                  <a:gd name="connsiteY11" fmla="*/ 928768 h 1132133"/>
                  <a:gd name="connsiteX12" fmla="*/ 390329 w 1191154"/>
                  <a:gd name="connsiteY12" fmla="*/ 925302 h 1132133"/>
                  <a:gd name="connsiteX13" fmla="*/ 390329 w 1191154"/>
                  <a:gd name="connsiteY13" fmla="*/ 971047 h 1132133"/>
                  <a:gd name="connsiteX14" fmla="*/ 372318 w 1191154"/>
                  <a:gd name="connsiteY14" fmla="*/ 993227 h 1132133"/>
                  <a:gd name="connsiteX15" fmla="*/ 354999 w 1191154"/>
                  <a:gd name="connsiteY15" fmla="*/ 971047 h 1132133"/>
                  <a:gd name="connsiteX16" fmla="*/ 354999 w 1191154"/>
                  <a:gd name="connsiteY16" fmla="*/ 918371 h 1132133"/>
                  <a:gd name="connsiteX17" fmla="*/ 302349 w 1191154"/>
                  <a:gd name="connsiteY17" fmla="*/ 927382 h 1132133"/>
                  <a:gd name="connsiteX18" fmla="*/ 224068 w 1191154"/>
                  <a:gd name="connsiteY18" fmla="*/ 944709 h 1132133"/>
                  <a:gd name="connsiteX19" fmla="*/ 164491 w 1191154"/>
                  <a:gd name="connsiteY19" fmla="*/ 930847 h 1132133"/>
                  <a:gd name="connsiteX20" fmla="*/ 39102 w 1191154"/>
                  <a:gd name="connsiteY20" fmla="*/ 936392 h 1132133"/>
                  <a:gd name="connsiteX21" fmla="*/ 34253 w 1191154"/>
                  <a:gd name="connsiteY21" fmla="*/ 947482 h 1132133"/>
                  <a:gd name="connsiteX22" fmla="*/ 34253 w 1191154"/>
                  <a:gd name="connsiteY22" fmla="*/ 1104818 h 1132133"/>
                  <a:gd name="connsiteX23" fmla="*/ 34253 w 1191154"/>
                  <a:gd name="connsiteY23" fmla="*/ 1115214 h 1132133"/>
                  <a:gd name="connsiteX24" fmla="*/ 16934 w 1191154"/>
                  <a:gd name="connsiteY24" fmla="*/ 1130463 h 1132133"/>
                  <a:gd name="connsiteX25" fmla="*/ 308 w 1191154"/>
                  <a:gd name="connsiteY25" fmla="*/ 1115908 h 1132133"/>
                  <a:gd name="connsiteX26" fmla="*/ 308 w 1191154"/>
                  <a:gd name="connsiteY26" fmla="*/ 1108977 h 1132133"/>
                  <a:gd name="connsiteX27" fmla="*/ 308 w 1191154"/>
                  <a:gd name="connsiteY27" fmla="*/ 670931 h 1132133"/>
                  <a:gd name="connsiteX28" fmla="*/ 79975 w 1191154"/>
                  <a:gd name="connsiteY28" fmla="*/ 593302 h 1132133"/>
                  <a:gd name="connsiteX29" fmla="*/ 128468 w 1191154"/>
                  <a:gd name="connsiteY29" fmla="*/ 600927 h 1132133"/>
                  <a:gd name="connsiteX30" fmla="*/ 317590 w 1191154"/>
                  <a:gd name="connsiteY30" fmla="*/ 634196 h 1132133"/>
                  <a:gd name="connsiteX31" fmla="*/ 325210 w 1191154"/>
                  <a:gd name="connsiteY31" fmla="*/ 634889 h 1132133"/>
                  <a:gd name="connsiteX32" fmla="*/ 325903 w 1191154"/>
                  <a:gd name="connsiteY32" fmla="*/ 624492 h 1132133"/>
                  <a:gd name="connsiteX33" fmla="*/ 325903 w 1191154"/>
                  <a:gd name="connsiteY33" fmla="*/ 473394 h 1132133"/>
                  <a:gd name="connsiteX34" fmla="*/ 317590 w 1191154"/>
                  <a:gd name="connsiteY34" fmla="*/ 457453 h 1132133"/>
                  <a:gd name="connsiteX35" fmla="*/ 235152 w 1191154"/>
                  <a:gd name="connsiteY35" fmla="*/ 399231 h 1132133"/>
                  <a:gd name="connsiteX36" fmla="*/ 185966 w 1191154"/>
                  <a:gd name="connsiteY36" fmla="*/ 305662 h 1132133"/>
                  <a:gd name="connsiteX37" fmla="*/ 185966 w 1191154"/>
                  <a:gd name="connsiteY37" fmla="*/ 81094 h 1132133"/>
                  <a:gd name="connsiteX38" fmla="*/ 267712 w 1191154"/>
                  <a:gd name="connsiteY38" fmla="*/ 0 h 1132133"/>
                  <a:gd name="connsiteX39" fmla="*/ 483158 w 1191154"/>
                  <a:gd name="connsiteY39" fmla="*/ 0 h 1132133"/>
                  <a:gd name="connsiteX40" fmla="*/ 564211 w 1191154"/>
                  <a:gd name="connsiteY40" fmla="*/ 81094 h 1132133"/>
                  <a:gd name="connsiteX41" fmla="*/ 564211 w 1191154"/>
                  <a:gd name="connsiteY41" fmla="*/ 305662 h 1132133"/>
                  <a:gd name="connsiteX42" fmla="*/ 517103 w 1191154"/>
                  <a:gd name="connsiteY42" fmla="*/ 397845 h 1132133"/>
                  <a:gd name="connsiteX43" fmla="*/ 432587 w 1191154"/>
                  <a:gd name="connsiteY43" fmla="*/ 457453 h 1132133"/>
                  <a:gd name="connsiteX44" fmla="*/ 424274 w 1191154"/>
                  <a:gd name="connsiteY44" fmla="*/ 473394 h 1132133"/>
                  <a:gd name="connsiteX45" fmla="*/ 424274 w 1191154"/>
                  <a:gd name="connsiteY45" fmla="*/ 721528 h 1132133"/>
                  <a:gd name="connsiteX46" fmla="*/ 396564 w 1191154"/>
                  <a:gd name="connsiteY46" fmla="*/ 774897 h 1132133"/>
                  <a:gd name="connsiteX47" fmla="*/ 392407 w 1191154"/>
                  <a:gd name="connsiteY47" fmla="*/ 783215 h 1132133"/>
                  <a:gd name="connsiteX48" fmla="*/ 392407 w 1191154"/>
                  <a:gd name="connsiteY48" fmla="*/ 880943 h 1132133"/>
                  <a:gd name="connsiteX49" fmla="*/ 395871 w 1191154"/>
                  <a:gd name="connsiteY49" fmla="*/ 888568 h 1132133"/>
                  <a:gd name="connsiteX50" fmla="*/ 476924 w 1191154"/>
                  <a:gd name="connsiteY50" fmla="*/ 910747 h 1132133"/>
                  <a:gd name="connsiteX51" fmla="*/ 530266 w 1191154"/>
                  <a:gd name="connsiteY51" fmla="*/ 896885 h 1132133"/>
                  <a:gd name="connsiteX52" fmla="*/ 658425 w 1191154"/>
                  <a:gd name="connsiteY52" fmla="*/ 896885 h 1132133"/>
                  <a:gd name="connsiteX53" fmla="*/ 773423 w 1191154"/>
                  <a:gd name="connsiteY53" fmla="*/ 896885 h 1132133"/>
                  <a:gd name="connsiteX54" fmla="*/ 899504 w 1191154"/>
                  <a:gd name="connsiteY54" fmla="*/ 896192 h 1132133"/>
                  <a:gd name="connsiteX55" fmla="*/ 1016580 w 1191154"/>
                  <a:gd name="connsiteY55" fmla="*/ 896192 h 1132133"/>
                  <a:gd name="connsiteX56" fmla="*/ 1139890 w 1191154"/>
                  <a:gd name="connsiteY56" fmla="*/ 894805 h 1132133"/>
                  <a:gd name="connsiteX57" fmla="*/ 1157209 w 1191154"/>
                  <a:gd name="connsiteY57" fmla="*/ 901736 h 1132133"/>
                  <a:gd name="connsiteX58" fmla="*/ 1157209 w 1191154"/>
                  <a:gd name="connsiteY58" fmla="*/ 889260 h 1132133"/>
                  <a:gd name="connsiteX59" fmla="*/ 1157209 w 1191154"/>
                  <a:gd name="connsiteY59" fmla="*/ 664693 h 1132133"/>
                  <a:gd name="connsiteX60" fmla="*/ 1108024 w 1191154"/>
                  <a:gd name="connsiteY60" fmla="*/ 616175 h 1132133"/>
                  <a:gd name="connsiteX61" fmla="*/ 875258 w 1191154"/>
                  <a:gd name="connsiteY61" fmla="*/ 616175 h 1132133"/>
                  <a:gd name="connsiteX62" fmla="*/ 850319 w 1191154"/>
                  <a:gd name="connsiteY62" fmla="*/ 611323 h 1132133"/>
                  <a:gd name="connsiteX63" fmla="*/ 759568 w 1191154"/>
                  <a:gd name="connsiteY63" fmla="*/ 575975 h 1132133"/>
                  <a:gd name="connsiteX64" fmla="*/ 638336 w 1191154"/>
                  <a:gd name="connsiteY64" fmla="*/ 575282 h 1132133"/>
                  <a:gd name="connsiteX65" fmla="*/ 497706 w 1191154"/>
                  <a:gd name="connsiteY65" fmla="*/ 629344 h 1132133"/>
                  <a:gd name="connsiteX66" fmla="*/ 491471 w 1191154"/>
                  <a:gd name="connsiteY66" fmla="*/ 632117 h 1132133"/>
                  <a:gd name="connsiteX67" fmla="*/ 467225 w 1191154"/>
                  <a:gd name="connsiteY67" fmla="*/ 622413 h 1132133"/>
                  <a:gd name="connsiteX68" fmla="*/ 479002 w 1191154"/>
                  <a:gd name="connsiteY68" fmla="*/ 599540 h 1132133"/>
                  <a:gd name="connsiteX69" fmla="*/ 587072 w 1191154"/>
                  <a:gd name="connsiteY69" fmla="*/ 557954 h 1132133"/>
                  <a:gd name="connsiteX70" fmla="*/ 644570 w 1191154"/>
                  <a:gd name="connsiteY70" fmla="*/ 536467 h 1132133"/>
                  <a:gd name="connsiteX71" fmla="*/ 764417 w 1191154"/>
                  <a:gd name="connsiteY71" fmla="*/ 540626 h 1132133"/>
                  <a:gd name="connsiteX72" fmla="*/ 858632 w 1191154"/>
                  <a:gd name="connsiteY72" fmla="*/ 577361 h 1132133"/>
                  <a:gd name="connsiteX73" fmla="*/ 880107 w 1191154"/>
                  <a:gd name="connsiteY73" fmla="*/ 581519 h 1132133"/>
                  <a:gd name="connsiteX74" fmla="*/ 1096247 w 1191154"/>
                  <a:gd name="connsiteY74" fmla="*/ 581519 h 1132133"/>
                  <a:gd name="connsiteX75" fmla="*/ 1191154 w 1191154"/>
                  <a:gd name="connsiteY75" fmla="*/ 646672 h 1132133"/>
                  <a:gd name="connsiteX76" fmla="*/ 1190462 w 1191154"/>
                  <a:gd name="connsiteY76" fmla="*/ 1120066 h 1132133"/>
                  <a:gd name="connsiteX77" fmla="*/ 33560 w 1191154"/>
                  <a:gd name="connsiteY77" fmla="*/ 901043 h 1132133"/>
                  <a:gd name="connsiteX78" fmla="*/ 62656 w 1191154"/>
                  <a:gd name="connsiteY78" fmla="*/ 889953 h 1132133"/>
                  <a:gd name="connsiteX79" fmla="*/ 176961 w 1191154"/>
                  <a:gd name="connsiteY79" fmla="*/ 899657 h 1132133"/>
                  <a:gd name="connsiteX80" fmla="*/ 268404 w 1191154"/>
                  <a:gd name="connsiteY80" fmla="*/ 904509 h 1132133"/>
                  <a:gd name="connsiteX81" fmla="*/ 354999 w 1191154"/>
                  <a:gd name="connsiteY81" fmla="*/ 883716 h 1132133"/>
                  <a:gd name="connsiteX82" fmla="*/ 354999 w 1191154"/>
                  <a:gd name="connsiteY82" fmla="*/ 781828 h 1132133"/>
                  <a:gd name="connsiteX83" fmla="*/ 350149 w 1191154"/>
                  <a:gd name="connsiteY83" fmla="*/ 775590 h 1132133"/>
                  <a:gd name="connsiteX84" fmla="*/ 324517 w 1191154"/>
                  <a:gd name="connsiteY84" fmla="*/ 728459 h 1132133"/>
                  <a:gd name="connsiteX85" fmla="*/ 324517 w 1191154"/>
                  <a:gd name="connsiteY85" fmla="*/ 680634 h 1132133"/>
                  <a:gd name="connsiteX86" fmla="*/ 317590 w 1191154"/>
                  <a:gd name="connsiteY86" fmla="*/ 671624 h 1132133"/>
                  <a:gd name="connsiteX87" fmla="*/ 89673 w 1191154"/>
                  <a:gd name="connsiteY87" fmla="*/ 631423 h 1132133"/>
                  <a:gd name="connsiteX88" fmla="*/ 34946 w 1191154"/>
                  <a:gd name="connsiteY88" fmla="*/ 678555 h 1132133"/>
                  <a:gd name="connsiteX89" fmla="*/ 34946 w 1191154"/>
                  <a:gd name="connsiteY89" fmla="*/ 870546 h 1132133"/>
                  <a:gd name="connsiteX90" fmla="*/ 33560 w 1191154"/>
                  <a:gd name="connsiteY90" fmla="*/ 901043 h 1132133"/>
                  <a:gd name="connsiteX91" fmla="*/ 218526 w 1191154"/>
                  <a:gd name="connsiteY91" fmla="*/ 194071 h 1132133"/>
                  <a:gd name="connsiteX92" fmla="*/ 218526 w 1191154"/>
                  <a:gd name="connsiteY92" fmla="*/ 303582 h 1132133"/>
                  <a:gd name="connsiteX93" fmla="*/ 253856 w 1191154"/>
                  <a:gd name="connsiteY93" fmla="*/ 371507 h 1132133"/>
                  <a:gd name="connsiteX94" fmla="*/ 314126 w 1191154"/>
                  <a:gd name="connsiteY94" fmla="*/ 415173 h 1132133"/>
                  <a:gd name="connsiteX95" fmla="*/ 386173 w 1191154"/>
                  <a:gd name="connsiteY95" fmla="*/ 438046 h 1132133"/>
                  <a:gd name="connsiteX96" fmla="*/ 407648 w 1191154"/>
                  <a:gd name="connsiteY96" fmla="*/ 431115 h 1132133"/>
                  <a:gd name="connsiteX97" fmla="*/ 492164 w 1191154"/>
                  <a:gd name="connsiteY97" fmla="*/ 371507 h 1132133"/>
                  <a:gd name="connsiteX98" fmla="*/ 526802 w 1191154"/>
                  <a:gd name="connsiteY98" fmla="*/ 304275 h 1132133"/>
                  <a:gd name="connsiteX99" fmla="*/ 526802 w 1191154"/>
                  <a:gd name="connsiteY99" fmla="*/ 81787 h 1132133"/>
                  <a:gd name="connsiteX100" fmla="*/ 479695 w 1191154"/>
                  <a:gd name="connsiteY100" fmla="*/ 35348 h 1132133"/>
                  <a:gd name="connsiteX101" fmla="*/ 265633 w 1191154"/>
                  <a:gd name="connsiteY101" fmla="*/ 35348 h 1132133"/>
                  <a:gd name="connsiteX102" fmla="*/ 218526 w 1191154"/>
                  <a:gd name="connsiteY102" fmla="*/ 82480 h 1132133"/>
                  <a:gd name="connsiteX103" fmla="*/ 218526 w 1191154"/>
                  <a:gd name="connsiteY103" fmla="*/ 194071 h 1132133"/>
                  <a:gd name="connsiteX104" fmla="*/ 359848 w 1191154"/>
                  <a:gd name="connsiteY104" fmla="*/ 637662 h 1132133"/>
                  <a:gd name="connsiteX105" fmla="*/ 386173 w 1191154"/>
                  <a:gd name="connsiteY105" fmla="*/ 632810 h 1132133"/>
                  <a:gd name="connsiteX106" fmla="*/ 386173 w 1191154"/>
                  <a:gd name="connsiteY106" fmla="*/ 472701 h 1132133"/>
                  <a:gd name="connsiteX107" fmla="*/ 359848 w 1191154"/>
                  <a:gd name="connsiteY107" fmla="*/ 472701 h 1132133"/>
                  <a:gd name="connsiteX108" fmla="*/ 359848 w 1191154"/>
                  <a:gd name="connsiteY108" fmla="*/ 637662 h 1132133"/>
                  <a:gd name="connsiteX109" fmla="*/ 359155 w 1191154"/>
                  <a:gd name="connsiteY109" fmla="*/ 673010 h 1132133"/>
                  <a:gd name="connsiteX110" fmla="*/ 359155 w 1191154"/>
                  <a:gd name="connsiteY110" fmla="*/ 731231 h 1132133"/>
                  <a:gd name="connsiteX111" fmla="*/ 373010 w 1191154"/>
                  <a:gd name="connsiteY111" fmla="*/ 745094 h 1132133"/>
                  <a:gd name="connsiteX112" fmla="*/ 386865 w 1191154"/>
                  <a:gd name="connsiteY112" fmla="*/ 732618 h 1132133"/>
                  <a:gd name="connsiteX113" fmla="*/ 386865 w 1191154"/>
                  <a:gd name="connsiteY113" fmla="*/ 670238 h 1132133"/>
                  <a:gd name="connsiteX114" fmla="*/ 359155 w 1191154"/>
                  <a:gd name="connsiteY114" fmla="*/ 673010 h 1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191154" h="1132133">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grpFill/>
              <a:ln w="6923"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A929476D-94F8-60FF-7D1E-C7D889801FEE}"/>
                  </a:ext>
                </a:extLst>
              </p:cNvPr>
              <p:cNvSpPr/>
              <p:nvPr/>
            </p:nvSpPr>
            <p:spPr>
              <a:xfrm>
                <a:off x="3780595" y="2544271"/>
                <a:ext cx="425556" cy="429065"/>
              </a:xfrm>
              <a:custGeom>
                <a:avLst/>
                <a:gdLst>
                  <a:gd name="connsiteX0" fmla="*/ 40675 w 425556"/>
                  <a:gd name="connsiteY0" fmla="*/ 388781 h 429065"/>
                  <a:gd name="connsiteX1" fmla="*/ 100252 w 425556"/>
                  <a:gd name="connsiteY1" fmla="*/ 358284 h 429065"/>
                  <a:gd name="connsiteX2" fmla="*/ 127269 w 425556"/>
                  <a:gd name="connsiteY2" fmla="*/ 358977 h 429065"/>
                  <a:gd name="connsiteX3" fmla="*/ 387052 w 425556"/>
                  <a:gd name="connsiteY3" fmla="*/ 255011 h 429065"/>
                  <a:gd name="connsiteX4" fmla="*/ 410606 w 425556"/>
                  <a:gd name="connsiteY4" fmla="*/ 238376 h 429065"/>
                  <a:gd name="connsiteX5" fmla="*/ 420997 w 425556"/>
                  <a:gd name="connsiteY5" fmla="*/ 265407 h 429065"/>
                  <a:gd name="connsiteX6" fmla="*/ 123805 w 425556"/>
                  <a:gd name="connsiteY6" fmla="*/ 397098 h 429065"/>
                  <a:gd name="connsiteX7" fmla="*/ 101637 w 425556"/>
                  <a:gd name="connsiteY7" fmla="*/ 397098 h 429065"/>
                  <a:gd name="connsiteX8" fmla="*/ 51066 w 425556"/>
                  <a:gd name="connsiteY8" fmla="*/ 423436 h 429065"/>
                  <a:gd name="connsiteX9" fmla="*/ 9501 w 425556"/>
                  <a:gd name="connsiteY9" fmla="*/ 419971 h 429065"/>
                  <a:gd name="connsiteX10" fmla="*/ 5344 w 425556"/>
                  <a:gd name="connsiteY10" fmla="*/ 378384 h 429065"/>
                  <a:gd name="connsiteX11" fmla="*/ 33054 w 425556"/>
                  <a:gd name="connsiteY11" fmla="*/ 324322 h 429065"/>
                  <a:gd name="connsiteX12" fmla="*/ 33054 w 425556"/>
                  <a:gd name="connsiteY12" fmla="*/ 306994 h 429065"/>
                  <a:gd name="connsiteX13" fmla="*/ 44831 w 425556"/>
                  <a:gd name="connsiteY13" fmla="*/ 93516 h 429065"/>
                  <a:gd name="connsiteX14" fmla="*/ 237417 w 425556"/>
                  <a:gd name="connsiteY14" fmla="*/ 639 h 429065"/>
                  <a:gd name="connsiteX15" fmla="*/ 424461 w 425556"/>
                  <a:gd name="connsiteY15" fmla="*/ 164213 h 429065"/>
                  <a:gd name="connsiteX16" fmla="*/ 411299 w 425556"/>
                  <a:gd name="connsiteY16" fmla="*/ 190552 h 429065"/>
                  <a:gd name="connsiteX17" fmla="*/ 389823 w 425556"/>
                  <a:gd name="connsiteY17" fmla="*/ 171144 h 429065"/>
                  <a:gd name="connsiteX18" fmla="*/ 329554 w 425556"/>
                  <a:gd name="connsiteY18" fmla="*/ 74109 h 429065"/>
                  <a:gd name="connsiteX19" fmla="*/ 105794 w 425556"/>
                  <a:gd name="connsiteY19" fmla="*/ 76188 h 429065"/>
                  <a:gd name="connsiteX20" fmla="*/ 67692 w 425556"/>
                  <a:gd name="connsiteY20" fmla="*/ 296597 h 429065"/>
                  <a:gd name="connsiteX21" fmla="*/ 68385 w 425556"/>
                  <a:gd name="connsiteY21" fmla="*/ 331946 h 429065"/>
                  <a:gd name="connsiteX22" fmla="*/ 39982 w 425556"/>
                  <a:gd name="connsiteY22" fmla="*/ 387395 h 429065"/>
                  <a:gd name="connsiteX23" fmla="*/ 40675 w 425556"/>
                  <a:gd name="connsiteY23" fmla="*/ 388781 h 42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5556" h="429065">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grpFill/>
              <a:ln w="6923"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B3B2F10C-7DCD-FCD6-0F87-447581C07179}"/>
                  </a:ext>
                </a:extLst>
              </p:cNvPr>
              <p:cNvSpPr/>
              <p:nvPr/>
            </p:nvSpPr>
            <p:spPr>
              <a:xfrm>
                <a:off x="3894702" y="2793044"/>
                <a:ext cx="212023" cy="35348"/>
              </a:xfrm>
              <a:custGeom>
                <a:avLst/>
                <a:gdLst>
                  <a:gd name="connsiteX0" fmla="*/ 105299 w 212023"/>
                  <a:gd name="connsiteY0" fmla="*/ 35349 h 35348"/>
                  <a:gd name="connsiteX1" fmla="*/ 21475 w 212023"/>
                  <a:gd name="connsiteY1" fmla="*/ 35349 h 35348"/>
                  <a:gd name="connsiteX2" fmla="*/ 0 w 212023"/>
                  <a:gd name="connsiteY2" fmla="*/ 18021 h 35348"/>
                  <a:gd name="connsiteX3" fmla="*/ 21475 w 212023"/>
                  <a:gd name="connsiteY3" fmla="*/ 0 h 35348"/>
                  <a:gd name="connsiteX4" fmla="*/ 191201 w 212023"/>
                  <a:gd name="connsiteY4" fmla="*/ 0 h 35348"/>
                  <a:gd name="connsiteX5" fmla="*/ 211983 w 212023"/>
                  <a:gd name="connsiteY5" fmla="*/ 18021 h 35348"/>
                  <a:gd name="connsiteX6" fmla="*/ 191201 w 212023"/>
                  <a:gd name="connsiteY6" fmla="*/ 34656 h 35348"/>
                  <a:gd name="connsiteX7" fmla="*/ 105299 w 212023"/>
                  <a:gd name="connsiteY7" fmla="*/ 35349 h 3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23" h="35348">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grpFill/>
              <a:ln w="6923"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60BE4668-8140-9919-1249-426BF5E21603}"/>
                  </a:ext>
                </a:extLst>
              </p:cNvPr>
              <p:cNvSpPr/>
              <p:nvPr/>
            </p:nvSpPr>
            <p:spPr>
              <a:xfrm>
                <a:off x="3894009" y="2725812"/>
                <a:ext cx="211983" cy="35348"/>
              </a:xfrm>
              <a:custGeom>
                <a:avLst/>
                <a:gdLst>
                  <a:gd name="connsiteX0" fmla="*/ 106684 w 211983"/>
                  <a:gd name="connsiteY0" fmla="*/ 34656 h 35348"/>
                  <a:gd name="connsiteX1" fmla="*/ 21475 w 211983"/>
                  <a:gd name="connsiteY1" fmla="*/ 34656 h 35348"/>
                  <a:gd name="connsiteX2" fmla="*/ 0 w 211983"/>
                  <a:gd name="connsiteY2" fmla="*/ 17328 h 35348"/>
                  <a:gd name="connsiteX3" fmla="*/ 22168 w 211983"/>
                  <a:gd name="connsiteY3" fmla="*/ 0 h 35348"/>
                  <a:gd name="connsiteX4" fmla="*/ 190508 w 211983"/>
                  <a:gd name="connsiteY4" fmla="*/ 0 h 35348"/>
                  <a:gd name="connsiteX5" fmla="*/ 211983 w 211983"/>
                  <a:gd name="connsiteY5" fmla="*/ 17328 h 35348"/>
                  <a:gd name="connsiteX6" fmla="*/ 189815 w 211983"/>
                  <a:gd name="connsiteY6" fmla="*/ 35349 h 35348"/>
                  <a:gd name="connsiteX7" fmla="*/ 106684 w 211983"/>
                  <a:gd name="connsiteY7" fmla="*/ 34656 h 3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83" h="35348">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grpFill/>
              <a:ln w="6923"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1F37FD70-A0A6-D994-08BE-6FAFDBF0DB38}"/>
                  </a:ext>
                </a:extLst>
              </p:cNvPr>
              <p:cNvSpPr/>
              <p:nvPr/>
            </p:nvSpPr>
            <p:spPr>
              <a:xfrm>
                <a:off x="3948044" y="2658581"/>
                <a:ext cx="105298" cy="34655"/>
              </a:xfrm>
              <a:custGeom>
                <a:avLst/>
                <a:gdLst>
                  <a:gd name="connsiteX0" fmla="*/ 53342 w 105298"/>
                  <a:gd name="connsiteY0" fmla="*/ 34656 h 34655"/>
                  <a:gd name="connsiteX1" fmla="*/ 19397 w 105298"/>
                  <a:gd name="connsiteY1" fmla="*/ 34656 h 34655"/>
                  <a:gd name="connsiteX2" fmla="*/ 0 w 105298"/>
                  <a:gd name="connsiteY2" fmla="*/ 17328 h 34655"/>
                  <a:gd name="connsiteX3" fmla="*/ 18704 w 105298"/>
                  <a:gd name="connsiteY3" fmla="*/ 0 h 34655"/>
                  <a:gd name="connsiteX4" fmla="*/ 85902 w 105298"/>
                  <a:gd name="connsiteY4" fmla="*/ 0 h 34655"/>
                  <a:gd name="connsiteX5" fmla="*/ 105299 w 105298"/>
                  <a:gd name="connsiteY5" fmla="*/ 17328 h 34655"/>
                  <a:gd name="connsiteX6" fmla="*/ 86594 w 105298"/>
                  <a:gd name="connsiteY6" fmla="*/ 34656 h 34655"/>
                  <a:gd name="connsiteX7" fmla="*/ 53342 w 105298"/>
                  <a:gd name="connsiteY7" fmla="*/ 34656 h 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98" h="34655">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grpFill/>
              <a:ln w="6923"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FAC0D9E6-3E46-227E-9A05-C07BF411BCD9}"/>
                  </a:ext>
                </a:extLst>
              </p:cNvPr>
              <p:cNvSpPr/>
              <p:nvPr/>
            </p:nvSpPr>
            <p:spPr>
              <a:xfrm>
                <a:off x="4211291" y="3524925"/>
                <a:ext cx="34637" cy="34046"/>
              </a:xfrm>
              <a:custGeom>
                <a:avLst/>
                <a:gdLst>
                  <a:gd name="connsiteX0" fmla="*/ 34638 w 34637"/>
                  <a:gd name="connsiteY0" fmla="*/ 16678 h 34046"/>
                  <a:gd name="connsiteX1" fmla="*/ 16626 w 34637"/>
                  <a:gd name="connsiteY1" fmla="*/ 34006 h 34046"/>
                  <a:gd name="connsiteX2" fmla="*/ 0 w 34637"/>
                  <a:gd name="connsiteY2" fmla="*/ 16678 h 34046"/>
                  <a:gd name="connsiteX3" fmla="*/ 18012 w 34637"/>
                  <a:gd name="connsiteY3" fmla="*/ 44 h 34046"/>
                  <a:gd name="connsiteX4" fmla="*/ 34638 w 34637"/>
                  <a:gd name="connsiteY4" fmla="*/ 16678 h 3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7" h="34046">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grpFill/>
              <a:ln w="6923"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65998CD5-3782-EFA1-7536-A57EA6977600}"/>
                  </a:ext>
                </a:extLst>
              </p:cNvPr>
              <p:cNvSpPr/>
              <p:nvPr/>
            </p:nvSpPr>
            <p:spPr>
              <a:xfrm>
                <a:off x="3261523" y="3524275"/>
                <a:ext cx="34681" cy="34655"/>
              </a:xfrm>
              <a:custGeom>
                <a:avLst/>
                <a:gdLst>
                  <a:gd name="connsiteX0" fmla="*/ 18012 w 34681"/>
                  <a:gd name="connsiteY0" fmla="*/ 34656 h 34655"/>
                  <a:gd name="connsiteX1" fmla="*/ 0 w 34681"/>
                  <a:gd name="connsiteY1" fmla="*/ 17328 h 34655"/>
                  <a:gd name="connsiteX2" fmla="*/ 17319 w 34681"/>
                  <a:gd name="connsiteY2" fmla="*/ 0 h 34655"/>
                  <a:gd name="connsiteX3" fmla="*/ 34638 w 34681"/>
                  <a:gd name="connsiteY3" fmla="*/ 15942 h 34655"/>
                  <a:gd name="connsiteX4" fmla="*/ 18012 w 34681"/>
                  <a:gd name="connsiteY4" fmla="*/ 34656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1" h="34655">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grpFill/>
              <a:ln w="6923"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4087CA56-7B81-8D68-610A-7174B025E214}"/>
                  </a:ext>
                </a:extLst>
              </p:cNvPr>
              <p:cNvSpPr/>
              <p:nvPr/>
            </p:nvSpPr>
            <p:spPr>
              <a:xfrm>
                <a:off x="3939038" y="3524275"/>
                <a:ext cx="34637" cy="34655"/>
              </a:xfrm>
              <a:custGeom>
                <a:avLst/>
                <a:gdLst>
                  <a:gd name="connsiteX0" fmla="*/ 18012 w 34637"/>
                  <a:gd name="connsiteY0" fmla="*/ 0 h 34655"/>
                  <a:gd name="connsiteX1" fmla="*/ 34638 w 34637"/>
                  <a:gd name="connsiteY1" fmla="*/ 16635 h 34655"/>
                  <a:gd name="connsiteX2" fmla="*/ 17319 w 34637"/>
                  <a:gd name="connsiteY2" fmla="*/ 34656 h 34655"/>
                  <a:gd name="connsiteX3" fmla="*/ 0 w 34637"/>
                  <a:gd name="connsiteY3" fmla="*/ 17328 h 34655"/>
                  <a:gd name="connsiteX4" fmla="*/ 18012 w 34637"/>
                  <a:gd name="connsiteY4" fmla="*/ 0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7" h="34655">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grpFill/>
              <a:ln w="6923"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C858DC8A-2937-1167-7E4A-CA8037B5E908}"/>
                  </a:ext>
                </a:extLst>
              </p:cNvPr>
              <p:cNvSpPr/>
              <p:nvPr/>
            </p:nvSpPr>
            <p:spPr>
              <a:xfrm>
                <a:off x="3729133" y="3563046"/>
                <a:ext cx="33944" cy="34053"/>
              </a:xfrm>
              <a:custGeom>
                <a:avLst/>
                <a:gdLst>
                  <a:gd name="connsiteX0" fmla="*/ 33945 w 33944"/>
                  <a:gd name="connsiteY0" fmla="*/ 16678 h 34053"/>
                  <a:gd name="connsiteX1" fmla="*/ 18012 w 33944"/>
                  <a:gd name="connsiteY1" fmla="*/ 34006 h 34053"/>
                  <a:gd name="connsiteX2" fmla="*/ 0 w 33944"/>
                  <a:gd name="connsiteY2" fmla="*/ 17372 h 34053"/>
                  <a:gd name="connsiteX3" fmla="*/ 15933 w 33944"/>
                  <a:gd name="connsiteY3" fmla="*/ 44 h 34053"/>
                  <a:gd name="connsiteX4" fmla="*/ 33945 w 33944"/>
                  <a:gd name="connsiteY4" fmla="*/ 16678 h 34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4" h="34053">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grpFill/>
              <a:ln w="6923"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9537B717-7DF2-0CA3-6B9F-F50D2C80BD9E}"/>
                  </a:ext>
                </a:extLst>
              </p:cNvPr>
              <p:cNvSpPr/>
              <p:nvPr/>
            </p:nvSpPr>
            <p:spPr>
              <a:xfrm>
                <a:off x="4156563" y="3562396"/>
                <a:ext cx="33944" cy="34655"/>
              </a:xfrm>
              <a:custGeom>
                <a:avLst/>
                <a:gdLst>
                  <a:gd name="connsiteX0" fmla="*/ 33945 w 33944"/>
                  <a:gd name="connsiteY0" fmla="*/ 17328 h 34655"/>
                  <a:gd name="connsiteX1" fmla="*/ 16626 w 33944"/>
                  <a:gd name="connsiteY1" fmla="*/ 34656 h 34655"/>
                  <a:gd name="connsiteX2" fmla="*/ 0 w 33944"/>
                  <a:gd name="connsiteY2" fmla="*/ 17328 h 34655"/>
                  <a:gd name="connsiteX3" fmla="*/ 18012 w 33944"/>
                  <a:gd name="connsiteY3" fmla="*/ 0 h 34655"/>
                  <a:gd name="connsiteX4" fmla="*/ 33945 w 33944"/>
                  <a:gd name="connsiteY4" fmla="*/ 17328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4" h="34655">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grpFill/>
              <a:ln w="6923"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CFC66A8F-34EA-7E92-4411-F8A1ED8F5542}"/>
                  </a:ext>
                </a:extLst>
              </p:cNvPr>
              <p:cNvSpPr/>
              <p:nvPr/>
            </p:nvSpPr>
            <p:spPr>
              <a:xfrm>
                <a:off x="3426399" y="3562396"/>
                <a:ext cx="34678" cy="34655"/>
              </a:xfrm>
              <a:custGeom>
                <a:avLst/>
                <a:gdLst>
                  <a:gd name="connsiteX0" fmla="*/ 17319 w 34678"/>
                  <a:gd name="connsiteY0" fmla="*/ 34656 h 34655"/>
                  <a:gd name="connsiteX1" fmla="*/ 0 w 34678"/>
                  <a:gd name="connsiteY1" fmla="*/ 16635 h 34655"/>
                  <a:gd name="connsiteX2" fmla="*/ 17319 w 34678"/>
                  <a:gd name="connsiteY2" fmla="*/ 0 h 34655"/>
                  <a:gd name="connsiteX3" fmla="*/ 34638 w 34678"/>
                  <a:gd name="connsiteY3" fmla="*/ 18021 h 34655"/>
                  <a:gd name="connsiteX4" fmla="*/ 17319 w 34678"/>
                  <a:gd name="connsiteY4" fmla="*/ 34656 h 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8" h="34655">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grpFill/>
              <a:ln w="6923"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59FF504E-F10A-815F-E954-84343CB4C992}"/>
                  </a:ext>
                </a:extLst>
              </p:cNvPr>
              <p:cNvSpPr/>
              <p:nvPr/>
            </p:nvSpPr>
            <p:spPr>
              <a:xfrm>
                <a:off x="3400074" y="2606597"/>
                <a:ext cx="252162" cy="191298"/>
              </a:xfrm>
              <a:custGeom>
                <a:avLst/>
                <a:gdLst>
                  <a:gd name="connsiteX0" fmla="*/ 126774 w 252162"/>
                  <a:gd name="connsiteY0" fmla="*/ 0 h 191298"/>
                  <a:gd name="connsiteX1" fmla="*/ 229995 w 252162"/>
                  <a:gd name="connsiteY1" fmla="*/ 0 h 191298"/>
                  <a:gd name="connsiteX2" fmla="*/ 252163 w 252162"/>
                  <a:gd name="connsiteY2" fmla="*/ 22179 h 191298"/>
                  <a:gd name="connsiteX3" fmla="*/ 252163 w 252162"/>
                  <a:gd name="connsiteY3" fmla="*/ 169119 h 191298"/>
                  <a:gd name="connsiteX4" fmla="*/ 229302 w 252162"/>
                  <a:gd name="connsiteY4" fmla="*/ 191298 h 191298"/>
                  <a:gd name="connsiteX5" fmla="*/ 22168 w 252162"/>
                  <a:gd name="connsiteY5" fmla="*/ 191298 h 191298"/>
                  <a:gd name="connsiteX6" fmla="*/ 0 w 252162"/>
                  <a:gd name="connsiteY6" fmla="*/ 169812 h 191298"/>
                  <a:gd name="connsiteX7" fmla="*/ 0 w 252162"/>
                  <a:gd name="connsiteY7" fmla="*/ 22179 h 191298"/>
                  <a:gd name="connsiteX8" fmla="*/ 22168 w 252162"/>
                  <a:gd name="connsiteY8" fmla="*/ 693 h 191298"/>
                  <a:gd name="connsiteX9" fmla="*/ 126774 w 252162"/>
                  <a:gd name="connsiteY9" fmla="*/ 0 h 191298"/>
                  <a:gd name="connsiteX10" fmla="*/ 216140 w 252162"/>
                  <a:gd name="connsiteY10" fmla="*/ 155257 h 191298"/>
                  <a:gd name="connsiteX11" fmla="*/ 216140 w 252162"/>
                  <a:gd name="connsiteY11" fmla="*/ 36042 h 191298"/>
                  <a:gd name="connsiteX12" fmla="*/ 35330 w 252162"/>
                  <a:gd name="connsiteY12" fmla="*/ 36042 h 191298"/>
                  <a:gd name="connsiteX13" fmla="*/ 35330 w 252162"/>
                  <a:gd name="connsiteY13" fmla="*/ 155257 h 191298"/>
                  <a:gd name="connsiteX14" fmla="*/ 216140 w 252162"/>
                  <a:gd name="connsiteY14" fmla="*/ 155257 h 19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162" h="191298">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grpFill/>
              <a:ln w="6923"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20059E1B-E733-1FD6-4426-7F3CED4C7451}"/>
                  </a:ext>
                </a:extLst>
              </p:cNvPr>
              <p:cNvSpPr/>
              <p:nvPr/>
            </p:nvSpPr>
            <p:spPr>
              <a:xfrm>
                <a:off x="3454802" y="2839482"/>
                <a:ext cx="142014" cy="34655"/>
              </a:xfrm>
              <a:custGeom>
                <a:avLst/>
                <a:gdLst>
                  <a:gd name="connsiteX0" fmla="*/ 71354 w 142014"/>
                  <a:gd name="connsiteY0" fmla="*/ 0 h 34655"/>
                  <a:gd name="connsiteX1" fmla="*/ 122618 w 142014"/>
                  <a:gd name="connsiteY1" fmla="*/ 0 h 34655"/>
                  <a:gd name="connsiteX2" fmla="*/ 142015 w 142014"/>
                  <a:gd name="connsiteY2" fmla="*/ 16635 h 34655"/>
                  <a:gd name="connsiteX3" fmla="*/ 122618 w 142014"/>
                  <a:gd name="connsiteY3" fmla="*/ 34656 h 34655"/>
                  <a:gd name="connsiteX4" fmla="*/ 19397 w 142014"/>
                  <a:gd name="connsiteY4" fmla="*/ 34656 h 34655"/>
                  <a:gd name="connsiteX5" fmla="*/ 0 w 142014"/>
                  <a:gd name="connsiteY5" fmla="*/ 17328 h 34655"/>
                  <a:gd name="connsiteX6" fmla="*/ 20090 w 142014"/>
                  <a:gd name="connsiteY6" fmla="*/ 0 h 34655"/>
                  <a:gd name="connsiteX7" fmla="*/ 71354 w 142014"/>
                  <a:gd name="connsiteY7" fmla="*/ 0 h 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014" h="34655">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grpFill/>
              <a:ln w="6923"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3C2BEB4F-E63D-C97A-2C44-4403373248E9}"/>
                  </a:ext>
                </a:extLst>
              </p:cNvPr>
              <p:cNvSpPr/>
              <p:nvPr/>
            </p:nvSpPr>
            <p:spPr>
              <a:xfrm>
                <a:off x="3435405" y="2642639"/>
                <a:ext cx="180809" cy="119215"/>
              </a:xfrm>
              <a:custGeom>
                <a:avLst/>
                <a:gdLst>
                  <a:gd name="connsiteX0" fmla="*/ 180809 w 180809"/>
                  <a:gd name="connsiteY0" fmla="*/ 119215 h 119215"/>
                  <a:gd name="connsiteX1" fmla="*/ 0 w 180809"/>
                  <a:gd name="connsiteY1" fmla="*/ 119215 h 119215"/>
                  <a:gd name="connsiteX2" fmla="*/ 0 w 180809"/>
                  <a:gd name="connsiteY2" fmla="*/ 0 h 119215"/>
                  <a:gd name="connsiteX3" fmla="*/ 180809 w 180809"/>
                  <a:gd name="connsiteY3" fmla="*/ 0 h 119215"/>
                  <a:gd name="connsiteX4" fmla="*/ 180809 w 180809"/>
                  <a:gd name="connsiteY4" fmla="*/ 119215 h 11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9" h="119215">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bg1"/>
              </a:solidFill>
              <a:ln w="6923" cap="flat">
                <a:noFill/>
                <a:prstDash val="solid"/>
                <a:miter/>
              </a:ln>
            </p:spPr>
            <p:txBody>
              <a:bodyPr rtlCol="0" anchor="ctr"/>
              <a:lstStyle/>
              <a:p>
                <a:pPr algn="l" rtl="0"/>
                <a:endParaRPr lang="en-US" dirty="0"/>
              </a:p>
            </p:txBody>
          </p:sp>
        </p:grpSp>
      </p:grpSp>
    </p:spTree>
    <p:extLst>
      <p:ext uri="{BB962C8B-B14F-4D97-AF65-F5344CB8AC3E}">
        <p14:creationId xmlns:p14="http://schemas.microsoft.com/office/powerpoint/2010/main" val="2433850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09675" indent="-1209675" algn="l" rtl="0"/>
            <a:r>
              <a:rPr lang="en-IE" sz="1800" b="1" dirty="0"/>
              <a:t>Dyrke motion:</a:t>
            </a:r>
            <a:r>
              <a:rPr lang="en-IE" sz="1800" dirty="0"/>
              <a:t>Diskuter egenskaber, der ikke kan ændres af landmænd, f.eks. mineralsammensætning, tekstur (andele af sand, silt, ler), dybde, hældning, kontra dem, der kan ændres (indhold af organisk stof, biologisk mangfoldighed, jordfarve, komprimering, lugt).</a:t>
            </a:r>
          </a:p>
          <a:p>
            <a:pPr marL="1209675" indent="-1209675" algn="l" rtl="0"/>
            <a:endParaRPr lang="en-IE" sz="1800" b="1" dirty="0"/>
          </a:p>
          <a:p>
            <a:pPr marL="1209675" indent="-1209675" algn="l" rtl="0"/>
            <a:r>
              <a:rPr lang="en-IE" sz="1800" b="1" dirty="0"/>
              <a:t>Internet side</a:t>
            </a:r>
            <a:r>
              <a:rPr lang="en-IE" sz="1800" dirty="0"/>
              <a:t>: Test af jordsundhed på din gård: 10 nøglemetoder:</a:t>
            </a:r>
            <a:r>
              <a:rPr lang="en-IE" sz="1800" dirty="0">
                <a:solidFill>
                  <a:srgbClr val="87AF3F"/>
                </a:solidFill>
                <a:hlinkClick r:id="rId2">
                  <a:extLst>
                    <a:ext uri="{A12FA001-AC4F-418D-AE19-62706E023703}">
                      <ahyp:hlinkClr xmlns:ahyp="http://schemas.microsoft.com/office/drawing/2018/hyperlinkcolor" val="tx"/>
                    </a:ext>
                  </a:extLst>
                </a:hlinkClick>
              </a:rPr>
              <a:t>https://cropscience.bayer.co.uk/blog/articles/2020/02/test-soil-health</a:t>
            </a:r>
            <a:r>
              <a:rPr lang="en-IE" sz="1800" dirty="0">
                <a:solidFill>
                  <a:srgbClr val="87AF3F"/>
                </a:solidFill>
              </a:rPr>
              <a:t>.</a:t>
            </a:r>
            <a:r>
              <a:rPr lang="en-IE" sz="1800" dirty="0"/>
              <a:t>Hvordan måler du jordsundhed?</a:t>
            </a:r>
            <a:r>
              <a:rPr lang="en-IE" sz="1800" dirty="0">
                <a:solidFill>
                  <a:srgbClr val="87AF3F"/>
                </a:solidFill>
                <a:hlinkClick r:id="rId3">
                  <a:extLst>
                    <a:ext uri="{A12FA001-AC4F-418D-AE19-62706E023703}">
                      <ahyp:hlinkClr xmlns:ahyp="http://schemas.microsoft.com/office/drawing/2018/hyperlinkcolor" val="tx"/>
                    </a:ext>
                  </a:extLst>
                </a:hlinkClick>
              </a:rPr>
              <a:t>https://www.holganix.com/blog/how-do-you-measure-soil-health-21-methods-to-consider</a:t>
            </a:r>
            <a:r>
              <a:rPr lang="en-IE" sz="1800" dirty="0">
                <a:solidFill>
                  <a:srgbClr val="87AF3F"/>
                </a:solidFill>
              </a:rPr>
              <a:t>.</a:t>
            </a:r>
            <a:r>
              <a:rPr lang="en-IE" sz="1800" dirty="0"/>
              <a:t>John Hopkins University:</a:t>
            </a:r>
            <a:r>
              <a:rPr lang="en-IE" sz="1800" dirty="0">
                <a:solidFill>
                  <a:srgbClr val="87AF3F"/>
                </a:solidFill>
                <a:hlinkClick r:id="rId4">
                  <a:extLst>
                    <a:ext uri="{A12FA001-AC4F-418D-AE19-62706E023703}">
                      <ahyp:hlinkClr xmlns:ahyp="http://schemas.microsoft.com/office/drawing/2018/hyperlinkcolor" val="tx"/>
                    </a:ext>
                  </a:extLst>
                </a:hlinkClick>
              </a:rPr>
              <a:t>https://hub.jhu.edu/2021/06/08/livable-future-study-urban-farms-metals/</a:t>
            </a:r>
            <a:endParaRPr lang="en-IE" sz="1800" dirty="0">
              <a:solidFill>
                <a:srgbClr val="87AF3F"/>
              </a:solidFill>
            </a:endParaRPr>
          </a:p>
          <a:p>
            <a:pPr marL="1209675" indent="-1209675" algn="l" rtl="0"/>
            <a:r>
              <a:rPr lang="en-IE" sz="1800" b="1" dirty="0"/>
              <a:t>Youtube:</a:t>
            </a:r>
            <a:r>
              <a:rPr lang="en-IE" sz="1800" dirty="0"/>
              <a:t>Videnskaben om jordsundhed:</a:t>
            </a:r>
            <a:r>
              <a:rPr lang="en-IE" sz="1800" dirty="0">
                <a:solidFill>
                  <a:srgbClr val="87AF3F"/>
                </a:solidFill>
                <a:hlinkClick r:id="rId5">
                  <a:extLst>
                    <a:ext uri="{A12FA001-AC4F-418D-AE19-62706E023703}">
                      <ahyp:hlinkClr xmlns:ahyp="http://schemas.microsoft.com/office/drawing/2018/hyperlinkcolor" val="tx"/>
                    </a:ext>
                  </a:extLst>
                </a:hlinkClick>
              </a:rPr>
              <a:t>https://www.youtube.com/watch?v=XzfFFNG5mnQ</a:t>
            </a:r>
            <a:r>
              <a:rPr lang="en-IE" sz="1800" dirty="0">
                <a:solidFill>
                  <a:srgbClr val="87AF3F"/>
                </a:solidFill>
              </a:rPr>
              <a:t> </a:t>
            </a:r>
            <a:r>
              <a:rPr lang="en-IE" sz="1800" dirty="0"/>
              <a:t>. Bedste praksis for sikker dyrkning i byjord:</a:t>
            </a:r>
            <a:r>
              <a:rPr lang="en-IE" sz="1800" dirty="0">
                <a:solidFill>
                  <a:srgbClr val="87AF3F"/>
                </a:solidFill>
                <a:hlinkClick r:id="rId6">
                  <a:extLst>
                    <a:ext uri="{A12FA001-AC4F-418D-AE19-62706E023703}">
                      <ahyp:hlinkClr xmlns:ahyp="http://schemas.microsoft.com/office/drawing/2018/hyperlinkcolor" val="tx"/>
                    </a:ext>
                  </a:extLst>
                </a:hlinkClick>
              </a:rPr>
              <a:t>https://www.youtube.com/watch?v=BcNMteh1t14</a:t>
            </a:r>
            <a:r>
              <a:rPr lang="en-IE" sz="1800" dirty="0">
                <a:solidFill>
                  <a:srgbClr val="87AF3F"/>
                </a:solidFill>
              </a:rPr>
              <a:t>.</a:t>
            </a:r>
            <a:r>
              <a:rPr lang="en-IE" sz="1800" dirty="0"/>
              <a:t>3 måder at opbygge jordsundhed på:</a:t>
            </a:r>
            <a:r>
              <a:rPr lang="en-IE" sz="1800" dirty="0">
                <a:solidFill>
                  <a:srgbClr val="87AF3F"/>
                </a:solidFill>
                <a:hlinkClick r:id="rId7">
                  <a:extLst>
                    <a:ext uri="{A12FA001-AC4F-418D-AE19-62706E023703}">
                      <ahyp:hlinkClr xmlns:ahyp="http://schemas.microsoft.com/office/drawing/2018/hyperlinkcolor" val="tx"/>
                    </a:ext>
                  </a:extLst>
                </a:hlinkClick>
              </a:rPr>
              <a:t>https://www.youtube.com/watch?v=L14woJZEJnk</a:t>
            </a:r>
            <a:r>
              <a:rPr lang="en-IE" sz="1800" dirty="0">
                <a:solidFill>
                  <a:srgbClr val="87AF3F"/>
                </a:solidFill>
              </a:rPr>
              <a:t>.</a:t>
            </a:r>
            <a:r>
              <a:rPr lang="en-IE" sz="1800" dirty="0"/>
              <a:t>Hemmeligheden bag en sund jord</a:t>
            </a:r>
            <a:r>
              <a:rPr lang="en-IE" sz="1800" dirty="0">
                <a:solidFill>
                  <a:srgbClr val="87AF3F"/>
                </a:solidFill>
                <a:hlinkClick r:id="rId8">
                  <a:extLst>
                    <a:ext uri="{A12FA001-AC4F-418D-AE19-62706E023703}">
                      <ahyp:hlinkClr xmlns:ahyp="http://schemas.microsoft.com/office/drawing/2018/hyperlinkcolor" val="tx"/>
                    </a:ext>
                  </a:extLst>
                </a:hlinkClick>
              </a:rPr>
              <a:t>https://www.youtube.com/watch?v=_51j5nL4H5s</a:t>
            </a:r>
            <a:r>
              <a:rPr lang="en-IE" sz="1800" dirty="0"/>
              <a:t>. Basic Soil Science101 på 5 minutter:</a:t>
            </a:r>
            <a:r>
              <a:rPr lang="en-IE" sz="1800" dirty="0">
                <a:solidFill>
                  <a:srgbClr val="87AF3F"/>
                </a:solidFill>
                <a:hlinkClick r:id="rId9">
                  <a:extLst>
                    <a:ext uri="{A12FA001-AC4F-418D-AE19-62706E023703}">
                      <ahyp:hlinkClr xmlns:ahyp="http://schemas.microsoft.com/office/drawing/2018/hyperlinkcolor" val="tx"/>
                    </a:ext>
                  </a:extLst>
                </a:hlinkClick>
              </a:rPr>
              <a:t>https://www.youtube.com/watch?v=-SjjhG1Pz7I</a:t>
            </a:r>
            <a:endParaRPr lang="en-IE" sz="1800" dirty="0">
              <a:solidFill>
                <a:srgbClr val="87AF3F"/>
              </a:solidFill>
            </a:endParaRPr>
          </a:p>
          <a:p>
            <a:pPr marL="1209675" indent="-1209675" algn="l" rtl="0"/>
            <a:r>
              <a:rPr lang="en-IE" sz="1800" b="1" dirty="0"/>
              <a:t>Offentliggørelse:</a:t>
            </a:r>
            <a:r>
              <a:rPr lang="en-IE" sz="1800" dirty="0" err="1"/>
              <a:t>Lupolt</a:t>
            </a:r>
            <a:r>
              <a:rPr lang="en-IE" sz="1800" dirty="0"/>
              <a:t>, SN et al 2021. The Safe Urban Harvests Study: A Community-Driven Cross-Sectional Assessment of Metals in Soil, Irrigation Water, and Produce from Urban Farms and Gardens in Baltimore, Maryland. Tilgængelig på:</a:t>
            </a:r>
            <a:r>
              <a:rPr lang="en-IE" sz="1800" dirty="0">
                <a:solidFill>
                  <a:srgbClr val="87AF3F"/>
                </a:solidFill>
                <a:hlinkClick r:id="rId10">
                  <a:extLst>
                    <a:ext uri="{A12FA001-AC4F-418D-AE19-62706E023703}">
                      <ahyp:hlinkClr xmlns:ahyp="http://schemas.microsoft.com/office/drawing/2018/hyperlinkcolor" val="tx"/>
                    </a:ext>
                  </a:extLst>
                </a:hlinkClick>
              </a:rPr>
              <a:t>https://doi.org/10.1289/EHP9431</a:t>
            </a:r>
            <a:endParaRPr lang="en-IE" sz="1800" dirty="0">
              <a:solidFill>
                <a:srgbClr val="87AF3F"/>
              </a:solidFill>
            </a:endParaRPr>
          </a:p>
          <a:p>
            <a:pPr marL="1209675" indent="-1209675" algn="l" rtl="0"/>
            <a:endParaRPr lang="en-IE" sz="1800" dirty="0">
              <a:solidFill>
                <a:srgbClr val="87AF3F"/>
              </a:solidFill>
            </a:endParaRPr>
          </a:p>
          <a:p>
            <a:pPr marL="1209675" indent="-1209675" algn="l" rtl="0"/>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009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52463" y="1907138"/>
            <a:ext cx="11034711" cy="3981513"/>
          </a:xfrm>
        </p:spPr>
        <p:txBody>
          <a:bodyPr/>
          <a:lstStyle/>
          <a:p>
            <a:pPr marL="0" indent="0" algn="l" rtl="0">
              <a:buClr>
                <a:srgbClr val="E8A116"/>
              </a:buClr>
            </a:pPr>
            <a:r>
              <a:rPr lang="en-IE" sz="2200" b="1" dirty="0">
                <a:solidFill>
                  <a:srgbClr val="454545"/>
                </a:solidFill>
                <a:latin typeface="Calibri" panose="020F0502020204030204" pitchFamily="34" charset="0"/>
                <a:cs typeface="Calibri" panose="020F0502020204030204" pitchFamily="34" charset="0"/>
              </a:rPr>
              <a:t>Europa</a:t>
            </a:r>
            <a:r>
              <a:rPr lang="en-IE" sz="2200" dirty="0">
                <a:solidFill>
                  <a:srgbClr val="454545"/>
                </a:solidFill>
                <a:latin typeface="Calibri" panose="020F0502020204030204" pitchFamily="34" charset="0"/>
                <a:cs typeface="Calibri" panose="020F0502020204030204" pitchFamily="34" charset="0"/>
              </a:rPr>
              <a:t>har et mildt og tempereret klima. Unikke vindmønstre og havstrømme holder Europa varmere end andre landmasser på lignende breddegrader. Dette milde klima giver Europa mulighed for at producere en række forskellige landbrugsprodukter, herunder afgrøder, frugter, grøntsager samt prydplanter og blomster. Europas klima falder under to kategorier: Marine vestkyst og Middelhavet. Hvert af disse klimaer understøtter en række forskellige planteliv.</a:t>
            </a:r>
          </a:p>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Det</a:t>
            </a:r>
            <a:r>
              <a:rPr lang="en-IE" sz="2200" b="1" dirty="0">
                <a:solidFill>
                  <a:srgbClr val="454545"/>
                </a:solidFill>
                <a:latin typeface="Calibri" panose="020F0502020204030204" pitchFamily="34" charset="0"/>
                <a:cs typeface="Calibri" panose="020F0502020204030204" pitchFamily="34" charset="0"/>
              </a:rPr>
              <a:t>marine vestkyst</a:t>
            </a:r>
            <a:r>
              <a:rPr lang="en-IE" sz="2200" dirty="0">
                <a:solidFill>
                  <a:srgbClr val="454545"/>
                </a:solidFill>
                <a:latin typeface="Calibri" panose="020F0502020204030204" pitchFamily="34" charset="0"/>
                <a:cs typeface="Calibri" panose="020F0502020204030204" pitchFamily="34" charset="0"/>
              </a:rPr>
              <a:t>klimaet dækker store dele af det nordvestlige Europa undtagen Skandinavien og de bjergrige områder i Østtyskland, Polen og Schweiz. Milde sommer- og vintertemperaturer og ensartet nedbør og skydække karakteriserer dette klima. De vigtigste afgrøder omfatter hvede, raps, kartofler, frugthave og bløde frugter. Græs- og landbrugsafgrøder omfatter græsser, kløver og rajgræs og er</a:t>
            </a:r>
            <a:r>
              <a:rPr lang="en-IE" sz="2200" b="1" dirty="0">
                <a:solidFill>
                  <a:srgbClr val="454545"/>
                </a:solidFill>
                <a:latin typeface="Calibri" panose="020F0502020204030204" pitchFamily="34" charset="0"/>
                <a:cs typeface="Calibri" panose="020F0502020204030204" pitchFamily="34" charset="0"/>
              </a:rPr>
              <a:t>absorbere af atmosfærisk kulstof</a:t>
            </a:r>
            <a:r>
              <a:rPr lang="en-IE" sz="2200" dirty="0">
                <a:solidFill>
                  <a:srgbClr val="454545"/>
                </a:solidFill>
                <a:latin typeface="Calibri" panose="020F0502020204030204" pitchFamily="34" charset="0"/>
                <a:cs typeface="Calibri" panose="020F0502020204030204" pitchFamily="34" charset="0"/>
              </a:rPr>
              <a:t>. Plantning af træer til juletræer, kristtorn og kranseproduktion kan være en rentabel sæsonbestemt vinterforretning.</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9627601" cy="803654"/>
          </a:xfrm>
        </p:spPr>
        <p:txBody>
          <a:bodyPr/>
          <a:lstStyle/>
          <a:p>
            <a:pPr algn="l" rtl="0"/>
            <a:r>
              <a:rPr lang="en-US" b="1" dirty="0">
                <a:solidFill>
                  <a:srgbClr val="E8A116"/>
                </a:solidFill>
              </a:rPr>
              <a:t>2.6 Havebrug &amp; tempererede klimaforhold</a:t>
            </a:r>
          </a:p>
        </p:txBody>
      </p:sp>
      <p:cxnSp>
        <p:nvCxnSpPr>
          <p:cNvPr id="3" name="Straight Connector 2">
            <a:extLst>
              <a:ext uri="{FF2B5EF4-FFF2-40B4-BE49-F238E27FC236}">
                <a16:creationId xmlns:a16="http://schemas.microsoft.com/office/drawing/2014/main" id="{C9C8A2EF-5C39-6557-EFD6-6056E304B467}"/>
              </a:ext>
            </a:extLst>
          </p:cNvPr>
          <p:cNvCxnSpPr>
            <a:cxnSpLocks/>
          </p:cNvCxnSpPr>
          <p:nvPr/>
        </p:nvCxnSpPr>
        <p:spPr>
          <a:xfrm>
            <a:off x="415131" y="1439972"/>
            <a:ext cx="921894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25" name="Graphic 3">
            <a:extLst>
              <a:ext uri="{FF2B5EF4-FFF2-40B4-BE49-F238E27FC236}">
                <a16:creationId xmlns:a16="http://schemas.microsoft.com/office/drawing/2014/main" id="{CA62DF0C-287A-3F73-76AC-594D188BED43}"/>
              </a:ext>
            </a:extLst>
          </p:cNvPr>
          <p:cNvGrpSpPr/>
          <p:nvPr/>
        </p:nvGrpSpPr>
        <p:grpSpPr>
          <a:xfrm>
            <a:off x="10209884" y="593986"/>
            <a:ext cx="885933" cy="845986"/>
            <a:chOff x="10407709" y="5371716"/>
            <a:chExt cx="1086136" cy="1037162"/>
          </a:xfrm>
          <a:solidFill>
            <a:srgbClr val="296B5F"/>
          </a:solidFill>
        </p:grpSpPr>
        <p:sp>
          <p:nvSpPr>
            <p:cNvPr id="26" name="Freeform 25">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28"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29"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31" name="Freeform 30">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30" name="Freeform 29">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832654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67904" y="1683729"/>
            <a:ext cx="10850387" cy="4453600"/>
          </a:xfrm>
        </p:spPr>
        <p:txBody>
          <a:bodyPr/>
          <a:lstStyle/>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Det</a:t>
            </a:r>
            <a:r>
              <a:rPr lang="en-IE" sz="2200" b="1" dirty="0">
                <a:solidFill>
                  <a:srgbClr val="454545"/>
                </a:solidFill>
                <a:latin typeface="Calibri" panose="020F0502020204030204" pitchFamily="34" charset="0"/>
                <a:cs typeface="Calibri" panose="020F0502020204030204" pitchFamily="34" charset="0"/>
              </a:rPr>
              <a:t>Middelhavet</a:t>
            </a:r>
            <a:r>
              <a:rPr lang="en-IE" sz="2200" dirty="0">
                <a:solidFill>
                  <a:srgbClr val="454545"/>
                </a:solidFill>
                <a:latin typeface="Calibri" panose="020F0502020204030204" pitchFamily="34" charset="0"/>
                <a:cs typeface="Calibri" panose="020F0502020204030204" pitchFamily="34" charset="0"/>
              </a:rPr>
              <a:t>klimaet dækker størstedelen af ​​Sydeuropa, herunder Spanien, Portugal, det sydlige Frankrig, det sydlige Italien og Grækenland. Varme, næsten regnløse somre og milde, regnfulde vintre kendetegner dette klima. Oliven og druer er to vigtige afgrøder, der har trives i dette klima i mere end tusind år. Europa har en blomstrende skovbrugs- og ikke-træskovbrugssektor. Ikke-skovbrug omfatter svampe- og trøffelindsamling, frugt- og bærindsamling og dyrkning af lægeplanter, honning og kork. Europa står for 80 procent af den samlede korkproduktion på verdensplan.</a:t>
            </a:r>
          </a:p>
          <a:p>
            <a:pPr marL="0" indent="0" algn="l" rtl="0">
              <a:buClr>
                <a:srgbClr val="E8A116"/>
              </a:buClr>
            </a:pPr>
            <a:r>
              <a:rPr lang="en-IE" sz="2200" b="1" dirty="0">
                <a:solidFill>
                  <a:srgbClr val="454545"/>
                </a:solidFill>
                <a:latin typeface="Calibri" panose="020F0502020204030204" pitchFamily="34" charset="0"/>
                <a:cs typeface="Calibri" panose="020F0502020204030204" pitchFamily="34" charset="0"/>
              </a:rPr>
              <a:t>Blomsteravl</a:t>
            </a:r>
            <a:r>
              <a:rPr lang="en-IE" sz="2200" dirty="0">
                <a:solidFill>
                  <a:srgbClr val="454545"/>
                </a:solidFill>
                <a:latin typeface="Calibri" panose="020F0502020204030204" pitchFamily="34" charset="0"/>
                <a:cs typeface="Calibri" panose="020F0502020204030204" pitchFamily="34" charset="0"/>
              </a:rPr>
              <a:t>er en gren af ​​prydgartneri, der beskæftiger sig med dyrkning og markedsføring af blomster og prydplanter. Fordi blomster og potteplanter i vid udstrækning produceres i plantevoksende strukturer i tempererede klimaer, betragtes blomsterdyrkning i vid udstrækning som en drivhusindustri, selvom mange blomster dyrkes udendørs i planteskoler eller afgrødemarker.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9422388" cy="803654"/>
          </a:xfrm>
        </p:spPr>
        <p:txBody>
          <a:bodyPr/>
          <a:lstStyle/>
          <a:p>
            <a:pPr algn="l" rtl="0"/>
            <a:r>
              <a:rPr lang="en-US" b="1" dirty="0">
                <a:solidFill>
                  <a:srgbClr val="E8A116"/>
                </a:solidFill>
              </a:rPr>
              <a:t>2.6 Havebrug &amp; tempererede klimaforhold</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415131" y="1439972"/>
            <a:ext cx="921894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24" name="Graphic 3">
            <a:extLst>
              <a:ext uri="{FF2B5EF4-FFF2-40B4-BE49-F238E27FC236}">
                <a16:creationId xmlns:a16="http://schemas.microsoft.com/office/drawing/2014/main" id="{CA62DF0C-287A-3F73-76AC-594D188BED43}"/>
              </a:ext>
            </a:extLst>
          </p:cNvPr>
          <p:cNvGrpSpPr/>
          <p:nvPr/>
        </p:nvGrpSpPr>
        <p:grpSpPr>
          <a:xfrm>
            <a:off x="10209884" y="593986"/>
            <a:ext cx="885933" cy="845986"/>
            <a:chOff x="10407709" y="5371716"/>
            <a:chExt cx="1086136" cy="1037162"/>
          </a:xfrm>
          <a:solidFill>
            <a:srgbClr val="296B5F"/>
          </a:solidFill>
        </p:grpSpPr>
        <p:sp>
          <p:nvSpPr>
            <p:cNvPr id="25" name="Freeform 24">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27"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28"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30" name="Freeform 29">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29" name="Freeform 28">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89265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15502" y="1683729"/>
            <a:ext cx="11102790" cy="4004234"/>
          </a:xfrm>
        </p:spPr>
        <p:txBody>
          <a:bodyPr/>
          <a:lstStyle/>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Både produktion af strøplanter og produktion af stiklinger, der skal dyrkes i drivhuse eller til indendørs brug som stueplanter, betragtes normalt som en del af blomsteravl.</a:t>
            </a:r>
          </a:p>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Da blomster ikke dyrkes til konsum, er de velegnede til at blive dyrket på</a:t>
            </a:r>
            <a:r>
              <a:rPr lang="en-IE" sz="2200" b="1" dirty="0">
                <a:solidFill>
                  <a:srgbClr val="454545"/>
                </a:solidFill>
                <a:latin typeface="Calibri" panose="020F0502020204030204" pitchFamily="34" charset="0"/>
                <a:cs typeface="Calibri" panose="020F0502020204030204" pitchFamily="34" charset="0"/>
              </a:rPr>
              <a:t>brownfield</a:t>
            </a:r>
            <a:r>
              <a:rPr lang="en-IE" sz="2200" dirty="0">
                <a:solidFill>
                  <a:srgbClr val="454545"/>
                </a:solidFill>
                <a:latin typeface="Calibri" panose="020F0502020204030204" pitchFamily="34" charset="0"/>
                <a:cs typeface="Calibri" panose="020F0502020204030204" pitchFamily="34" charset="0"/>
              </a:rPr>
              <a:t>lokaliteter (jord, der tidligere har været forurenet). Der skal udvises forsigtighed, når der arbejdes i drivhuse på byggepladser, da dampene fra farlige gasser i jorden kan samle sig i drivhuset og forårsage</a:t>
            </a:r>
            <a:r>
              <a:rPr lang="en-IE" sz="2200" b="1" dirty="0">
                <a:solidFill>
                  <a:srgbClr val="454545"/>
                </a:solidFill>
                <a:latin typeface="Calibri" panose="020F0502020204030204" pitchFamily="34" charset="0"/>
                <a:cs typeface="Calibri" panose="020F0502020204030204" pitchFamily="34" charset="0"/>
              </a:rPr>
              <a:t>sundhed og sikkerhed</a:t>
            </a:r>
            <a:r>
              <a:rPr lang="en-IE" sz="2200" dirty="0">
                <a:solidFill>
                  <a:srgbClr val="454545"/>
                </a:solidFill>
                <a:latin typeface="Calibri" panose="020F0502020204030204" pitchFamily="34" charset="0"/>
                <a:cs typeface="Calibri" panose="020F0502020204030204" pitchFamily="34" charset="0"/>
              </a:rPr>
              <a:t>problem for arbejderne.</a:t>
            </a:r>
          </a:p>
          <a:p>
            <a:pPr marL="0" indent="0" algn="l" rtl="0">
              <a:buClr>
                <a:srgbClr val="E8A116"/>
              </a:buClr>
            </a:pPr>
            <a:endParaRPr lang="en-IE" sz="2200" dirty="0">
              <a:solidFill>
                <a:srgbClr val="454545"/>
              </a:solidFill>
              <a:latin typeface="Calibri" panose="020F0502020204030204" pitchFamily="34" charset="0"/>
              <a:cs typeface="Calibri" panose="020F0502020204030204" pitchFamily="34" charset="0"/>
            </a:endParaRPr>
          </a:p>
          <a:p>
            <a:pPr marL="0" indent="0" algn="l" rtl="0">
              <a:buClr>
                <a:srgbClr val="E8A116"/>
              </a:buClr>
            </a:pPr>
            <a:r>
              <a:rPr lang="en-IE" sz="2200" b="1" dirty="0">
                <a:solidFill>
                  <a:srgbClr val="454545"/>
                </a:solidFill>
                <a:latin typeface="Calibri" panose="020F0502020204030204" pitchFamily="34" charset="0"/>
                <a:cs typeface="Calibri" panose="020F0502020204030204" pitchFamily="34" charset="0"/>
              </a:rPr>
              <a:t>Klima forandring</a:t>
            </a:r>
            <a:r>
              <a:rPr lang="en-IE" sz="2200" dirty="0">
                <a:solidFill>
                  <a:srgbClr val="454545"/>
                </a:solidFill>
                <a:latin typeface="Calibri" panose="020F0502020204030204" pitchFamily="34" charset="0"/>
                <a:cs typeface="Calibri" panose="020F0502020204030204" pitchFamily="34" charset="0"/>
              </a:rPr>
              <a:t>betragtes som et af de mest virkningsfulde fænomener i produktionen af ​​tempererede afgrøder. Klimaændringer, der forårsager varmere vintre, kan give udfordringer med dvale og nedkølingskrav for tempererede frugttræer og løvfældende planter.</a:t>
            </a:r>
          </a:p>
          <a:p>
            <a:pPr marL="0" indent="0" algn="l" rtl="0">
              <a:buClr>
                <a:srgbClr val="E8A116"/>
              </a:buClr>
            </a:pPr>
            <a:endParaRPr lang="en-IE" sz="2200" dirty="0">
              <a:solidFill>
                <a:srgbClr val="454545"/>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9422388" cy="803654"/>
          </a:xfrm>
        </p:spPr>
        <p:txBody>
          <a:bodyPr/>
          <a:lstStyle/>
          <a:p>
            <a:pPr algn="l" rtl="0"/>
            <a:r>
              <a:rPr lang="en-US" b="1" dirty="0">
                <a:solidFill>
                  <a:srgbClr val="E8A116"/>
                </a:solidFill>
              </a:rPr>
              <a:t>2.6 Havebrug &amp; tempererede klimaforhold</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415131" y="1439972"/>
            <a:ext cx="9218944"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24" name="Graphic 3">
            <a:extLst>
              <a:ext uri="{FF2B5EF4-FFF2-40B4-BE49-F238E27FC236}">
                <a16:creationId xmlns:a16="http://schemas.microsoft.com/office/drawing/2014/main" id="{CA62DF0C-287A-3F73-76AC-594D188BED43}"/>
              </a:ext>
            </a:extLst>
          </p:cNvPr>
          <p:cNvGrpSpPr/>
          <p:nvPr/>
        </p:nvGrpSpPr>
        <p:grpSpPr>
          <a:xfrm>
            <a:off x="10209884" y="593986"/>
            <a:ext cx="885933" cy="845986"/>
            <a:chOff x="10407709" y="5371716"/>
            <a:chExt cx="1086136" cy="1037162"/>
          </a:xfrm>
          <a:solidFill>
            <a:srgbClr val="296B5F"/>
          </a:solidFill>
        </p:grpSpPr>
        <p:sp>
          <p:nvSpPr>
            <p:cNvPr id="25" name="Freeform 24">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27"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28"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30" name="Freeform 29">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29" name="Freeform 28">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014079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09675" indent="-1209675" algn="l" rtl="0"/>
            <a:r>
              <a:rPr lang="en-IE" sz="1800" b="1" dirty="0"/>
              <a:t>Dyrke motion:</a:t>
            </a:r>
            <a:r>
              <a:rPr lang="en-IE" sz="1800" dirty="0"/>
              <a:t>Kontakt dit lokale havecenter og tal med gartneren der, de vil rådgive dig om, hvilke planter der passer til dit miljø.</a:t>
            </a:r>
          </a:p>
          <a:p>
            <a:pPr marL="1209675" indent="-1209675" algn="l" rtl="0"/>
            <a:endParaRPr lang="en-IE" sz="1800" b="1" dirty="0"/>
          </a:p>
          <a:p>
            <a:pPr marL="1209675" indent="-1209675" algn="l" rtl="0"/>
            <a:r>
              <a:rPr lang="en-IE" sz="1800" b="1" dirty="0"/>
              <a:t>Internet side</a:t>
            </a:r>
            <a:r>
              <a:rPr lang="en-IE" sz="1800" dirty="0"/>
              <a:t>: Agrilearner.com; Europas ressourcer:</a:t>
            </a:r>
            <a:r>
              <a:rPr lang="en-IE" sz="1800" dirty="0">
                <a:solidFill>
                  <a:srgbClr val="87AF3F"/>
                </a:solidFill>
                <a:hlinkClick r:id="rId2"/>
              </a:rPr>
              <a:t>https://education.nationalgeographic.org/resource/europe-resources/</a:t>
            </a:r>
            <a:endParaRPr lang="en-IE" sz="1800" dirty="0">
              <a:solidFill>
                <a:srgbClr val="87AF3F"/>
              </a:solidFill>
            </a:endParaRPr>
          </a:p>
          <a:p>
            <a:pPr marL="1209675" indent="-1209675" algn="l" rtl="0"/>
            <a:r>
              <a:rPr lang="en-IE" sz="1800" dirty="0">
                <a:solidFill>
                  <a:srgbClr val="87AF3F"/>
                </a:solidFill>
              </a:rPr>
              <a:t> </a:t>
            </a:r>
            <a:r>
              <a:rPr lang="en-IE" sz="1800" dirty="0">
                <a:solidFill>
                  <a:schemeClr val="tx1">
                    <a:lumMod val="50000"/>
                  </a:schemeClr>
                </a:solidFill>
              </a:rPr>
              <a:t>Havebrug</a:t>
            </a:r>
            <a:r>
              <a:rPr lang="en-IE" sz="1800" dirty="0">
                <a:solidFill>
                  <a:srgbClr val="87AF3F"/>
                </a:solidFill>
              </a:rPr>
              <a:t>https://www.britannica.com/science/horticulture</a:t>
            </a:r>
          </a:p>
          <a:p>
            <a:pPr marL="1209675" indent="-1209675" algn="l" rtl="0"/>
            <a:endParaRPr lang="en-IE" sz="1800" dirty="0"/>
          </a:p>
          <a:p>
            <a:pPr marL="1209675" indent="-1209675" algn="l" rtl="0"/>
            <a:r>
              <a:rPr lang="en-IE" sz="1800" b="1" dirty="0"/>
              <a:t>Youtube:</a:t>
            </a:r>
            <a:r>
              <a:rPr lang="en-IE" sz="1800" dirty="0"/>
              <a:t>Gård på et tag i Paris:</a:t>
            </a:r>
            <a:r>
              <a:rPr lang="en-IE" sz="1800" dirty="0">
                <a:solidFill>
                  <a:srgbClr val="87AF3F"/>
                </a:solidFill>
                <a:hlinkClick r:id="rId3">
                  <a:extLst>
                    <a:ext uri="{A12FA001-AC4F-418D-AE19-62706E023703}">
                      <ahyp:hlinkClr xmlns:ahyp="http://schemas.microsoft.com/office/drawing/2018/hyperlinkcolor" val="tx"/>
                    </a:ext>
                  </a:extLst>
                </a:hlinkClick>
              </a:rPr>
              <a:t>https://www.youtube.com/watch?v=IgN4Q8uCYuk</a:t>
            </a:r>
            <a:r>
              <a:rPr lang="en-IE" sz="1800" dirty="0">
                <a:solidFill>
                  <a:srgbClr val="87AF3F"/>
                </a:solidFill>
              </a:rPr>
              <a:t>;</a:t>
            </a:r>
            <a:r>
              <a:rPr lang="en-IE" sz="1800" dirty="0"/>
              <a:t>Hvordan er Singapore</a:t>
            </a:r>
            <a:r>
              <a:rPr lang="en-IE" sz="1800" dirty="0" err="1"/>
              <a:t>leaing</a:t>
            </a:r>
            <a:r>
              <a:rPr lang="en-IE" sz="1800" dirty="0"/>
              <a:t>vejen til effektivt bylandbrug</a:t>
            </a:r>
            <a:r>
              <a:rPr lang="en-IE" sz="1800" dirty="0">
                <a:solidFill>
                  <a:srgbClr val="87AF3F"/>
                </a:solidFill>
                <a:hlinkClick r:id="rId4">
                  <a:extLst>
                    <a:ext uri="{A12FA001-AC4F-418D-AE19-62706E023703}">
                      <ahyp:hlinkClr xmlns:ahyp="http://schemas.microsoft.com/office/drawing/2018/hyperlinkcolor" val="tx"/>
                    </a:ext>
                  </a:extLst>
                </a:hlinkClick>
              </a:rPr>
              <a:t>https://www.youtube.com/watch?v=W9tGyNyfDbs</a:t>
            </a:r>
            <a:endParaRPr lang="en-IE" sz="1800" dirty="0">
              <a:solidFill>
                <a:srgbClr val="87AF3F"/>
              </a:solidFill>
            </a:endParaRPr>
          </a:p>
          <a:p>
            <a:pPr marL="1209675" indent="-1209675" algn="l" rtl="0"/>
            <a:endParaRPr lang="en-IE" sz="1800" dirty="0"/>
          </a:p>
          <a:p>
            <a:pPr marL="1209675" indent="-1209675" algn="l" rtl="0"/>
            <a:r>
              <a:rPr lang="en-IE" sz="1800" b="1" dirty="0"/>
              <a:t>Casestudie:</a:t>
            </a:r>
            <a:r>
              <a:rPr lang="en-IE" sz="1800" dirty="0"/>
              <a:t> </a:t>
            </a:r>
            <a:r>
              <a:rPr lang="en-IE" sz="1800" dirty="0" err="1"/>
              <a:t>L'Autre</a:t>
            </a:r>
            <a:r>
              <a:rPr lang="en-IE" sz="1800" dirty="0"/>
              <a:t>Champ,</a:t>
            </a:r>
            <a:r>
              <a:rPr lang="en-IE" sz="1800" dirty="0" err="1"/>
              <a:t>Bioteket</a:t>
            </a:r>
            <a:r>
              <a:rPr lang="en-IE" sz="1800" dirty="0"/>
              <a:t>, Green Connect.</a:t>
            </a:r>
            <a:r>
              <a:rPr lang="en-IE" sz="1800" dirty="0" err="1"/>
              <a:t>L'ilo</a:t>
            </a:r>
            <a:r>
              <a:rPr lang="en-IE" sz="1800" dirty="0"/>
              <a:t>New Urban Trade Sheet: Urban Floriculturist</a:t>
            </a:r>
          </a:p>
          <a:p>
            <a:pPr marL="1209675" indent="-1209675" algn="l" rtl="0"/>
            <a:endParaRPr lang="en-IE" sz="1800" dirty="0"/>
          </a:p>
          <a:p>
            <a:pPr marL="1209675" indent="-1209675" algn="l" rtl="0"/>
            <a:r>
              <a:rPr lang="en-IE" sz="1800" b="1" dirty="0"/>
              <a:t>Offentliggørelse:</a:t>
            </a:r>
            <a:r>
              <a:rPr lang="en-IE" sz="1800" dirty="0"/>
              <a:t>Salama, AM et al 2021. Tempererede frugttræer under klimaændringer: udfordringer for dvale- og nedkølingskrav i varme vinterområder.</a:t>
            </a:r>
            <a:r>
              <a:rPr lang="en-IE" sz="1800" dirty="0" err="1"/>
              <a:t>Havebrug</a:t>
            </a:r>
            <a:r>
              <a:rPr lang="en-IE" sz="1800" dirty="0"/>
              <a:t>. bind 7(4).</a:t>
            </a:r>
            <a:r>
              <a:rPr lang="en-IE" sz="1800" dirty="0">
                <a:solidFill>
                  <a:srgbClr val="87AF3F"/>
                </a:solidFill>
                <a:hlinkClick r:id="rId5">
                  <a:extLst>
                    <a:ext uri="{A12FA001-AC4F-418D-AE19-62706E023703}">
                      <ahyp:hlinkClr xmlns:ahyp="http://schemas.microsoft.com/office/drawing/2018/hyperlinkcolor" val="tx"/>
                    </a:ext>
                  </a:extLst>
                </a:hlinkClick>
              </a:rPr>
              <a:t>https://www.mdpi.com/2311-7524/7/4/86</a:t>
            </a:r>
            <a:endParaRPr lang="en-IE" sz="1800" dirty="0">
              <a:solidFill>
                <a:srgbClr val="87AF3F"/>
              </a:solidFill>
            </a:endParaRPr>
          </a:p>
          <a:p>
            <a:pPr marL="1209675" indent="-1209675" algn="l" rtl="0"/>
            <a:endParaRPr lang="en-IE" sz="1800" dirty="0">
              <a:solidFill>
                <a:srgbClr val="87AF3F"/>
              </a:solidFill>
            </a:endParaRPr>
          </a:p>
          <a:p>
            <a:pPr marL="1209675" indent="-1209675" algn="l" rtl="0"/>
            <a:endParaRPr lang="en-IE" sz="1800" dirty="0">
              <a:solidFill>
                <a:srgbClr val="87AF3F"/>
              </a:solidFill>
            </a:endParaRPr>
          </a:p>
          <a:p>
            <a:pPr marL="1209675" indent="-1209675" algn="l" rtl="0"/>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aphic 3">
            <a:extLst>
              <a:ext uri="{FF2B5EF4-FFF2-40B4-BE49-F238E27FC236}">
                <a16:creationId xmlns:a16="http://schemas.microsoft.com/office/drawing/2014/main" id="{CA62DF0C-287A-3F73-76AC-594D188BED43}"/>
              </a:ext>
            </a:extLst>
          </p:cNvPr>
          <p:cNvGrpSpPr/>
          <p:nvPr/>
        </p:nvGrpSpPr>
        <p:grpSpPr>
          <a:xfrm>
            <a:off x="10209884" y="593986"/>
            <a:ext cx="885933" cy="845986"/>
            <a:chOff x="10407709" y="5371716"/>
            <a:chExt cx="1086136" cy="1037162"/>
          </a:xfrm>
          <a:solidFill>
            <a:srgbClr val="296B5F"/>
          </a:solidFill>
        </p:grpSpPr>
        <p:sp>
          <p:nvSpPr>
            <p:cNvPr id="7" name="Freeform 6">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10"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12" name="Freeform 11">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11" name="Freeform 10">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492448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881609" cy="803654"/>
          </a:xfrm>
        </p:spPr>
        <p:txBody>
          <a:bodyPr/>
          <a:lstStyle/>
          <a:p>
            <a:pPr algn="l" rtl="0">
              <a:lnSpc>
                <a:spcPts val="3520"/>
              </a:lnSpc>
              <a:spcBef>
                <a:spcPts val="0"/>
              </a:spcBef>
            </a:pPr>
            <a:r>
              <a:rPr lang="en-US" b="1" dirty="0">
                <a:solidFill>
                  <a:srgbClr val="E8A116"/>
                </a:solidFill>
              </a:rPr>
              <a:t>2.7 Husdyrhold – pasning og forvaltning af dyr</a:t>
            </a:r>
          </a:p>
          <a:p>
            <a:pPr algn="l" rtl="0">
              <a:lnSpc>
                <a:spcPts val="3520"/>
              </a:lnSpc>
              <a:spcBef>
                <a:spcPts val="0"/>
              </a:spcBef>
            </a:pPr>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482822" y="32259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A62DF0C-287A-3F73-76AC-594D188BED43}"/>
              </a:ext>
            </a:extLst>
          </p:cNvPr>
          <p:cNvGrpSpPr/>
          <p:nvPr/>
        </p:nvGrpSpPr>
        <p:grpSpPr>
          <a:xfrm>
            <a:off x="2611177" y="4764872"/>
            <a:ext cx="885933" cy="845986"/>
            <a:chOff x="10407709" y="5371716"/>
            <a:chExt cx="1086136" cy="1037162"/>
          </a:xfrm>
          <a:solidFill>
            <a:srgbClr val="296B5F"/>
          </a:solidFill>
        </p:grpSpPr>
        <p:sp>
          <p:nvSpPr>
            <p:cNvPr id="6" name="Freeform 5">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9"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11" name="Freeform 10">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10" name="Freeform 9">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pic>
        <p:nvPicPr>
          <p:cNvPr id="16" name="Picture 15">
            <a:extLst>
              <a:ext uri="{FF2B5EF4-FFF2-40B4-BE49-F238E27FC236}">
                <a16:creationId xmlns:a16="http://schemas.microsoft.com/office/drawing/2014/main" id="{D66ED264-CD52-50DA-802E-CCEDE1BB1E92}"/>
              </a:ext>
            </a:extLst>
          </p:cNvPr>
          <p:cNvPicPr>
            <a:picLocks noChangeAspect="1"/>
          </p:cNvPicPr>
          <p:nvPr/>
        </p:nvPicPr>
        <p:blipFill>
          <a:blip r:embed="rId2"/>
          <a:stretch>
            <a:fillRect/>
          </a:stretch>
        </p:blipFill>
        <p:spPr>
          <a:xfrm>
            <a:off x="5000750" y="322596"/>
            <a:ext cx="4464975" cy="5763876"/>
          </a:xfrm>
          <a:prstGeom prst="rect">
            <a:avLst/>
          </a:prstGeom>
        </p:spPr>
      </p:pic>
    </p:spTree>
    <p:extLst>
      <p:ext uri="{BB962C8B-B14F-4D97-AF65-F5344CB8AC3E}">
        <p14:creationId xmlns:p14="http://schemas.microsoft.com/office/powerpoint/2010/main" val="4232702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792859" y="861990"/>
            <a:ext cx="7783640" cy="5134019"/>
          </a:xfrm>
        </p:spPr>
        <p:txBody>
          <a:bodyPr/>
          <a:lstStyle/>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Dyrehold er</a:t>
            </a:r>
            <a:r>
              <a:rPr lang="en-IE" sz="2200" b="1" dirty="0">
                <a:solidFill>
                  <a:srgbClr val="454545"/>
                </a:solidFill>
                <a:latin typeface="Calibri" panose="020F0502020204030204" pitchFamily="34" charset="0"/>
                <a:cs typeface="Calibri" panose="020F0502020204030204" pitchFamily="34" charset="0"/>
              </a:rPr>
              <a:t>kontrolleret dyrkning, forvaltning, avl og produktion</a:t>
            </a:r>
            <a:r>
              <a:rPr lang="en-IE" sz="2200" dirty="0">
                <a:solidFill>
                  <a:srgbClr val="454545"/>
                </a:solidFill>
                <a:latin typeface="Calibri" panose="020F0502020204030204" pitchFamily="34" charset="0"/>
                <a:cs typeface="Calibri" panose="020F0502020204030204" pitchFamily="34" charset="0"/>
              </a:rPr>
              <a:t>af husdyr til kød, fibre, mælk, æg og andre produkter. Den Europæiske Union (EU) har siden 1974 etableret en lang række lovbestemmelser vedrørende dyrevelfærd. I 1998 blev Rådets direktiv 98/58/EF om</a:t>
            </a:r>
            <a:r>
              <a:rPr lang="en-IE" sz="2200" b="1" dirty="0">
                <a:solidFill>
                  <a:srgbClr val="454545"/>
                </a:solidFill>
                <a:latin typeface="Calibri" panose="020F0502020204030204" pitchFamily="34" charset="0"/>
                <a:cs typeface="Calibri" panose="020F0502020204030204" pitchFamily="34" charset="0"/>
              </a:rPr>
              <a:t>beskyttelse af dyr</a:t>
            </a:r>
            <a:r>
              <a:rPr lang="en-IE" sz="2200" dirty="0">
                <a:solidFill>
                  <a:srgbClr val="454545"/>
                </a:solidFill>
                <a:latin typeface="Calibri" panose="020F0502020204030204" pitchFamily="34" charset="0"/>
                <a:cs typeface="Calibri" panose="020F0502020204030204" pitchFamily="34" charset="0"/>
              </a:rPr>
              <a:t>holdt til</a:t>
            </a:r>
            <a:r>
              <a:rPr lang="en-IE" sz="2200" b="1" dirty="0">
                <a:solidFill>
                  <a:srgbClr val="454545"/>
                </a:solidFill>
                <a:latin typeface="Calibri" panose="020F0502020204030204" pitchFamily="34" charset="0"/>
                <a:cs typeface="Calibri" panose="020F0502020204030204" pitchFamily="34" charset="0"/>
              </a:rPr>
              <a:t>landbrug</a:t>
            </a:r>
            <a:r>
              <a:rPr lang="en-IE" sz="2200" dirty="0">
                <a:solidFill>
                  <a:srgbClr val="454545"/>
                </a:solidFill>
                <a:latin typeface="Calibri" panose="020F0502020204030204" pitchFamily="34" charset="0"/>
                <a:cs typeface="Calibri" panose="020F0502020204030204" pitchFamily="34" charset="0"/>
              </a:rPr>
              <a:t>formål gav generelle regler for beskyttelse af dyr af alle arter, der holdes til produktion af fødevarer, uld, skind eller pels eller til andre landbrugsformål, herunder fisk, krybdyr fra padder.</a:t>
            </a:r>
          </a:p>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I dag dækker EU-lovgivningen om husdyrs velfærd med specifikke bestemmelser opdræt af fjerkræ, kalve og svin samt, for alle arter, transport og slagtning.</a:t>
            </a:r>
            <a:r>
              <a:rPr lang="en-IE" sz="2200" b="1" dirty="0">
                <a:solidFill>
                  <a:srgbClr val="454545"/>
                </a:solidFill>
                <a:latin typeface="Calibri" panose="020F0502020204030204" pitchFamily="34" charset="0"/>
                <a:cs typeface="Calibri" panose="020F0502020204030204" pitchFamily="34" charset="0"/>
              </a:rPr>
              <a:t>Dyrenes sundhed og velfærd</a:t>
            </a:r>
            <a:r>
              <a:rPr lang="en-IE" sz="2200" dirty="0">
                <a:solidFill>
                  <a:srgbClr val="454545"/>
                </a:solidFill>
                <a:latin typeface="Calibri" panose="020F0502020204030204" pitchFamily="34" charset="0"/>
                <a:cs typeface="Calibri" panose="020F0502020204030204" pitchFamily="34" charset="0"/>
              </a:rPr>
              <a:t>kontrolleres på bedriftsniveau ved at sørge for passende boligforhold og strøelse, fodring, hygiejne, stresshåndtering, transport, veterinærpleje og overholdelse af den kompetente myndighed.</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881609" cy="803654"/>
          </a:xfrm>
        </p:spPr>
        <p:txBody>
          <a:bodyPr/>
          <a:lstStyle/>
          <a:p>
            <a:pPr algn="l" rtl="0">
              <a:lnSpc>
                <a:spcPts val="3520"/>
              </a:lnSpc>
              <a:spcBef>
                <a:spcPts val="0"/>
              </a:spcBef>
            </a:pPr>
            <a:r>
              <a:rPr lang="en-US" b="1" dirty="0">
                <a:solidFill>
                  <a:srgbClr val="E8A116"/>
                </a:solidFill>
              </a:rPr>
              <a:t>2.7 Husdyrhold – pasning og forvaltning af dyr</a:t>
            </a:r>
          </a:p>
          <a:p>
            <a:pPr algn="l" rtl="0">
              <a:lnSpc>
                <a:spcPts val="3520"/>
              </a:lnSpc>
              <a:spcBef>
                <a:spcPts val="0"/>
              </a:spcBef>
            </a:pPr>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482822" y="308308"/>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A62DF0C-287A-3F73-76AC-594D188BED43}"/>
              </a:ext>
            </a:extLst>
          </p:cNvPr>
          <p:cNvGrpSpPr/>
          <p:nvPr/>
        </p:nvGrpSpPr>
        <p:grpSpPr>
          <a:xfrm>
            <a:off x="2611177" y="4750584"/>
            <a:ext cx="885933" cy="845986"/>
            <a:chOff x="10407709" y="5371716"/>
            <a:chExt cx="1086136" cy="1037162"/>
          </a:xfrm>
          <a:solidFill>
            <a:srgbClr val="296B5F"/>
          </a:solidFill>
        </p:grpSpPr>
        <p:sp>
          <p:nvSpPr>
            <p:cNvPr id="6" name="Freeform 5">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9"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11" name="Freeform 10">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10" name="Freeform 9">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048108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792859" y="861990"/>
            <a:ext cx="7783640" cy="5134019"/>
          </a:xfrm>
        </p:spPr>
        <p:txBody>
          <a:bodyPr/>
          <a:lstStyle/>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De fleste landbrugsprodukter forarbejdes, før de når frem til forbrugeren. Det</a:t>
            </a:r>
            <a:r>
              <a:rPr lang="en-IE" sz="2200" b="1" dirty="0">
                <a:solidFill>
                  <a:srgbClr val="454545"/>
                </a:solidFill>
                <a:latin typeface="Calibri" panose="020F0502020204030204" pitchFamily="34" charset="0"/>
                <a:cs typeface="Calibri" panose="020F0502020204030204" pitchFamily="34" charset="0"/>
              </a:rPr>
              <a:t>slagte</a:t>
            </a:r>
            <a:r>
              <a:rPr lang="en-IE" sz="2200" dirty="0">
                <a:solidFill>
                  <a:srgbClr val="454545"/>
                </a:solidFill>
                <a:latin typeface="Calibri" panose="020F0502020204030204" pitchFamily="34" charset="0"/>
                <a:cs typeface="Calibri" panose="020F0502020204030204" pitchFamily="34" charset="0"/>
              </a:rPr>
              <a:t>af husdyr involverer tre forskellige stadier:</a:t>
            </a:r>
            <a:r>
              <a:rPr lang="en-IE" sz="2200" b="1" dirty="0">
                <a:solidFill>
                  <a:srgbClr val="454545"/>
                </a:solidFill>
                <a:latin typeface="Calibri" panose="020F0502020204030204" pitchFamily="34" charset="0"/>
                <a:cs typeface="Calibri" panose="020F0502020204030204" pitchFamily="34" charset="0"/>
              </a:rPr>
              <a:t>håndtering af præslagteri</a:t>
            </a:r>
            <a:r>
              <a:rPr lang="en-IE" sz="2200" dirty="0">
                <a:solidFill>
                  <a:srgbClr val="454545"/>
                </a:solidFill>
                <a:latin typeface="Calibri" panose="020F0502020204030204" pitchFamily="34" charset="0"/>
                <a:cs typeface="Calibri" panose="020F0502020204030204" pitchFamily="34" charset="0"/>
              </a:rPr>
              <a:t>(for at undgå stress),</a:t>
            </a:r>
            <a:r>
              <a:rPr lang="en-IE" sz="2200" b="1" dirty="0">
                <a:solidFill>
                  <a:srgbClr val="454545"/>
                </a:solidFill>
                <a:latin typeface="Calibri" panose="020F0502020204030204" pitchFamily="34" charset="0"/>
                <a:cs typeface="Calibri" panose="020F0502020204030204" pitchFamily="34" charset="0"/>
              </a:rPr>
              <a:t>betagende</a:t>
            </a:r>
            <a:r>
              <a:rPr lang="en-IE" sz="2200" dirty="0">
                <a:solidFill>
                  <a:srgbClr val="454545"/>
                </a:solidFill>
                <a:latin typeface="Calibri" panose="020F0502020204030204" pitchFamily="34" charset="0"/>
                <a:cs typeface="Calibri" panose="020F0502020204030204" pitchFamily="34" charset="0"/>
              </a:rPr>
              <a:t>, og</a:t>
            </a:r>
            <a:r>
              <a:rPr lang="en-IE" sz="2200" b="1" dirty="0">
                <a:solidFill>
                  <a:srgbClr val="454545"/>
                </a:solidFill>
                <a:latin typeface="Calibri" panose="020F0502020204030204" pitchFamily="34" charset="0"/>
                <a:cs typeface="Calibri" panose="020F0502020204030204" pitchFamily="34" charset="0"/>
              </a:rPr>
              <a:t>slagtning</a:t>
            </a:r>
            <a:r>
              <a:rPr lang="en-IE" sz="2200" dirty="0">
                <a:solidFill>
                  <a:srgbClr val="454545"/>
                </a:solidFill>
                <a:latin typeface="Calibri" panose="020F0502020204030204" pitchFamily="34" charset="0"/>
                <a:cs typeface="Calibri" panose="020F0502020204030204" pitchFamily="34" charset="0"/>
              </a:rPr>
              <a:t>.</a:t>
            </a:r>
          </a:p>
          <a:p>
            <a:pPr marL="0" indent="0" algn="l" rtl="0">
              <a:buClr>
                <a:srgbClr val="E8A116"/>
              </a:buClr>
            </a:pPr>
            <a:r>
              <a:rPr lang="en-IE" sz="2200" dirty="0">
                <a:solidFill>
                  <a:srgbClr val="454545"/>
                </a:solidFill>
                <a:latin typeface="Calibri" panose="020F0502020204030204" pitchFamily="34" charset="0"/>
                <a:cs typeface="Calibri" panose="020F0502020204030204" pitchFamily="34" charset="0"/>
              </a:rPr>
              <a:t>EU-lovgivningen (EF-forordning 1099/2009) om aflivning af dyr har til formål at</a:t>
            </a:r>
            <a:r>
              <a:rPr lang="en-IE" sz="2200" b="1" dirty="0">
                <a:solidFill>
                  <a:srgbClr val="454545"/>
                </a:solidFill>
                <a:latin typeface="Calibri" panose="020F0502020204030204" pitchFamily="34" charset="0"/>
                <a:cs typeface="Calibri" panose="020F0502020204030204" pitchFamily="34" charset="0"/>
              </a:rPr>
              <a:t>minimere smerte og lidelse</a:t>
            </a:r>
            <a:r>
              <a:rPr lang="en-IE" sz="2200" dirty="0">
                <a:solidFill>
                  <a:srgbClr val="454545"/>
                </a:solidFill>
                <a:latin typeface="Calibri" panose="020F0502020204030204" pitchFamily="34" charset="0"/>
                <a:cs typeface="Calibri" panose="020F0502020204030204" pitchFamily="34" charset="0"/>
              </a:rPr>
              <a:t>af dyr gennem brug af korrekt godkendte bedøvelsesmetoder. Det gælder for opdrættede dyr. EU-lovgivningen kræver, at landmændene</a:t>
            </a:r>
            <a:r>
              <a:rPr lang="en-IE" sz="2200" b="1" dirty="0">
                <a:solidFill>
                  <a:srgbClr val="454545"/>
                </a:solidFill>
                <a:latin typeface="Calibri" panose="020F0502020204030204" pitchFamily="34" charset="0"/>
                <a:cs typeface="Calibri" panose="020F0502020204030204" pitchFamily="34" charset="0"/>
              </a:rPr>
              <a:t>Tilmeld</a:t>
            </a:r>
            <a:r>
              <a:rPr lang="en-IE" sz="2200" dirty="0">
                <a:solidFill>
                  <a:srgbClr val="454545"/>
                </a:solidFill>
                <a:latin typeface="Calibri" panose="020F0502020204030204" pitchFamily="34" charset="0"/>
                <a:cs typeface="Calibri" panose="020F0502020204030204" pitchFamily="34" charset="0"/>
              </a:rPr>
              <a:t>deres dyrebesætninger/flokke med den relevante kompetente myndighed, f.eks. den nationale regeringsafdeling for landbrug.</a:t>
            </a:r>
          </a:p>
          <a:p>
            <a:pPr marL="0" indent="0" algn="l" rtl="0">
              <a:buClr>
                <a:srgbClr val="E8A116"/>
              </a:buClr>
            </a:pPr>
            <a:r>
              <a:rPr lang="en-IE" sz="2200" b="1" dirty="0">
                <a:solidFill>
                  <a:srgbClr val="454545"/>
                </a:solidFill>
                <a:latin typeface="Calibri" panose="020F0502020204030204" pitchFamily="34" charset="0"/>
                <a:cs typeface="Calibri" panose="020F0502020204030204" pitchFamily="34" charset="0"/>
              </a:rPr>
              <a:t>Fødevarer af animalsk oprindelse</a:t>
            </a:r>
            <a:r>
              <a:rPr lang="en-IE" sz="2200" dirty="0">
                <a:solidFill>
                  <a:srgbClr val="454545"/>
                </a:solidFill>
                <a:latin typeface="Calibri" panose="020F0502020204030204" pitchFamily="34" charset="0"/>
                <a:cs typeface="Calibri" panose="020F0502020204030204" pitchFamily="34" charset="0"/>
              </a:rPr>
              <a:t>skal gives en</a:t>
            </a:r>
            <a:r>
              <a:rPr lang="en-IE" sz="2200" b="1" dirty="0">
                <a:solidFill>
                  <a:srgbClr val="454545"/>
                </a:solidFill>
                <a:latin typeface="Calibri" panose="020F0502020204030204" pitchFamily="34" charset="0"/>
                <a:cs typeface="Calibri" panose="020F0502020204030204" pitchFamily="34" charset="0"/>
              </a:rPr>
              <a:t>sundhedsmærke</a:t>
            </a:r>
            <a:r>
              <a:rPr lang="en-IE" sz="2200" dirty="0">
                <a:solidFill>
                  <a:srgbClr val="454545"/>
                </a:solidFill>
                <a:latin typeface="Calibri" panose="020F0502020204030204" pitchFamily="34" charset="0"/>
                <a:cs typeface="Calibri" panose="020F0502020204030204" pitchFamily="34" charset="0"/>
              </a:rPr>
              <a:t>anvendes i overensstemmelse med forordning EC 854/2004 af en autoriseret</a:t>
            </a:r>
            <a:r>
              <a:rPr lang="en-IE" sz="2200" b="1" dirty="0">
                <a:solidFill>
                  <a:srgbClr val="454545"/>
                </a:solidFill>
                <a:latin typeface="Calibri" panose="020F0502020204030204" pitchFamily="34" charset="0"/>
                <a:cs typeface="Calibri" panose="020F0502020204030204" pitchFamily="34" charset="0"/>
              </a:rPr>
              <a:t>dyrlæge</a:t>
            </a:r>
            <a:r>
              <a:rPr lang="en-IE" sz="2200" dirty="0">
                <a:solidFill>
                  <a:srgbClr val="454545"/>
                </a:solidFill>
                <a:latin typeface="Calibri" panose="020F0502020204030204" pitchFamily="34" charset="0"/>
                <a:cs typeface="Calibri" panose="020F0502020204030204" pitchFamily="34" charset="0"/>
              </a:rPr>
              <a:t>. Animalske biprodukter fra kødproduktion er de ikke-spiselige kødmaterialer, der indsamles under slagteprocessen og skal bortskaffes korrekt i henhold til EU-lovgivningen.</a:t>
            </a:r>
          </a:p>
          <a:p>
            <a:pPr marL="0" indent="0" algn="l" rtl="0">
              <a:buClr>
                <a:srgbClr val="E8A116"/>
              </a:buClr>
            </a:pPr>
            <a:endParaRPr lang="en-IE" sz="2200" dirty="0">
              <a:solidFill>
                <a:srgbClr val="454545"/>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881609" cy="803654"/>
          </a:xfrm>
        </p:spPr>
        <p:txBody>
          <a:bodyPr/>
          <a:lstStyle/>
          <a:p>
            <a:pPr algn="l" rtl="0">
              <a:lnSpc>
                <a:spcPts val="3520"/>
              </a:lnSpc>
              <a:spcBef>
                <a:spcPts val="0"/>
              </a:spcBef>
            </a:pPr>
            <a:r>
              <a:rPr lang="en-US" b="1" dirty="0">
                <a:solidFill>
                  <a:srgbClr val="E8A116"/>
                </a:solidFill>
              </a:rPr>
              <a:t>2.7 Husdyrhold – pasning og forvaltning af dyr</a:t>
            </a:r>
          </a:p>
          <a:p>
            <a:pPr algn="l" rtl="0">
              <a:lnSpc>
                <a:spcPts val="3520"/>
              </a:lnSpc>
              <a:spcBef>
                <a:spcPts val="0"/>
              </a:spcBef>
            </a:pPr>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482822" y="308308"/>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A62DF0C-287A-3F73-76AC-594D188BED43}"/>
              </a:ext>
            </a:extLst>
          </p:cNvPr>
          <p:cNvGrpSpPr/>
          <p:nvPr/>
        </p:nvGrpSpPr>
        <p:grpSpPr>
          <a:xfrm>
            <a:off x="2611177" y="4750584"/>
            <a:ext cx="885933" cy="845986"/>
            <a:chOff x="10407709" y="5371716"/>
            <a:chExt cx="1086136" cy="1037162"/>
          </a:xfrm>
          <a:solidFill>
            <a:srgbClr val="296B5F"/>
          </a:solidFill>
        </p:grpSpPr>
        <p:sp>
          <p:nvSpPr>
            <p:cNvPr id="6" name="Freeform 5">
              <a:extLst>
                <a:ext uri="{FF2B5EF4-FFF2-40B4-BE49-F238E27FC236}">
                  <a16:creationId xmlns:a16="http://schemas.microsoft.com/office/drawing/2014/main" id="{7EBC0AEF-18E0-BEF3-20F3-4DFEBB88790C}"/>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w="27426"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96B5EEAE-C41E-227B-B959-395F16C2CD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F5C1F80-7EBD-FD1A-CA63-4081ACDFD9EE}"/>
                </a:ext>
              </a:extLst>
            </p:cNvPr>
            <p:cNvGrpSpPr/>
            <p:nvPr/>
          </p:nvGrpSpPr>
          <p:grpSpPr>
            <a:xfrm>
              <a:off x="10407709" y="5371716"/>
              <a:ext cx="1086136" cy="1037162"/>
              <a:chOff x="10407709" y="5371716"/>
              <a:chExt cx="1086136" cy="1037162"/>
            </a:xfrm>
            <a:grpFill/>
          </p:grpSpPr>
          <p:grpSp>
            <p:nvGrpSpPr>
              <p:cNvPr id="9" name="Graphic 3">
                <a:extLst>
                  <a:ext uri="{FF2B5EF4-FFF2-40B4-BE49-F238E27FC236}">
                    <a16:creationId xmlns:a16="http://schemas.microsoft.com/office/drawing/2014/main" id="{A5A3DAFF-0EB6-3AA8-FD33-00A20CA3E790}"/>
                  </a:ext>
                </a:extLst>
              </p:cNvPr>
              <p:cNvGrpSpPr/>
              <p:nvPr/>
            </p:nvGrpSpPr>
            <p:grpSpPr>
              <a:xfrm>
                <a:off x="10407709" y="5371716"/>
                <a:ext cx="1086136" cy="1037162"/>
                <a:chOff x="10407709" y="5371716"/>
                <a:chExt cx="1086136" cy="1037162"/>
              </a:xfrm>
              <a:grpFill/>
            </p:grpSpPr>
            <p:sp>
              <p:nvSpPr>
                <p:cNvPr id="11" name="Freeform 10">
                  <a:extLst>
                    <a:ext uri="{FF2B5EF4-FFF2-40B4-BE49-F238E27FC236}">
                      <a16:creationId xmlns:a16="http://schemas.microsoft.com/office/drawing/2014/main" id="{0D414DFD-B208-E005-8241-DD406EC0A4B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19A33B7B-AB5C-4E4D-7BBC-518AC3620575}"/>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966D0D72-A52B-602D-C4C1-9D8190ACAA9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pPr algn="l" rtl="0"/>
                  <a:endParaRPr lang="en-US"/>
                </a:p>
              </p:txBody>
            </p:sp>
          </p:grpSp>
          <p:sp>
            <p:nvSpPr>
              <p:cNvPr id="10" name="Freeform 9">
                <a:extLst>
                  <a:ext uri="{FF2B5EF4-FFF2-40B4-BE49-F238E27FC236}">
                    <a16:creationId xmlns:a16="http://schemas.microsoft.com/office/drawing/2014/main" id="{A7284C29-C205-CDBC-C8C1-8B2B9D88AA8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333940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55713" indent="-1255713" algn="l" rtl="0"/>
            <a:r>
              <a:rPr lang="en-IE" sz="1800" b="1" dirty="0"/>
              <a:t>Dyrke motion:</a:t>
            </a:r>
            <a:r>
              <a:rPr lang="en-IE" sz="1800" dirty="0"/>
              <a:t>Undersøg lighederne og forskellene mellem halal- og kosher-love, der styrer slagtning af dyr.</a:t>
            </a:r>
          </a:p>
          <a:p>
            <a:pPr marL="1255713" indent="-1255713" algn="l" rtl="0"/>
            <a:endParaRPr lang="en-IE" sz="1800" b="1" dirty="0"/>
          </a:p>
          <a:p>
            <a:pPr marL="1255713" indent="-1255713" algn="l" rtl="0"/>
            <a:r>
              <a:rPr lang="en-IE" sz="1800" b="1" dirty="0"/>
              <a:t>Internet side</a:t>
            </a:r>
            <a:r>
              <a:rPr lang="en-IE" sz="1800" dirty="0"/>
              <a:t>: Dyr</a:t>
            </a:r>
            <a:r>
              <a:rPr lang="en-IE" sz="1800" dirty="0">
                <a:solidFill>
                  <a:srgbClr val="87AF3F"/>
                </a:solidFill>
                <a:hlinkClick r:id="rId2">
                  <a:extLst>
                    <a:ext uri="{A12FA001-AC4F-418D-AE19-62706E023703}">
                      <ahyp:hlinkClr xmlns:ahyp="http://schemas.microsoft.com/office/drawing/2018/hyperlinkcolor" val="tx"/>
                    </a:ext>
                  </a:extLst>
                </a:hlinkClick>
              </a:rPr>
              <a:t>https://www.teagasc.ie/animals/</a:t>
            </a:r>
            <a:r>
              <a:rPr lang="en-IE" sz="1800" dirty="0">
                <a:solidFill>
                  <a:srgbClr val="87AF3F"/>
                </a:solidFill>
              </a:rPr>
              <a:t>.</a:t>
            </a:r>
            <a:r>
              <a:rPr lang="en-IE" sz="1800" dirty="0"/>
              <a:t>Dyrevelfærd</a:t>
            </a:r>
            <a:r>
              <a:rPr lang="en-IE" sz="1800" dirty="0">
                <a:solidFill>
                  <a:srgbClr val="87AF3F"/>
                </a:solidFill>
                <a:hlinkClick r:id="rId3">
                  <a:extLst>
                    <a:ext uri="{A12FA001-AC4F-418D-AE19-62706E023703}">
                      <ahyp:hlinkClr xmlns:ahyp="http://schemas.microsoft.com/office/drawing/2018/hyperlinkcolor" val="tx"/>
                    </a:ext>
                  </a:extLst>
                </a:hlinkClick>
              </a:rPr>
              <a:t>https://food.ec.europa.eu/animals/animal-welfare/animal-welfare-practice/animal-welfare-farm_en</a:t>
            </a:r>
            <a:r>
              <a:rPr lang="en-IE" sz="1800" dirty="0">
                <a:solidFill>
                  <a:srgbClr val="87AF3F"/>
                </a:solidFill>
              </a:rPr>
              <a:t>.</a:t>
            </a:r>
            <a:r>
              <a:rPr lang="en-IE" sz="1800" dirty="0"/>
              <a:t>Dyrevelfærd hede og husholdning</a:t>
            </a:r>
            <a:r>
              <a:rPr lang="en-IE" sz="1800" dirty="0">
                <a:solidFill>
                  <a:srgbClr val="87AF3F"/>
                </a:solidFill>
                <a:hlinkClick r:id="rId4">
                  <a:extLst>
                    <a:ext uri="{A12FA001-AC4F-418D-AE19-62706E023703}">
                      <ahyp:hlinkClr xmlns:ahyp="http://schemas.microsoft.com/office/drawing/2018/hyperlinkcolor" val="tx"/>
                    </a:ext>
                  </a:extLst>
                </a:hlinkClick>
              </a:rPr>
              <a:t>https://www.youtube.com/watch?v=SSTAJ7msu-4</a:t>
            </a:r>
            <a:r>
              <a:rPr lang="en-IE" sz="1800" dirty="0">
                <a:solidFill>
                  <a:srgbClr val="87AF3F"/>
                </a:solidFill>
              </a:rPr>
              <a:t>.</a:t>
            </a:r>
            <a:r>
              <a:rPr lang="en-IE" sz="1800" dirty="0"/>
              <a:t>Slagtning og bedøvelse</a:t>
            </a:r>
            <a:r>
              <a:rPr lang="en-IE" sz="1800" dirty="0">
                <a:solidFill>
                  <a:srgbClr val="87AF3F"/>
                </a:solidFill>
                <a:hlinkClick r:id="rId5">
                  <a:extLst>
                    <a:ext uri="{A12FA001-AC4F-418D-AE19-62706E023703}">
                      <ahyp:hlinkClr xmlns:ahyp="http://schemas.microsoft.com/office/drawing/2018/hyperlinkcolor" val="tx"/>
                    </a:ext>
                  </a:extLst>
                </a:hlinkClick>
              </a:rPr>
              <a:t>https://food.ec.europa.eu/animals/animal-welfare/animal-welfare-practice/slaughter-stunning_en</a:t>
            </a:r>
            <a:r>
              <a:rPr lang="en-IE" sz="1800" dirty="0">
                <a:solidFill>
                  <a:srgbClr val="87AF3F"/>
                </a:solidFill>
              </a:rPr>
              <a:t> </a:t>
            </a:r>
          </a:p>
          <a:p>
            <a:pPr marL="1255713" indent="-1255713" algn="l" rtl="0"/>
            <a:endParaRPr lang="en-IE" sz="1800" dirty="0"/>
          </a:p>
          <a:p>
            <a:pPr marL="1255713" indent="-1255713" algn="l" rtl="0"/>
            <a:r>
              <a:rPr lang="en-IE" sz="1800" b="1" dirty="0"/>
              <a:t>Youtube:</a:t>
            </a:r>
            <a:r>
              <a:rPr lang="en-IE" sz="1800" dirty="0"/>
              <a:t>Hvad gør EU for dyrevelfærd?</a:t>
            </a:r>
            <a:r>
              <a:rPr lang="en-IE" sz="1800" dirty="0">
                <a:solidFill>
                  <a:srgbClr val="87AF3F"/>
                </a:solidFill>
                <a:hlinkClick r:id="rId6">
                  <a:extLst>
                    <a:ext uri="{A12FA001-AC4F-418D-AE19-62706E023703}">
                      <ahyp:hlinkClr xmlns:ahyp="http://schemas.microsoft.com/office/drawing/2018/hyperlinkcolor" val="tx"/>
                    </a:ext>
                  </a:extLst>
                </a:hlinkClick>
              </a:rPr>
              <a:t>https://www.youtube.com/watch?v=RV-p0cKyvDk</a:t>
            </a:r>
            <a:r>
              <a:rPr lang="en-IE" sz="1800" dirty="0">
                <a:solidFill>
                  <a:srgbClr val="87AF3F"/>
                </a:solidFill>
              </a:rPr>
              <a:t>;</a:t>
            </a:r>
            <a:r>
              <a:rPr lang="en-IE" sz="1800" dirty="0"/>
              <a:t>En introduktion til dyrehold</a:t>
            </a:r>
            <a:r>
              <a:rPr lang="en-IE" sz="1800" dirty="0">
                <a:solidFill>
                  <a:srgbClr val="87AF3F"/>
                </a:solidFill>
                <a:hlinkClick r:id="rId7">
                  <a:extLst>
                    <a:ext uri="{A12FA001-AC4F-418D-AE19-62706E023703}">
                      <ahyp:hlinkClr xmlns:ahyp="http://schemas.microsoft.com/office/drawing/2018/hyperlinkcolor" val="tx"/>
                    </a:ext>
                  </a:extLst>
                </a:hlinkClick>
              </a:rPr>
              <a:t>https://www.youtube.com/watch?v=RJkViXmMn-s</a:t>
            </a:r>
            <a:r>
              <a:rPr lang="en-IE" sz="1800" dirty="0">
                <a:solidFill>
                  <a:srgbClr val="87AF3F"/>
                </a:solidFill>
              </a:rPr>
              <a:t> </a:t>
            </a:r>
          </a:p>
          <a:p>
            <a:pPr marL="1255713" indent="-1255713" algn="l" rtl="0"/>
            <a:endParaRPr lang="en-IE" sz="1800" dirty="0"/>
          </a:p>
          <a:p>
            <a:pPr marL="1255713" indent="-1255713" algn="l" rtl="0"/>
            <a:r>
              <a:rPr lang="en-IE" sz="1800" b="1" dirty="0"/>
              <a:t>Casestudie:</a:t>
            </a:r>
            <a:r>
              <a:rPr lang="en-IE" sz="1800" dirty="0"/>
              <a:t> </a:t>
            </a:r>
            <a:r>
              <a:rPr lang="en-IE" sz="1800" dirty="0" err="1"/>
              <a:t>Orti</a:t>
            </a:r>
            <a:r>
              <a:rPr lang="en-IE" sz="1800" dirty="0"/>
              <a:t>Generali. Ny byhandelsblad: Urban Farmer; Urban Shepard</a:t>
            </a:r>
          </a:p>
          <a:p>
            <a:pPr marL="1255713" indent="-1255713" algn="l" rtl="0"/>
            <a:endParaRPr lang="en-IE" sz="1800" dirty="0"/>
          </a:p>
          <a:p>
            <a:pPr marL="1255713" indent="-1255713" algn="l" rtl="0"/>
            <a:r>
              <a:rPr lang="en-IE" sz="1800" b="1" dirty="0"/>
              <a:t>Offentliggørelse:</a:t>
            </a:r>
            <a:r>
              <a:rPr lang="en-IE" sz="1800" dirty="0"/>
              <a:t> </a:t>
            </a:r>
            <a:r>
              <a:rPr lang="en-IE" sz="1800" dirty="0" err="1"/>
              <a:t>Simonin</a:t>
            </a:r>
            <a:r>
              <a:rPr lang="en-IE" sz="1800" dirty="0"/>
              <a:t>D. &amp;</a:t>
            </a:r>
            <a:r>
              <a:rPr lang="en-IE" sz="1800" dirty="0" err="1"/>
              <a:t>Gavinelli</a:t>
            </a:r>
            <a:r>
              <a:rPr lang="en-IE" sz="1800" dirty="0"/>
              <a:t>A., «Den Europæiske Unions lovgivning om dyrevelfærd: status, håndhævelse og fremtidige aktiviteter» [PDF-fil], I:</a:t>
            </a:r>
            <a:r>
              <a:rPr lang="en-IE" sz="1800" dirty="0" err="1"/>
              <a:t>Hild</a:t>
            </a:r>
            <a:r>
              <a:rPr lang="en-IE" sz="1800" dirty="0"/>
              <a:t>S. &amp; Schweitzer L. (red), Animal Welfare: From Science to Law, 2019, s.59-70.</a:t>
            </a:r>
          </a:p>
          <a:p>
            <a:pPr marL="1255713" indent="-1255713" algn="l" rtl="0"/>
            <a:endParaRPr lang="en-IE" sz="1800" dirty="0">
              <a:solidFill>
                <a:srgbClr val="87AF3F"/>
              </a:solidFill>
            </a:endParaRPr>
          </a:p>
          <a:p>
            <a:pPr marL="1255713" indent="-1255713" algn="l" rtl="0"/>
            <a:endParaRPr lang="en-IE" sz="1800" dirty="0">
              <a:solidFill>
                <a:srgbClr val="87AF3F"/>
              </a:solidFill>
            </a:endParaRPr>
          </a:p>
          <a:p>
            <a:pPr marL="1255713" indent="-1255713" algn="l" rtl="0"/>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26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898358" y="1882894"/>
            <a:ext cx="4516605" cy="3092213"/>
          </a:xfrm>
        </p:spPr>
        <p:txBody>
          <a:bodyPr/>
          <a:lstStyle/>
          <a:p>
            <a:pPr marL="12700" indent="-12700" algn="l" rtl="0"/>
            <a:r>
              <a:rPr lang="en-US" dirty="0"/>
              <a:t>Målet med dette modul er at udvikle færdigheder hos voksne arbejdere i udviklingen af ​​"inklusive bæredygtige bylandbrug"-projekter til at støtte sociale og miljømæssige forandringer i bymiljøet</a:t>
            </a:r>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p:txBody>
          <a:bodyPr/>
          <a:lstStyle/>
          <a:p>
            <a:pPr algn="l" rtl="0"/>
            <a:r>
              <a:rPr lang="en-US" b="1" dirty="0"/>
              <a:t>Introduktion</a:t>
            </a:r>
          </a:p>
          <a:p>
            <a:pPr algn="l" rtl="0"/>
            <a:endParaRPr lang="en-US" dirty="0"/>
          </a:p>
        </p:txBody>
      </p:sp>
      <p:pic>
        <p:nvPicPr>
          <p:cNvPr id="8" name="Picture Placeholder 7">
            <a:extLst>
              <a:ext uri="{FF2B5EF4-FFF2-40B4-BE49-F238E27FC236}">
                <a16:creationId xmlns:a16="http://schemas.microsoft.com/office/drawing/2014/main" id="{9DF15DF4-C987-A4F3-3D49-0C18702140A2}"/>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9682" r="9682"/>
          <a:stretch>
            <a:fillRect/>
          </a:stretch>
        </p:blipFill>
        <p:spPr/>
      </p:pic>
    </p:spTree>
    <p:extLst>
      <p:ext uri="{BB962C8B-B14F-4D97-AF65-F5344CB8AC3E}">
        <p14:creationId xmlns:p14="http://schemas.microsoft.com/office/powerpoint/2010/main" val="1963509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881609" cy="803654"/>
          </a:xfrm>
        </p:spPr>
        <p:txBody>
          <a:bodyPr/>
          <a:lstStyle/>
          <a:p>
            <a:pPr algn="l" rtl="0">
              <a:lnSpc>
                <a:spcPts val="3520"/>
              </a:lnSpc>
              <a:spcBef>
                <a:spcPts val="0"/>
              </a:spcBef>
            </a:pPr>
            <a:r>
              <a:rPr lang="en-US" b="1" dirty="0">
                <a:solidFill>
                  <a:srgbClr val="E8A116"/>
                </a:solidFill>
              </a:rPr>
              <a:t>2.8 Byavl: Biavl og honningproduktion</a:t>
            </a:r>
          </a:p>
          <a:p>
            <a:pPr algn="l" rtl="0">
              <a:lnSpc>
                <a:spcPts val="3520"/>
              </a:lnSpc>
              <a:spcBef>
                <a:spcPts val="0"/>
              </a:spcBef>
            </a:pPr>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282798" y="34605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A38600F-D24D-9608-51DC-FFB35C8C70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5369" y="520317"/>
            <a:ext cx="5498076" cy="3165248"/>
          </a:xfrm>
          <a:prstGeom prst="rect">
            <a:avLst/>
          </a:prstGeom>
        </p:spPr>
      </p:pic>
      <p:pic>
        <p:nvPicPr>
          <p:cNvPr id="9" name="Picture 8">
            <a:extLst>
              <a:ext uri="{FF2B5EF4-FFF2-40B4-BE49-F238E27FC236}">
                <a16:creationId xmlns:a16="http://schemas.microsoft.com/office/drawing/2014/main" id="{0350616C-E416-EA55-5394-768A5F8920F3}"/>
              </a:ext>
            </a:extLst>
          </p:cNvPr>
          <p:cNvPicPr>
            <a:picLocks noChangeAspect="1"/>
          </p:cNvPicPr>
          <p:nvPr/>
        </p:nvPicPr>
        <p:blipFill>
          <a:blip r:embed="rId3"/>
          <a:stretch>
            <a:fillRect/>
          </a:stretch>
        </p:blipFill>
        <p:spPr>
          <a:xfrm>
            <a:off x="6803360" y="1438721"/>
            <a:ext cx="6442388" cy="4831791"/>
          </a:xfrm>
          <a:prstGeom prst="rect">
            <a:avLst/>
          </a:prstGeom>
        </p:spPr>
      </p:pic>
      <p:grpSp>
        <p:nvGrpSpPr>
          <p:cNvPr id="10" name="Group 9">
            <a:extLst>
              <a:ext uri="{FF2B5EF4-FFF2-40B4-BE49-F238E27FC236}">
                <a16:creationId xmlns:a16="http://schemas.microsoft.com/office/drawing/2014/main" id="{860157F8-B7F0-8FF5-7B1D-ECF462B0E6C1}"/>
              </a:ext>
            </a:extLst>
          </p:cNvPr>
          <p:cNvGrpSpPr/>
          <p:nvPr/>
        </p:nvGrpSpPr>
        <p:grpSpPr>
          <a:xfrm>
            <a:off x="2328072" y="4794279"/>
            <a:ext cx="1196186" cy="1190483"/>
            <a:chOff x="1404139" y="4323606"/>
            <a:chExt cx="1290045" cy="1283894"/>
          </a:xfrm>
        </p:grpSpPr>
        <p:grpSp>
          <p:nvGrpSpPr>
            <p:cNvPr id="11" name="Group 10">
              <a:extLst>
                <a:ext uri="{FF2B5EF4-FFF2-40B4-BE49-F238E27FC236}">
                  <a16:creationId xmlns:a16="http://schemas.microsoft.com/office/drawing/2014/main" id="{DD49894E-8747-EF58-1F7D-3C2B3A6B8B5F}"/>
                </a:ext>
              </a:extLst>
            </p:cNvPr>
            <p:cNvGrpSpPr/>
            <p:nvPr/>
          </p:nvGrpSpPr>
          <p:grpSpPr>
            <a:xfrm>
              <a:off x="1404139" y="4323606"/>
              <a:ext cx="1290045" cy="1283894"/>
              <a:chOff x="8997742" y="2537669"/>
              <a:chExt cx="1290045" cy="1283894"/>
            </a:xfrm>
            <a:solidFill>
              <a:srgbClr val="296B5F"/>
            </a:solidFill>
          </p:grpSpPr>
          <p:sp>
            <p:nvSpPr>
              <p:cNvPr id="30" name="Freeform 29">
                <a:extLst>
                  <a:ext uri="{FF2B5EF4-FFF2-40B4-BE49-F238E27FC236}">
                    <a16:creationId xmlns:a16="http://schemas.microsoft.com/office/drawing/2014/main" id="{9A05F979-B448-5228-19FE-13974C243CFE}"/>
                  </a:ext>
                </a:extLst>
              </p:cNvPr>
              <p:cNvSpPr/>
              <p:nvPr/>
            </p:nvSpPr>
            <p:spPr>
              <a:xfrm>
                <a:off x="8997742" y="2742312"/>
                <a:ext cx="1166125" cy="1079251"/>
              </a:xfrm>
              <a:custGeom>
                <a:avLst/>
                <a:gdLst>
                  <a:gd name="connsiteX0" fmla="*/ 326 w 1166125"/>
                  <a:gd name="connsiteY0" fmla="*/ 228211 h 1079251"/>
                  <a:gd name="connsiteX1" fmla="*/ 113371 w 1166125"/>
                  <a:gd name="connsiteY1" fmla="*/ 40793 h 1079251"/>
                  <a:gd name="connsiteX2" fmla="*/ 137804 w 1166125"/>
                  <a:gd name="connsiteY2" fmla="*/ 3635 h 1079251"/>
                  <a:gd name="connsiteX3" fmla="*/ 183413 w 1166125"/>
                  <a:gd name="connsiteY3" fmla="*/ 1354 h 1079251"/>
                  <a:gd name="connsiteX4" fmla="*/ 357052 w 1166125"/>
                  <a:gd name="connsiteY4" fmla="*/ 1028 h 1079251"/>
                  <a:gd name="connsiteX5" fmla="*/ 373992 w 1166125"/>
                  <a:gd name="connsiteY5" fmla="*/ 10806 h 1079251"/>
                  <a:gd name="connsiteX6" fmla="*/ 486060 w 1166125"/>
                  <a:gd name="connsiteY6" fmla="*/ 198876 h 1079251"/>
                  <a:gd name="connsiteX7" fmla="*/ 503978 w 1166125"/>
                  <a:gd name="connsiteY7" fmla="*/ 208654 h 1079251"/>
                  <a:gd name="connsiteX8" fmla="*/ 687716 w 1166125"/>
                  <a:gd name="connsiteY8" fmla="*/ 208328 h 1079251"/>
                  <a:gd name="connsiteX9" fmla="*/ 705634 w 1166125"/>
                  <a:gd name="connsiteY9" fmla="*/ 218107 h 1079251"/>
                  <a:gd name="connsiteX10" fmla="*/ 818027 w 1166125"/>
                  <a:gd name="connsiteY10" fmla="*/ 405851 h 1079251"/>
                  <a:gd name="connsiteX11" fmla="*/ 835945 w 1166125"/>
                  <a:gd name="connsiteY11" fmla="*/ 415955 h 1079251"/>
                  <a:gd name="connsiteX12" fmla="*/ 1018380 w 1166125"/>
                  <a:gd name="connsiteY12" fmla="*/ 415629 h 1079251"/>
                  <a:gd name="connsiteX13" fmla="*/ 1038253 w 1166125"/>
                  <a:gd name="connsiteY13" fmla="*/ 426385 h 1079251"/>
                  <a:gd name="connsiteX14" fmla="*/ 1163026 w 1166125"/>
                  <a:gd name="connsiteY14" fmla="*/ 634664 h 1079251"/>
                  <a:gd name="connsiteX15" fmla="*/ 1163351 w 1166125"/>
                  <a:gd name="connsiteY15" fmla="*/ 652591 h 1079251"/>
                  <a:gd name="connsiteX16" fmla="*/ 1037275 w 1166125"/>
                  <a:gd name="connsiteY16" fmla="*/ 862825 h 1079251"/>
                  <a:gd name="connsiteX17" fmla="*/ 1020335 w 1166125"/>
                  <a:gd name="connsiteY17" fmla="*/ 872277 h 1079251"/>
                  <a:gd name="connsiteX18" fmla="*/ 836596 w 1166125"/>
                  <a:gd name="connsiteY18" fmla="*/ 871951 h 1079251"/>
                  <a:gd name="connsiteX19" fmla="*/ 817701 w 1166125"/>
                  <a:gd name="connsiteY19" fmla="*/ 882381 h 1079251"/>
                  <a:gd name="connsiteX20" fmla="*/ 705960 w 1166125"/>
                  <a:gd name="connsiteY20" fmla="*/ 1069148 h 1079251"/>
                  <a:gd name="connsiteX21" fmla="*/ 688042 w 1166125"/>
                  <a:gd name="connsiteY21" fmla="*/ 1079252 h 1079251"/>
                  <a:gd name="connsiteX22" fmla="*/ 480522 w 1166125"/>
                  <a:gd name="connsiteY22" fmla="*/ 1079252 h 1079251"/>
                  <a:gd name="connsiteX23" fmla="*/ 462604 w 1166125"/>
                  <a:gd name="connsiteY23" fmla="*/ 1069148 h 1079251"/>
                  <a:gd name="connsiteX24" fmla="*/ 350536 w 1166125"/>
                  <a:gd name="connsiteY24" fmla="*/ 881078 h 1079251"/>
                  <a:gd name="connsiteX25" fmla="*/ 333596 w 1166125"/>
                  <a:gd name="connsiteY25" fmla="*/ 871625 h 1079251"/>
                  <a:gd name="connsiteX26" fmla="*/ 154744 w 1166125"/>
                  <a:gd name="connsiteY26" fmla="*/ 872277 h 1079251"/>
                  <a:gd name="connsiteX27" fmla="*/ 128030 w 1166125"/>
                  <a:gd name="connsiteY27" fmla="*/ 857610 h 1079251"/>
                  <a:gd name="connsiteX28" fmla="*/ 7819 w 1166125"/>
                  <a:gd name="connsiteY28" fmla="*/ 656828 h 1079251"/>
                  <a:gd name="connsiteX29" fmla="*/ 0 w 1166125"/>
                  <a:gd name="connsiteY29" fmla="*/ 645746 h 1079251"/>
                  <a:gd name="connsiteX30" fmla="*/ 0 w 1166125"/>
                  <a:gd name="connsiteY30" fmla="*/ 640857 h 1079251"/>
                  <a:gd name="connsiteX31" fmla="*/ 3583 w 1166125"/>
                  <a:gd name="connsiteY31" fmla="*/ 637597 h 1079251"/>
                  <a:gd name="connsiteX32" fmla="*/ 120212 w 1166125"/>
                  <a:gd name="connsiteY32" fmla="*/ 442356 h 1079251"/>
                  <a:gd name="connsiteX33" fmla="*/ 119234 w 1166125"/>
                  <a:gd name="connsiteY33" fmla="*/ 428015 h 1079251"/>
                  <a:gd name="connsiteX34" fmla="*/ 70368 w 1166125"/>
                  <a:gd name="connsiteY34" fmla="*/ 345877 h 1079251"/>
                  <a:gd name="connsiteX35" fmla="*/ 0 w 1166125"/>
                  <a:gd name="connsiteY35" fmla="*/ 229841 h 1079251"/>
                  <a:gd name="connsiteX36" fmla="*/ 326 w 1166125"/>
                  <a:gd name="connsiteY36" fmla="*/ 228211 h 1079251"/>
                  <a:gd name="connsiteX37" fmla="*/ 253455 w 1166125"/>
                  <a:gd name="connsiteY37" fmla="*/ 42423 h 1079251"/>
                  <a:gd name="connsiteX38" fmla="*/ 170382 w 1166125"/>
                  <a:gd name="connsiteY38" fmla="*/ 42749 h 1079251"/>
                  <a:gd name="connsiteX39" fmla="*/ 155722 w 1166125"/>
                  <a:gd name="connsiteY39" fmla="*/ 50897 h 1079251"/>
                  <a:gd name="connsiteX40" fmla="*/ 53102 w 1166125"/>
                  <a:gd name="connsiteY40" fmla="*/ 221040 h 1079251"/>
                  <a:gd name="connsiteX41" fmla="*/ 52776 w 1166125"/>
                  <a:gd name="connsiteY41" fmla="*/ 236686 h 1079251"/>
                  <a:gd name="connsiteX42" fmla="*/ 156047 w 1166125"/>
                  <a:gd name="connsiteY42" fmla="*/ 407806 h 1079251"/>
                  <a:gd name="connsiteX43" fmla="*/ 169730 w 1166125"/>
                  <a:gd name="connsiteY43" fmla="*/ 415629 h 1079251"/>
                  <a:gd name="connsiteX44" fmla="*/ 334573 w 1166125"/>
                  <a:gd name="connsiteY44" fmla="*/ 416281 h 1079251"/>
                  <a:gd name="connsiteX45" fmla="*/ 349559 w 1166125"/>
                  <a:gd name="connsiteY45" fmla="*/ 407806 h 1079251"/>
                  <a:gd name="connsiteX46" fmla="*/ 451853 w 1166125"/>
                  <a:gd name="connsiteY46" fmla="*/ 237338 h 1079251"/>
                  <a:gd name="connsiteX47" fmla="*/ 451527 w 1166125"/>
                  <a:gd name="connsiteY47" fmla="*/ 220388 h 1079251"/>
                  <a:gd name="connsiteX48" fmla="*/ 350211 w 1166125"/>
                  <a:gd name="connsiteY48" fmla="*/ 51223 h 1079251"/>
                  <a:gd name="connsiteX49" fmla="*/ 334248 w 1166125"/>
                  <a:gd name="connsiteY49" fmla="*/ 42097 h 1079251"/>
                  <a:gd name="connsiteX50" fmla="*/ 253455 w 1166125"/>
                  <a:gd name="connsiteY50" fmla="*/ 42423 h 1079251"/>
                  <a:gd name="connsiteX51" fmla="*/ 584771 w 1166125"/>
                  <a:gd name="connsiteY51" fmla="*/ 623582 h 1079251"/>
                  <a:gd name="connsiteX52" fmla="*/ 666541 w 1166125"/>
                  <a:gd name="connsiteY52" fmla="*/ 623908 h 1079251"/>
                  <a:gd name="connsiteX53" fmla="*/ 681526 w 1166125"/>
                  <a:gd name="connsiteY53" fmla="*/ 615433 h 1079251"/>
                  <a:gd name="connsiteX54" fmla="*/ 783820 w 1166125"/>
                  <a:gd name="connsiteY54" fmla="*/ 444964 h 1079251"/>
                  <a:gd name="connsiteX55" fmla="*/ 783495 w 1166125"/>
                  <a:gd name="connsiteY55" fmla="*/ 428015 h 1079251"/>
                  <a:gd name="connsiteX56" fmla="*/ 681852 w 1166125"/>
                  <a:gd name="connsiteY56" fmla="*/ 258850 h 1079251"/>
                  <a:gd name="connsiteX57" fmla="*/ 667192 w 1166125"/>
                  <a:gd name="connsiteY57" fmla="*/ 250049 h 1079251"/>
                  <a:gd name="connsiteX58" fmla="*/ 502349 w 1166125"/>
                  <a:gd name="connsiteY58" fmla="*/ 250049 h 1079251"/>
                  <a:gd name="connsiteX59" fmla="*/ 487363 w 1166125"/>
                  <a:gd name="connsiteY59" fmla="*/ 258198 h 1079251"/>
                  <a:gd name="connsiteX60" fmla="*/ 385395 w 1166125"/>
                  <a:gd name="connsiteY60" fmla="*/ 428667 h 1079251"/>
                  <a:gd name="connsiteX61" fmla="*/ 385395 w 1166125"/>
                  <a:gd name="connsiteY61" fmla="*/ 444312 h 1079251"/>
                  <a:gd name="connsiteX62" fmla="*/ 488666 w 1166125"/>
                  <a:gd name="connsiteY62" fmla="*/ 615433 h 1079251"/>
                  <a:gd name="connsiteX63" fmla="*/ 502349 w 1166125"/>
                  <a:gd name="connsiteY63" fmla="*/ 622930 h 1079251"/>
                  <a:gd name="connsiteX64" fmla="*/ 584771 w 1166125"/>
                  <a:gd name="connsiteY64" fmla="*/ 623582 h 1079251"/>
                  <a:gd name="connsiteX65" fmla="*/ 252152 w 1166125"/>
                  <a:gd name="connsiteY65" fmla="*/ 830882 h 1079251"/>
                  <a:gd name="connsiteX66" fmla="*/ 335225 w 1166125"/>
                  <a:gd name="connsiteY66" fmla="*/ 830556 h 1079251"/>
                  <a:gd name="connsiteX67" fmla="*/ 348908 w 1166125"/>
                  <a:gd name="connsiteY67" fmla="*/ 823060 h 1079251"/>
                  <a:gd name="connsiteX68" fmla="*/ 451853 w 1166125"/>
                  <a:gd name="connsiteY68" fmla="*/ 651613 h 1079251"/>
                  <a:gd name="connsiteX69" fmla="*/ 452179 w 1166125"/>
                  <a:gd name="connsiteY69" fmla="*/ 637271 h 1079251"/>
                  <a:gd name="connsiteX70" fmla="*/ 348908 w 1166125"/>
                  <a:gd name="connsiteY70" fmla="*/ 464847 h 1079251"/>
                  <a:gd name="connsiteX71" fmla="*/ 336528 w 1166125"/>
                  <a:gd name="connsiteY71" fmla="*/ 457676 h 1079251"/>
                  <a:gd name="connsiteX72" fmla="*/ 169404 w 1166125"/>
                  <a:gd name="connsiteY72" fmla="*/ 457676 h 1079251"/>
                  <a:gd name="connsiteX73" fmla="*/ 157025 w 1166125"/>
                  <a:gd name="connsiteY73" fmla="*/ 465173 h 1079251"/>
                  <a:gd name="connsiteX74" fmla="*/ 54405 w 1166125"/>
                  <a:gd name="connsiteY74" fmla="*/ 636619 h 1079251"/>
                  <a:gd name="connsiteX75" fmla="*/ 54405 w 1166125"/>
                  <a:gd name="connsiteY75" fmla="*/ 651939 h 1079251"/>
                  <a:gd name="connsiteX76" fmla="*/ 156047 w 1166125"/>
                  <a:gd name="connsiteY76" fmla="*/ 822408 h 1079251"/>
                  <a:gd name="connsiteX77" fmla="*/ 171033 w 1166125"/>
                  <a:gd name="connsiteY77" fmla="*/ 830556 h 1079251"/>
                  <a:gd name="connsiteX78" fmla="*/ 252152 w 1166125"/>
                  <a:gd name="connsiteY78" fmla="*/ 830882 h 1079251"/>
                  <a:gd name="connsiteX79" fmla="*/ 788056 w 1166125"/>
                  <a:gd name="connsiteY79" fmla="*/ 851743 h 1079251"/>
                  <a:gd name="connsiteX80" fmla="*/ 679572 w 1166125"/>
                  <a:gd name="connsiteY80" fmla="*/ 671496 h 1079251"/>
                  <a:gd name="connsiteX81" fmla="*/ 666541 w 1166125"/>
                  <a:gd name="connsiteY81" fmla="*/ 664977 h 1079251"/>
                  <a:gd name="connsiteX82" fmla="*/ 501697 w 1166125"/>
                  <a:gd name="connsiteY82" fmla="*/ 664977 h 1079251"/>
                  <a:gd name="connsiteX83" fmla="*/ 488015 w 1166125"/>
                  <a:gd name="connsiteY83" fmla="*/ 672473 h 1079251"/>
                  <a:gd name="connsiteX84" fmla="*/ 384417 w 1166125"/>
                  <a:gd name="connsiteY84" fmla="*/ 844898 h 1079251"/>
                  <a:gd name="connsiteX85" fmla="*/ 384417 w 1166125"/>
                  <a:gd name="connsiteY85" fmla="*/ 857936 h 1079251"/>
                  <a:gd name="connsiteX86" fmla="*/ 488015 w 1166125"/>
                  <a:gd name="connsiteY86" fmla="*/ 1030360 h 1079251"/>
                  <a:gd name="connsiteX87" fmla="*/ 500394 w 1166125"/>
                  <a:gd name="connsiteY87" fmla="*/ 1037857 h 1079251"/>
                  <a:gd name="connsiteX88" fmla="*/ 667518 w 1166125"/>
                  <a:gd name="connsiteY88" fmla="*/ 1037857 h 1079251"/>
                  <a:gd name="connsiteX89" fmla="*/ 679246 w 1166125"/>
                  <a:gd name="connsiteY89" fmla="*/ 1031338 h 1079251"/>
                  <a:gd name="connsiteX90" fmla="*/ 788056 w 1166125"/>
                  <a:gd name="connsiteY90" fmla="*/ 851743 h 1079251"/>
                  <a:gd name="connsiteX91" fmla="*/ 916412 w 1166125"/>
                  <a:gd name="connsiteY91" fmla="*/ 457676 h 1079251"/>
                  <a:gd name="connsiteX92" fmla="*/ 833339 w 1166125"/>
                  <a:gd name="connsiteY92" fmla="*/ 458002 h 1079251"/>
                  <a:gd name="connsiteX93" fmla="*/ 819982 w 1166125"/>
                  <a:gd name="connsiteY93" fmla="*/ 465499 h 1079251"/>
                  <a:gd name="connsiteX94" fmla="*/ 716710 w 1166125"/>
                  <a:gd name="connsiteY94" fmla="*/ 636619 h 1079251"/>
                  <a:gd name="connsiteX95" fmla="*/ 717036 w 1166125"/>
                  <a:gd name="connsiteY95" fmla="*/ 652265 h 1079251"/>
                  <a:gd name="connsiteX96" fmla="*/ 819004 w 1166125"/>
                  <a:gd name="connsiteY96" fmla="*/ 822734 h 1079251"/>
                  <a:gd name="connsiteX97" fmla="*/ 833990 w 1166125"/>
                  <a:gd name="connsiteY97" fmla="*/ 830882 h 1079251"/>
                  <a:gd name="connsiteX98" fmla="*/ 997531 w 1166125"/>
                  <a:gd name="connsiteY98" fmla="*/ 830882 h 1079251"/>
                  <a:gd name="connsiteX99" fmla="*/ 1013494 w 1166125"/>
                  <a:gd name="connsiteY99" fmla="*/ 822082 h 1079251"/>
                  <a:gd name="connsiteX100" fmla="*/ 1114810 w 1166125"/>
                  <a:gd name="connsiteY100" fmla="*/ 652917 h 1079251"/>
                  <a:gd name="connsiteX101" fmla="*/ 1115136 w 1166125"/>
                  <a:gd name="connsiteY101" fmla="*/ 635968 h 1079251"/>
                  <a:gd name="connsiteX102" fmla="*/ 1012842 w 1166125"/>
                  <a:gd name="connsiteY102" fmla="*/ 465824 h 1079251"/>
                  <a:gd name="connsiteX103" fmla="*/ 997856 w 1166125"/>
                  <a:gd name="connsiteY103" fmla="*/ 457676 h 1079251"/>
                  <a:gd name="connsiteX104" fmla="*/ 916412 w 1166125"/>
                  <a:gd name="connsiteY104" fmla="*/ 457676 h 107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166125" h="1079251">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grpFill/>
              <a:ln w="3247"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92BF0390-9F75-4A9E-25F0-3E8116CD0EC3}"/>
                  </a:ext>
                </a:extLst>
              </p:cNvPr>
              <p:cNvSpPr/>
              <p:nvPr/>
            </p:nvSpPr>
            <p:spPr>
              <a:xfrm>
                <a:off x="9747919" y="2537669"/>
                <a:ext cx="539868" cy="599950"/>
              </a:xfrm>
              <a:custGeom>
                <a:avLst/>
                <a:gdLst>
                  <a:gd name="connsiteX0" fmla="*/ 101731 w 539868"/>
                  <a:gd name="connsiteY0" fmla="*/ 38787 h 599950"/>
                  <a:gd name="connsiteX1" fmla="*/ 114111 w 539868"/>
                  <a:gd name="connsiteY1" fmla="*/ 0 h 599950"/>
                  <a:gd name="connsiteX2" fmla="*/ 222920 w 539868"/>
                  <a:gd name="connsiteY2" fmla="*/ 90287 h 599950"/>
                  <a:gd name="connsiteX3" fmla="*/ 297198 w 539868"/>
                  <a:gd name="connsiteY3" fmla="*/ 90287 h 599950"/>
                  <a:gd name="connsiteX4" fmla="*/ 406007 w 539868"/>
                  <a:gd name="connsiteY4" fmla="*/ 0 h 599950"/>
                  <a:gd name="connsiteX5" fmla="*/ 418061 w 539868"/>
                  <a:gd name="connsiteY5" fmla="*/ 37484 h 599950"/>
                  <a:gd name="connsiteX6" fmla="*/ 377339 w 539868"/>
                  <a:gd name="connsiteY6" fmla="*/ 60626 h 599950"/>
                  <a:gd name="connsiteX7" fmla="*/ 344435 w 539868"/>
                  <a:gd name="connsiteY7" fmla="*/ 93220 h 599950"/>
                  <a:gd name="connsiteX8" fmla="*/ 339223 w 539868"/>
                  <a:gd name="connsiteY8" fmla="*/ 134289 h 599950"/>
                  <a:gd name="connsiteX9" fmla="*/ 340200 w 539868"/>
                  <a:gd name="connsiteY9" fmla="*/ 195567 h 599950"/>
                  <a:gd name="connsiteX10" fmla="*/ 398514 w 539868"/>
                  <a:gd name="connsiteY10" fmla="*/ 214471 h 599950"/>
                  <a:gd name="connsiteX11" fmla="*/ 533060 w 539868"/>
                  <a:gd name="connsiteY11" fmla="*/ 359843 h 599950"/>
                  <a:gd name="connsiteX12" fmla="*/ 522636 w 539868"/>
                  <a:gd name="connsiteY12" fmla="*/ 447196 h 599950"/>
                  <a:gd name="connsiteX13" fmla="*/ 430766 w 539868"/>
                  <a:gd name="connsiteY13" fmla="*/ 472619 h 599950"/>
                  <a:gd name="connsiteX14" fmla="*/ 385809 w 539868"/>
                  <a:gd name="connsiteY14" fmla="*/ 458930 h 599950"/>
                  <a:gd name="connsiteX15" fmla="*/ 354860 w 539868"/>
                  <a:gd name="connsiteY15" fmla="*/ 533571 h 599950"/>
                  <a:gd name="connsiteX16" fmla="*/ 310229 w 539868"/>
                  <a:gd name="connsiteY16" fmla="*/ 583767 h 599950"/>
                  <a:gd name="connsiteX17" fmla="*/ 197835 w 539868"/>
                  <a:gd name="connsiteY17" fmla="*/ 575292 h 599950"/>
                  <a:gd name="connsiteX18" fmla="*/ 144082 w 539868"/>
                  <a:gd name="connsiteY18" fmla="*/ 485983 h 599950"/>
                  <a:gd name="connsiteX19" fmla="*/ 138218 w 539868"/>
                  <a:gd name="connsiteY19" fmla="*/ 465123 h 599950"/>
                  <a:gd name="connsiteX20" fmla="*/ 95216 w 539868"/>
                  <a:gd name="connsiteY20" fmla="*/ 474901 h 599950"/>
                  <a:gd name="connsiteX21" fmla="*/ 1392 w 539868"/>
                  <a:gd name="connsiteY21" fmla="*/ 412320 h 599950"/>
                  <a:gd name="connsiteX22" fmla="*/ 12142 w 539868"/>
                  <a:gd name="connsiteY22" fmla="*/ 343545 h 599950"/>
                  <a:gd name="connsiteX23" fmla="*/ 171447 w 539868"/>
                  <a:gd name="connsiteY23" fmla="*/ 203715 h 599950"/>
                  <a:gd name="connsiteX24" fmla="*/ 182198 w 539868"/>
                  <a:gd name="connsiteY24" fmla="*/ 200456 h 599950"/>
                  <a:gd name="connsiteX25" fmla="*/ 176660 w 539868"/>
                  <a:gd name="connsiteY25" fmla="*/ 182529 h 599950"/>
                  <a:gd name="connsiteX26" fmla="*/ 185130 w 539868"/>
                  <a:gd name="connsiteY26" fmla="*/ 124185 h 599950"/>
                  <a:gd name="connsiteX27" fmla="*/ 185130 w 539868"/>
                  <a:gd name="connsiteY27" fmla="*/ 108865 h 599950"/>
                  <a:gd name="connsiteX28" fmla="*/ 113133 w 539868"/>
                  <a:gd name="connsiteY28" fmla="*/ 43677 h 599950"/>
                  <a:gd name="connsiteX29" fmla="*/ 101731 w 539868"/>
                  <a:gd name="connsiteY29" fmla="*/ 38787 h 599950"/>
                  <a:gd name="connsiteX30" fmla="*/ 82836 w 539868"/>
                  <a:gd name="connsiteY30" fmla="*/ 433180 h 599950"/>
                  <a:gd name="connsiteX31" fmla="*/ 92935 w 539868"/>
                  <a:gd name="connsiteY31" fmla="*/ 433180 h 599950"/>
                  <a:gd name="connsiteX32" fmla="*/ 100428 w 539868"/>
                  <a:gd name="connsiteY32" fmla="*/ 431876 h 599950"/>
                  <a:gd name="connsiteX33" fmla="*/ 242793 w 539868"/>
                  <a:gd name="connsiteY33" fmla="*/ 304758 h 599950"/>
                  <a:gd name="connsiteX34" fmla="*/ 247679 w 539868"/>
                  <a:gd name="connsiteY34" fmla="*/ 277705 h 599950"/>
                  <a:gd name="connsiteX35" fmla="*/ 213798 w 539868"/>
                  <a:gd name="connsiteY35" fmla="*/ 239569 h 599950"/>
                  <a:gd name="connsiteX36" fmla="*/ 195229 w 539868"/>
                  <a:gd name="connsiteY36" fmla="*/ 240547 h 599950"/>
                  <a:gd name="connsiteX37" fmla="*/ 71108 w 539868"/>
                  <a:gd name="connsiteY37" fmla="*/ 323663 h 599950"/>
                  <a:gd name="connsiteX38" fmla="*/ 42765 w 539868"/>
                  <a:gd name="connsiteY38" fmla="*/ 388526 h 599950"/>
                  <a:gd name="connsiteX39" fmla="*/ 82836 w 539868"/>
                  <a:gd name="connsiteY39" fmla="*/ 433180 h 599950"/>
                  <a:gd name="connsiteX40" fmla="*/ 448032 w 539868"/>
                  <a:gd name="connsiteY40" fmla="*/ 433506 h 599950"/>
                  <a:gd name="connsiteX41" fmla="*/ 496573 w 539868"/>
                  <a:gd name="connsiteY41" fmla="*/ 388526 h 599950"/>
                  <a:gd name="connsiteX42" fmla="*/ 492664 w 539868"/>
                  <a:gd name="connsiteY42" fmla="*/ 370273 h 599950"/>
                  <a:gd name="connsiteX43" fmla="*/ 343784 w 539868"/>
                  <a:gd name="connsiteY43" fmla="*/ 240873 h 599950"/>
                  <a:gd name="connsiteX44" fmla="*/ 292637 w 539868"/>
                  <a:gd name="connsiteY44" fmla="*/ 293024 h 599950"/>
                  <a:gd name="connsiteX45" fmla="*/ 296546 w 539868"/>
                  <a:gd name="connsiteY45" fmla="*/ 306388 h 599950"/>
                  <a:gd name="connsiteX46" fmla="*/ 374081 w 539868"/>
                  <a:gd name="connsiteY46" fmla="*/ 402541 h 599950"/>
                  <a:gd name="connsiteX47" fmla="*/ 448032 w 539868"/>
                  <a:gd name="connsiteY47" fmla="*/ 433506 h 599950"/>
                  <a:gd name="connsiteX48" fmla="*/ 338571 w 539868"/>
                  <a:gd name="connsiteY48" fmla="*/ 463819 h 599950"/>
                  <a:gd name="connsiteX49" fmla="*/ 341503 w 539868"/>
                  <a:gd name="connsiteY49" fmla="*/ 451107 h 599950"/>
                  <a:gd name="connsiteX50" fmla="*/ 320654 w 539868"/>
                  <a:gd name="connsiteY50" fmla="*/ 419816 h 599950"/>
                  <a:gd name="connsiteX51" fmla="*/ 270809 w 539868"/>
                  <a:gd name="connsiteY51" fmla="*/ 413949 h 599950"/>
                  <a:gd name="connsiteX52" fmla="*/ 188714 w 539868"/>
                  <a:gd name="connsiteY52" fmla="*/ 434810 h 599950"/>
                  <a:gd name="connsiteX53" fmla="*/ 182198 w 539868"/>
                  <a:gd name="connsiteY53" fmla="*/ 463493 h 599950"/>
                  <a:gd name="connsiteX54" fmla="*/ 338571 w 539868"/>
                  <a:gd name="connsiteY54" fmla="*/ 463819 h 599950"/>
                  <a:gd name="connsiteX55" fmla="*/ 304365 w 539868"/>
                  <a:gd name="connsiteY55" fmla="*/ 164602 h 599950"/>
                  <a:gd name="connsiteX56" fmla="*/ 260710 w 539868"/>
                  <a:gd name="connsiteY56" fmla="*/ 123207 h 599950"/>
                  <a:gd name="connsiteX57" fmla="*/ 215753 w 539868"/>
                  <a:gd name="connsiteY57" fmla="*/ 164602 h 599950"/>
                  <a:gd name="connsiteX58" fmla="*/ 259407 w 539868"/>
                  <a:gd name="connsiteY58" fmla="*/ 205997 h 599950"/>
                  <a:gd name="connsiteX59" fmla="*/ 304365 w 539868"/>
                  <a:gd name="connsiteY59" fmla="*/ 164602 h 599950"/>
                  <a:gd name="connsiteX60" fmla="*/ 195555 w 539868"/>
                  <a:gd name="connsiteY60" fmla="*/ 503258 h 599950"/>
                  <a:gd name="connsiteX61" fmla="*/ 259733 w 539868"/>
                  <a:gd name="connsiteY61" fmla="*/ 558343 h 599950"/>
                  <a:gd name="connsiteX62" fmla="*/ 322282 w 539868"/>
                  <a:gd name="connsiteY62" fmla="*/ 502932 h 599950"/>
                  <a:gd name="connsiteX63" fmla="*/ 195555 w 539868"/>
                  <a:gd name="connsiteY63" fmla="*/ 503258 h 599950"/>
                  <a:gd name="connsiteX64" fmla="*/ 253869 w 539868"/>
                  <a:gd name="connsiteY64" fmla="*/ 371903 h 599950"/>
                  <a:gd name="connsiteX65" fmla="*/ 285469 w 539868"/>
                  <a:gd name="connsiteY65" fmla="*/ 371903 h 599950"/>
                  <a:gd name="connsiteX66" fmla="*/ 269506 w 539868"/>
                  <a:gd name="connsiteY66" fmla="*/ 346805 h 599950"/>
                  <a:gd name="connsiteX67" fmla="*/ 253869 w 539868"/>
                  <a:gd name="connsiteY67" fmla="*/ 371903 h 59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39868" h="599950">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grpFill/>
              <a:ln w="3247"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51B08C57-AA95-E369-CCE7-C47737BEEA93}"/>
                  </a:ext>
                </a:extLst>
              </p:cNvPr>
              <p:cNvSpPr/>
              <p:nvPr/>
            </p:nvSpPr>
            <p:spPr>
              <a:xfrm>
                <a:off x="9101665" y="2826700"/>
                <a:ext cx="204913" cy="155231"/>
              </a:xfrm>
              <a:custGeom>
                <a:avLst/>
                <a:gdLst>
                  <a:gd name="connsiteX0" fmla="*/ 204914 w 204913"/>
                  <a:gd name="connsiteY0" fmla="*/ 1711 h 155231"/>
                  <a:gd name="connsiteX1" fmla="*/ 204914 w 204913"/>
                  <a:gd name="connsiteY1" fmla="*/ 40499 h 155231"/>
                  <a:gd name="connsiteX2" fmla="*/ 191557 w 204913"/>
                  <a:gd name="connsiteY2" fmla="*/ 41151 h 155231"/>
                  <a:gd name="connsiteX3" fmla="*/ 114999 w 204913"/>
                  <a:gd name="connsiteY3" fmla="*/ 40825 h 155231"/>
                  <a:gd name="connsiteX4" fmla="*/ 98059 w 204913"/>
                  <a:gd name="connsiteY4" fmla="*/ 50277 h 155231"/>
                  <a:gd name="connsiteX5" fmla="*/ 42025 w 204913"/>
                  <a:gd name="connsiteY5" fmla="*/ 144149 h 155231"/>
                  <a:gd name="connsiteX6" fmla="*/ 34858 w 204913"/>
                  <a:gd name="connsiteY6" fmla="*/ 155231 h 155231"/>
                  <a:gd name="connsiteX7" fmla="*/ 0 w 204913"/>
                  <a:gd name="connsiteY7" fmla="*/ 134371 h 155231"/>
                  <a:gd name="connsiteX8" fmla="*/ 9773 w 204913"/>
                  <a:gd name="connsiteY8" fmla="*/ 118073 h 155231"/>
                  <a:gd name="connsiteX9" fmla="*/ 75255 w 204913"/>
                  <a:gd name="connsiteY9" fmla="*/ 9208 h 155231"/>
                  <a:gd name="connsiteX10" fmla="*/ 86983 w 204913"/>
                  <a:gd name="connsiteY10" fmla="*/ 407 h 155231"/>
                  <a:gd name="connsiteX11" fmla="*/ 201330 w 204913"/>
                  <a:gd name="connsiteY11" fmla="*/ 81 h 155231"/>
                  <a:gd name="connsiteX12" fmla="*/ 204914 w 204913"/>
                  <a:gd name="connsiteY12" fmla="*/ 1711 h 15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913" h="155231">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grpFill/>
              <a:ln w="3247"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02A46997-7495-5F93-744B-4B58F2BEF5B1}"/>
                  </a:ext>
                </a:extLst>
              </p:cNvPr>
              <p:cNvSpPr/>
              <p:nvPr/>
            </p:nvSpPr>
            <p:spPr>
              <a:xfrm>
                <a:off x="9525827" y="3034082"/>
                <a:ext cx="205239" cy="155801"/>
              </a:xfrm>
              <a:custGeom>
                <a:avLst/>
                <a:gdLst>
                  <a:gd name="connsiteX0" fmla="*/ 205240 w 205239"/>
                  <a:gd name="connsiteY0" fmla="*/ 134289 h 155801"/>
                  <a:gd name="connsiteX1" fmla="*/ 169730 w 205239"/>
                  <a:gd name="connsiteY1" fmla="*/ 155801 h 155801"/>
                  <a:gd name="connsiteX2" fmla="*/ 126076 w 205239"/>
                  <a:gd name="connsiteY2" fmla="*/ 83442 h 155801"/>
                  <a:gd name="connsiteX3" fmla="*/ 100014 w 205239"/>
                  <a:gd name="connsiteY3" fmla="*/ 44328 h 155801"/>
                  <a:gd name="connsiteX4" fmla="*/ 52124 w 205239"/>
                  <a:gd name="connsiteY4" fmla="*/ 41721 h 155801"/>
                  <a:gd name="connsiteX5" fmla="*/ 0 w 205239"/>
                  <a:gd name="connsiteY5" fmla="*/ 41721 h 155801"/>
                  <a:gd name="connsiteX6" fmla="*/ 0 w 205239"/>
                  <a:gd name="connsiteY6" fmla="*/ 0 h 155801"/>
                  <a:gd name="connsiteX7" fmla="*/ 119886 w 205239"/>
                  <a:gd name="connsiteY7" fmla="*/ 326 h 155801"/>
                  <a:gd name="connsiteX8" fmla="*/ 127379 w 205239"/>
                  <a:gd name="connsiteY8" fmla="*/ 5541 h 155801"/>
                  <a:gd name="connsiteX9" fmla="*/ 205240 w 205239"/>
                  <a:gd name="connsiteY9" fmla="*/ 134289 h 15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39" h="155801">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grpFill/>
              <a:ln w="3247"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A1441B19-3429-54AE-8521-E96335CFD792}"/>
                  </a:ext>
                </a:extLst>
              </p:cNvPr>
              <p:cNvSpPr/>
              <p:nvPr/>
            </p:nvSpPr>
            <p:spPr>
              <a:xfrm>
                <a:off x="9101339" y="3376324"/>
                <a:ext cx="204913" cy="155556"/>
              </a:xfrm>
              <a:custGeom>
                <a:avLst/>
                <a:gdLst>
                  <a:gd name="connsiteX0" fmla="*/ 0 w 204913"/>
                  <a:gd name="connsiteY0" fmla="*/ 21186 h 155556"/>
                  <a:gd name="connsiteX1" fmla="*/ 35184 w 204913"/>
                  <a:gd name="connsiteY1" fmla="*/ 0 h 155556"/>
                  <a:gd name="connsiteX2" fmla="*/ 42677 w 204913"/>
                  <a:gd name="connsiteY2" fmla="*/ 11408 h 155556"/>
                  <a:gd name="connsiteX3" fmla="*/ 98059 w 204913"/>
                  <a:gd name="connsiteY3" fmla="*/ 104302 h 155556"/>
                  <a:gd name="connsiteX4" fmla="*/ 115977 w 204913"/>
                  <a:gd name="connsiteY4" fmla="*/ 114081 h 155556"/>
                  <a:gd name="connsiteX5" fmla="*/ 204914 w 204913"/>
                  <a:gd name="connsiteY5" fmla="*/ 113754 h 155556"/>
                  <a:gd name="connsiteX6" fmla="*/ 204914 w 204913"/>
                  <a:gd name="connsiteY6" fmla="*/ 155475 h 155556"/>
                  <a:gd name="connsiteX7" fmla="*/ 171359 w 204913"/>
                  <a:gd name="connsiteY7" fmla="*/ 155475 h 155556"/>
                  <a:gd name="connsiteX8" fmla="*/ 89589 w 204913"/>
                  <a:gd name="connsiteY8" fmla="*/ 155149 h 155556"/>
                  <a:gd name="connsiteX9" fmla="*/ 78187 w 204913"/>
                  <a:gd name="connsiteY9" fmla="*/ 150260 h 155556"/>
                  <a:gd name="connsiteX10" fmla="*/ 0 w 204913"/>
                  <a:gd name="connsiteY10" fmla="*/ 21186 h 15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13" h="155556">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grpFill/>
              <a:ln w="3247"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0D0D6234-806B-B470-2E69-527E6DFDBA8E}"/>
                  </a:ext>
                </a:extLst>
              </p:cNvPr>
              <p:cNvSpPr/>
              <p:nvPr/>
            </p:nvSpPr>
            <p:spPr>
              <a:xfrm>
                <a:off x="9428693" y="3448471"/>
                <a:ext cx="132318" cy="280524"/>
              </a:xfrm>
              <a:custGeom>
                <a:avLst/>
                <a:gdLst>
                  <a:gd name="connsiteX0" fmla="*/ 114401 w 132318"/>
                  <a:gd name="connsiteY0" fmla="*/ 259339 h 280524"/>
                  <a:gd name="connsiteX1" fmla="*/ 78891 w 132318"/>
                  <a:gd name="connsiteY1" fmla="*/ 280525 h 280524"/>
                  <a:gd name="connsiteX2" fmla="*/ 50874 w 132318"/>
                  <a:gd name="connsiteY2" fmla="*/ 233915 h 280524"/>
                  <a:gd name="connsiteX3" fmla="*/ 2985 w 132318"/>
                  <a:gd name="connsiteY3" fmla="*/ 154059 h 280524"/>
                  <a:gd name="connsiteX4" fmla="*/ 2659 w 132318"/>
                  <a:gd name="connsiteY4" fmla="*/ 137109 h 280524"/>
                  <a:gd name="connsiteX5" fmla="*/ 80845 w 132318"/>
                  <a:gd name="connsiteY5" fmla="*/ 8036 h 280524"/>
                  <a:gd name="connsiteX6" fmla="*/ 93225 w 132318"/>
                  <a:gd name="connsiteY6" fmla="*/ 539 h 280524"/>
                  <a:gd name="connsiteX7" fmla="*/ 132318 w 132318"/>
                  <a:gd name="connsiteY7" fmla="*/ 213 h 280524"/>
                  <a:gd name="connsiteX8" fmla="*/ 132318 w 132318"/>
                  <a:gd name="connsiteY8" fmla="*/ 42260 h 280524"/>
                  <a:gd name="connsiteX9" fmla="*/ 93225 w 132318"/>
                  <a:gd name="connsiteY9" fmla="*/ 67357 h 280524"/>
                  <a:gd name="connsiteX10" fmla="*/ 51525 w 132318"/>
                  <a:gd name="connsiteY10" fmla="*/ 136132 h 280524"/>
                  <a:gd name="connsiteX11" fmla="*/ 51525 w 132318"/>
                  <a:gd name="connsiteY11" fmla="*/ 154385 h 280524"/>
                  <a:gd name="connsiteX12" fmla="*/ 114401 w 132318"/>
                  <a:gd name="connsiteY12" fmla="*/ 259339 h 2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18" h="280524">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grpFill/>
              <a:ln w="3247"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1237C78B-5F2A-667C-EB25-E109863A0E87}"/>
                  </a:ext>
                </a:extLst>
              </p:cNvPr>
              <p:cNvSpPr/>
              <p:nvPr/>
            </p:nvSpPr>
            <p:spPr>
              <a:xfrm>
                <a:off x="9603362" y="3449987"/>
                <a:ext cx="40396" cy="39439"/>
              </a:xfrm>
              <a:custGeom>
                <a:avLst/>
                <a:gdLst>
                  <a:gd name="connsiteX0" fmla="*/ 0 w 40396"/>
                  <a:gd name="connsiteY0" fmla="*/ 39439 h 39439"/>
                  <a:gd name="connsiteX1" fmla="*/ 0 w 40396"/>
                  <a:gd name="connsiteY1" fmla="*/ 0 h 39439"/>
                  <a:gd name="connsiteX2" fmla="*/ 40396 w 40396"/>
                  <a:gd name="connsiteY2" fmla="*/ 0 h 39439"/>
                  <a:gd name="connsiteX3" fmla="*/ 40396 w 40396"/>
                  <a:gd name="connsiteY3" fmla="*/ 39439 h 39439"/>
                  <a:gd name="connsiteX4" fmla="*/ 0 w 40396"/>
                  <a:gd name="connsiteY4" fmla="*/ 39439 h 3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6" h="39439">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grpFill/>
              <a:ln w="3247"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6F2F3A0F-00DB-E0B7-2BD6-9CE30A277189}"/>
                  </a:ext>
                </a:extLst>
              </p:cNvPr>
              <p:cNvSpPr/>
              <p:nvPr/>
            </p:nvSpPr>
            <p:spPr>
              <a:xfrm>
                <a:off x="9760967" y="3252139"/>
                <a:ext cx="214106" cy="279986"/>
              </a:xfrm>
              <a:custGeom>
                <a:avLst/>
                <a:gdLst>
                  <a:gd name="connsiteX0" fmla="*/ 214107 w 214106"/>
                  <a:gd name="connsiteY0" fmla="*/ 237939 h 279986"/>
                  <a:gd name="connsiteX1" fmla="*/ 214107 w 214106"/>
                  <a:gd name="connsiteY1" fmla="*/ 279660 h 279986"/>
                  <a:gd name="connsiteX2" fmla="*/ 192931 w 214106"/>
                  <a:gd name="connsiteY2" fmla="*/ 279660 h 279986"/>
                  <a:gd name="connsiteX3" fmla="*/ 94872 w 214106"/>
                  <a:gd name="connsiteY3" fmla="*/ 279986 h 279986"/>
                  <a:gd name="connsiteX4" fmla="*/ 78909 w 214106"/>
                  <a:gd name="connsiteY4" fmla="*/ 271186 h 279986"/>
                  <a:gd name="connsiteX5" fmla="*/ 2351 w 214106"/>
                  <a:gd name="connsiteY5" fmla="*/ 142764 h 279986"/>
                  <a:gd name="connsiteX6" fmla="*/ 1048 w 214106"/>
                  <a:gd name="connsiteY6" fmla="*/ 128748 h 279986"/>
                  <a:gd name="connsiteX7" fmla="*/ 75000 w 214106"/>
                  <a:gd name="connsiteY7" fmla="*/ 4563 h 279986"/>
                  <a:gd name="connsiteX8" fmla="*/ 78583 w 214106"/>
                  <a:gd name="connsiteY8" fmla="*/ 0 h 279986"/>
                  <a:gd name="connsiteX9" fmla="*/ 113441 w 214106"/>
                  <a:gd name="connsiteY9" fmla="*/ 20861 h 279986"/>
                  <a:gd name="connsiteX10" fmla="*/ 51543 w 214106"/>
                  <a:gd name="connsiteY10" fmla="*/ 123859 h 279986"/>
                  <a:gd name="connsiteX11" fmla="*/ 51543 w 214106"/>
                  <a:gd name="connsiteY11" fmla="*/ 145045 h 279986"/>
                  <a:gd name="connsiteX12" fmla="*/ 101387 w 214106"/>
                  <a:gd name="connsiteY12" fmla="*/ 228161 h 279986"/>
                  <a:gd name="connsiteX13" fmla="*/ 119305 w 214106"/>
                  <a:gd name="connsiteY13" fmla="*/ 238265 h 279986"/>
                  <a:gd name="connsiteX14" fmla="*/ 199772 w 214106"/>
                  <a:gd name="connsiteY14" fmla="*/ 237939 h 279986"/>
                  <a:gd name="connsiteX15" fmla="*/ 214107 w 214106"/>
                  <a:gd name="connsiteY15" fmla="*/ 237939 h 27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106" h="27998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grpFill/>
              <a:ln w="3247" cap="flat">
                <a:noFill/>
                <a:prstDash val="solid"/>
                <a:miter/>
              </a:ln>
            </p:spPr>
            <p:txBody>
              <a:bodyPr rtlCol="0" anchor="ctr"/>
              <a:lstStyle/>
              <a:p>
                <a:pPr algn="l" rtl="0"/>
                <a:endParaRPr lang="en-US"/>
              </a:p>
            </p:txBody>
          </p:sp>
        </p:grpSp>
        <p:grpSp>
          <p:nvGrpSpPr>
            <p:cNvPr id="12" name="Graphic 125">
              <a:extLst>
                <a:ext uri="{FF2B5EF4-FFF2-40B4-BE49-F238E27FC236}">
                  <a16:creationId xmlns:a16="http://schemas.microsoft.com/office/drawing/2014/main" id="{779E3CE3-294F-9774-8100-8AC88A176259}"/>
                </a:ext>
              </a:extLst>
            </p:cNvPr>
            <p:cNvGrpSpPr/>
            <p:nvPr/>
          </p:nvGrpSpPr>
          <p:grpSpPr>
            <a:xfrm>
              <a:off x="2332611" y="4670411"/>
              <a:ext cx="164944" cy="211586"/>
              <a:chOff x="9926214" y="2884474"/>
              <a:chExt cx="164944" cy="211586"/>
            </a:xfrm>
            <a:solidFill>
              <a:srgbClr val="E8A116"/>
            </a:solidFill>
          </p:grpSpPr>
          <p:sp>
            <p:nvSpPr>
              <p:cNvPr id="13" name="Freeform 12">
                <a:extLst>
                  <a:ext uri="{FF2B5EF4-FFF2-40B4-BE49-F238E27FC236}">
                    <a16:creationId xmlns:a16="http://schemas.microsoft.com/office/drawing/2014/main" id="{7C778FE7-AFBA-E9BC-ACCD-CE8F7EAB36AF}"/>
                  </a:ext>
                </a:extLst>
              </p:cNvPr>
              <p:cNvSpPr/>
              <p:nvPr/>
            </p:nvSpPr>
            <p:spPr>
              <a:xfrm>
                <a:off x="9926214" y="2951316"/>
                <a:ext cx="164944" cy="50172"/>
              </a:xfrm>
              <a:custGeom>
                <a:avLst/>
                <a:gdLst>
                  <a:gd name="connsiteX0" fmla="*/ 160276 w 164944"/>
                  <a:gd name="connsiteY0" fmla="*/ 50172 h 50172"/>
                  <a:gd name="connsiteX1" fmla="*/ 3903 w 164944"/>
                  <a:gd name="connsiteY1" fmla="*/ 49846 h 50172"/>
                  <a:gd name="connsiteX2" fmla="*/ 10418 w 164944"/>
                  <a:gd name="connsiteY2" fmla="*/ 21163 h 50172"/>
                  <a:gd name="connsiteX3" fmla="*/ 92514 w 164944"/>
                  <a:gd name="connsiteY3" fmla="*/ 302 h 50172"/>
                  <a:gd name="connsiteX4" fmla="*/ 142358 w 164944"/>
                  <a:gd name="connsiteY4" fmla="*/ 6170 h 50172"/>
                  <a:gd name="connsiteX5" fmla="*/ 163208 w 164944"/>
                  <a:gd name="connsiteY5" fmla="*/ 37460 h 50172"/>
                  <a:gd name="connsiteX6" fmla="*/ 160276 w 164944"/>
                  <a:gd name="connsiteY6" fmla="*/ 50172 h 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44" h="50172">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grpFill/>
              <a:ln w="3247"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94C450F5-FFAC-9865-4D84-FD5D4FA0B6BD}"/>
                  </a:ext>
                </a:extLst>
              </p:cNvPr>
              <p:cNvSpPr/>
              <p:nvPr/>
            </p:nvSpPr>
            <p:spPr>
              <a:xfrm>
                <a:off x="9943474" y="3034530"/>
                <a:ext cx="127053" cy="61529"/>
              </a:xfrm>
              <a:custGeom>
                <a:avLst/>
                <a:gdLst>
                  <a:gd name="connsiteX0" fmla="*/ 0 w 127053"/>
                  <a:gd name="connsiteY0" fmla="*/ 6397 h 61529"/>
                  <a:gd name="connsiteX1" fmla="*/ 127053 w 127053"/>
                  <a:gd name="connsiteY1" fmla="*/ 6071 h 61529"/>
                  <a:gd name="connsiteX2" fmla="*/ 64504 w 127053"/>
                  <a:gd name="connsiteY2" fmla="*/ 61482 h 61529"/>
                  <a:gd name="connsiteX3" fmla="*/ 0 w 127053"/>
                  <a:gd name="connsiteY3" fmla="*/ 6397 h 61529"/>
                </a:gdLst>
                <a:ahLst/>
                <a:cxnLst>
                  <a:cxn ang="0">
                    <a:pos x="connsiteX0" y="connsiteY0"/>
                  </a:cxn>
                  <a:cxn ang="0">
                    <a:pos x="connsiteX1" y="connsiteY1"/>
                  </a:cxn>
                  <a:cxn ang="0">
                    <a:pos x="connsiteX2" y="connsiteY2"/>
                  </a:cxn>
                  <a:cxn ang="0">
                    <a:pos x="connsiteX3" y="connsiteY3"/>
                  </a:cxn>
                </a:cxnLst>
                <a:rect l="l" t="t" r="r" b="b"/>
                <a:pathLst>
                  <a:path w="127053" h="61529">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grpFill/>
              <a:ln w="3247"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0800D259-EE95-DF70-D704-482B533ADF10}"/>
                  </a:ext>
                </a:extLst>
              </p:cNvPr>
              <p:cNvSpPr/>
              <p:nvPr/>
            </p:nvSpPr>
            <p:spPr>
              <a:xfrm>
                <a:off x="10001788" y="2884474"/>
                <a:ext cx="31600" cy="25097"/>
              </a:xfrm>
              <a:custGeom>
                <a:avLst/>
                <a:gdLst>
                  <a:gd name="connsiteX0" fmla="*/ 0 w 31600"/>
                  <a:gd name="connsiteY0" fmla="*/ 25098 h 25097"/>
                  <a:gd name="connsiteX1" fmla="*/ 15637 w 31600"/>
                  <a:gd name="connsiteY1" fmla="*/ 0 h 25097"/>
                  <a:gd name="connsiteX2" fmla="*/ 31600 w 31600"/>
                  <a:gd name="connsiteY2" fmla="*/ 25098 h 25097"/>
                  <a:gd name="connsiteX3" fmla="*/ 0 w 31600"/>
                  <a:gd name="connsiteY3" fmla="*/ 25098 h 25097"/>
                </a:gdLst>
                <a:ahLst/>
                <a:cxnLst>
                  <a:cxn ang="0">
                    <a:pos x="connsiteX0" y="connsiteY0"/>
                  </a:cxn>
                  <a:cxn ang="0">
                    <a:pos x="connsiteX1" y="connsiteY1"/>
                  </a:cxn>
                  <a:cxn ang="0">
                    <a:pos x="connsiteX2" y="connsiteY2"/>
                  </a:cxn>
                  <a:cxn ang="0">
                    <a:pos x="connsiteX3" y="connsiteY3"/>
                  </a:cxn>
                </a:cxnLst>
                <a:rect l="l" t="t" r="r" b="b"/>
                <a:pathLst>
                  <a:path w="31600" h="25097">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grpFill/>
              <a:ln w="3247" cap="flat">
                <a:noFill/>
                <a:prstDash val="solid"/>
                <a:miter/>
              </a:ln>
            </p:spPr>
            <p:txBody>
              <a:bodyPr rtlCol="0" anchor="ctr"/>
              <a:lstStyle/>
              <a:p>
                <a:pPr algn="l" rtl="0"/>
                <a:endParaRPr lang="en-US"/>
              </a:p>
            </p:txBody>
          </p:sp>
        </p:grpSp>
      </p:grpSp>
      <p:sp>
        <p:nvSpPr>
          <p:cNvPr id="20"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497110" y="3463413"/>
            <a:ext cx="2959961" cy="463438"/>
          </a:xfrm>
        </p:spPr>
        <p:txBody>
          <a:bodyPr/>
          <a:lstStyle/>
          <a:p>
            <a:pPr marL="342900" indent="-342900" algn="l" rtl="0">
              <a:lnSpc>
                <a:spcPts val="2440"/>
              </a:lnSpc>
              <a:spcBef>
                <a:spcPts val="0"/>
              </a:spcBef>
              <a:buClr>
                <a:srgbClr val="E8A116"/>
              </a:buClr>
              <a:buFont typeface="Arial" panose="020B0604020202020204" pitchFamily="34" charset="0"/>
              <a:buChar char="•"/>
            </a:pPr>
            <a:r>
              <a:rPr lang="en-IE" sz="2200" dirty="0">
                <a:solidFill>
                  <a:srgbClr val="424242"/>
                </a:solidFill>
              </a:rPr>
              <a:t>Typisk bistade</a:t>
            </a:r>
          </a:p>
        </p:txBody>
      </p:sp>
      <p:sp>
        <p:nvSpPr>
          <p:cNvPr id="21" name="Text Placeholder 13">
            <a:extLst>
              <a:ext uri="{FF2B5EF4-FFF2-40B4-BE49-F238E27FC236}">
                <a16:creationId xmlns:a16="http://schemas.microsoft.com/office/drawing/2014/main" id="{651D3FA1-3C73-0F2B-66AF-7EF9EAD76457}"/>
              </a:ext>
            </a:extLst>
          </p:cNvPr>
          <p:cNvSpPr txBox="1">
            <a:spLocks/>
          </p:cNvSpPr>
          <p:nvPr/>
        </p:nvSpPr>
        <p:spPr>
          <a:xfrm>
            <a:off x="7061551" y="5679702"/>
            <a:ext cx="3106853" cy="395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rtl="0">
              <a:lnSpc>
                <a:spcPts val="2440"/>
              </a:lnSpc>
              <a:spcBef>
                <a:spcPts val="0"/>
              </a:spcBef>
              <a:buClr>
                <a:srgbClr val="E8A116"/>
              </a:buClr>
              <a:buFont typeface="Arial" panose="020B0604020202020204" pitchFamily="34" charset="0"/>
              <a:buChar char="•"/>
            </a:pPr>
            <a:r>
              <a:rPr lang="en-IE" sz="2200" dirty="0">
                <a:solidFill>
                  <a:srgbClr val="424242"/>
                </a:solidFill>
              </a:rPr>
              <a:t>Honning udvinding</a:t>
            </a:r>
          </a:p>
        </p:txBody>
      </p:sp>
    </p:spTree>
    <p:extLst>
      <p:ext uri="{BB962C8B-B14F-4D97-AF65-F5344CB8AC3E}">
        <p14:creationId xmlns:p14="http://schemas.microsoft.com/office/powerpoint/2010/main" val="3289597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792859" y="761604"/>
            <a:ext cx="7783630" cy="5234406"/>
          </a:xfrm>
        </p:spPr>
        <p:txBody>
          <a:bodyPr/>
          <a:lstStyle/>
          <a:p>
            <a:pPr marL="0" indent="0" algn="l" rtl="0">
              <a:lnSpc>
                <a:spcPts val="2480"/>
              </a:lnSpc>
              <a:spcBef>
                <a:spcPts val="0"/>
              </a:spcBef>
              <a:buClr>
                <a:srgbClr val="E8A116"/>
              </a:buClr>
            </a:pPr>
            <a:r>
              <a:rPr lang="en-IE" sz="2400" b="1" dirty="0">
                <a:solidFill>
                  <a:srgbClr val="424242"/>
                </a:solidFill>
              </a:rPr>
              <a:t>Honningbier</a:t>
            </a:r>
            <a:r>
              <a:rPr lang="en-IE" sz="2400" dirty="0">
                <a:solidFill>
                  <a:srgbClr val="424242"/>
                </a:solidFill>
              </a:rPr>
              <a:t>(</a:t>
            </a:r>
            <a:r>
              <a:rPr lang="en-IE" sz="2400" i="1" dirty="0" err="1">
                <a:solidFill>
                  <a:srgbClr val="424242"/>
                </a:solidFill>
              </a:rPr>
              <a:t>Apis</a:t>
            </a:r>
            <a:r>
              <a:rPr lang="en-IE" sz="2400" i="1" dirty="0">
                <a:solidFill>
                  <a:srgbClr val="424242"/>
                </a:solidFill>
              </a:rPr>
              <a:t>mellifera</a:t>
            </a:r>
            <a:r>
              <a:rPr lang="en-IE" sz="2400" dirty="0">
                <a:solidFill>
                  <a:srgbClr val="424242"/>
                </a:solidFill>
              </a:rPr>
              <a:t>) er essentielle bestøvere af opdrættede og naturlige landskaber, uden hvilke produktiviteten på ca</a:t>
            </a:r>
            <a:r>
              <a:rPr lang="en-IE" sz="2400" b="1" dirty="0">
                <a:solidFill>
                  <a:srgbClr val="424242"/>
                </a:solidFill>
              </a:rPr>
              <a:t>80 % af fødevareafgrøderne</a:t>
            </a:r>
            <a:r>
              <a:rPr lang="en-IE" sz="2400" dirty="0">
                <a:solidFill>
                  <a:srgbClr val="424242"/>
                </a:solidFill>
              </a:rPr>
              <a:t>ville blive alvorligt kompromitteret. Biavlssektoren er reguleret af EU-lovgivning og national lovgivning. I henhold til denne lovgivning er bier underlagt veterinærinspektion for visse anmeldelsespligtige</a:t>
            </a:r>
            <a:r>
              <a:rPr lang="en-IE" sz="2400" b="1" dirty="0">
                <a:solidFill>
                  <a:srgbClr val="424242"/>
                </a:solidFill>
              </a:rPr>
              <a:t>skadedyr</a:t>
            </a:r>
            <a:r>
              <a:rPr lang="en-IE" sz="2400" dirty="0">
                <a:solidFill>
                  <a:srgbClr val="424242"/>
                </a:solidFill>
              </a:rPr>
              <a:t>og sygdomme, herunder: American Foul Brood Disease (AFB), European Foul Brood Disease (EFB), Small Hive Beetle (SHB) og</a:t>
            </a:r>
            <a:r>
              <a:rPr lang="en-IE" sz="2400" dirty="0" err="1">
                <a:solidFill>
                  <a:srgbClr val="424242"/>
                </a:solidFill>
              </a:rPr>
              <a:t>Tropilaelaps</a:t>
            </a:r>
            <a:r>
              <a:rPr lang="en-IE" sz="2400" dirty="0">
                <a:solidFill>
                  <a:srgbClr val="424242"/>
                </a:solidFill>
              </a:rPr>
              <a:t>mide. Asian Hornet er ikke et anmeldelsespligtigt skadedyr, men det er et alvorligt skadedyr, som ankom til Europa i 2004. Indfør aldrig bier fra en anden region, da det er sådan, sygdomme spredes. Primærproduktion omfatter produktion af honning, som er betegnet som en fødevare af animalsk oprindelse (EF-forordning nr. 853/2004). Bær passende PPE for at undgå at få tung.</a:t>
            </a:r>
          </a:p>
          <a:p>
            <a:pPr marL="0" indent="0" algn="l" rtl="0">
              <a:lnSpc>
                <a:spcPts val="2480"/>
              </a:lnSpc>
              <a:spcBef>
                <a:spcPts val="0"/>
              </a:spcBef>
              <a:buClr>
                <a:srgbClr val="E8A116"/>
              </a:buClr>
            </a:pPr>
            <a:endParaRPr lang="en-IE" sz="2200" dirty="0">
              <a:solidFill>
                <a:srgbClr val="42424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881609" cy="803654"/>
          </a:xfrm>
        </p:spPr>
        <p:txBody>
          <a:bodyPr/>
          <a:lstStyle/>
          <a:p>
            <a:pPr algn="l" rtl="0">
              <a:lnSpc>
                <a:spcPts val="3520"/>
              </a:lnSpc>
              <a:spcBef>
                <a:spcPts val="0"/>
              </a:spcBef>
            </a:pPr>
            <a:r>
              <a:rPr lang="en-US" b="1" dirty="0">
                <a:solidFill>
                  <a:srgbClr val="E8A116"/>
                </a:solidFill>
              </a:rPr>
              <a:t>2.8 Byavl: Biavl og honningproduktion</a:t>
            </a:r>
          </a:p>
          <a:p>
            <a:pPr algn="l" rtl="0">
              <a:lnSpc>
                <a:spcPts val="3520"/>
              </a:lnSpc>
              <a:spcBef>
                <a:spcPts val="0"/>
              </a:spcBef>
            </a:pPr>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282798" y="34605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F35692F-1833-80A5-E1D0-0C0D43941113}"/>
              </a:ext>
            </a:extLst>
          </p:cNvPr>
          <p:cNvGrpSpPr/>
          <p:nvPr/>
        </p:nvGrpSpPr>
        <p:grpSpPr>
          <a:xfrm>
            <a:off x="2328072" y="4794279"/>
            <a:ext cx="1196186" cy="1190483"/>
            <a:chOff x="1404139" y="4323606"/>
            <a:chExt cx="1290045" cy="1283894"/>
          </a:xfrm>
        </p:grpSpPr>
        <p:grpSp>
          <p:nvGrpSpPr>
            <p:cNvPr id="14" name="Group 13">
              <a:extLst>
                <a:ext uri="{FF2B5EF4-FFF2-40B4-BE49-F238E27FC236}">
                  <a16:creationId xmlns:a16="http://schemas.microsoft.com/office/drawing/2014/main" id="{33E510D0-BC7D-4EF9-FF93-C01E3AC3DD6D}"/>
                </a:ext>
              </a:extLst>
            </p:cNvPr>
            <p:cNvGrpSpPr/>
            <p:nvPr/>
          </p:nvGrpSpPr>
          <p:grpSpPr>
            <a:xfrm>
              <a:off x="1404139" y="4323606"/>
              <a:ext cx="1290045" cy="1283894"/>
              <a:chOff x="8997742" y="2537669"/>
              <a:chExt cx="1290045" cy="1283894"/>
            </a:xfrm>
            <a:solidFill>
              <a:srgbClr val="296B5F"/>
            </a:solidFill>
          </p:grpSpPr>
          <p:sp>
            <p:nvSpPr>
              <p:cNvPr id="15" name="Freeform 14">
                <a:extLst>
                  <a:ext uri="{FF2B5EF4-FFF2-40B4-BE49-F238E27FC236}">
                    <a16:creationId xmlns:a16="http://schemas.microsoft.com/office/drawing/2014/main" id="{15FD0AF6-1F0B-8205-FA0B-F8F0BF19BCBE}"/>
                  </a:ext>
                </a:extLst>
              </p:cNvPr>
              <p:cNvSpPr/>
              <p:nvPr/>
            </p:nvSpPr>
            <p:spPr>
              <a:xfrm>
                <a:off x="8997742" y="2742312"/>
                <a:ext cx="1166125" cy="1079251"/>
              </a:xfrm>
              <a:custGeom>
                <a:avLst/>
                <a:gdLst>
                  <a:gd name="connsiteX0" fmla="*/ 326 w 1166125"/>
                  <a:gd name="connsiteY0" fmla="*/ 228211 h 1079251"/>
                  <a:gd name="connsiteX1" fmla="*/ 113371 w 1166125"/>
                  <a:gd name="connsiteY1" fmla="*/ 40793 h 1079251"/>
                  <a:gd name="connsiteX2" fmla="*/ 137804 w 1166125"/>
                  <a:gd name="connsiteY2" fmla="*/ 3635 h 1079251"/>
                  <a:gd name="connsiteX3" fmla="*/ 183413 w 1166125"/>
                  <a:gd name="connsiteY3" fmla="*/ 1354 h 1079251"/>
                  <a:gd name="connsiteX4" fmla="*/ 357052 w 1166125"/>
                  <a:gd name="connsiteY4" fmla="*/ 1028 h 1079251"/>
                  <a:gd name="connsiteX5" fmla="*/ 373992 w 1166125"/>
                  <a:gd name="connsiteY5" fmla="*/ 10806 h 1079251"/>
                  <a:gd name="connsiteX6" fmla="*/ 486060 w 1166125"/>
                  <a:gd name="connsiteY6" fmla="*/ 198876 h 1079251"/>
                  <a:gd name="connsiteX7" fmla="*/ 503978 w 1166125"/>
                  <a:gd name="connsiteY7" fmla="*/ 208654 h 1079251"/>
                  <a:gd name="connsiteX8" fmla="*/ 687716 w 1166125"/>
                  <a:gd name="connsiteY8" fmla="*/ 208328 h 1079251"/>
                  <a:gd name="connsiteX9" fmla="*/ 705634 w 1166125"/>
                  <a:gd name="connsiteY9" fmla="*/ 218107 h 1079251"/>
                  <a:gd name="connsiteX10" fmla="*/ 818027 w 1166125"/>
                  <a:gd name="connsiteY10" fmla="*/ 405851 h 1079251"/>
                  <a:gd name="connsiteX11" fmla="*/ 835945 w 1166125"/>
                  <a:gd name="connsiteY11" fmla="*/ 415955 h 1079251"/>
                  <a:gd name="connsiteX12" fmla="*/ 1018380 w 1166125"/>
                  <a:gd name="connsiteY12" fmla="*/ 415629 h 1079251"/>
                  <a:gd name="connsiteX13" fmla="*/ 1038253 w 1166125"/>
                  <a:gd name="connsiteY13" fmla="*/ 426385 h 1079251"/>
                  <a:gd name="connsiteX14" fmla="*/ 1163026 w 1166125"/>
                  <a:gd name="connsiteY14" fmla="*/ 634664 h 1079251"/>
                  <a:gd name="connsiteX15" fmla="*/ 1163351 w 1166125"/>
                  <a:gd name="connsiteY15" fmla="*/ 652591 h 1079251"/>
                  <a:gd name="connsiteX16" fmla="*/ 1037275 w 1166125"/>
                  <a:gd name="connsiteY16" fmla="*/ 862825 h 1079251"/>
                  <a:gd name="connsiteX17" fmla="*/ 1020335 w 1166125"/>
                  <a:gd name="connsiteY17" fmla="*/ 872277 h 1079251"/>
                  <a:gd name="connsiteX18" fmla="*/ 836596 w 1166125"/>
                  <a:gd name="connsiteY18" fmla="*/ 871951 h 1079251"/>
                  <a:gd name="connsiteX19" fmla="*/ 817701 w 1166125"/>
                  <a:gd name="connsiteY19" fmla="*/ 882381 h 1079251"/>
                  <a:gd name="connsiteX20" fmla="*/ 705960 w 1166125"/>
                  <a:gd name="connsiteY20" fmla="*/ 1069148 h 1079251"/>
                  <a:gd name="connsiteX21" fmla="*/ 688042 w 1166125"/>
                  <a:gd name="connsiteY21" fmla="*/ 1079252 h 1079251"/>
                  <a:gd name="connsiteX22" fmla="*/ 480522 w 1166125"/>
                  <a:gd name="connsiteY22" fmla="*/ 1079252 h 1079251"/>
                  <a:gd name="connsiteX23" fmla="*/ 462604 w 1166125"/>
                  <a:gd name="connsiteY23" fmla="*/ 1069148 h 1079251"/>
                  <a:gd name="connsiteX24" fmla="*/ 350536 w 1166125"/>
                  <a:gd name="connsiteY24" fmla="*/ 881078 h 1079251"/>
                  <a:gd name="connsiteX25" fmla="*/ 333596 w 1166125"/>
                  <a:gd name="connsiteY25" fmla="*/ 871625 h 1079251"/>
                  <a:gd name="connsiteX26" fmla="*/ 154744 w 1166125"/>
                  <a:gd name="connsiteY26" fmla="*/ 872277 h 1079251"/>
                  <a:gd name="connsiteX27" fmla="*/ 128030 w 1166125"/>
                  <a:gd name="connsiteY27" fmla="*/ 857610 h 1079251"/>
                  <a:gd name="connsiteX28" fmla="*/ 7819 w 1166125"/>
                  <a:gd name="connsiteY28" fmla="*/ 656828 h 1079251"/>
                  <a:gd name="connsiteX29" fmla="*/ 0 w 1166125"/>
                  <a:gd name="connsiteY29" fmla="*/ 645746 h 1079251"/>
                  <a:gd name="connsiteX30" fmla="*/ 0 w 1166125"/>
                  <a:gd name="connsiteY30" fmla="*/ 640857 h 1079251"/>
                  <a:gd name="connsiteX31" fmla="*/ 3583 w 1166125"/>
                  <a:gd name="connsiteY31" fmla="*/ 637597 h 1079251"/>
                  <a:gd name="connsiteX32" fmla="*/ 120212 w 1166125"/>
                  <a:gd name="connsiteY32" fmla="*/ 442356 h 1079251"/>
                  <a:gd name="connsiteX33" fmla="*/ 119234 w 1166125"/>
                  <a:gd name="connsiteY33" fmla="*/ 428015 h 1079251"/>
                  <a:gd name="connsiteX34" fmla="*/ 70368 w 1166125"/>
                  <a:gd name="connsiteY34" fmla="*/ 345877 h 1079251"/>
                  <a:gd name="connsiteX35" fmla="*/ 0 w 1166125"/>
                  <a:gd name="connsiteY35" fmla="*/ 229841 h 1079251"/>
                  <a:gd name="connsiteX36" fmla="*/ 326 w 1166125"/>
                  <a:gd name="connsiteY36" fmla="*/ 228211 h 1079251"/>
                  <a:gd name="connsiteX37" fmla="*/ 253455 w 1166125"/>
                  <a:gd name="connsiteY37" fmla="*/ 42423 h 1079251"/>
                  <a:gd name="connsiteX38" fmla="*/ 170382 w 1166125"/>
                  <a:gd name="connsiteY38" fmla="*/ 42749 h 1079251"/>
                  <a:gd name="connsiteX39" fmla="*/ 155722 w 1166125"/>
                  <a:gd name="connsiteY39" fmla="*/ 50897 h 1079251"/>
                  <a:gd name="connsiteX40" fmla="*/ 53102 w 1166125"/>
                  <a:gd name="connsiteY40" fmla="*/ 221040 h 1079251"/>
                  <a:gd name="connsiteX41" fmla="*/ 52776 w 1166125"/>
                  <a:gd name="connsiteY41" fmla="*/ 236686 h 1079251"/>
                  <a:gd name="connsiteX42" fmla="*/ 156047 w 1166125"/>
                  <a:gd name="connsiteY42" fmla="*/ 407806 h 1079251"/>
                  <a:gd name="connsiteX43" fmla="*/ 169730 w 1166125"/>
                  <a:gd name="connsiteY43" fmla="*/ 415629 h 1079251"/>
                  <a:gd name="connsiteX44" fmla="*/ 334573 w 1166125"/>
                  <a:gd name="connsiteY44" fmla="*/ 416281 h 1079251"/>
                  <a:gd name="connsiteX45" fmla="*/ 349559 w 1166125"/>
                  <a:gd name="connsiteY45" fmla="*/ 407806 h 1079251"/>
                  <a:gd name="connsiteX46" fmla="*/ 451853 w 1166125"/>
                  <a:gd name="connsiteY46" fmla="*/ 237338 h 1079251"/>
                  <a:gd name="connsiteX47" fmla="*/ 451527 w 1166125"/>
                  <a:gd name="connsiteY47" fmla="*/ 220388 h 1079251"/>
                  <a:gd name="connsiteX48" fmla="*/ 350211 w 1166125"/>
                  <a:gd name="connsiteY48" fmla="*/ 51223 h 1079251"/>
                  <a:gd name="connsiteX49" fmla="*/ 334248 w 1166125"/>
                  <a:gd name="connsiteY49" fmla="*/ 42097 h 1079251"/>
                  <a:gd name="connsiteX50" fmla="*/ 253455 w 1166125"/>
                  <a:gd name="connsiteY50" fmla="*/ 42423 h 1079251"/>
                  <a:gd name="connsiteX51" fmla="*/ 584771 w 1166125"/>
                  <a:gd name="connsiteY51" fmla="*/ 623582 h 1079251"/>
                  <a:gd name="connsiteX52" fmla="*/ 666541 w 1166125"/>
                  <a:gd name="connsiteY52" fmla="*/ 623908 h 1079251"/>
                  <a:gd name="connsiteX53" fmla="*/ 681526 w 1166125"/>
                  <a:gd name="connsiteY53" fmla="*/ 615433 h 1079251"/>
                  <a:gd name="connsiteX54" fmla="*/ 783820 w 1166125"/>
                  <a:gd name="connsiteY54" fmla="*/ 444964 h 1079251"/>
                  <a:gd name="connsiteX55" fmla="*/ 783495 w 1166125"/>
                  <a:gd name="connsiteY55" fmla="*/ 428015 h 1079251"/>
                  <a:gd name="connsiteX56" fmla="*/ 681852 w 1166125"/>
                  <a:gd name="connsiteY56" fmla="*/ 258850 h 1079251"/>
                  <a:gd name="connsiteX57" fmla="*/ 667192 w 1166125"/>
                  <a:gd name="connsiteY57" fmla="*/ 250049 h 1079251"/>
                  <a:gd name="connsiteX58" fmla="*/ 502349 w 1166125"/>
                  <a:gd name="connsiteY58" fmla="*/ 250049 h 1079251"/>
                  <a:gd name="connsiteX59" fmla="*/ 487363 w 1166125"/>
                  <a:gd name="connsiteY59" fmla="*/ 258198 h 1079251"/>
                  <a:gd name="connsiteX60" fmla="*/ 385395 w 1166125"/>
                  <a:gd name="connsiteY60" fmla="*/ 428667 h 1079251"/>
                  <a:gd name="connsiteX61" fmla="*/ 385395 w 1166125"/>
                  <a:gd name="connsiteY61" fmla="*/ 444312 h 1079251"/>
                  <a:gd name="connsiteX62" fmla="*/ 488666 w 1166125"/>
                  <a:gd name="connsiteY62" fmla="*/ 615433 h 1079251"/>
                  <a:gd name="connsiteX63" fmla="*/ 502349 w 1166125"/>
                  <a:gd name="connsiteY63" fmla="*/ 622930 h 1079251"/>
                  <a:gd name="connsiteX64" fmla="*/ 584771 w 1166125"/>
                  <a:gd name="connsiteY64" fmla="*/ 623582 h 1079251"/>
                  <a:gd name="connsiteX65" fmla="*/ 252152 w 1166125"/>
                  <a:gd name="connsiteY65" fmla="*/ 830882 h 1079251"/>
                  <a:gd name="connsiteX66" fmla="*/ 335225 w 1166125"/>
                  <a:gd name="connsiteY66" fmla="*/ 830556 h 1079251"/>
                  <a:gd name="connsiteX67" fmla="*/ 348908 w 1166125"/>
                  <a:gd name="connsiteY67" fmla="*/ 823060 h 1079251"/>
                  <a:gd name="connsiteX68" fmla="*/ 451853 w 1166125"/>
                  <a:gd name="connsiteY68" fmla="*/ 651613 h 1079251"/>
                  <a:gd name="connsiteX69" fmla="*/ 452179 w 1166125"/>
                  <a:gd name="connsiteY69" fmla="*/ 637271 h 1079251"/>
                  <a:gd name="connsiteX70" fmla="*/ 348908 w 1166125"/>
                  <a:gd name="connsiteY70" fmla="*/ 464847 h 1079251"/>
                  <a:gd name="connsiteX71" fmla="*/ 336528 w 1166125"/>
                  <a:gd name="connsiteY71" fmla="*/ 457676 h 1079251"/>
                  <a:gd name="connsiteX72" fmla="*/ 169404 w 1166125"/>
                  <a:gd name="connsiteY72" fmla="*/ 457676 h 1079251"/>
                  <a:gd name="connsiteX73" fmla="*/ 157025 w 1166125"/>
                  <a:gd name="connsiteY73" fmla="*/ 465173 h 1079251"/>
                  <a:gd name="connsiteX74" fmla="*/ 54405 w 1166125"/>
                  <a:gd name="connsiteY74" fmla="*/ 636619 h 1079251"/>
                  <a:gd name="connsiteX75" fmla="*/ 54405 w 1166125"/>
                  <a:gd name="connsiteY75" fmla="*/ 651939 h 1079251"/>
                  <a:gd name="connsiteX76" fmla="*/ 156047 w 1166125"/>
                  <a:gd name="connsiteY76" fmla="*/ 822408 h 1079251"/>
                  <a:gd name="connsiteX77" fmla="*/ 171033 w 1166125"/>
                  <a:gd name="connsiteY77" fmla="*/ 830556 h 1079251"/>
                  <a:gd name="connsiteX78" fmla="*/ 252152 w 1166125"/>
                  <a:gd name="connsiteY78" fmla="*/ 830882 h 1079251"/>
                  <a:gd name="connsiteX79" fmla="*/ 788056 w 1166125"/>
                  <a:gd name="connsiteY79" fmla="*/ 851743 h 1079251"/>
                  <a:gd name="connsiteX80" fmla="*/ 679572 w 1166125"/>
                  <a:gd name="connsiteY80" fmla="*/ 671496 h 1079251"/>
                  <a:gd name="connsiteX81" fmla="*/ 666541 w 1166125"/>
                  <a:gd name="connsiteY81" fmla="*/ 664977 h 1079251"/>
                  <a:gd name="connsiteX82" fmla="*/ 501697 w 1166125"/>
                  <a:gd name="connsiteY82" fmla="*/ 664977 h 1079251"/>
                  <a:gd name="connsiteX83" fmla="*/ 488015 w 1166125"/>
                  <a:gd name="connsiteY83" fmla="*/ 672473 h 1079251"/>
                  <a:gd name="connsiteX84" fmla="*/ 384417 w 1166125"/>
                  <a:gd name="connsiteY84" fmla="*/ 844898 h 1079251"/>
                  <a:gd name="connsiteX85" fmla="*/ 384417 w 1166125"/>
                  <a:gd name="connsiteY85" fmla="*/ 857936 h 1079251"/>
                  <a:gd name="connsiteX86" fmla="*/ 488015 w 1166125"/>
                  <a:gd name="connsiteY86" fmla="*/ 1030360 h 1079251"/>
                  <a:gd name="connsiteX87" fmla="*/ 500394 w 1166125"/>
                  <a:gd name="connsiteY87" fmla="*/ 1037857 h 1079251"/>
                  <a:gd name="connsiteX88" fmla="*/ 667518 w 1166125"/>
                  <a:gd name="connsiteY88" fmla="*/ 1037857 h 1079251"/>
                  <a:gd name="connsiteX89" fmla="*/ 679246 w 1166125"/>
                  <a:gd name="connsiteY89" fmla="*/ 1031338 h 1079251"/>
                  <a:gd name="connsiteX90" fmla="*/ 788056 w 1166125"/>
                  <a:gd name="connsiteY90" fmla="*/ 851743 h 1079251"/>
                  <a:gd name="connsiteX91" fmla="*/ 916412 w 1166125"/>
                  <a:gd name="connsiteY91" fmla="*/ 457676 h 1079251"/>
                  <a:gd name="connsiteX92" fmla="*/ 833339 w 1166125"/>
                  <a:gd name="connsiteY92" fmla="*/ 458002 h 1079251"/>
                  <a:gd name="connsiteX93" fmla="*/ 819982 w 1166125"/>
                  <a:gd name="connsiteY93" fmla="*/ 465499 h 1079251"/>
                  <a:gd name="connsiteX94" fmla="*/ 716710 w 1166125"/>
                  <a:gd name="connsiteY94" fmla="*/ 636619 h 1079251"/>
                  <a:gd name="connsiteX95" fmla="*/ 717036 w 1166125"/>
                  <a:gd name="connsiteY95" fmla="*/ 652265 h 1079251"/>
                  <a:gd name="connsiteX96" fmla="*/ 819004 w 1166125"/>
                  <a:gd name="connsiteY96" fmla="*/ 822734 h 1079251"/>
                  <a:gd name="connsiteX97" fmla="*/ 833990 w 1166125"/>
                  <a:gd name="connsiteY97" fmla="*/ 830882 h 1079251"/>
                  <a:gd name="connsiteX98" fmla="*/ 997531 w 1166125"/>
                  <a:gd name="connsiteY98" fmla="*/ 830882 h 1079251"/>
                  <a:gd name="connsiteX99" fmla="*/ 1013494 w 1166125"/>
                  <a:gd name="connsiteY99" fmla="*/ 822082 h 1079251"/>
                  <a:gd name="connsiteX100" fmla="*/ 1114810 w 1166125"/>
                  <a:gd name="connsiteY100" fmla="*/ 652917 h 1079251"/>
                  <a:gd name="connsiteX101" fmla="*/ 1115136 w 1166125"/>
                  <a:gd name="connsiteY101" fmla="*/ 635968 h 1079251"/>
                  <a:gd name="connsiteX102" fmla="*/ 1012842 w 1166125"/>
                  <a:gd name="connsiteY102" fmla="*/ 465824 h 1079251"/>
                  <a:gd name="connsiteX103" fmla="*/ 997856 w 1166125"/>
                  <a:gd name="connsiteY103" fmla="*/ 457676 h 1079251"/>
                  <a:gd name="connsiteX104" fmla="*/ 916412 w 1166125"/>
                  <a:gd name="connsiteY104" fmla="*/ 457676 h 107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166125" h="1079251">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grpFill/>
              <a:ln w="3247"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4417C42C-0623-00E2-7233-DB780AC0944E}"/>
                  </a:ext>
                </a:extLst>
              </p:cNvPr>
              <p:cNvSpPr/>
              <p:nvPr/>
            </p:nvSpPr>
            <p:spPr>
              <a:xfrm>
                <a:off x="9747919" y="2537669"/>
                <a:ext cx="539868" cy="599950"/>
              </a:xfrm>
              <a:custGeom>
                <a:avLst/>
                <a:gdLst>
                  <a:gd name="connsiteX0" fmla="*/ 101731 w 539868"/>
                  <a:gd name="connsiteY0" fmla="*/ 38787 h 599950"/>
                  <a:gd name="connsiteX1" fmla="*/ 114111 w 539868"/>
                  <a:gd name="connsiteY1" fmla="*/ 0 h 599950"/>
                  <a:gd name="connsiteX2" fmla="*/ 222920 w 539868"/>
                  <a:gd name="connsiteY2" fmla="*/ 90287 h 599950"/>
                  <a:gd name="connsiteX3" fmla="*/ 297198 w 539868"/>
                  <a:gd name="connsiteY3" fmla="*/ 90287 h 599950"/>
                  <a:gd name="connsiteX4" fmla="*/ 406007 w 539868"/>
                  <a:gd name="connsiteY4" fmla="*/ 0 h 599950"/>
                  <a:gd name="connsiteX5" fmla="*/ 418061 w 539868"/>
                  <a:gd name="connsiteY5" fmla="*/ 37484 h 599950"/>
                  <a:gd name="connsiteX6" fmla="*/ 377339 w 539868"/>
                  <a:gd name="connsiteY6" fmla="*/ 60626 h 599950"/>
                  <a:gd name="connsiteX7" fmla="*/ 344435 w 539868"/>
                  <a:gd name="connsiteY7" fmla="*/ 93220 h 599950"/>
                  <a:gd name="connsiteX8" fmla="*/ 339223 w 539868"/>
                  <a:gd name="connsiteY8" fmla="*/ 134289 h 599950"/>
                  <a:gd name="connsiteX9" fmla="*/ 340200 w 539868"/>
                  <a:gd name="connsiteY9" fmla="*/ 195567 h 599950"/>
                  <a:gd name="connsiteX10" fmla="*/ 398514 w 539868"/>
                  <a:gd name="connsiteY10" fmla="*/ 214471 h 599950"/>
                  <a:gd name="connsiteX11" fmla="*/ 533060 w 539868"/>
                  <a:gd name="connsiteY11" fmla="*/ 359843 h 599950"/>
                  <a:gd name="connsiteX12" fmla="*/ 522636 w 539868"/>
                  <a:gd name="connsiteY12" fmla="*/ 447196 h 599950"/>
                  <a:gd name="connsiteX13" fmla="*/ 430766 w 539868"/>
                  <a:gd name="connsiteY13" fmla="*/ 472619 h 599950"/>
                  <a:gd name="connsiteX14" fmla="*/ 385809 w 539868"/>
                  <a:gd name="connsiteY14" fmla="*/ 458930 h 599950"/>
                  <a:gd name="connsiteX15" fmla="*/ 354860 w 539868"/>
                  <a:gd name="connsiteY15" fmla="*/ 533571 h 599950"/>
                  <a:gd name="connsiteX16" fmla="*/ 310229 w 539868"/>
                  <a:gd name="connsiteY16" fmla="*/ 583767 h 599950"/>
                  <a:gd name="connsiteX17" fmla="*/ 197835 w 539868"/>
                  <a:gd name="connsiteY17" fmla="*/ 575292 h 599950"/>
                  <a:gd name="connsiteX18" fmla="*/ 144082 w 539868"/>
                  <a:gd name="connsiteY18" fmla="*/ 485983 h 599950"/>
                  <a:gd name="connsiteX19" fmla="*/ 138218 w 539868"/>
                  <a:gd name="connsiteY19" fmla="*/ 465123 h 599950"/>
                  <a:gd name="connsiteX20" fmla="*/ 95216 w 539868"/>
                  <a:gd name="connsiteY20" fmla="*/ 474901 h 599950"/>
                  <a:gd name="connsiteX21" fmla="*/ 1392 w 539868"/>
                  <a:gd name="connsiteY21" fmla="*/ 412320 h 599950"/>
                  <a:gd name="connsiteX22" fmla="*/ 12142 w 539868"/>
                  <a:gd name="connsiteY22" fmla="*/ 343545 h 599950"/>
                  <a:gd name="connsiteX23" fmla="*/ 171447 w 539868"/>
                  <a:gd name="connsiteY23" fmla="*/ 203715 h 599950"/>
                  <a:gd name="connsiteX24" fmla="*/ 182198 w 539868"/>
                  <a:gd name="connsiteY24" fmla="*/ 200456 h 599950"/>
                  <a:gd name="connsiteX25" fmla="*/ 176660 w 539868"/>
                  <a:gd name="connsiteY25" fmla="*/ 182529 h 599950"/>
                  <a:gd name="connsiteX26" fmla="*/ 185130 w 539868"/>
                  <a:gd name="connsiteY26" fmla="*/ 124185 h 599950"/>
                  <a:gd name="connsiteX27" fmla="*/ 185130 w 539868"/>
                  <a:gd name="connsiteY27" fmla="*/ 108865 h 599950"/>
                  <a:gd name="connsiteX28" fmla="*/ 113133 w 539868"/>
                  <a:gd name="connsiteY28" fmla="*/ 43677 h 599950"/>
                  <a:gd name="connsiteX29" fmla="*/ 101731 w 539868"/>
                  <a:gd name="connsiteY29" fmla="*/ 38787 h 599950"/>
                  <a:gd name="connsiteX30" fmla="*/ 82836 w 539868"/>
                  <a:gd name="connsiteY30" fmla="*/ 433180 h 599950"/>
                  <a:gd name="connsiteX31" fmla="*/ 92935 w 539868"/>
                  <a:gd name="connsiteY31" fmla="*/ 433180 h 599950"/>
                  <a:gd name="connsiteX32" fmla="*/ 100428 w 539868"/>
                  <a:gd name="connsiteY32" fmla="*/ 431876 h 599950"/>
                  <a:gd name="connsiteX33" fmla="*/ 242793 w 539868"/>
                  <a:gd name="connsiteY33" fmla="*/ 304758 h 599950"/>
                  <a:gd name="connsiteX34" fmla="*/ 247679 w 539868"/>
                  <a:gd name="connsiteY34" fmla="*/ 277705 h 599950"/>
                  <a:gd name="connsiteX35" fmla="*/ 213798 w 539868"/>
                  <a:gd name="connsiteY35" fmla="*/ 239569 h 599950"/>
                  <a:gd name="connsiteX36" fmla="*/ 195229 w 539868"/>
                  <a:gd name="connsiteY36" fmla="*/ 240547 h 599950"/>
                  <a:gd name="connsiteX37" fmla="*/ 71108 w 539868"/>
                  <a:gd name="connsiteY37" fmla="*/ 323663 h 599950"/>
                  <a:gd name="connsiteX38" fmla="*/ 42765 w 539868"/>
                  <a:gd name="connsiteY38" fmla="*/ 388526 h 599950"/>
                  <a:gd name="connsiteX39" fmla="*/ 82836 w 539868"/>
                  <a:gd name="connsiteY39" fmla="*/ 433180 h 599950"/>
                  <a:gd name="connsiteX40" fmla="*/ 448032 w 539868"/>
                  <a:gd name="connsiteY40" fmla="*/ 433506 h 599950"/>
                  <a:gd name="connsiteX41" fmla="*/ 496573 w 539868"/>
                  <a:gd name="connsiteY41" fmla="*/ 388526 h 599950"/>
                  <a:gd name="connsiteX42" fmla="*/ 492664 w 539868"/>
                  <a:gd name="connsiteY42" fmla="*/ 370273 h 599950"/>
                  <a:gd name="connsiteX43" fmla="*/ 343784 w 539868"/>
                  <a:gd name="connsiteY43" fmla="*/ 240873 h 599950"/>
                  <a:gd name="connsiteX44" fmla="*/ 292637 w 539868"/>
                  <a:gd name="connsiteY44" fmla="*/ 293024 h 599950"/>
                  <a:gd name="connsiteX45" fmla="*/ 296546 w 539868"/>
                  <a:gd name="connsiteY45" fmla="*/ 306388 h 599950"/>
                  <a:gd name="connsiteX46" fmla="*/ 374081 w 539868"/>
                  <a:gd name="connsiteY46" fmla="*/ 402541 h 599950"/>
                  <a:gd name="connsiteX47" fmla="*/ 448032 w 539868"/>
                  <a:gd name="connsiteY47" fmla="*/ 433506 h 599950"/>
                  <a:gd name="connsiteX48" fmla="*/ 338571 w 539868"/>
                  <a:gd name="connsiteY48" fmla="*/ 463819 h 599950"/>
                  <a:gd name="connsiteX49" fmla="*/ 341503 w 539868"/>
                  <a:gd name="connsiteY49" fmla="*/ 451107 h 599950"/>
                  <a:gd name="connsiteX50" fmla="*/ 320654 w 539868"/>
                  <a:gd name="connsiteY50" fmla="*/ 419816 h 599950"/>
                  <a:gd name="connsiteX51" fmla="*/ 270809 w 539868"/>
                  <a:gd name="connsiteY51" fmla="*/ 413949 h 599950"/>
                  <a:gd name="connsiteX52" fmla="*/ 188714 w 539868"/>
                  <a:gd name="connsiteY52" fmla="*/ 434810 h 599950"/>
                  <a:gd name="connsiteX53" fmla="*/ 182198 w 539868"/>
                  <a:gd name="connsiteY53" fmla="*/ 463493 h 599950"/>
                  <a:gd name="connsiteX54" fmla="*/ 338571 w 539868"/>
                  <a:gd name="connsiteY54" fmla="*/ 463819 h 599950"/>
                  <a:gd name="connsiteX55" fmla="*/ 304365 w 539868"/>
                  <a:gd name="connsiteY55" fmla="*/ 164602 h 599950"/>
                  <a:gd name="connsiteX56" fmla="*/ 260710 w 539868"/>
                  <a:gd name="connsiteY56" fmla="*/ 123207 h 599950"/>
                  <a:gd name="connsiteX57" fmla="*/ 215753 w 539868"/>
                  <a:gd name="connsiteY57" fmla="*/ 164602 h 599950"/>
                  <a:gd name="connsiteX58" fmla="*/ 259407 w 539868"/>
                  <a:gd name="connsiteY58" fmla="*/ 205997 h 599950"/>
                  <a:gd name="connsiteX59" fmla="*/ 304365 w 539868"/>
                  <a:gd name="connsiteY59" fmla="*/ 164602 h 599950"/>
                  <a:gd name="connsiteX60" fmla="*/ 195555 w 539868"/>
                  <a:gd name="connsiteY60" fmla="*/ 503258 h 599950"/>
                  <a:gd name="connsiteX61" fmla="*/ 259733 w 539868"/>
                  <a:gd name="connsiteY61" fmla="*/ 558343 h 599950"/>
                  <a:gd name="connsiteX62" fmla="*/ 322282 w 539868"/>
                  <a:gd name="connsiteY62" fmla="*/ 502932 h 599950"/>
                  <a:gd name="connsiteX63" fmla="*/ 195555 w 539868"/>
                  <a:gd name="connsiteY63" fmla="*/ 503258 h 599950"/>
                  <a:gd name="connsiteX64" fmla="*/ 253869 w 539868"/>
                  <a:gd name="connsiteY64" fmla="*/ 371903 h 599950"/>
                  <a:gd name="connsiteX65" fmla="*/ 285469 w 539868"/>
                  <a:gd name="connsiteY65" fmla="*/ 371903 h 599950"/>
                  <a:gd name="connsiteX66" fmla="*/ 269506 w 539868"/>
                  <a:gd name="connsiteY66" fmla="*/ 346805 h 599950"/>
                  <a:gd name="connsiteX67" fmla="*/ 253869 w 539868"/>
                  <a:gd name="connsiteY67" fmla="*/ 371903 h 59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39868" h="599950">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grpFill/>
              <a:ln w="3247"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D678F455-7FFC-1D84-5429-2B826EDDB5AA}"/>
                  </a:ext>
                </a:extLst>
              </p:cNvPr>
              <p:cNvSpPr/>
              <p:nvPr/>
            </p:nvSpPr>
            <p:spPr>
              <a:xfrm>
                <a:off x="9101665" y="2826700"/>
                <a:ext cx="204913" cy="155231"/>
              </a:xfrm>
              <a:custGeom>
                <a:avLst/>
                <a:gdLst>
                  <a:gd name="connsiteX0" fmla="*/ 204914 w 204913"/>
                  <a:gd name="connsiteY0" fmla="*/ 1711 h 155231"/>
                  <a:gd name="connsiteX1" fmla="*/ 204914 w 204913"/>
                  <a:gd name="connsiteY1" fmla="*/ 40499 h 155231"/>
                  <a:gd name="connsiteX2" fmla="*/ 191557 w 204913"/>
                  <a:gd name="connsiteY2" fmla="*/ 41151 h 155231"/>
                  <a:gd name="connsiteX3" fmla="*/ 114999 w 204913"/>
                  <a:gd name="connsiteY3" fmla="*/ 40825 h 155231"/>
                  <a:gd name="connsiteX4" fmla="*/ 98059 w 204913"/>
                  <a:gd name="connsiteY4" fmla="*/ 50277 h 155231"/>
                  <a:gd name="connsiteX5" fmla="*/ 42025 w 204913"/>
                  <a:gd name="connsiteY5" fmla="*/ 144149 h 155231"/>
                  <a:gd name="connsiteX6" fmla="*/ 34858 w 204913"/>
                  <a:gd name="connsiteY6" fmla="*/ 155231 h 155231"/>
                  <a:gd name="connsiteX7" fmla="*/ 0 w 204913"/>
                  <a:gd name="connsiteY7" fmla="*/ 134371 h 155231"/>
                  <a:gd name="connsiteX8" fmla="*/ 9773 w 204913"/>
                  <a:gd name="connsiteY8" fmla="*/ 118073 h 155231"/>
                  <a:gd name="connsiteX9" fmla="*/ 75255 w 204913"/>
                  <a:gd name="connsiteY9" fmla="*/ 9208 h 155231"/>
                  <a:gd name="connsiteX10" fmla="*/ 86983 w 204913"/>
                  <a:gd name="connsiteY10" fmla="*/ 407 h 155231"/>
                  <a:gd name="connsiteX11" fmla="*/ 201330 w 204913"/>
                  <a:gd name="connsiteY11" fmla="*/ 81 h 155231"/>
                  <a:gd name="connsiteX12" fmla="*/ 204914 w 204913"/>
                  <a:gd name="connsiteY12" fmla="*/ 1711 h 15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913" h="155231">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grpFill/>
              <a:ln w="3247"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79BBD089-AED2-81FA-0A5B-B9D6BFAFF5BD}"/>
                  </a:ext>
                </a:extLst>
              </p:cNvPr>
              <p:cNvSpPr/>
              <p:nvPr/>
            </p:nvSpPr>
            <p:spPr>
              <a:xfrm>
                <a:off x="9525827" y="3034082"/>
                <a:ext cx="205239" cy="155801"/>
              </a:xfrm>
              <a:custGeom>
                <a:avLst/>
                <a:gdLst>
                  <a:gd name="connsiteX0" fmla="*/ 205240 w 205239"/>
                  <a:gd name="connsiteY0" fmla="*/ 134289 h 155801"/>
                  <a:gd name="connsiteX1" fmla="*/ 169730 w 205239"/>
                  <a:gd name="connsiteY1" fmla="*/ 155801 h 155801"/>
                  <a:gd name="connsiteX2" fmla="*/ 126076 w 205239"/>
                  <a:gd name="connsiteY2" fmla="*/ 83442 h 155801"/>
                  <a:gd name="connsiteX3" fmla="*/ 100014 w 205239"/>
                  <a:gd name="connsiteY3" fmla="*/ 44328 h 155801"/>
                  <a:gd name="connsiteX4" fmla="*/ 52124 w 205239"/>
                  <a:gd name="connsiteY4" fmla="*/ 41721 h 155801"/>
                  <a:gd name="connsiteX5" fmla="*/ 0 w 205239"/>
                  <a:gd name="connsiteY5" fmla="*/ 41721 h 155801"/>
                  <a:gd name="connsiteX6" fmla="*/ 0 w 205239"/>
                  <a:gd name="connsiteY6" fmla="*/ 0 h 155801"/>
                  <a:gd name="connsiteX7" fmla="*/ 119886 w 205239"/>
                  <a:gd name="connsiteY7" fmla="*/ 326 h 155801"/>
                  <a:gd name="connsiteX8" fmla="*/ 127379 w 205239"/>
                  <a:gd name="connsiteY8" fmla="*/ 5541 h 155801"/>
                  <a:gd name="connsiteX9" fmla="*/ 205240 w 205239"/>
                  <a:gd name="connsiteY9" fmla="*/ 134289 h 15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39" h="155801">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grpFill/>
              <a:ln w="3247"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3D5971CA-B036-4288-FB36-E76DD29F2FA7}"/>
                  </a:ext>
                </a:extLst>
              </p:cNvPr>
              <p:cNvSpPr/>
              <p:nvPr/>
            </p:nvSpPr>
            <p:spPr>
              <a:xfrm>
                <a:off x="9101339" y="3376324"/>
                <a:ext cx="204913" cy="155556"/>
              </a:xfrm>
              <a:custGeom>
                <a:avLst/>
                <a:gdLst>
                  <a:gd name="connsiteX0" fmla="*/ 0 w 204913"/>
                  <a:gd name="connsiteY0" fmla="*/ 21186 h 155556"/>
                  <a:gd name="connsiteX1" fmla="*/ 35184 w 204913"/>
                  <a:gd name="connsiteY1" fmla="*/ 0 h 155556"/>
                  <a:gd name="connsiteX2" fmla="*/ 42677 w 204913"/>
                  <a:gd name="connsiteY2" fmla="*/ 11408 h 155556"/>
                  <a:gd name="connsiteX3" fmla="*/ 98059 w 204913"/>
                  <a:gd name="connsiteY3" fmla="*/ 104302 h 155556"/>
                  <a:gd name="connsiteX4" fmla="*/ 115977 w 204913"/>
                  <a:gd name="connsiteY4" fmla="*/ 114081 h 155556"/>
                  <a:gd name="connsiteX5" fmla="*/ 204914 w 204913"/>
                  <a:gd name="connsiteY5" fmla="*/ 113754 h 155556"/>
                  <a:gd name="connsiteX6" fmla="*/ 204914 w 204913"/>
                  <a:gd name="connsiteY6" fmla="*/ 155475 h 155556"/>
                  <a:gd name="connsiteX7" fmla="*/ 171359 w 204913"/>
                  <a:gd name="connsiteY7" fmla="*/ 155475 h 155556"/>
                  <a:gd name="connsiteX8" fmla="*/ 89589 w 204913"/>
                  <a:gd name="connsiteY8" fmla="*/ 155149 h 155556"/>
                  <a:gd name="connsiteX9" fmla="*/ 78187 w 204913"/>
                  <a:gd name="connsiteY9" fmla="*/ 150260 h 155556"/>
                  <a:gd name="connsiteX10" fmla="*/ 0 w 204913"/>
                  <a:gd name="connsiteY10" fmla="*/ 21186 h 15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13" h="155556">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grpFill/>
              <a:ln w="3247"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9D872B36-0BDA-0E67-6907-576B5E8ECB3C}"/>
                  </a:ext>
                </a:extLst>
              </p:cNvPr>
              <p:cNvSpPr/>
              <p:nvPr/>
            </p:nvSpPr>
            <p:spPr>
              <a:xfrm>
                <a:off x="9428693" y="3448471"/>
                <a:ext cx="132318" cy="280524"/>
              </a:xfrm>
              <a:custGeom>
                <a:avLst/>
                <a:gdLst>
                  <a:gd name="connsiteX0" fmla="*/ 114401 w 132318"/>
                  <a:gd name="connsiteY0" fmla="*/ 259339 h 280524"/>
                  <a:gd name="connsiteX1" fmla="*/ 78891 w 132318"/>
                  <a:gd name="connsiteY1" fmla="*/ 280525 h 280524"/>
                  <a:gd name="connsiteX2" fmla="*/ 50874 w 132318"/>
                  <a:gd name="connsiteY2" fmla="*/ 233915 h 280524"/>
                  <a:gd name="connsiteX3" fmla="*/ 2985 w 132318"/>
                  <a:gd name="connsiteY3" fmla="*/ 154059 h 280524"/>
                  <a:gd name="connsiteX4" fmla="*/ 2659 w 132318"/>
                  <a:gd name="connsiteY4" fmla="*/ 137109 h 280524"/>
                  <a:gd name="connsiteX5" fmla="*/ 80845 w 132318"/>
                  <a:gd name="connsiteY5" fmla="*/ 8036 h 280524"/>
                  <a:gd name="connsiteX6" fmla="*/ 93225 w 132318"/>
                  <a:gd name="connsiteY6" fmla="*/ 539 h 280524"/>
                  <a:gd name="connsiteX7" fmla="*/ 132318 w 132318"/>
                  <a:gd name="connsiteY7" fmla="*/ 213 h 280524"/>
                  <a:gd name="connsiteX8" fmla="*/ 132318 w 132318"/>
                  <a:gd name="connsiteY8" fmla="*/ 42260 h 280524"/>
                  <a:gd name="connsiteX9" fmla="*/ 93225 w 132318"/>
                  <a:gd name="connsiteY9" fmla="*/ 67357 h 280524"/>
                  <a:gd name="connsiteX10" fmla="*/ 51525 w 132318"/>
                  <a:gd name="connsiteY10" fmla="*/ 136132 h 280524"/>
                  <a:gd name="connsiteX11" fmla="*/ 51525 w 132318"/>
                  <a:gd name="connsiteY11" fmla="*/ 154385 h 280524"/>
                  <a:gd name="connsiteX12" fmla="*/ 114401 w 132318"/>
                  <a:gd name="connsiteY12" fmla="*/ 259339 h 2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18" h="280524">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grpFill/>
              <a:ln w="3247"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9D8CB1FC-6786-0F72-577D-C7B8E2F0E61A}"/>
                  </a:ext>
                </a:extLst>
              </p:cNvPr>
              <p:cNvSpPr/>
              <p:nvPr/>
            </p:nvSpPr>
            <p:spPr>
              <a:xfrm>
                <a:off x="9603362" y="3449987"/>
                <a:ext cx="40396" cy="39439"/>
              </a:xfrm>
              <a:custGeom>
                <a:avLst/>
                <a:gdLst>
                  <a:gd name="connsiteX0" fmla="*/ 0 w 40396"/>
                  <a:gd name="connsiteY0" fmla="*/ 39439 h 39439"/>
                  <a:gd name="connsiteX1" fmla="*/ 0 w 40396"/>
                  <a:gd name="connsiteY1" fmla="*/ 0 h 39439"/>
                  <a:gd name="connsiteX2" fmla="*/ 40396 w 40396"/>
                  <a:gd name="connsiteY2" fmla="*/ 0 h 39439"/>
                  <a:gd name="connsiteX3" fmla="*/ 40396 w 40396"/>
                  <a:gd name="connsiteY3" fmla="*/ 39439 h 39439"/>
                  <a:gd name="connsiteX4" fmla="*/ 0 w 40396"/>
                  <a:gd name="connsiteY4" fmla="*/ 39439 h 3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6" h="39439">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grpFill/>
              <a:ln w="3247"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3DDF860C-0300-BEF4-AF3C-1127C417544C}"/>
                  </a:ext>
                </a:extLst>
              </p:cNvPr>
              <p:cNvSpPr/>
              <p:nvPr/>
            </p:nvSpPr>
            <p:spPr>
              <a:xfrm>
                <a:off x="9760967" y="3252139"/>
                <a:ext cx="214106" cy="279986"/>
              </a:xfrm>
              <a:custGeom>
                <a:avLst/>
                <a:gdLst>
                  <a:gd name="connsiteX0" fmla="*/ 214107 w 214106"/>
                  <a:gd name="connsiteY0" fmla="*/ 237939 h 279986"/>
                  <a:gd name="connsiteX1" fmla="*/ 214107 w 214106"/>
                  <a:gd name="connsiteY1" fmla="*/ 279660 h 279986"/>
                  <a:gd name="connsiteX2" fmla="*/ 192931 w 214106"/>
                  <a:gd name="connsiteY2" fmla="*/ 279660 h 279986"/>
                  <a:gd name="connsiteX3" fmla="*/ 94872 w 214106"/>
                  <a:gd name="connsiteY3" fmla="*/ 279986 h 279986"/>
                  <a:gd name="connsiteX4" fmla="*/ 78909 w 214106"/>
                  <a:gd name="connsiteY4" fmla="*/ 271186 h 279986"/>
                  <a:gd name="connsiteX5" fmla="*/ 2351 w 214106"/>
                  <a:gd name="connsiteY5" fmla="*/ 142764 h 279986"/>
                  <a:gd name="connsiteX6" fmla="*/ 1048 w 214106"/>
                  <a:gd name="connsiteY6" fmla="*/ 128748 h 279986"/>
                  <a:gd name="connsiteX7" fmla="*/ 75000 w 214106"/>
                  <a:gd name="connsiteY7" fmla="*/ 4563 h 279986"/>
                  <a:gd name="connsiteX8" fmla="*/ 78583 w 214106"/>
                  <a:gd name="connsiteY8" fmla="*/ 0 h 279986"/>
                  <a:gd name="connsiteX9" fmla="*/ 113441 w 214106"/>
                  <a:gd name="connsiteY9" fmla="*/ 20861 h 279986"/>
                  <a:gd name="connsiteX10" fmla="*/ 51543 w 214106"/>
                  <a:gd name="connsiteY10" fmla="*/ 123859 h 279986"/>
                  <a:gd name="connsiteX11" fmla="*/ 51543 w 214106"/>
                  <a:gd name="connsiteY11" fmla="*/ 145045 h 279986"/>
                  <a:gd name="connsiteX12" fmla="*/ 101387 w 214106"/>
                  <a:gd name="connsiteY12" fmla="*/ 228161 h 279986"/>
                  <a:gd name="connsiteX13" fmla="*/ 119305 w 214106"/>
                  <a:gd name="connsiteY13" fmla="*/ 238265 h 279986"/>
                  <a:gd name="connsiteX14" fmla="*/ 199772 w 214106"/>
                  <a:gd name="connsiteY14" fmla="*/ 237939 h 279986"/>
                  <a:gd name="connsiteX15" fmla="*/ 214107 w 214106"/>
                  <a:gd name="connsiteY15" fmla="*/ 237939 h 27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106" h="27998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grpFill/>
              <a:ln w="3247" cap="flat">
                <a:noFill/>
                <a:prstDash val="solid"/>
                <a:miter/>
              </a:ln>
            </p:spPr>
            <p:txBody>
              <a:bodyPr rtlCol="0" anchor="ctr"/>
              <a:lstStyle/>
              <a:p>
                <a:pPr algn="l" rtl="0"/>
                <a:endParaRPr lang="en-US"/>
              </a:p>
            </p:txBody>
          </p:sp>
        </p:grpSp>
        <p:grpSp>
          <p:nvGrpSpPr>
            <p:cNvPr id="23" name="Graphic 125">
              <a:extLst>
                <a:ext uri="{FF2B5EF4-FFF2-40B4-BE49-F238E27FC236}">
                  <a16:creationId xmlns:a16="http://schemas.microsoft.com/office/drawing/2014/main" id="{B2DE1523-5545-4014-9DE2-6AD3F38F1F77}"/>
                </a:ext>
              </a:extLst>
            </p:cNvPr>
            <p:cNvGrpSpPr/>
            <p:nvPr/>
          </p:nvGrpSpPr>
          <p:grpSpPr>
            <a:xfrm>
              <a:off x="2332611" y="4670411"/>
              <a:ext cx="164944" cy="211586"/>
              <a:chOff x="9926214" y="2884474"/>
              <a:chExt cx="164944" cy="211586"/>
            </a:xfrm>
            <a:solidFill>
              <a:srgbClr val="E8A116"/>
            </a:solidFill>
          </p:grpSpPr>
          <p:sp>
            <p:nvSpPr>
              <p:cNvPr id="24" name="Freeform 23">
                <a:extLst>
                  <a:ext uri="{FF2B5EF4-FFF2-40B4-BE49-F238E27FC236}">
                    <a16:creationId xmlns:a16="http://schemas.microsoft.com/office/drawing/2014/main" id="{776BC8B2-BA32-88F7-0E92-7712C64384FB}"/>
                  </a:ext>
                </a:extLst>
              </p:cNvPr>
              <p:cNvSpPr/>
              <p:nvPr/>
            </p:nvSpPr>
            <p:spPr>
              <a:xfrm>
                <a:off x="9926214" y="2951316"/>
                <a:ext cx="164944" cy="50172"/>
              </a:xfrm>
              <a:custGeom>
                <a:avLst/>
                <a:gdLst>
                  <a:gd name="connsiteX0" fmla="*/ 160276 w 164944"/>
                  <a:gd name="connsiteY0" fmla="*/ 50172 h 50172"/>
                  <a:gd name="connsiteX1" fmla="*/ 3903 w 164944"/>
                  <a:gd name="connsiteY1" fmla="*/ 49846 h 50172"/>
                  <a:gd name="connsiteX2" fmla="*/ 10418 w 164944"/>
                  <a:gd name="connsiteY2" fmla="*/ 21163 h 50172"/>
                  <a:gd name="connsiteX3" fmla="*/ 92514 w 164944"/>
                  <a:gd name="connsiteY3" fmla="*/ 302 h 50172"/>
                  <a:gd name="connsiteX4" fmla="*/ 142358 w 164944"/>
                  <a:gd name="connsiteY4" fmla="*/ 6170 h 50172"/>
                  <a:gd name="connsiteX5" fmla="*/ 163208 w 164944"/>
                  <a:gd name="connsiteY5" fmla="*/ 37460 h 50172"/>
                  <a:gd name="connsiteX6" fmla="*/ 160276 w 164944"/>
                  <a:gd name="connsiteY6" fmla="*/ 50172 h 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44" h="50172">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grpFill/>
              <a:ln w="3247"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96699672-F3DB-734D-2F6C-0DCF1BE7F9A9}"/>
                  </a:ext>
                </a:extLst>
              </p:cNvPr>
              <p:cNvSpPr/>
              <p:nvPr/>
            </p:nvSpPr>
            <p:spPr>
              <a:xfrm>
                <a:off x="9943474" y="3034530"/>
                <a:ext cx="127053" cy="61529"/>
              </a:xfrm>
              <a:custGeom>
                <a:avLst/>
                <a:gdLst>
                  <a:gd name="connsiteX0" fmla="*/ 0 w 127053"/>
                  <a:gd name="connsiteY0" fmla="*/ 6397 h 61529"/>
                  <a:gd name="connsiteX1" fmla="*/ 127053 w 127053"/>
                  <a:gd name="connsiteY1" fmla="*/ 6071 h 61529"/>
                  <a:gd name="connsiteX2" fmla="*/ 64504 w 127053"/>
                  <a:gd name="connsiteY2" fmla="*/ 61482 h 61529"/>
                  <a:gd name="connsiteX3" fmla="*/ 0 w 127053"/>
                  <a:gd name="connsiteY3" fmla="*/ 6397 h 61529"/>
                </a:gdLst>
                <a:ahLst/>
                <a:cxnLst>
                  <a:cxn ang="0">
                    <a:pos x="connsiteX0" y="connsiteY0"/>
                  </a:cxn>
                  <a:cxn ang="0">
                    <a:pos x="connsiteX1" y="connsiteY1"/>
                  </a:cxn>
                  <a:cxn ang="0">
                    <a:pos x="connsiteX2" y="connsiteY2"/>
                  </a:cxn>
                  <a:cxn ang="0">
                    <a:pos x="connsiteX3" y="connsiteY3"/>
                  </a:cxn>
                </a:cxnLst>
                <a:rect l="l" t="t" r="r" b="b"/>
                <a:pathLst>
                  <a:path w="127053" h="61529">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grpFill/>
              <a:ln w="3247"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69C1AFE1-1D28-E454-0E1A-5E5022270224}"/>
                  </a:ext>
                </a:extLst>
              </p:cNvPr>
              <p:cNvSpPr/>
              <p:nvPr/>
            </p:nvSpPr>
            <p:spPr>
              <a:xfrm>
                <a:off x="10001788" y="2884474"/>
                <a:ext cx="31600" cy="25097"/>
              </a:xfrm>
              <a:custGeom>
                <a:avLst/>
                <a:gdLst>
                  <a:gd name="connsiteX0" fmla="*/ 0 w 31600"/>
                  <a:gd name="connsiteY0" fmla="*/ 25098 h 25097"/>
                  <a:gd name="connsiteX1" fmla="*/ 15637 w 31600"/>
                  <a:gd name="connsiteY1" fmla="*/ 0 h 25097"/>
                  <a:gd name="connsiteX2" fmla="*/ 31600 w 31600"/>
                  <a:gd name="connsiteY2" fmla="*/ 25098 h 25097"/>
                  <a:gd name="connsiteX3" fmla="*/ 0 w 31600"/>
                  <a:gd name="connsiteY3" fmla="*/ 25098 h 25097"/>
                </a:gdLst>
                <a:ahLst/>
                <a:cxnLst>
                  <a:cxn ang="0">
                    <a:pos x="connsiteX0" y="connsiteY0"/>
                  </a:cxn>
                  <a:cxn ang="0">
                    <a:pos x="connsiteX1" y="connsiteY1"/>
                  </a:cxn>
                  <a:cxn ang="0">
                    <a:pos x="connsiteX2" y="connsiteY2"/>
                  </a:cxn>
                  <a:cxn ang="0">
                    <a:pos x="connsiteX3" y="connsiteY3"/>
                  </a:cxn>
                </a:cxnLst>
                <a:rect l="l" t="t" r="r" b="b"/>
                <a:pathLst>
                  <a:path w="31600" h="25097">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grpFill/>
              <a:ln w="3247"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238658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792859" y="761604"/>
            <a:ext cx="7783630" cy="5234406"/>
          </a:xfrm>
        </p:spPr>
        <p:txBody>
          <a:bodyPr/>
          <a:lstStyle/>
          <a:p>
            <a:pPr marL="12700" indent="-12700" algn="l" rtl="0">
              <a:lnSpc>
                <a:spcPts val="2480"/>
              </a:lnSpc>
              <a:spcBef>
                <a:spcPts val="0"/>
              </a:spcBef>
            </a:pPr>
            <a:r>
              <a:rPr lang="en-IE" sz="2400" b="1" dirty="0">
                <a:solidFill>
                  <a:srgbClr val="424242"/>
                </a:solidFill>
              </a:rPr>
              <a:t>Buzz ord!</a:t>
            </a:r>
            <a:r>
              <a:rPr lang="en-IE" sz="2400" dirty="0">
                <a:solidFill>
                  <a:srgbClr val="424242"/>
                </a:solidFill>
              </a:rPr>
              <a:t>Stedet, hvor bier holdes, kaldes en</a:t>
            </a:r>
            <a:r>
              <a:rPr lang="en-IE" sz="2400" b="1" dirty="0">
                <a:solidFill>
                  <a:srgbClr val="424242"/>
                </a:solidFill>
              </a:rPr>
              <a:t>bigård</a:t>
            </a:r>
            <a:r>
              <a:rPr lang="en-IE" sz="2400" dirty="0">
                <a:solidFill>
                  <a:srgbClr val="424242"/>
                </a:solidFill>
              </a:rPr>
              <a:t>. Det</a:t>
            </a:r>
            <a:r>
              <a:rPr lang="en-IE" sz="2400" b="1" dirty="0">
                <a:solidFill>
                  <a:srgbClr val="424242"/>
                </a:solidFill>
              </a:rPr>
              <a:t>Dronning</a:t>
            </a:r>
            <a:r>
              <a:rPr lang="en-IE" sz="2400" dirty="0">
                <a:solidFill>
                  <a:srgbClr val="424242"/>
                </a:solidFill>
              </a:rPr>
              <a:t>er den eneste æglæggende hunbi, der altid opholder sig i ynglekassen og lever fra 2 til 5 år. Hun kan producere op til 2000 æg om dagen. EN</a:t>
            </a:r>
            <a:r>
              <a:rPr lang="en-IE" sz="2400" b="1" dirty="0">
                <a:solidFill>
                  <a:srgbClr val="424242"/>
                </a:solidFill>
              </a:rPr>
              <a:t>drone</a:t>
            </a:r>
            <a:r>
              <a:rPr lang="en-IE" sz="2400" dirty="0">
                <a:solidFill>
                  <a:srgbClr val="424242"/>
                </a:solidFill>
              </a:rPr>
              <a:t>er en hanbi, hvis eneste formål er at parre sig med dronningen – de arbejder ikke eller laver honning. Det</a:t>
            </a:r>
            <a:r>
              <a:rPr lang="en-IE" sz="2400" b="1" dirty="0">
                <a:solidFill>
                  <a:srgbClr val="424242"/>
                </a:solidFill>
              </a:rPr>
              <a:t>arbejderbi</a:t>
            </a:r>
            <a:r>
              <a:rPr lang="en-IE" sz="2400" dirty="0">
                <a:solidFill>
                  <a:srgbClr val="424242"/>
                </a:solidFill>
              </a:rPr>
              <a:t>er hunbien, der samler</a:t>
            </a:r>
            <a:r>
              <a:rPr lang="en-IE" sz="2400" b="1" dirty="0">
                <a:solidFill>
                  <a:srgbClr val="424242"/>
                </a:solidFill>
              </a:rPr>
              <a:t>pollen</a:t>
            </a:r>
            <a:r>
              <a:rPr lang="en-IE" sz="2400" dirty="0">
                <a:solidFill>
                  <a:srgbClr val="424242"/>
                </a:solidFill>
              </a:rPr>
              <a:t>(protein rig) og</a:t>
            </a:r>
            <a:r>
              <a:rPr lang="en-IE" sz="2400" b="1" dirty="0">
                <a:solidFill>
                  <a:srgbClr val="424242"/>
                </a:solidFill>
              </a:rPr>
              <a:t>nektar</a:t>
            </a:r>
            <a:r>
              <a:rPr lang="en-IE" sz="2400" dirty="0">
                <a:solidFill>
                  <a:srgbClr val="424242"/>
                </a:solidFill>
              </a:rPr>
              <a:t>(kulhydrater) fra blomster. Arbejderbien udskiller</a:t>
            </a:r>
            <a:r>
              <a:rPr lang="en-IE" sz="2400" b="1" dirty="0">
                <a:solidFill>
                  <a:srgbClr val="424242"/>
                </a:solidFill>
              </a:rPr>
              <a:t>royal gelé,</a:t>
            </a:r>
            <a:r>
              <a:rPr lang="en-IE" sz="2400" dirty="0">
                <a:solidFill>
                  <a:srgbClr val="424242"/>
                </a:solidFill>
              </a:rPr>
              <a:t>-en</a:t>
            </a:r>
            <a:r>
              <a:rPr lang="en-IE" sz="2400" b="1" dirty="0">
                <a:solidFill>
                  <a:srgbClr val="424242"/>
                </a:solidFill>
              </a:rPr>
              <a:t> </a:t>
            </a:r>
            <a:r>
              <a:rPr lang="en-IE" sz="2400" dirty="0">
                <a:solidFill>
                  <a:srgbClr val="424242"/>
                </a:solidFill>
              </a:rPr>
              <a:t>protein- og sukkerrig gel, til fodring</a:t>
            </a:r>
            <a:r>
              <a:rPr lang="en-IE" sz="2400" b="1" dirty="0">
                <a:solidFill>
                  <a:srgbClr val="424242"/>
                </a:solidFill>
              </a:rPr>
              <a:t>larver</a:t>
            </a:r>
            <a:r>
              <a:rPr lang="en-IE" sz="2400" dirty="0">
                <a:solidFill>
                  <a:srgbClr val="424242"/>
                </a:solidFill>
              </a:rPr>
              <a:t>(ungerne der klækkes fra æggene) og bidronningen. Arbejdere udskiller også voks, som bruges til at bygge deres rede i biboksen. Droner og arbejdere fodres med opstødt nektar og pollen. Pollen og opstødt nektar, som reagerer med enzymer udskilt af honningbien, bliver lagret i voks-bikageceller for at modnes og modnes, hvor det bliver tykkere med tiden.</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881609" cy="803654"/>
          </a:xfrm>
        </p:spPr>
        <p:txBody>
          <a:bodyPr/>
          <a:lstStyle/>
          <a:p>
            <a:pPr algn="l" rtl="0">
              <a:lnSpc>
                <a:spcPts val="3520"/>
              </a:lnSpc>
              <a:spcBef>
                <a:spcPts val="0"/>
              </a:spcBef>
            </a:pPr>
            <a:r>
              <a:rPr lang="en-US" b="1" dirty="0">
                <a:solidFill>
                  <a:srgbClr val="E8A116"/>
                </a:solidFill>
              </a:rPr>
              <a:t>2.8 Byavl: Biavl og honningproduktion</a:t>
            </a:r>
          </a:p>
          <a:p>
            <a:pPr algn="l" rtl="0">
              <a:lnSpc>
                <a:spcPts val="3520"/>
              </a:lnSpc>
              <a:spcBef>
                <a:spcPts val="0"/>
              </a:spcBef>
            </a:pPr>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282798" y="34605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F35692F-1833-80A5-E1D0-0C0D43941113}"/>
              </a:ext>
            </a:extLst>
          </p:cNvPr>
          <p:cNvGrpSpPr/>
          <p:nvPr/>
        </p:nvGrpSpPr>
        <p:grpSpPr>
          <a:xfrm>
            <a:off x="2328072" y="4794279"/>
            <a:ext cx="1196186" cy="1190483"/>
            <a:chOff x="1404139" y="4323606"/>
            <a:chExt cx="1290045" cy="1283894"/>
          </a:xfrm>
        </p:grpSpPr>
        <p:grpSp>
          <p:nvGrpSpPr>
            <p:cNvPr id="14" name="Group 13">
              <a:extLst>
                <a:ext uri="{FF2B5EF4-FFF2-40B4-BE49-F238E27FC236}">
                  <a16:creationId xmlns:a16="http://schemas.microsoft.com/office/drawing/2014/main" id="{33E510D0-BC7D-4EF9-FF93-C01E3AC3DD6D}"/>
                </a:ext>
              </a:extLst>
            </p:cNvPr>
            <p:cNvGrpSpPr/>
            <p:nvPr/>
          </p:nvGrpSpPr>
          <p:grpSpPr>
            <a:xfrm>
              <a:off x="1404139" y="4323606"/>
              <a:ext cx="1290045" cy="1283894"/>
              <a:chOff x="8997742" y="2537669"/>
              <a:chExt cx="1290045" cy="1283894"/>
            </a:xfrm>
            <a:solidFill>
              <a:srgbClr val="296B5F"/>
            </a:solidFill>
          </p:grpSpPr>
          <p:sp>
            <p:nvSpPr>
              <p:cNvPr id="15" name="Freeform 14">
                <a:extLst>
                  <a:ext uri="{FF2B5EF4-FFF2-40B4-BE49-F238E27FC236}">
                    <a16:creationId xmlns:a16="http://schemas.microsoft.com/office/drawing/2014/main" id="{15FD0AF6-1F0B-8205-FA0B-F8F0BF19BCBE}"/>
                  </a:ext>
                </a:extLst>
              </p:cNvPr>
              <p:cNvSpPr/>
              <p:nvPr/>
            </p:nvSpPr>
            <p:spPr>
              <a:xfrm>
                <a:off x="8997742" y="2742312"/>
                <a:ext cx="1166125" cy="1079251"/>
              </a:xfrm>
              <a:custGeom>
                <a:avLst/>
                <a:gdLst>
                  <a:gd name="connsiteX0" fmla="*/ 326 w 1166125"/>
                  <a:gd name="connsiteY0" fmla="*/ 228211 h 1079251"/>
                  <a:gd name="connsiteX1" fmla="*/ 113371 w 1166125"/>
                  <a:gd name="connsiteY1" fmla="*/ 40793 h 1079251"/>
                  <a:gd name="connsiteX2" fmla="*/ 137804 w 1166125"/>
                  <a:gd name="connsiteY2" fmla="*/ 3635 h 1079251"/>
                  <a:gd name="connsiteX3" fmla="*/ 183413 w 1166125"/>
                  <a:gd name="connsiteY3" fmla="*/ 1354 h 1079251"/>
                  <a:gd name="connsiteX4" fmla="*/ 357052 w 1166125"/>
                  <a:gd name="connsiteY4" fmla="*/ 1028 h 1079251"/>
                  <a:gd name="connsiteX5" fmla="*/ 373992 w 1166125"/>
                  <a:gd name="connsiteY5" fmla="*/ 10806 h 1079251"/>
                  <a:gd name="connsiteX6" fmla="*/ 486060 w 1166125"/>
                  <a:gd name="connsiteY6" fmla="*/ 198876 h 1079251"/>
                  <a:gd name="connsiteX7" fmla="*/ 503978 w 1166125"/>
                  <a:gd name="connsiteY7" fmla="*/ 208654 h 1079251"/>
                  <a:gd name="connsiteX8" fmla="*/ 687716 w 1166125"/>
                  <a:gd name="connsiteY8" fmla="*/ 208328 h 1079251"/>
                  <a:gd name="connsiteX9" fmla="*/ 705634 w 1166125"/>
                  <a:gd name="connsiteY9" fmla="*/ 218107 h 1079251"/>
                  <a:gd name="connsiteX10" fmla="*/ 818027 w 1166125"/>
                  <a:gd name="connsiteY10" fmla="*/ 405851 h 1079251"/>
                  <a:gd name="connsiteX11" fmla="*/ 835945 w 1166125"/>
                  <a:gd name="connsiteY11" fmla="*/ 415955 h 1079251"/>
                  <a:gd name="connsiteX12" fmla="*/ 1018380 w 1166125"/>
                  <a:gd name="connsiteY12" fmla="*/ 415629 h 1079251"/>
                  <a:gd name="connsiteX13" fmla="*/ 1038253 w 1166125"/>
                  <a:gd name="connsiteY13" fmla="*/ 426385 h 1079251"/>
                  <a:gd name="connsiteX14" fmla="*/ 1163026 w 1166125"/>
                  <a:gd name="connsiteY14" fmla="*/ 634664 h 1079251"/>
                  <a:gd name="connsiteX15" fmla="*/ 1163351 w 1166125"/>
                  <a:gd name="connsiteY15" fmla="*/ 652591 h 1079251"/>
                  <a:gd name="connsiteX16" fmla="*/ 1037275 w 1166125"/>
                  <a:gd name="connsiteY16" fmla="*/ 862825 h 1079251"/>
                  <a:gd name="connsiteX17" fmla="*/ 1020335 w 1166125"/>
                  <a:gd name="connsiteY17" fmla="*/ 872277 h 1079251"/>
                  <a:gd name="connsiteX18" fmla="*/ 836596 w 1166125"/>
                  <a:gd name="connsiteY18" fmla="*/ 871951 h 1079251"/>
                  <a:gd name="connsiteX19" fmla="*/ 817701 w 1166125"/>
                  <a:gd name="connsiteY19" fmla="*/ 882381 h 1079251"/>
                  <a:gd name="connsiteX20" fmla="*/ 705960 w 1166125"/>
                  <a:gd name="connsiteY20" fmla="*/ 1069148 h 1079251"/>
                  <a:gd name="connsiteX21" fmla="*/ 688042 w 1166125"/>
                  <a:gd name="connsiteY21" fmla="*/ 1079252 h 1079251"/>
                  <a:gd name="connsiteX22" fmla="*/ 480522 w 1166125"/>
                  <a:gd name="connsiteY22" fmla="*/ 1079252 h 1079251"/>
                  <a:gd name="connsiteX23" fmla="*/ 462604 w 1166125"/>
                  <a:gd name="connsiteY23" fmla="*/ 1069148 h 1079251"/>
                  <a:gd name="connsiteX24" fmla="*/ 350536 w 1166125"/>
                  <a:gd name="connsiteY24" fmla="*/ 881078 h 1079251"/>
                  <a:gd name="connsiteX25" fmla="*/ 333596 w 1166125"/>
                  <a:gd name="connsiteY25" fmla="*/ 871625 h 1079251"/>
                  <a:gd name="connsiteX26" fmla="*/ 154744 w 1166125"/>
                  <a:gd name="connsiteY26" fmla="*/ 872277 h 1079251"/>
                  <a:gd name="connsiteX27" fmla="*/ 128030 w 1166125"/>
                  <a:gd name="connsiteY27" fmla="*/ 857610 h 1079251"/>
                  <a:gd name="connsiteX28" fmla="*/ 7819 w 1166125"/>
                  <a:gd name="connsiteY28" fmla="*/ 656828 h 1079251"/>
                  <a:gd name="connsiteX29" fmla="*/ 0 w 1166125"/>
                  <a:gd name="connsiteY29" fmla="*/ 645746 h 1079251"/>
                  <a:gd name="connsiteX30" fmla="*/ 0 w 1166125"/>
                  <a:gd name="connsiteY30" fmla="*/ 640857 h 1079251"/>
                  <a:gd name="connsiteX31" fmla="*/ 3583 w 1166125"/>
                  <a:gd name="connsiteY31" fmla="*/ 637597 h 1079251"/>
                  <a:gd name="connsiteX32" fmla="*/ 120212 w 1166125"/>
                  <a:gd name="connsiteY32" fmla="*/ 442356 h 1079251"/>
                  <a:gd name="connsiteX33" fmla="*/ 119234 w 1166125"/>
                  <a:gd name="connsiteY33" fmla="*/ 428015 h 1079251"/>
                  <a:gd name="connsiteX34" fmla="*/ 70368 w 1166125"/>
                  <a:gd name="connsiteY34" fmla="*/ 345877 h 1079251"/>
                  <a:gd name="connsiteX35" fmla="*/ 0 w 1166125"/>
                  <a:gd name="connsiteY35" fmla="*/ 229841 h 1079251"/>
                  <a:gd name="connsiteX36" fmla="*/ 326 w 1166125"/>
                  <a:gd name="connsiteY36" fmla="*/ 228211 h 1079251"/>
                  <a:gd name="connsiteX37" fmla="*/ 253455 w 1166125"/>
                  <a:gd name="connsiteY37" fmla="*/ 42423 h 1079251"/>
                  <a:gd name="connsiteX38" fmla="*/ 170382 w 1166125"/>
                  <a:gd name="connsiteY38" fmla="*/ 42749 h 1079251"/>
                  <a:gd name="connsiteX39" fmla="*/ 155722 w 1166125"/>
                  <a:gd name="connsiteY39" fmla="*/ 50897 h 1079251"/>
                  <a:gd name="connsiteX40" fmla="*/ 53102 w 1166125"/>
                  <a:gd name="connsiteY40" fmla="*/ 221040 h 1079251"/>
                  <a:gd name="connsiteX41" fmla="*/ 52776 w 1166125"/>
                  <a:gd name="connsiteY41" fmla="*/ 236686 h 1079251"/>
                  <a:gd name="connsiteX42" fmla="*/ 156047 w 1166125"/>
                  <a:gd name="connsiteY42" fmla="*/ 407806 h 1079251"/>
                  <a:gd name="connsiteX43" fmla="*/ 169730 w 1166125"/>
                  <a:gd name="connsiteY43" fmla="*/ 415629 h 1079251"/>
                  <a:gd name="connsiteX44" fmla="*/ 334573 w 1166125"/>
                  <a:gd name="connsiteY44" fmla="*/ 416281 h 1079251"/>
                  <a:gd name="connsiteX45" fmla="*/ 349559 w 1166125"/>
                  <a:gd name="connsiteY45" fmla="*/ 407806 h 1079251"/>
                  <a:gd name="connsiteX46" fmla="*/ 451853 w 1166125"/>
                  <a:gd name="connsiteY46" fmla="*/ 237338 h 1079251"/>
                  <a:gd name="connsiteX47" fmla="*/ 451527 w 1166125"/>
                  <a:gd name="connsiteY47" fmla="*/ 220388 h 1079251"/>
                  <a:gd name="connsiteX48" fmla="*/ 350211 w 1166125"/>
                  <a:gd name="connsiteY48" fmla="*/ 51223 h 1079251"/>
                  <a:gd name="connsiteX49" fmla="*/ 334248 w 1166125"/>
                  <a:gd name="connsiteY49" fmla="*/ 42097 h 1079251"/>
                  <a:gd name="connsiteX50" fmla="*/ 253455 w 1166125"/>
                  <a:gd name="connsiteY50" fmla="*/ 42423 h 1079251"/>
                  <a:gd name="connsiteX51" fmla="*/ 584771 w 1166125"/>
                  <a:gd name="connsiteY51" fmla="*/ 623582 h 1079251"/>
                  <a:gd name="connsiteX52" fmla="*/ 666541 w 1166125"/>
                  <a:gd name="connsiteY52" fmla="*/ 623908 h 1079251"/>
                  <a:gd name="connsiteX53" fmla="*/ 681526 w 1166125"/>
                  <a:gd name="connsiteY53" fmla="*/ 615433 h 1079251"/>
                  <a:gd name="connsiteX54" fmla="*/ 783820 w 1166125"/>
                  <a:gd name="connsiteY54" fmla="*/ 444964 h 1079251"/>
                  <a:gd name="connsiteX55" fmla="*/ 783495 w 1166125"/>
                  <a:gd name="connsiteY55" fmla="*/ 428015 h 1079251"/>
                  <a:gd name="connsiteX56" fmla="*/ 681852 w 1166125"/>
                  <a:gd name="connsiteY56" fmla="*/ 258850 h 1079251"/>
                  <a:gd name="connsiteX57" fmla="*/ 667192 w 1166125"/>
                  <a:gd name="connsiteY57" fmla="*/ 250049 h 1079251"/>
                  <a:gd name="connsiteX58" fmla="*/ 502349 w 1166125"/>
                  <a:gd name="connsiteY58" fmla="*/ 250049 h 1079251"/>
                  <a:gd name="connsiteX59" fmla="*/ 487363 w 1166125"/>
                  <a:gd name="connsiteY59" fmla="*/ 258198 h 1079251"/>
                  <a:gd name="connsiteX60" fmla="*/ 385395 w 1166125"/>
                  <a:gd name="connsiteY60" fmla="*/ 428667 h 1079251"/>
                  <a:gd name="connsiteX61" fmla="*/ 385395 w 1166125"/>
                  <a:gd name="connsiteY61" fmla="*/ 444312 h 1079251"/>
                  <a:gd name="connsiteX62" fmla="*/ 488666 w 1166125"/>
                  <a:gd name="connsiteY62" fmla="*/ 615433 h 1079251"/>
                  <a:gd name="connsiteX63" fmla="*/ 502349 w 1166125"/>
                  <a:gd name="connsiteY63" fmla="*/ 622930 h 1079251"/>
                  <a:gd name="connsiteX64" fmla="*/ 584771 w 1166125"/>
                  <a:gd name="connsiteY64" fmla="*/ 623582 h 1079251"/>
                  <a:gd name="connsiteX65" fmla="*/ 252152 w 1166125"/>
                  <a:gd name="connsiteY65" fmla="*/ 830882 h 1079251"/>
                  <a:gd name="connsiteX66" fmla="*/ 335225 w 1166125"/>
                  <a:gd name="connsiteY66" fmla="*/ 830556 h 1079251"/>
                  <a:gd name="connsiteX67" fmla="*/ 348908 w 1166125"/>
                  <a:gd name="connsiteY67" fmla="*/ 823060 h 1079251"/>
                  <a:gd name="connsiteX68" fmla="*/ 451853 w 1166125"/>
                  <a:gd name="connsiteY68" fmla="*/ 651613 h 1079251"/>
                  <a:gd name="connsiteX69" fmla="*/ 452179 w 1166125"/>
                  <a:gd name="connsiteY69" fmla="*/ 637271 h 1079251"/>
                  <a:gd name="connsiteX70" fmla="*/ 348908 w 1166125"/>
                  <a:gd name="connsiteY70" fmla="*/ 464847 h 1079251"/>
                  <a:gd name="connsiteX71" fmla="*/ 336528 w 1166125"/>
                  <a:gd name="connsiteY71" fmla="*/ 457676 h 1079251"/>
                  <a:gd name="connsiteX72" fmla="*/ 169404 w 1166125"/>
                  <a:gd name="connsiteY72" fmla="*/ 457676 h 1079251"/>
                  <a:gd name="connsiteX73" fmla="*/ 157025 w 1166125"/>
                  <a:gd name="connsiteY73" fmla="*/ 465173 h 1079251"/>
                  <a:gd name="connsiteX74" fmla="*/ 54405 w 1166125"/>
                  <a:gd name="connsiteY74" fmla="*/ 636619 h 1079251"/>
                  <a:gd name="connsiteX75" fmla="*/ 54405 w 1166125"/>
                  <a:gd name="connsiteY75" fmla="*/ 651939 h 1079251"/>
                  <a:gd name="connsiteX76" fmla="*/ 156047 w 1166125"/>
                  <a:gd name="connsiteY76" fmla="*/ 822408 h 1079251"/>
                  <a:gd name="connsiteX77" fmla="*/ 171033 w 1166125"/>
                  <a:gd name="connsiteY77" fmla="*/ 830556 h 1079251"/>
                  <a:gd name="connsiteX78" fmla="*/ 252152 w 1166125"/>
                  <a:gd name="connsiteY78" fmla="*/ 830882 h 1079251"/>
                  <a:gd name="connsiteX79" fmla="*/ 788056 w 1166125"/>
                  <a:gd name="connsiteY79" fmla="*/ 851743 h 1079251"/>
                  <a:gd name="connsiteX80" fmla="*/ 679572 w 1166125"/>
                  <a:gd name="connsiteY80" fmla="*/ 671496 h 1079251"/>
                  <a:gd name="connsiteX81" fmla="*/ 666541 w 1166125"/>
                  <a:gd name="connsiteY81" fmla="*/ 664977 h 1079251"/>
                  <a:gd name="connsiteX82" fmla="*/ 501697 w 1166125"/>
                  <a:gd name="connsiteY82" fmla="*/ 664977 h 1079251"/>
                  <a:gd name="connsiteX83" fmla="*/ 488015 w 1166125"/>
                  <a:gd name="connsiteY83" fmla="*/ 672473 h 1079251"/>
                  <a:gd name="connsiteX84" fmla="*/ 384417 w 1166125"/>
                  <a:gd name="connsiteY84" fmla="*/ 844898 h 1079251"/>
                  <a:gd name="connsiteX85" fmla="*/ 384417 w 1166125"/>
                  <a:gd name="connsiteY85" fmla="*/ 857936 h 1079251"/>
                  <a:gd name="connsiteX86" fmla="*/ 488015 w 1166125"/>
                  <a:gd name="connsiteY86" fmla="*/ 1030360 h 1079251"/>
                  <a:gd name="connsiteX87" fmla="*/ 500394 w 1166125"/>
                  <a:gd name="connsiteY87" fmla="*/ 1037857 h 1079251"/>
                  <a:gd name="connsiteX88" fmla="*/ 667518 w 1166125"/>
                  <a:gd name="connsiteY88" fmla="*/ 1037857 h 1079251"/>
                  <a:gd name="connsiteX89" fmla="*/ 679246 w 1166125"/>
                  <a:gd name="connsiteY89" fmla="*/ 1031338 h 1079251"/>
                  <a:gd name="connsiteX90" fmla="*/ 788056 w 1166125"/>
                  <a:gd name="connsiteY90" fmla="*/ 851743 h 1079251"/>
                  <a:gd name="connsiteX91" fmla="*/ 916412 w 1166125"/>
                  <a:gd name="connsiteY91" fmla="*/ 457676 h 1079251"/>
                  <a:gd name="connsiteX92" fmla="*/ 833339 w 1166125"/>
                  <a:gd name="connsiteY92" fmla="*/ 458002 h 1079251"/>
                  <a:gd name="connsiteX93" fmla="*/ 819982 w 1166125"/>
                  <a:gd name="connsiteY93" fmla="*/ 465499 h 1079251"/>
                  <a:gd name="connsiteX94" fmla="*/ 716710 w 1166125"/>
                  <a:gd name="connsiteY94" fmla="*/ 636619 h 1079251"/>
                  <a:gd name="connsiteX95" fmla="*/ 717036 w 1166125"/>
                  <a:gd name="connsiteY95" fmla="*/ 652265 h 1079251"/>
                  <a:gd name="connsiteX96" fmla="*/ 819004 w 1166125"/>
                  <a:gd name="connsiteY96" fmla="*/ 822734 h 1079251"/>
                  <a:gd name="connsiteX97" fmla="*/ 833990 w 1166125"/>
                  <a:gd name="connsiteY97" fmla="*/ 830882 h 1079251"/>
                  <a:gd name="connsiteX98" fmla="*/ 997531 w 1166125"/>
                  <a:gd name="connsiteY98" fmla="*/ 830882 h 1079251"/>
                  <a:gd name="connsiteX99" fmla="*/ 1013494 w 1166125"/>
                  <a:gd name="connsiteY99" fmla="*/ 822082 h 1079251"/>
                  <a:gd name="connsiteX100" fmla="*/ 1114810 w 1166125"/>
                  <a:gd name="connsiteY100" fmla="*/ 652917 h 1079251"/>
                  <a:gd name="connsiteX101" fmla="*/ 1115136 w 1166125"/>
                  <a:gd name="connsiteY101" fmla="*/ 635968 h 1079251"/>
                  <a:gd name="connsiteX102" fmla="*/ 1012842 w 1166125"/>
                  <a:gd name="connsiteY102" fmla="*/ 465824 h 1079251"/>
                  <a:gd name="connsiteX103" fmla="*/ 997856 w 1166125"/>
                  <a:gd name="connsiteY103" fmla="*/ 457676 h 1079251"/>
                  <a:gd name="connsiteX104" fmla="*/ 916412 w 1166125"/>
                  <a:gd name="connsiteY104" fmla="*/ 457676 h 107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166125" h="1079251">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grpFill/>
              <a:ln w="3247"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4417C42C-0623-00E2-7233-DB780AC0944E}"/>
                  </a:ext>
                </a:extLst>
              </p:cNvPr>
              <p:cNvSpPr/>
              <p:nvPr/>
            </p:nvSpPr>
            <p:spPr>
              <a:xfrm>
                <a:off x="9747919" y="2537669"/>
                <a:ext cx="539868" cy="599950"/>
              </a:xfrm>
              <a:custGeom>
                <a:avLst/>
                <a:gdLst>
                  <a:gd name="connsiteX0" fmla="*/ 101731 w 539868"/>
                  <a:gd name="connsiteY0" fmla="*/ 38787 h 599950"/>
                  <a:gd name="connsiteX1" fmla="*/ 114111 w 539868"/>
                  <a:gd name="connsiteY1" fmla="*/ 0 h 599950"/>
                  <a:gd name="connsiteX2" fmla="*/ 222920 w 539868"/>
                  <a:gd name="connsiteY2" fmla="*/ 90287 h 599950"/>
                  <a:gd name="connsiteX3" fmla="*/ 297198 w 539868"/>
                  <a:gd name="connsiteY3" fmla="*/ 90287 h 599950"/>
                  <a:gd name="connsiteX4" fmla="*/ 406007 w 539868"/>
                  <a:gd name="connsiteY4" fmla="*/ 0 h 599950"/>
                  <a:gd name="connsiteX5" fmla="*/ 418061 w 539868"/>
                  <a:gd name="connsiteY5" fmla="*/ 37484 h 599950"/>
                  <a:gd name="connsiteX6" fmla="*/ 377339 w 539868"/>
                  <a:gd name="connsiteY6" fmla="*/ 60626 h 599950"/>
                  <a:gd name="connsiteX7" fmla="*/ 344435 w 539868"/>
                  <a:gd name="connsiteY7" fmla="*/ 93220 h 599950"/>
                  <a:gd name="connsiteX8" fmla="*/ 339223 w 539868"/>
                  <a:gd name="connsiteY8" fmla="*/ 134289 h 599950"/>
                  <a:gd name="connsiteX9" fmla="*/ 340200 w 539868"/>
                  <a:gd name="connsiteY9" fmla="*/ 195567 h 599950"/>
                  <a:gd name="connsiteX10" fmla="*/ 398514 w 539868"/>
                  <a:gd name="connsiteY10" fmla="*/ 214471 h 599950"/>
                  <a:gd name="connsiteX11" fmla="*/ 533060 w 539868"/>
                  <a:gd name="connsiteY11" fmla="*/ 359843 h 599950"/>
                  <a:gd name="connsiteX12" fmla="*/ 522636 w 539868"/>
                  <a:gd name="connsiteY12" fmla="*/ 447196 h 599950"/>
                  <a:gd name="connsiteX13" fmla="*/ 430766 w 539868"/>
                  <a:gd name="connsiteY13" fmla="*/ 472619 h 599950"/>
                  <a:gd name="connsiteX14" fmla="*/ 385809 w 539868"/>
                  <a:gd name="connsiteY14" fmla="*/ 458930 h 599950"/>
                  <a:gd name="connsiteX15" fmla="*/ 354860 w 539868"/>
                  <a:gd name="connsiteY15" fmla="*/ 533571 h 599950"/>
                  <a:gd name="connsiteX16" fmla="*/ 310229 w 539868"/>
                  <a:gd name="connsiteY16" fmla="*/ 583767 h 599950"/>
                  <a:gd name="connsiteX17" fmla="*/ 197835 w 539868"/>
                  <a:gd name="connsiteY17" fmla="*/ 575292 h 599950"/>
                  <a:gd name="connsiteX18" fmla="*/ 144082 w 539868"/>
                  <a:gd name="connsiteY18" fmla="*/ 485983 h 599950"/>
                  <a:gd name="connsiteX19" fmla="*/ 138218 w 539868"/>
                  <a:gd name="connsiteY19" fmla="*/ 465123 h 599950"/>
                  <a:gd name="connsiteX20" fmla="*/ 95216 w 539868"/>
                  <a:gd name="connsiteY20" fmla="*/ 474901 h 599950"/>
                  <a:gd name="connsiteX21" fmla="*/ 1392 w 539868"/>
                  <a:gd name="connsiteY21" fmla="*/ 412320 h 599950"/>
                  <a:gd name="connsiteX22" fmla="*/ 12142 w 539868"/>
                  <a:gd name="connsiteY22" fmla="*/ 343545 h 599950"/>
                  <a:gd name="connsiteX23" fmla="*/ 171447 w 539868"/>
                  <a:gd name="connsiteY23" fmla="*/ 203715 h 599950"/>
                  <a:gd name="connsiteX24" fmla="*/ 182198 w 539868"/>
                  <a:gd name="connsiteY24" fmla="*/ 200456 h 599950"/>
                  <a:gd name="connsiteX25" fmla="*/ 176660 w 539868"/>
                  <a:gd name="connsiteY25" fmla="*/ 182529 h 599950"/>
                  <a:gd name="connsiteX26" fmla="*/ 185130 w 539868"/>
                  <a:gd name="connsiteY26" fmla="*/ 124185 h 599950"/>
                  <a:gd name="connsiteX27" fmla="*/ 185130 w 539868"/>
                  <a:gd name="connsiteY27" fmla="*/ 108865 h 599950"/>
                  <a:gd name="connsiteX28" fmla="*/ 113133 w 539868"/>
                  <a:gd name="connsiteY28" fmla="*/ 43677 h 599950"/>
                  <a:gd name="connsiteX29" fmla="*/ 101731 w 539868"/>
                  <a:gd name="connsiteY29" fmla="*/ 38787 h 599950"/>
                  <a:gd name="connsiteX30" fmla="*/ 82836 w 539868"/>
                  <a:gd name="connsiteY30" fmla="*/ 433180 h 599950"/>
                  <a:gd name="connsiteX31" fmla="*/ 92935 w 539868"/>
                  <a:gd name="connsiteY31" fmla="*/ 433180 h 599950"/>
                  <a:gd name="connsiteX32" fmla="*/ 100428 w 539868"/>
                  <a:gd name="connsiteY32" fmla="*/ 431876 h 599950"/>
                  <a:gd name="connsiteX33" fmla="*/ 242793 w 539868"/>
                  <a:gd name="connsiteY33" fmla="*/ 304758 h 599950"/>
                  <a:gd name="connsiteX34" fmla="*/ 247679 w 539868"/>
                  <a:gd name="connsiteY34" fmla="*/ 277705 h 599950"/>
                  <a:gd name="connsiteX35" fmla="*/ 213798 w 539868"/>
                  <a:gd name="connsiteY35" fmla="*/ 239569 h 599950"/>
                  <a:gd name="connsiteX36" fmla="*/ 195229 w 539868"/>
                  <a:gd name="connsiteY36" fmla="*/ 240547 h 599950"/>
                  <a:gd name="connsiteX37" fmla="*/ 71108 w 539868"/>
                  <a:gd name="connsiteY37" fmla="*/ 323663 h 599950"/>
                  <a:gd name="connsiteX38" fmla="*/ 42765 w 539868"/>
                  <a:gd name="connsiteY38" fmla="*/ 388526 h 599950"/>
                  <a:gd name="connsiteX39" fmla="*/ 82836 w 539868"/>
                  <a:gd name="connsiteY39" fmla="*/ 433180 h 599950"/>
                  <a:gd name="connsiteX40" fmla="*/ 448032 w 539868"/>
                  <a:gd name="connsiteY40" fmla="*/ 433506 h 599950"/>
                  <a:gd name="connsiteX41" fmla="*/ 496573 w 539868"/>
                  <a:gd name="connsiteY41" fmla="*/ 388526 h 599950"/>
                  <a:gd name="connsiteX42" fmla="*/ 492664 w 539868"/>
                  <a:gd name="connsiteY42" fmla="*/ 370273 h 599950"/>
                  <a:gd name="connsiteX43" fmla="*/ 343784 w 539868"/>
                  <a:gd name="connsiteY43" fmla="*/ 240873 h 599950"/>
                  <a:gd name="connsiteX44" fmla="*/ 292637 w 539868"/>
                  <a:gd name="connsiteY44" fmla="*/ 293024 h 599950"/>
                  <a:gd name="connsiteX45" fmla="*/ 296546 w 539868"/>
                  <a:gd name="connsiteY45" fmla="*/ 306388 h 599950"/>
                  <a:gd name="connsiteX46" fmla="*/ 374081 w 539868"/>
                  <a:gd name="connsiteY46" fmla="*/ 402541 h 599950"/>
                  <a:gd name="connsiteX47" fmla="*/ 448032 w 539868"/>
                  <a:gd name="connsiteY47" fmla="*/ 433506 h 599950"/>
                  <a:gd name="connsiteX48" fmla="*/ 338571 w 539868"/>
                  <a:gd name="connsiteY48" fmla="*/ 463819 h 599950"/>
                  <a:gd name="connsiteX49" fmla="*/ 341503 w 539868"/>
                  <a:gd name="connsiteY49" fmla="*/ 451107 h 599950"/>
                  <a:gd name="connsiteX50" fmla="*/ 320654 w 539868"/>
                  <a:gd name="connsiteY50" fmla="*/ 419816 h 599950"/>
                  <a:gd name="connsiteX51" fmla="*/ 270809 w 539868"/>
                  <a:gd name="connsiteY51" fmla="*/ 413949 h 599950"/>
                  <a:gd name="connsiteX52" fmla="*/ 188714 w 539868"/>
                  <a:gd name="connsiteY52" fmla="*/ 434810 h 599950"/>
                  <a:gd name="connsiteX53" fmla="*/ 182198 w 539868"/>
                  <a:gd name="connsiteY53" fmla="*/ 463493 h 599950"/>
                  <a:gd name="connsiteX54" fmla="*/ 338571 w 539868"/>
                  <a:gd name="connsiteY54" fmla="*/ 463819 h 599950"/>
                  <a:gd name="connsiteX55" fmla="*/ 304365 w 539868"/>
                  <a:gd name="connsiteY55" fmla="*/ 164602 h 599950"/>
                  <a:gd name="connsiteX56" fmla="*/ 260710 w 539868"/>
                  <a:gd name="connsiteY56" fmla="*/ 123207 h 599950"/>
                  <a:gd name="connsiteX57" fmla="*/ 215753 w 539868"/>
                  <a:gd name="connsiteY57" fmla="*/ 164602 h 599950"/>
                  <a:gd name="connsiteX58" fmla="*/ 259407 w 539868"/>
                  <a:gd name="connsiteY58" fmla="*/ 205997 h 599950"/>
                  <a:gd name="connsiteX59" fmla="*/ 304365 w 539868"/>
                  <a:gd name="connsiteY59" fmla="*/ 164602 h 599950"/>
                  <a:gd name="connsiteX60" fmla="*/ 195555 w 539868"/>
                  <a:gd name="connsiteY60" fmla="*/ 503258 h 599950"/>
                  <a:gd name="connsiteX61" fmla="*/ 259733 w 539868"/>
                  <a:gd name="connsiteY61" fmla="*/ 558343 h 599950"/>
                  <a:gd name="connsiteX62" fmla="*/ 322282 w 539868"/>
                  <a:gd name="connsiteY62" fmla="*/ 502932 h 599950"/>
                  <a:gd name="connsiteX63" fmla="*/ 195555 w 539868"/>
                  <a:gd name="connsiteY63" fmla="*/ 503258 h 599950"/>
                  <a:gd name="connsiteX64" fmla="*/ 253869 w 539868"/>
                  <a:gd name="connsiteY64" fmla="*/ 371903 h 599950"/>
                  <a:gd name="connsiteX65" fmla="*/ 285469 w 539868"/>
                  <a:gd name="connsiteY65" fmla="*/ 371903 h 599950"/>
                  <a:gd name="connsiteX66" fmla="*/ 269506 w 539868"/>
                  <a:gd name="connsiteY66" fmla="*/ 346805 h 599950"/>
                  <a:gd name="connsiteX67" fmla="*/ 253869 w 539868"/>
                  <a:gd name="connsiteY67" fmla="*/ 371903 h 59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39868" h="599950">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grpFill/>
              <a:ln w="3247"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D678F455-7FFC-1D84-5429-2B826EDDB5AA}"/>
                  </a:ext>
                </a:extLst>
              </p:cNvPr>
              <p:cNvSpPr/>
              <p:nvPr/>
            </p:nvSpPr>
            <p:spPr>
              <a:xfrm>
                <a:off x="9101665" y="2826700"/>
                <a:ext cx="204913" cy="155231"/>
              </a:xfrm>
              <a:custGeom>
                <a:avLst/>
                <a:gdLst>
                  <a:gd name="connsiteX0" fmla="*/ 204914 w 204913"/>
                  <a:gd name="connsiteY0" fmla="*/ 1711 h 155231"/>
                  <a:gd name="connsiteX1" fmla="*/ 204914 w 204913"/>
                  <a:gd name="connsiteY1" fmla="*/ 40499 h 155231"/>
                  <a:gd name="connsiteX2" fmla="*/ 191557 w 204913"/>
                  <a:gd name="connsiteY2" fmla="*/ 41151 h 155231"/>
                  <a:gd name="connsiteX3" fmla="*/ 114999 w 204913"/>
                  <a:gd name="connsiteY3" fmla="*/ 40825 h 155231"/>
                  <a:gd name="connsiteX4" fmla="*/ 98059 w 204913"/>
                  <a:gd name="connsiteY4" fmla="*/ 50277 h 155231"/>
                  <a:gd name="connsiteX5" fmla="*/ 42025 w 204913"/>
                  <a:gd name="connsiteY5" fmla="*/ 144149 h 155231"/>
                  <a:gd name="connsiteX6" fmla="*/ 34858 w 204913"/>
                  <a:gd name="connsiteY6" fmla="*/ 155231 h 155231"/>
                  <a:gd name="connsiteX7" fmla="*/ 0 w 204913"/>
                  <a:gd name="connsiteY7" fmla="*/ 134371 h 155231"/>
                  <a:gd name="connsiteX8" fmla="*/ 9773 w 204913"/>
                  <a:gd name="connsiteY8" fmla="*/ 118073 h 155231"/>
                  <a:gd name="connsiteX9" fmla="*/ 75255 w 204913"/>
                  <a:gd name="connsiteY9" fmla="*/ 9208 h 155231"/>
                  <a:gd name="connsiteX10" fmla="*/ 86983 w 204913"/>
                  <a:gd name="connsiteY10" fmla="*/ 407 h 155231"/>
                  <a:gd name="connsiteX11" fmla="*/ 201330 w 204913"/>
                  <a:gd name="connsiteY11" fmla="*/ 81 h 155231"/>
                  <a:gd name="connsiteX12" fmla="*/ 204914 w 204913"/>
                  <a:gd name="connsiteY12" fmla="*/ 1711 h 15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913" h="155231">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grpFill/>
              <a:ln w="3247"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79BBD089-AED2-81FA-0A5B-B9D6BFAFF5BD}"/>
                  </a:ext>
                </a:extLst>
              </p:cNvPr>
              <p:cNvSpPr/>
              <p:nvPr/>
            </p:nvSpPr>
            <p:spPr>
              <a:xfrm>
                <a:off x="9525827" y="3034082"/>
                <a:ext cx="205239" cy="155801"/>
              </a:xfrm>
              <a:custGeom>
                <a:avLst/>
                <a:gdLst>
                  <a:gd name="connsiteX0" fmla="*/ 205240 w 205239"/>
                  <a:gd name="connsiteY0" fmla="*/ 134289 h 155801"/>
                  <a:gd name="connsiteX1" fmla="*/ 169730 w 205239"/>
                  <a:gd name="connsiteY1" fmla="*/ 155801 h 155801"/>
                  <a:gd name="connsiteX2" fmla="*/ 126076 w 205239"/>
                  <a:gd name="connsiteY2" fmla="*/ 83442 h 155801"/>
                  <a:gd name="connsiteX3" fmla="*/ 100014 w 205239"/>
                  <a:gd name="connsiteY3" fmla="*/ 44328 h 155801"/>
                  <a:gd name="connsiteX4" fmla="*/ 52124 w 205239"/>
                  <a:gd name="connsiteY4" fmla="*/ 41721 h 155801"/>
                  <a:gd name="connsiteX5" fmla="*/ 0 w 205239"/>
                  <a:gd name="connsiteY5" fmla="*/ 41721 h 155801"/>
                  <a:gd name="connsiteX6" fmla="*/ 0 w 205239"/>
                  <a:gd name="connsiteY6" fmla="*/ 0 h 155801"/>
                  <a:gd name="connsiteX7" fmla="*/ 119886 w 205239"/>
                  <a:gd name="connsiteY7" fmla="*/ 326 h 155801"/>
                  <a:gd name="connsiteX8" fmla="*/ 127379 w 205239"/>
                  <a:gd name="connsiteY8" fmla="*/ 5541 h 155801"/>
                  <a:gd name="connsiteX9" fmla="*/ 205240 w 205239"/>
                  <a:gd name="connsiteY9" fmla="*/ 134289 h 15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39" h="155801">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grpFill/>
              <a:ln w="3247"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3D5971CA-B036-4288-FB36-E76DD29F2FA7}"/>
                  </a:ext>
                </a:extLst>
              </p:cNvPr>
              <p:cNvSpPr/>
              <p:nvPr/>
            </p:nvSpPr>
            <p:spPr>
              <a:xfrm>
                <a:off x="9101339" y="3376324"/>
                <a:ext cx="204913" cy="155556"/>
              </a:xfrm>
              <a:custGeom>
                <a:avLst/>
                <a:gdLst>
                  <a:gd name="connsiteX0" fmla="*/ 0 w 204913"/>
                  <a:gd name="connsiteY0" fmla="*/ 21186 h 155556"/>
                  <a:gd name="connsiteX1" fmla="*/ 35184 w 204913"/>
                  <a:gd name="connsiteY1" fmla="*/ 0 h 155556"/>
                  <a:gd name="connsiteX2" fmla="*/ 42677 w 204913"/>
                  <a:gd name="connsiteY2" fmla="*/ 11408 h 155556"/>
                  <a:gd name="connsiteX3" fmla="*/ 98059 w 204913"/>
                  <a:gd name="connsiteY3" fmla="*/ 104302 h 155556"/>
                  <a:gd name="connsiteX4" fmla="*/ 115977 w 204913"/>
                  <a:gd name="connsiteY4" fmla="*/ 114081 h 155556"/>
                  <a:gd name="connsiteX5" fmla="*/ 204914 w 204913"/>
                  <a:gd name="connsiteY5" fmla="*/ 113754 h 155556"/>
                  <a:gd name="connsiteX6" fmla="*/ 204914 w 204913"/>
                  <a:gd name="connsiteY6" fmla="*/ 155475 h 155556"/>
                  <a:gd name="connsiteX7" fmla="*/ 171359 w 204913"/>
                  <a:gd name="connsiteY7" fmla="*/ 155475 h 155556"/>
                  <a:gd name="connsiteX8" fmla="*/ 89589 w 204913"/>
                  <a:gd name="connsiteY8" fmla="*/ 155149 h 155556"/>
                  <a:gd name="connsiteX9" fmla="*/ 78187 w 204913"/>
                  <a:gd name="connsiteY9" fmla="*/ 150260 h 155556"/>
                  <a:gd name="connsiteX10" fmla="*/ 0 w 204913"/>
                  <a:gd name="connsiteY10" fmla="*/ 21186 h 15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13" h="155556">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grpFill/>
              <a:ln w="3247"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9D872B36-0BDA-0E67-6907-576B5E8ECB3C}"/>
                  </a:ext>
                </a:extLst>
              </p:cNvPr>
              <p:cNvSpPr/>
              <p:nvPr/>
            </p:nvSpPr>
            <p:spPr>
              <a:xfrm>
                <a:off x="9428693" y="3448471"/>
                <a:ext cx="132318" cy="280524"/>
              </a:xfrm>
              <a:custGeom>
                <a:avLst/>
                <a:gdLst>
                  <a:gd name="connsiteX0" fmla="*/ 114401 w 132318"/>
                  <a:gd name="connsiteY0" fmla="*/ 259339 h 280524"/>
                  <a:gd name="connsiteX1" fmla="*/ 78891 w 132318"/>
                  <a:gd name="connsiteY1" fmla="*/ 280525 h 280524"/>
                  <a:gd name="connsiteX2" fmla="*/ 50874 w 132318"/>
                  <a:gd name="connsiteY2" fmla="*/ 233915 h 280524"/>
                  <a:gd name="connsiteX3" fmla="*/ 2985 w 132318"/>
                  <a:gd name="connsiteY3" fmla="*/ 154059 h 280524"/>
                  <a:gd name="connsiteX4" fmla="*/ 2659 w 132318"/>
                  <a:gd name="connsiteY4" fmla="*/ 137109 h 280524"/>
                  <a:gd name="connsiteX5" fmla="*/ 80845 w 132318"/>
                  <a:gd name="connsiteY5" fmla="*/ 8036 h 280524"/>
                  <a:gd name="connsiteX6" fmla="*/ 93225 w 132318"/>
                  <a:gd name="connsiteY6" fmla="*/ 539 h 280524"/>
                  <a:gd name="connsiteX7" fmla="*/ 132318 w 132318"/>
                  <a:gd name="connsiteY7" fmla="*/ 213 h 280524"/>
                  <a:gd name="connsiteX8" fmla="*/ 132318 w 132318"/>
                  <a:gd name="connsiteY8" fmla="*/ 42260 h 280524"/>
                  <a:gd name="connsiteX9" fmla="*/ 93225 w 132318"/>
                  <a:gd name="connsiteY9" fmla="*/ 67357 h 280524"/>
                  <a:gd name="connsiteX10" fmla="*/ 51525 w 132318"/>
                  <a:gd name="connsiteY10" fmla="*/ 136132 h 280524"/>
                  <a:gd name="connsiteX11" fmla="*/ 51525 w 132318"/>
                  <a:gd name="connsiteY11" fmla="*/ 154385 h 280524"/>
                  <a:gd name="connsiteX12" fmla="*/ 114401 w 132318"/>
                  <a:gd name="connsiteY12" fmla="*/ 259339 h 2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18" h="280524">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grpFill/>
              <a:ln w="3247"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9D8CB1FC-6786-0F72-577D-C7B8E2F0E61A}"/>
                  </a:ext>
                </a:extLst>
              </p:cNvPr>
              <p:cNvSpPr/>
              <p:nvPr/>
            </p:nvSpPr>
            <p:spPr>
              <a:xfrm>
                <a:off x="9603362" y="3449987"/>
                <a:ext cx="40396" cy="39439"/>
              </a:xfrm>
              <a:custGeom>
                <a:avLst/>
                <a:gdLst>
                  <a:gd name="connsiteX0" fmla="*/ 0 w 40396"/>
                  <a:gd name="connsiteY0" fmla="*/ 39439 h 39439"/>
                  <a:gd name="connsiteX1" fmla="*/ 0 w 40396"/>
                  <a:gd name="connsiteY1" fmla="*/ 0 h 39439"/>
                  <a:gd name="connsiteX2" fmla="*/ 40396 w 40396"/>
                  <a:gd name="connsiteY2" fmla="*/ 0 h 39439"/>
                  <a:gd name="connsiteX3" fmla="*/ 40396 w 40396"/>
                  <a:gd name="connsiteY3" fmla="*/ 39439 h 39439"/>
                  <a:gd name="connsiteX4" fmla="*/ 0 w 40396"/>
                  <a:gd name="connsiteY4" fmla="*/ 39439 h 3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6" h="39439">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grpFill/>
              <a:ln w="3247"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3DDF860C-0300-BEF4-AF3C-1127C417544C}"/>
                  </a:ext>
                </a:extLst>
              </p:cNvPr>
              <p:cNvSpPr/>
              <p:nvPr/>
            </p:nvSpPr>
            <p:spPr>
              <a:xfrm>
                <a:off x="9760967" y="3252139"/>
                <a:ext cx="214106" cy="279986"/>
              </a:xfrm>
              <a:custGeom>
                <a:avLst/>
                <a:gdLst>
                  <a:gd name="connsiteX0" fmla="*/ 214107 w 214106"/>
                  <a:gd name="connsiteY0" fmla="*/ 237939 h 279986"/>
                  <a:gd name="connsiteX1" fmla="*/ 214107 w 214106"/>
                  <a:gd name="connsiteY1" fmla="*/ 279660 h 279986"/>
                  <a:gd name="connsiteX2" fmla="*/ 192931 w 214106"/>
                  <a:gd name="connsiteY2" fmla="*/ 279660 h 279986"/>
                  <a:gd name="connsiteX3" fmla="*/ 94872 w 214106"/>
                  <a:gd name="connsiteY3" fmla="*/ 279986 h 279986"/>
                  <a:gd name="connsiteX4" fmla="*/ 78909 w 214106"/>
                  <a:gd name="connsiteY4" fmla="*/ 271186 h 279986"/>
                  <a:gd name="connsiteX5" fmla="*/ 2351 w 214106"/>
                  <a:gd name="connsiteY5" fmla="*/ 142764 h 279986"/>
                  <a:gd name="connsiteX6" fmla="*/ 1048 w 214106"/>
                  <a:gd name="connsiteY6" fmla="*/ 128748 h 279986"/>
                  <a:gd name="connsiteX7" fmla="*/ 75000 w 214106"/>
                  <a:gd name="connsiteY7" fmla="*/ 4563 h 279986"/>
                  <a:gd name="connsiteX8" fmla="*/ 78583 w 214106"/>
                  <a:gd name="connsiteY8" fmla="*/ 0 h 279986"/>
                  <a:gd name="connsiteX9" fmla="*/ 113441 w 214106"/>
                  <a:gd name="connsiteY9" fmla="*/ 20861 h 279986"/>
                  <a:gd name="connsiteX10" fmla="*/ 51543 w 214106"/>
                  <a:gd name="connsiteY10" fmla="*/ 123859 h 279986"/>
                  <a:gd name="connsiteX11" fmla="*/ 51543 w 214106"/>
                  <a:gd name="connsiteY11" fmla="*/ 145045 h 279986"/>
                  <a:gd name="connsiteX12" fmla="*/ 101387 w 214106"/>
                  <a:gd name="connsiteY12" fmla="*/ 228161 h 279986"/>
                  <a:gd name="connsiteX13" fmla="*/ 119305 w 214106"/>
                  <a:gd name="connsiteY13" fmla="*/ 238265 h 279986"/>
                  <a:gd name="connsiteX14" fmla="*/ 199772 w 214106"/>
                  <a:gd name="connsiteY14" fmla="*/ 237939 h 279986"/>
                  <a:gd name="connsiteX15" fmla="*/ 214107 w 214106"/>
                  <a:gd name="connsiteY15" fmla="*/ 237939 h 27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106" h="27998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grpFill/>
              <a:ln w="3247" cap="flat">
                <a:noFill/>
                <a:prstDash val="solid"/>
                <a:miter/>
              </a:ln>
            </p:spPr>
            <p:txBody>
              <a:bodyPr rtlCol="0" anchor="ctr"/>
              <a:lstStyle/>
              <a:p>
                <a:pPr algn="l" rtl="0"/>
                <a:endParaRPr lang="en-US"/>
              </a:p>
            </p:txBody>
          </p:sp>
        </p:grpSp>
        <p:grpSp>
          <p:nvGrpSpPr>
            <p:cNvPr id="23" name="Graphic 125">
              <a:extLst>
                <a:ext uri="{FF2B5EF4-FFF2-40B4-BE49-F238E27FC236}">
                  <a16:creationId xmlns:a16="http://schemas.microsoft.com/office/drawing/2014/main" id="{B2DE1523-5545-4014-9DE2-6AD3F38F1F77}"/>
                </a:ext>
              </a:extLst>
            </p:cNvPr>
            <p:cNvGrpSpPr/>
            <p:nvPr/>
          </p:nvGrpSpPr>
          <p:grpSpPr>
            <a:xfrm>
              <a:off x="2332611" y="4670411"/>
              <a:ext cx="164944" cy="211586"/>
              <a:chOff x="9926214" y="2884474"/>
              <a:chExt cx="164944" cy="211586"/>
            </a:xfrm>
            <a:solidFill>
              <a:srgbClr val="E8A116"/>
            </a:solidFill>
          </p:grpSpPr>
          <p:sp>
            <p:nvSpPr>
              <p:cNvPr id="24" name="Freeform 23">
                <a:extLst>
                  <a:ext uri="{FF2B5EF4-FFF2-40B4-BE49-F238E27FC236}">
                    <a16:creationId xmlns:a16="http://schemas.microsoft.com/office/drawing/2014/main" id="{776BC8B2-BA32-88F7-0E92-7712C64384FB}"/>
                  </a:ext>
                </a:extLst>
              </p:cNvPr>
              <p:cNvSpPr/>
              <p:nvPr/>
            </p:nvSpPr>
            <p:spPr>
              <a:xfrm>
                <a:off x="9926214" y="2951316"/>
                <a:ext cx="164944" cy="50172"/>
              </a:xfrm>
              <a:custGeom>
                <a:avLst/>
                <a:gdLst>
                  <a:gd name="connsiteX0" fmla="*/ 160276 w 164944"/>
                  <a:gd name="connsiteY0" fmla="*/ 50172 h 50172"/>
                  <a:gd name="connsiteX1" fmla="*/ 3903 w 164944"/>
                  <a:gd name="connsiteY1" fmla="*/ 49846 h 50172"/>
                  <a:gd name="connsiteX2" fmla="*/ 10418 w 164944"/>
                  <a:gd name="connsiteY2" fmla="*/ 21163 h 50172"/>
                  <a:gd name="connsiteX3" fmla="*/ 92514 w 164944"/>
                  <a:gd name="connsiteY3" fmla="*/ 302 h 50172"/>
                  <a:gd name="connsiteX4" fmla="*/ 142358 w 164944"/>
                  <a:gd name="connsiteY4" fmla="*/ 6170 h 50172"/>
                  <a:gd name="connsiteX5" fmla="*/ 163208 w 164944"/>
                  <a:gd name="connsiteY5" fmla="*/ 37460 h 50172"/>
                  <a:gd name="connsiteX6" fmla="*/ 160276 w 164944"/>
                  <a:gd name="connsiteY6" fmla="*/ 50172 h 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44" h="50172">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grpFill/>
              <a:ln w="3247"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96699672-F3DB-734D-2F6C-0DCF1BE7F9A9}"/>
                  </a:ext>
                </a:extLst>
              </p:cNvPr>
              <p:cNvSpPr/>
              <p:nvPr/>
            </p:nvSpPr>
            <p:spPr>
              <a:xfrm>
                <a:off x="9943474" y="3034530"/>
                <a:ext cx="127053" cy="61529"/>
              </a:xfrm>
              <a:custGeom>
                <a:avLst/>
                <a:gdLst>
                  <a:gd name="connsiteX0" fmla="*/ 0 w 127053"/>
                  <a:gd name="connsiteY0" fmla="*/ 6397 h 61529"/>
                  <a:gd name="connsiteX1" fmla="*/ 127053 w 127053"/>
                  <a:gd name="connsiteY1" fmla="*/ 6071 h 61529"/>
                  <a:gd name="connsiteX2" fmla="*/ 64504 w 127053"/>
                  <a:gd name="connsiteY2" fmla="*/ 61482 h 61529"/>
                  <a:gd name="connsiteX3" fmla="*/ 0 w 127053"/>
                  <a:gd name="connsiteY3" fmla="*/ 6397 h 61529"/>
                </a:gdLst>
                <a:ahLst/>
                <a:cxnLst>
                  <a:cxn ang="0">
                    <a:pos x="connsiteX0" y="connsiteY0"/>
                  </a:cxn>
                  <a:cxn ang="0">
                    <a:pos x="connsiteX1" y="connsiteY1"/>
                  </a:cxn>
                  <a:cxn ang="0">
                    <a:pos x="connsiteX2" y="connsiteY2"/>
                  </a:cxn>
                  <a:cxn ang="0">
                    <a:pos x="connsiteX3" y="connsiteY3"/>
                  </a:cxn>
                </a:cxnLst>
                <a:rect l="l" t="t" r="r" b="b"/>
                <a:pathLst>
                  <a:path w="127053" h="61529">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grpFill/>
              <a:ln w="3247"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69C1AFE1-1D28-E454-0E1A-5E5022270224}"/>
                  </a:ext>
                </a:extLst>
              </p:cNvPr>
              <p:cNvSpPr/>
              <p:nvPr/>
            </p:nvSpPr>
            <p:spPr>
              <a:xfrm>
                <a:off x="10001788" y="2884474"/>
                <a:ext cx="31600" cy="25097"/>
              </a:xfrm>
              <a:custGeom>
                <a:avLst/>
                <a:gdLst>
                  <a:gd name="connsiteX0" fmla="*/ 0 w 31600"/>
                  <a:gd name="connsiteY0" fmla="*/ 25098 h 25097"/>
                  <a:gd name="connsiteX1" fmla="*/ 15637 w 31600"/>
                  <a:gd name="connsiteY1" fmla="*/ 0 h 25097"/>
                  <a:gd name="connsiteX2" fmla="*/ 31600 w 31600"/>
                  <a:gd name="connsiteY2" fmla="*/ 25098 h 25097"/>
                  <a:gd name="connsiteX3" fmla="*/ 0 w 31600"/>
                  <a:gd name="connsiteY3" fmla="*/ 25098 h 25097"/>
                </a:gdLst>
                <a:ahLst/>
                <a:cxnLst>
                  <a:cxn ang="0">
                    <a:pos x="connsiteX0" y="connsiteY0"/>
                  </a:cxn>
                  <a:cxn ang="0">
                    <a:pos x="connsiteX1" y="connsiteY1"/>
                  </a:cxn>
                  <a:cxn ang="0">
                    <a:pos x="connsiteX2" y="connsiteY2"/>
                  </a:cxn>
                  <a:cxn ang="0">
                    <a:pos x="connsiteX3" y="connsiteY3"/>
                  </a:cxn>
                </a:cxnLst>
                <a:rect l="l" t="t" r="r" b="b"/>
                <a:pathLst>
                  <a:path w="31600" h="25097">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grpFill/>
              <a:ln w="3247"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07622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792859" y="761604"/>
            <a:ext cx="7783630" cy="5234406"/>
          </a:xfrm>
        </p:spPr>
        <p:txBody>
          <a:bodyPr/>
          <a:lstStyle/>
          <a:p>
            <a:pPr marL="12700" indent="-12700" algn="l" rtl="0">
              <a:lnSpc>
                <a:spcPts val="2480"/>
              </a:lnSpc>
              <a:spcBef>
                <a:spcPts val="0"/>
              </a:spcBef>
            </a:pPr>
            <a:r>
              <a:rPr lang="en-IE" sz="2400" dirty="0">
                <a:solidFill>
                  <a:srgbClr val="424242"/>
                </a:solidFill>
              </a:rPr>
              <a:t>Når først disse celler er blevet dækket med voks, er honningen klar. Denne honning er en fødevarebutik, som bikolonien kan spise gennem vinteren eller kan høstes af biavleren. Se direktiv 2014/63EU for sammensætning og mærkning af honning. EN</a:t>
            </a:r>
            <a:r>
              <a:rPr lang="en-IE" sz="2400" b="1" dirty="0">
                <a:solidFill>
                  <a:srgbClr val="424242"/>
                </a:solidFill>
              </a:rPr>
              <a:t>bi ryger er</a:t>
            </a:r>
            <a:r>
              <a:rPr lang="en-IE" sz="2400" dirty="0">
                <a:solidFill>
                  <a:srgbClr val="424242"/>
                </a:solidFill>
              </a:rPr>
              <a:t>bruges af biavlere til at maskere biernes feromoner og holder derfor bier i ro, når de åbner og løfter honningkamme fra stadet.</a:t>
            </a:r>
            <a:r>
              <a:rPr lang="en-IE" sz="2400" b="1" dirty="0">
                <a:solidFill>
                  <a:srgbClr val="424242"/>
                </a:solidFill>
              </a:rPr>
              <a:t>Bivoks</a:t>
            </a:r>
            <a:r>
              <a:rPr lang="en-IE" sz="2400" dirty="0">
                <a:solidFill>
                  <a:srgbClr val="424242"/>
                </a:solidFill>
              </a:rPr>
              <a:t>kan laves af voksen</a:t>
            </a:r>
            <a:r>
              <a:rPr lang="en-IE" sz="2400" dirty="0" err="1">
                <a:solidFill>
                  <a:srgbClr val="424242"/>
                </a:solidFill>
              </a:rPr>
              <a:t>afdækninger</a:t>
            </a:r>
            <a:r>
              <a:rPr lang="en-IE" sz="2400" dirty="0">
                <a:solidFill>
                  <a:srgbClr val="424242"/>
                </a:solidFill>
              </a:rPr>
              <a:t>af honningkagen. Prøv at opmuntre samfundet til at vokse</a:t>
            </a:r>
            <a:r>
              <a:rPr lang="en-IE" sz="2400" b="1" dirty="0">
                <a:solidFill>
                  <a:srgbClr val="424242"/>
                </a:solidFill>
              </a:rPr>
              <a:t>bestøvende planter</a:t>
            </a:r>
            <a:r>
              <a:rPr lang="en-IE" sz="2400" dirty="0">
                <a:solidFill>
                  <a:srgbClr val="424242"/>
                </a:solidFill>
              </a:rPr>
              <a:t>der tiltrækker bier på forskellige årstider for bier at fouragere. Bier samler typisk nektar fra blomster inden for en radius på 6 km.</a:t>
            </a:r>
            <a:r>
              <a:rPr lang="en-IE" sz="2400" b="1" dirty="0">
                <a:solidFill>
                  <a:srgbClr val="424242"/>
                </a:solidFill>
              </a:rPr>
              <a:t>Pesticider</a:t>
            </a:r>
            <a:r>
              <a:rPr lang="en-IE" sz="2400" dirty="0">
                <a:solidFill>
                  <a:srgbClr val="424242"/>
                </a:solidFill>
              </a:rPr>
              <a:t>kan være giftig for bier</a:t>
            </a:r>
            <a:r>
              <a:rPr lang="en-IE" sz="2400" b="1" dirty="0">
                <a:solidFill>
                  <a:srgbClr val="424242"/>
                </a:solidFill>
              </a:rPr>
              <a:t>.</a:t>
            </a:r>
            <a:r>
              <a:rPr lang="en-IE" sz="2400" dirty="0">
                <a:solidFill>
                  <a:srgbClr val="424242"/>
                </a:solidFill>
              </a:rPr>
              <a:t>Herbicider og fungicider er generelt ikke-giftige for bier. Når bistaden bliver for overfyldt, eller dronningen bliver for gammel, forlader dronningen bikuben med omkring halvdelen af ​​arbejdsbierne – det kaldes en bi</a:t>
            </a:r>
            <a:r>
              <a:rPr lang="en-IE" sz="2400" b="1" dirty="0">
                <a:solidFill>
                  <a:srgbClr val="424242"/>
                </a:solidFill>
              </a:rPr>
              <a:t>sværm</a:t>
            </a:r>
            <a:r>
              <a:rPr lang="en-IE" sz="2400" dirty="0">
                <a:solidFill>
                  <a:srgbClr val="424242"/>
                </a:solidFill>
              </a:rPr>
              <a:t>.</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881609" cy="803654"/>
          </a:xfrm>
        </p:spPr>
        <p:txBody>
          <a:bodyPr/>
          <a:lstStyle/>
          <a:p>
            <a:pPr algn="l" rtl="0">
              <a:lnSpc>
                <a:spcPts val="3520"/>
              </a:lnSpc>
              <a:spcBef>
                <a:spcPts val="0"/>
              </a:spcBef>
            </a:pPr>
            <a:r>
              <a:rPr lang="en-US" b="1" dirty="0">
                <a:solidFill>
                  <a:srgbClr val="E8A116"/>
                </a:solidFill>
              </a:rPr>
              <a:t>2.8 Byavl: Biavl og honningproduktion</a:t>
            </a:r>
          </a:p>
          <a:p>
            <a:pPr algn="l" rtl="0">
              <a:lnSpc>
                <a:spcPts val="3520"/>
              </a:lnSpc>
              <a:spcBef>
                <a:spcPts val="0"/>
              </a:spcBef>
            </a:pPr>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282798" y="34605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F35692F-1833-80A5-E1D0-0C0D43941113}"/>
              </a:ext>
            </a:extLst>
          </p:cNvPr>
          <p:cNvGrpSpPr/>
          <p:nvPr/>
        </p:nvGrpSpPr>
        <p:grpSpPr>
          <a:xfrm>
            <a:off x="2328072" y="4794279"/>
            <a:ext cx="1196186" cy="1190483"/>
            <a:chOff x="1404139" y="4323606"/>
            <a:chExt cx="1290045" cy="1283894"/>
          </a:xfrm>
        </p:grpSpPr>
        <p:grpSp>
          <p:nvGrpSpPr>
            <p:cNvPr id="14" name="Group 13">
              <a:extLst>
                <a:ext uri="{FF2B5EF4-FFF2-40B4-BE49-F238E27FC236}">
                  <a16:creationId xmlns:a16="http://schemas.microsoft.com/office/drawing/2014/main" id="{33E510D0-BC7D-4EF9-FF93-C01E3AC3DD6D}"/>
                </a:ext>
              </a:extLst>
            </p:cNvPr>
            <p:cNvGrpSpPr/>
            <p:nvPr/>
          </p:nvGrpSpPr>
          <p:grpSpPr>
            <a:xfrm>
              <a:off x="1404139" y="4323606"/>
              <a:ext cx="1290045" cy="1283894"/>
              <a:chOff x="8997742" y="2537669"/>
              <a:chExt cx="1290045" cy="1283894"/>
            </a:xfrm>
            <a:solidFill>
              <a:srgbClr val="296B5F"/>
            </a:solidFill>
          </p:grpSpPr>
          <p:sp>
            <p:nvSpPr>
              <p:cNvPr id="15" name="Freeform 14">
                <a:extLst>
                  <a:ext uri="{FF2B5EF4-FFF2-40B4-BE49-F238E27FC236}">
                    <a16:creationId xmlns:a16="http://schemas.microsoft.com/office/drawing/2014/main" id="{15FD0AF6-1F0B-8205-FA0B-F8F0BF19BCBE}"/>
                  </a:ext>
                </a:extLst>
              </p:cNvPr>
              <p:cNvSpPr/>
              <p:nvPr/>
            </p:nvSpPr>
            <p:spPr>
              <a:xfrm>
                <a:off x="8997742" y="2742312"/>
                <a:ext cx="1166125" cy="1079251"/>
              </a:xfrm>
              <a:custGeom>
                <a:avLst/>
                <a:gdLst>
                  <a:gd name="connsiteX0" fmla="*/ 326 w 1166125"/>
                  <a:gd name="connsiteY0" fmla="*/ 228211 h 1079251"/>
                  <a:gd name="connsiteX1" fmla="*/ 113371 w 1166125"/>
                  <a:gd name="connsiteY1" fmla="*/ 40793 h 1079251"/>
                  <a:gd name="connsiteX2" fmla="*/ 137804 w 1166125"/>
                  <a:gd name="connsiteY2" fmla="*/ 3635 h 1079251"/>
                  <a:gd name="connsiteX3" fmla="*/ 183413 w 1166125"/>
                  <a:gd name="connsiteY3" fmla="*/ 1354 h 1079251"/>
                  <a:gd name="connsiteX4" fmla="*/ 357052 w 1166125"/>
                  <a:gd name="connsiteY4" fmla="*/ 1028 h 1079251"/>
                  <a:gd name="connsiteX5" fmla="*/ 373992 w 1166125"/>
                  <a:gd name="connsiteY5" fmla="*/ 10806 h 1079251"/>
                  <a:gd name="connsiteX6" fmla="*/ 486060 w 1166125"/>
                  <a:gd name="connsiteY6" fmla="*/ 198876 h 1079251"/>
                  <a:gd name="connsiteX7" fmla="*/ 503978 w 1166125"/>
                  <a:gd name="connsiteY7" fmla="*/ 208654 h 1079251"/>
                  <a:gd name="connsiteX8" fmla="*/ 687716 w 1166125"/>
                  <a:gd name="connsiteY8" fmla="*/ 208328 h 1079251"/>
                  <a:gd name="connsiteX9" fmla="*/ 705634 w 1166125"/>
                  <a:gd name="connsiteY9" fmla="*/ 218107 h 1079251"/>
                  <a:gd name="connsiteX10" fmla="*/ 818027 w 1166125"/>
                  <a:gd name="connsiteY10" fmla="*/ 405851 h 1079251"/>
                  <a:gd name="connsiteX11" fmla="*/ 835945 w 1166125"/>
                  <a:gd name="connsiteY11" fmla="*/ 415955 h 1079251"/>
                  <a:gd name="connsiteX12" fmla="*/ 1018380 w 1166125"/>
                  <a:gd name="connsiteY12" fmla="*/ 415629 h 1079251"/>
                  <a:gd name="connsiteX13" fmla="*/ 1038253 w 1166125"/>
                  <a:gd name="connsiteY13" fmla="*/ 426385 h 1079251"/>
                  <a:gd name="connsiteX14" fmla="*/ 1163026 w 1166125"/>
                  <a:gd name="connsiteY14" fmla="*/ 634664 h 1079251"/>
                  <a:gd name="connsiteX15" fmla="*/ 1163351 w 1166125"/>
                  <a:gd name="connsiteY15" fmla="*/ 652591 h 1079251"/>
                  <a:gd name="connsiteX16" fmla="*/ 1037275 w 1166125"/>
                  <a:gd name="connsiteY16" fmla="*/ 862825 h 1079251"/>
                  <a:gd name="connsiteX17" fmla="*/ 1020335 w 1166125"/>
                  <a:gd name="connsiteY17" fmla="*/ 872277 h 1079251"/>
                  <a:gd name="connsiteX18" fmla="*/ 836596 w 1166125"/>
                  <a:gd name="connsiteY18" fmla="*/ 871951 h 1079251"/>
                  <a:gd name="connsiteX19" fmla="*/ 817701 w 1166125"/>
                  <a:gd name="connsiteY19" fmla="*/ 882381 h 1079251"/>
                  <a:gd name="connsiteX20" fmla="*/ 705960 w 1166125"/>
                  <a:gd name="connsiteY20" fmla="*/ 1069148 h 1079251"/>
                  <a:gd name="connsiteX21" fmla="*/ 688042 w 1166125"/>
                  <a:gd name="connsiteY21" fmla="*/ 1079252 h 1079251"/>
                  <a:gd name="connsiteX22" fmla="*/ 480522 w 1166125"/>
                  <a:gd name="connsiteY22" fmla="*/ 1079252 h 1079251"/>
                  <a:gd name="connsiteX23" fmla="*/ 462604 w 1166125"/>
                  <a:gd name="connsiteY23" fmla="*/ 1069148 h 1079251"/>
                  <a:gd name="connsiteX24" fmla="*/ 350536 w 1166125"/>
                  <a:gd name="connsiteY24" fmla="*/ 881078 h 1079251"/>
                  <a:gd name="connsiteX25" fmla="*/ 333596 w 1166125"/>
                  <a:gd name="connsiteY25" fmla="*/ 871625 h 1079251"/>
                  <a:gd name="connsiteX26" fmla="*/ 154744 w 1166125"/>
                  <a:gd name="connsiteY26" fmla="*/ 872277 h 1079251"/>
                  <a:gd name="connsiteX27" fmla="*/ 128030 w 1166125"/>
                  <a:gd name="connsiteY27" fmla="*/ 857610 h 1079251"/>
                  <a:gd name="connsiteX28" fmla="*/ 7819 w 1166125"/>
                  <a:gd name="connsiteY28" fmla="*/ 656828 h 1079251"/>
                  <a:gd name="connsiteX29" fmla="*/ 0 w 1166125"/>
                  <a:gd name="connsiteY29" fmla="*/ 645746 h 1079251"/>
                  <a:gd name="connsiteX30" fmla="*/ 0 w 1166125"/>
                  <a:gd name="connsiteY30" fmla="*/ 640857 h 1079251"/>
                  <a:gd name="connsiteX31" fmla="*/ 3583 w 1166125"/>
                  <a:gd name="connsiteY31" fmla="*/ 637597 h 1079251"/>
                  <a:gd name="connsiteX32" fmla="*/ 120212 w 1166125"/>
                  <a:gd name="connsiteY32" fmla="*/ 442356 h 1079251"/>
                  <a:gd name="connsiteX33" fmla="*/ 119234 w 1166125"/>
                  <a:gd name="connsiteY33" fmla="*/ 428015 h 1079251"/>
                  <a:gd name="connsiteX34" fmla="*/ 70368 w 1166125"/>
                  <a:gd name="connsiteY34" fmla="*/ 345877 h 1079251"/>
                  <a:gd name="connsiteX35" fmla="*/ 0 w 1166125"/>
                  <a:gd name="connsiteY35" fmla="*/ 229841 h 1079251"/>
                  <a:gd name="connsiteX36" fmla="*/ 326 w 1166125"/>
                  <a:gd name="connsiteY36" fmla="*/ 228211 h 1079251"/>
                  <a:gd name="connsiteX37" fmla="*/ 253455 w 1166125"/>
                  <a:gd name="connsiteY37" fmla="*/ 42423 h 1079251"/>
                  <a:gd name="connsiteX38" fmla="*/ 170382 w 1166125"/>
                  <a:gd name="connsiteY38" fmla="*/ 42749 h 1079251"/>
                  <a:gd name="connsiteX39" fmla="*/ 155722 w 1166125"/>
                  <a:gd name="connsiteY39" fmla="*/ 50897 h 1079251"/>
                  <a:gd name="connsiteX40" fmla="*/ 53102 w 1166125"/>
                  <a:gd name="connsiteY40" fmla="*/ 221040 h 1079251"/>
                  <a:gd name="connsiteX41" fmla="*/ 52776 w 1166125"/>
                  <a:gd name="connsiteY41" fmla="*/ 236686 h 1079251"/>
                  <a:gd name="connsiteX42" fmla="*/ 156047 w 1166125"/>
                  <a:gd name="connsiteY42" fmla="*/ 407806 h 1079251"/>
                  <a:gd name="connsiteX43" fmla="*/ 169730 w 1166125"/>
                  <a:gd name="connsiteY43" fmla="*/ 415629 h 1079251"/>
                  <a:gd name="connsiteX44" fmla="*/ 334573 w 1166125"/>
                  <a:gd name="connsiteY44" fmla="*/ 416281 h 1079251"/>
                  <a:gd name="connsiteX45" fmla="*/ 349559 w 1166125"/>
                  <a:gd name="connsiteY45" fmla="*/ 407806 h 1079251"/>
                  <a:gd name="connsiteX46" fmla="*/ 451853 w 1166125"/>
                  <a:gd name="connsiteY46" fmla="*/ 237338 h 1079251"/>
                  <a:gd name="connsiteX47" fmla="*/ 451527 w 1166125"/>
                  <a:gd name="connsiteY47" fmla="*/ 220388 h 1079251"/>
                  <a:gd name="connsiteX48" fmla="*/ 350211 w 1166125"/>
                  <a:gd name="connsiteY48" fmla="*/ 51223 h 1079251"/>
                  <a:gd name="connsiteX49" fmla="*/ 334248 w 1166125"/>
                  <a:gd name="connsiteY49" fmla="*/ 42097 h 1079251"/>
                  <a:gd name="connsiteX50" fmla="*/ 253455 w 1166125"/>
                  <a:gd name="connsiteY50" fmla="*/ 42423 h 1079251"/>
                  <a:gd name="connsiteX51" fmla="*/ 584771 w 1166125"/>
                  <a:gd name="connsiteY51" fmla="*/ 623582 h 1079251"/>
                  <a:gd name="connsiteX52" fmla="*/ 666541 w 1166125"/>
                  <a:gd name="connsiteY52" fmla="*/ 623908 h 1079251"/>
                  <a:gd name="connsiteX53" fmla="*/ 681526 w 1166125"/>
                  <a:gd name="connsiteY53" fmla="*/ 615433 h 1079251"/>
                  <a:gd name="connsiteX54" fmla="*/ 783820 w 1166125"/>
                  <a:gd name="connsiteY54" fmla="*/ 444964 h 1079251"/>
                  <a:gd name="connsiteX55" fmla="*/ 783495 w 1166125"/>
                  <a:gd name="connsiteY55" fmla="*/ 428015 h 1079251"/>
                  <a:gd name="connsiteX56" fmla="*/ 681852 w 1166125"/>
                  <a:gd name="connsiteY56" fmla="*/ 258850 h 1079251"/>
                  <a:gd name="connsiteX57" fmla="*/ 667192 w 1166125"/>
                  <a:gd name="connsiteY57" fmla="*/ 250049 h 1079251"/>
                  <a:gd name="connsiteX58" fmla="*/ 502349 w 1166125"/>
                  <a:gd name="connsiteY58" fmla="*/ 250049 h 1079251"/>
                  <a:gd name="connsiteX59" fmla="*/ 487363 w 1166125"/>
                  <a:gd name="connsiteY59" fmla="*/ 258198 h 1079251"/>
                  <a:gd name="connsiteX60" fmla="*/ 385395 w 1166125"/>
                  <a:gd name="connsiteY60" fmla="*/ 428667 h 1079251"/>
                  <a:gd name="connsiteX61" fmla="*/ 385395 w 1166125"/>
                  <a:gd name="connsiteY61" fmla="*/ 444312 h 1079251"/>
                  <a:gd name="connsiteX62" fmla="*/ 488666 w 1166125"/>
                  <a:gd name="connsiteY62" fmla="*/ 615433 h 1079251"/>
                  <a:gd name="connsiteX63" fmla="*/ 502349 w 1166125"/>
                  <a:gd name="connsiteY63" fmla="*/ 622930 h 1079251"/>
                  <a:gd name="connsiteX64" fmla="*/ 584771 w 1166125"/>
                  <a:gd name="connsiteY64" fmla="*/ 623582 h 1079251"/>
                  <a:gd name="connsiteX65" fmla="*/ 252152 w 1166125"/>
                  <a:gd name="connsiteY65" fmla="*/ 830882 h 1079251"/>
                  <a:gd name="connsiteX66" fmla="*/ 335225 w 1166125"/>
                  <a:gd name="connsiteY66" fmla="*/ 830556 h 1079251"/>
                  <a:gd name="connsiteX67" fmla="*/ 348908 w 1166125"/>
                  <a:gd name="connsiteY67" fmla="*/ 823060 h 1079251"/>
                  <a:gd name="connsiteX68" fmla="*/ 451853 w 1166125"/>
                  <a:gd name="connsiteY68" fmla="*/ 651613 h 1079251"/>
                  <a:gd name="connsiteX69" fmla="*/ 452179 w 1166125"/>
                  <a:gd name="connsiteY69" fmla="*/ 637271 h 1079251"/>
                  <a:gd name="connsiteX70" fmla="*/ 348908 w 1166125"/>
                  <a:gd name="connsiteY70" fmla="*/ 464847 h 1079251"/>
                  <a:gd name="connsiteX71" fmla="*/ 336528 w 1166125"/>
                  <a:gd name="connsiteY71" fmla="*/ 457676 h 1079251"/>
                  <a:gd name="connsiteX72" fmla="*/ 169404 w 1166125"/>
                  <a:gd name="connsiteY72" fmla="*/ 457676 h 1079251"/>
                  <a:gd name="connsiteX73" fmla="*/ 157025 w 1166125"/>
                  <a:gd name="connsiteY73" fmla="*/ 465173 h 1079251"/>
                  <a:gd name="connsiteX74" fmla="*/ 54405 w 1166125"/>
                  <a:gd name="connsiteY74" fmla="*/ 636619 h 1079251"/>
                  <a:gd name="connsiteX75" fmla="*/ 54405 w 1166125"/>
                  <a:gd name="connsiteY75" fmla="*/ 651939 h 1079251"/>
                  <a:gd name="connsiteX76" fmla="*/ 156047 w 1166125"/>
                  <a:gd name="connsiteY76" fmla="*/ 822408 h 1079251"/>
                  <a:gd name="connsiteX77" fmla="*/ 171033 w 1166125"/>
                  <a:gd name="connsiteY77" fmla="*/ 830556 h 1079251"/>
                  <a:gd name="connsiteX78" fmla="*/ 252152 w 1166125"/>
                  <a:gd name="connsiteY78" fmla="*/ 830882 h 1079251"/>
                  <a:gd name="connsiteX79" fmla="*/ 788056 w 1166125"/>
                  <a:gd name="connsiteY79" fmla="*/ 851743 h 1079251"/>
                  <a:gd name="connsiteX80" fmla="*/ 679572 w 1166125"/>
                  <a:gd name="connsiteY80" fmla="*/ 671496 h 1079251"/>
                  <a:gd name="connsiteX81" fmla="*/ 666541 w 1166125"/>
                  <a:gd name="connsiteY81" fmla="*/ 664977 h 1079251"/>
                  <a:gd name="connsiteX82" fmla="*/ 501697 w 1166125"/>
                  <a:gd name="connsiteY82" fmla="*/ 664977 h 1079251"/>
                  <a:gd name="connsiteX83" fmla="*/ 488015 w 1166125"/>
                  <a:gd name="connsiteY83" fmla="*/ 672473 h 1079251"/>
                  <a:gd name="connsiteX84" fmla="*/ 384417 w 1166125"/>
                  <a:gd name="connsiteY84" fmla="*/ 844898 h 1079251"/>
                  <a:gd name="connsiteX85" fmla="*/ 384417 w 1166125"/>
                  <a:gd name="connsiteY85" fmla="*/ 857936 h 1079251"/>
                  <a:gd name="connsiteX86" fmla="*/ 488015 w 1166125"/>
                  <a:gd name="connsiteY86" fmla="*/ 1030360 h 1079251"/>
                  <a:gd name="connsiteX87" fmla="*/ 500394 w 1166125"/>
                  <a:gd name="connsiteY87" fmla="*/ 1037857 h 1079251"/>
                  <a:gd name="connsiteX88" fmla="*/ 667518 w 1166125"/>
                  <a:gd name="connsiteY88" fmla="*/ 1037857 h 1079251"/>
                  <a:gd name="connsiteX89" fmla="*/ 679246 w 1166125"/>
                  <a:gd name="connsiteY89" fmla="*/ 1031338 h 1079251"/>
                  <a:gd name="connsiteX90" fmla="*/ 788056 w 1166125"/>
                  <a:gd name="connsiteY90" fmla="*/ 851743 h 1079251"/>
                  <a:gd name="connsiteX91" fmla="*/ 916412 w 1166125"/>
                  <a:gd name="connsiteY91" fmla="*/ 457676 h 1079251"/>
                  <a:gd name="connsiteX92" fmla="*/ 833339 w 1166125"/>
                  <a:gd name="connsiteY92" fmla="*/ 458002 h 1079251"/>
                  <a:gd name="connsiteX93" fmla="*/ 819982 w 1166125"/>
                  <a:gd name="connsiteY93" fmla="*/ 465499 h 1079251"/>
                  <a:gd name="connsiteX94" fmla="*/ 716710 w 1166125"/>
                  <a:gd name="connsiteY94" fmla="*/ 636619 h 1079251"/>
                  <a:gd name="connsiteX95" fmla="*/ 717036 w 1166125"/>
                  <a:gd name="connsiteY95" fmla="*/ 652265 h 1079251"/>
                  <a:gd name="connsiteX96" fmla="*/ 819004 w 1166125"/>
                  <a:gd name="connsiteY96" fmla="*/ 822734 h 1079251"/>
                  <a:gd name="connsiteX97" fmla="*/ 833990 w 1166125"/>
                  <a:gd name="connsiteY97" fmla="*/ 830882 h 1079251"/>
                  <a:gd name="connsiteX98" fmla="*/ 997531 w 1166125"/>
                  <a:gd name="connsiteY98" fmla="*/ 830882 h 1079251"/>
                  <a:gd name="connsiteX99" fmla="*/ 1013494 w 1166125"/>
                  <a:gd name="connsiteY99" fmla="*/ 822082 h 1079251"/>
                  <a:gd name="connsiteX100" fmla="*/ 1114810 w 1166125"/>
                  <a:gd name="connsiteY100" fmla="*/ 652917 h 1079251"/>
                  <a:gd name="connsiteX101" fmla="*/ 1115136 w 1166125"/>
                  <a:gd name="connsiteY101" fmla="*/ 635968 h 1079251"/>
                  <a:gd name="connsiteX102" fmla="*/ 1012842 w 1166125"/>
                  <a:gd name="connsiteY102" fmla="*/ 465824 h 1079251"/>
                  <a:gd name="connsiteX103" fmla="*/ 997856 w 1166125"/>
                  <a:gd name="connsiteY103" fmla="*/ 457676 h 1079251"/>
                  <a:gd name="connsiteX104" fmla="*/ 916412 w 1166125"/>
                  <a:gd name="connsiteY104" fmla="*/ 457676 h 107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166125" h="1079251">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grpFill/>
              <a:ln w="3247"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4417C42C-0623-00E2-7233-DB780AC0944E}"/>
                  </a:ext>
                </a:extLst>
              </p:cNvPr>
              <p:cNvSpPr/>
              <p:nvPr/>
            </p:nvSpPr>
            <p:spPr>
              <a:xfrm>
                <a:off x="9747919" y="2537669"/>
                <a:ext cx="539868" cy="599950"/>
              </a:xfrm>
              <a:custGeom>
                <a:avLst/>
                <a:gdLst>
                  <a:gd name="connsiteX0" fmla="*/ 101731 w 539868"/>
                  <a:gd name="connsiteY0" fmla="*/ 38787 h 599950"/>
                  <a:gd name="connsiteX1" fmla="*/ 114111 w 539868"/>
                  <a:gd name="connsiteY1" fmla="*/ 0 h 599950"/>
                  <a:gd name="connsiteX2" fmla="*/ 222920 w 539868"/>
                  <a:gd name="connsiteY2" fmla="*/ 90287 h 599950"/>
                  <a:gd name="connsiteX3" fmla="*/ 297198 w 539868"/>
                  <a:gd name="connsiteY3" fmla="*/ 90287 h 599950"/>
                  <a:gd name="connsiteX4" fmla="*/ 406007 w 539868"/>
                  <a:gd name="connsiteY4" fmla="*/ 0 h 599950"/>
                  <a:gd name="connsiteX5" fmla="*/ 418061 w 539868"/>
                  <a:gd name="connsiteY5" fmla="*/ 37484 h 599950"/>
                  <a:gd name="connsiteX6" fmla="*/ 377339 w 539868"/>
                  <a:gd name="connsiteY6" fmla="*/ 60626 h 599950"/>
                  <a:gd name="connsiteX7" fmla="*/ 344435 w 539868"/>
                  <a:gd name="connsiteY7" fmla="*/ 93220 h 599950"/>
                  <a:gd name="connsiteX8" fmla="*/ 339223 w 539868"/>
                  <a:gd name="connsiteY8" fmla="*/ 134289 h 599950"/>
                  <a:gd name="connsiteX9" fmla="*/ 340200 w 539868"/>
                  <a:gd name="connsiteY9" fmla="*/ 195567 h 599950"/>
                  <a:gd name="connsiteX10" fmla="*/ 398514 w 539868"/>
                  <a:gd name="connsiteY10" fmla="*/ 214471 h 599950"/>
                  <a:gd name="connsiteX11" fmla="*/ 533060 w 539868"/>
                  <a:gd name="connsiteY11" fmla="*/ 359843 h 599950"/>
                  <a:gd name="connsiteX12" fmla="*/ 522636 w 539868"/>
                  <a:gd name="connsiteY12" fmla="*/ 447196 h 599950"/>
                  <a:gd name="connsiteX13" fmla="*/ 430766 w 539868"/>
                  <a:gd name="connsiteY13" fmla="*/ 472619 h 599950"/>
                  <a:gd name="connsiteX14" fmla="*/ 385809 w 539868"/>
                  <a:gd name="connsiteY14" fmla="*/ 458930 h 599950"/>
                  <a:gd name="connsiteX15" fmla="*/ 354860 w 539868"/>
                  <a:gd name="connsiteY15" fmla="*/ 533571 h 599950"/>
                  <a:gd name="connsiteX16" fmla="*/ 310229 w 539868"/>
                  <a:gd name="connsiteY16" fmla="*/ 583767 h 599950"/>
                  <a:gd name="connsiteX17" fmla="*/ 197835 w 539868"/>
                  <a:gd name="connsiteY17" fmla="*/ 575292 h 599950"/>
                  <a:gd name="connsiteX18" fmla="*/ 144082 w 539868"/>
                  <a:gd name="connsiteY18" fmla="*/ 485983 h 599950"/>
                  <a:gd name="connsiteX19" fmla="*/ 138218 w 539868"/>
                  <a:gd name="connsiteY19" fmla="*/ 465123 h 599950"/>
                  <a:gd name="connsiteX20" fmla="*/ 95216 w 539868"/>
                  <a:gd name="connsiteY20" fmla="*/ 474901 h 599950"/>
                  <a:gd name="connsiteX21" fmla="*/ 1392 w 539868"/>
                  <a:gd name="connsiteY21" fmla="*/ 412320 h 599950"/>
                  <a:gd name="connsiteX22" fmla="*/ 12142 w 539868"/>
                  <a:gd name="connsiteY22" fmla="*/ 343545 h 599950"/>
                  <a:gd name="connsiteX23" fmla="*/ 171447 w 539868"/>
                  <a:gd name="connsiteY23" fmla="*/ 203715 h 599950"/>
                  <a:gd name="connsiteX24" fmla="*/ 182198 w 539868"/>
                  <a:gd name="connsiteY24" fmla="*/ 200456 h 599950"/>
                  <a:gd name="connsiteX25" fmla="*/ 176660 w 539868"/>
                  <a:gd name="connsiteY25" fmla="*/ 182529 h 599950"/>
                  <a:gd name="connsiteX26" fmla="*/ 185130 w 539868"/>
                  <a:gd name="connsiteY26" fmla="*/ 124185 h 599950"/>
                  <a:gd name="connsiteX27" fmla="*/ 185130 w 539868"/>
                  <a:gd name="connsiteY27" fmla="*/ 108865 h 599950"/>
                  <a:gd name="connsiteX28" fmla="*/ 113133 w 539868"/>
                  <a:gd name="connsiteY28" fmla="*/ 43677 h 599950"/>
                  <a:gd name="connsiteX29" fmla="*/ 101731 w 539868"/>
                  <a:gd name="connsiteY29" fmla="*/ 38787 h 599950"/>
                  <a:gd name="connsiteX30" fmla="*/ 82836 w 539868"/>
                  <a:gd name="connsiteY30" fmla="*/ 433180 h 599950"/>
                  <a:gd name="connsiteX31" fmla="*/ 92935 w 539868"/>
                  <a:gd name="connsiteY31" fmla="*/ 433180 h 599950"/>
                  <a:gd name="connsiteX32" fmla="*/ 100428 w 539868"/>
                  <a:gd name="connsiteY32" fmla="*/ 431876 h 599950"/>
                  <a:gd name="connsiteX33" fmla="*/ 242793 w 539868"/>
                  <a:gd name="connsiteY33" fmla="*/ 304758 h 599950"/>
                  <a:gd name="connsiteX34" fmla="*/ 247679 w 539868"/>
                  <a:gd name="connsiteY34" fmla="*/ 277705 h 599950"/>
                  <a:gd name="connsiteX35" fmla="*/ 213798 w 539868"/>
                  <a:gd name="connsiteY35" fmla="*/ 239569 h 599950"/>
                  <a:gd name="connsiteX36" fmla="*/ 195229 w 539868"/>
                  <a:gd name="connsiteY36" fmla="*/ 240547 h 599950"/>
                  <a:gd name="connsiteX37" fmla="*/ 71108 w 539868"/>
                  <a:gd name="connsiteY37" fmla="*/ 323663 h 599950"/>
                  <a:gd name="connsiteX38" fmla="*/ 42765 w 539868"/>
                  <a:gd name="connsiteY38" fmla="*/ 388526 h 599950"/>
                  <a:gd name="connsiteX39" fmla="*/ 82836 w 539868"/>
                  <a:gd name="connsiteY39" fmla="*/ 433180 h 599950"/>
                  <a:gd name="connsiteX40" fmla="*/ 448032 w 539868"/>
                  <a:gd name="connsiteY40" fmla="*/ 433506 h 599950"/>
                  <a:gd name="connsiteX41" fmla="*/ 496573 w 539868"/>
                  <a:gd name="connsiteY41" fmla="*/ 388526 h 599950"/>
                  <a:gd name="connsiteX42" fmla="*/ 492664 w 539868"/>
                  <a:gd name="connsiteY42" fmla="*/ 370273 h 599950"/>
                  <a:gd name="connsiteX43" fmla="*/ 343784 w 539868"/>
                  <a:gd name="connsiteY43" fmla="*/ 240873 h 599950"/>
                  <a:gd name="connsiteX44" fmla="*/ 292637 w 539868"/>
                  <a:gd name="connsiteY44" fmla="*/ 293024 h 599950"/>
                  <a:gd name="connsiteX45" fmla="*/ 296546 w 539868"/>
                  <a:gd name="connsiteY45" fmla="*/ 306388 h 599950"/>
                  <a:gd name="connsiteX46" fmla="*/ 374081 w 539868"/>
                  <a:gd name="connsiteY46" fmla="*/ 402541 h 599950"/>
                  <a:gd name="connsiteX47" fmla="*/ 448032 w 539868"/>
                  <a:gd name="connsiteY47" fmla="*/ 433506 h 599950"/>
                  <a:gd name="connsiteX48" fmla="*/ 338571 w 539868"/>
                  <a:gd name="connsiteY48" fmla="*/ 463819 h 599950"/>
                  <a:gd name="connsiteX49" fmla="*/ 341503 w 539868"/>
                  <a:gd name="connsiteY49" fmla="*/ 451107 h 599950"/>
                  <a:gd name="connsiteX50" fmla="*/ 320654 w 539868"/>
                  <a:gd name="connsiteY50" fmla="*/ 419816 h 599950"/>
                  <a:gd name="connsiteX51" fmla="*/ 270809 w 539868"/>
                  <a:gd name="connsiteY51" fmla="*/ 413949 h 599950"/>
                  <a:gd name="connsiteX52" fmla="*/ 188714 w 539868"/>
                  <a:gd name="connsiteY52" fmla="*/ 434810 h 599950"/>
                  <a:gd name="connsiteX53" fmla="*/ 182198 w 539868"/>
                  <a:gd name="connsiteY53" fmla="*/ 463493 h 599950"/>
                  <a:gd name="connsiteX54" fmla="*/ 338571 w 539868"/>
                  <a:gd name="connsiteY54" fmla="*/ 463819 h 599950"/>
                  <a:gd name="connsiteX55" fmla="*/ 304365 w 539868"/>
                  <a:gd name="connsiteY55" fmla="*/ 164602 h 599950"/>
                  <a:gd name="connsiteX56" fmla="*/ 260710 w 539868"/>
                  <a:gd name="connsiteY56" fmla="*/ 123207 h 599950"/>
                  <a:gd name="connsiteX57" fmla="*/ 215753 w 539868"/>
                  <a:gd name="connsiteY57" fmla="*/ 164602 h 599950"/>
                  <a:gd name="connsiteX58" fmla="*/ 259407 w 539868"/>
                  <a:gd name="connsiteY58" fmla="*/ 205997 h 599950"/>
                  <a:gd name="connsiteX59" fmla="*/ 304365 w 539868"/>
                  <a:gd name="connsiteY59" fmla="*/ 164602 h 599950"/>
                  <a:gd name="connsiteX60" fmla="*/ 195555 w 539868"/>
                  <a:gd name="connsiteY60" fmla="*/ 503258 h 599950"/>
                  <a:gd name="connsiteX61" fmla="*/ 259733 w 539868"/>
                  <a:gd name="connsiteY61" fmla="*/ 558343 h 599950"/>
                  <a:gd name="connsiteX62" fmla="*/ 322282 w 539868"/>
                  <a:gd name="connsiteY62" fmla="*/ 502932 h 599950"/>
                  <a:gd name="connsiteX63" fmla="*/ 195555 w 539868"/>
                  <a:gd name="connsiteY63" fmla="*/ 503258 h 599950"/>
                  <a:gd name="connsiteX64" fmla="*/ 253869 w 539868"/>
                  <a:gd name="connsiteY64" fmla="*/ 371903 h 599950"/>
                  <a:gd name="connsiteX65" fmla="*/ 285469 w 539868"/>
                  <a:gd name="connsiteY65" fmla="*/ 371903 h 599950"/>
                  <a:gd name="connsiteX66" fmla="*/ 269506 w 539868"/>
                  <a:gd name="connsiteY66" fmla="*/ 346805 h 599950"/>
                  <a:gd name="connsiteX67" fmla="*/ 253869 w 539868"/>
                  <a:gd name="connsiteY67" fmla="*/ 371903 h 59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39868" h="599950">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grpFill/>
              <a:ln w="3247"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D678F455-7FFC-1D84-5429-2B826EDDB5AA}"/>
                  </a:ext>
                </a:extLst>
              </p:cNvPr>
              <p:cNvSpPr/>
              <p:nvPr/>
            </p:nvSpPr>
            <p:spPr>
              <a:xfrm>
                <a:off x="9101665" y="2826700"/>
                <a:ext cx="204913" cy="155231"/>
              </a:xfrm>
              <a:custGeom>
                <a:avLst/>
                <a:gdLst>
                  <a:gd name="connsiteX0" fmla="*/ 204914 w 204913"/>
                  <a:gd name="connsiteY0" fmla="*/ 1711 h 155231"/>
                  <a:gd name="connsiteX1" fmla="*/ 204914 w 204913"/>
                  <a:gd name="connsiteY1" fmla="*/ 40499 h 155231"/>
                  <a:gd name="connsiteX2" fmla="*/ 191557 w 204913"/>
                  <a:gd name="connsiteY2" fmla="*/ 41151 h 155231"/>
                  <a:gd name="connsiteX3" fmla="*/ 114999 w 204913"/>
                  <a:gd name="connsiteY3" fmla="*/ 40825 h 155231"/>
                  <a:gd name="connsiteX4" fmla="*/ 98059 w 204913"/>
                  <a:gd name="connsiteY4" fmla="*/ 50277 h 155231"/>
                  <a:gd name="connsiteX5" fmla="*/ 42025 w 204913"/>
                  <a:gd name="connsiteY5" fmla="*/ 144149 h 155231"/>
                  <a:gd name="connsiteX6" fmla="*/ 34858 w 204913"/>
                  <a:gd name="connsiteY6" fmla="*/ 155231 h 155231"/>
                  <a:gd name="connsiteX7" fmla="*/ 0 w 204913"/>
                  <a:gd name="connsiteY7" fmla="*/ 134371 h 155231"/>
                  <a:gd name="connsiteX8" fmla="*/ 9773 w 204913"/>
                  <a:gd name="connsiteY8" fmla="*/ 118073 h 155231"/>
                  <a:gd name="connsiteX9" fmla="*/ 75255 w 204913"/>
                  <a:gd name="connsiteY9" fmla="*/ 9208 h 155231"/>
                  <a:gd name="connsiteX10" fmla="*/ 86983 w 204913"/>
                  <a:gd name="connsiteY10" fmla="*/ 407 h 155231"/>
                  <a:gd name="connsiteX11" fmla="*/ 201330 w 204913"/>
                  <a:gd name="connsiteY11" fmla="*/ 81 h 155231"/>
                  <a:gd name="connsiteX12" fmla="*/ 204914 w 204913"/>
                  <a:gd name="connsiteY12" fmla="*/ 1711 h 15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913" h="155231">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grpFill/>
              <a:ln w="3247"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79BBD089-AED2-81FA-0A5B-B9D6BFAFF5BD}"/>
                  </a:ext>
                </a:extLst>
              </p:cNvPr>
              <p:cNvSpPr/>
              <p:nvPr/>
            </p:nvSpPr>
            <p:spPr>
              <a:xfrm>
                <a:off x="9525827" y="3034082"/>
                <a:ext cx="205239" cy="155801"/>
              </a:xfrm>
              <a:custGeom>
                <a:avLst/>
                <a:gdLst>
                  <a:gd name="connsiteX0" fmla="*/ 205240 w 205239"/>
                  <a:gd name="connsiteY0" fmla="*/ 134289 h 155801"/>
                  <a:gd name="connsiteX1" fmla="*/ 169730 w 205239"/>
                  <a:gd name="connsiteY1" fmla="*/ 155801 h 155801"/>
                  <a:gd name="connsiteX2" fmla="*/ 126076 w 205239"/>
                  <a:gd name="connsiteY2" fmla="*/ 83442 h 155801"/>
                  <a:gd name="connsiteX3" fmla="*/ 100014 w 205239"/>
                  <a:gd name="connsiteY3" fmla="*/ 44328 h 155801"/>
                  <a:gd name="connsiteX4" fmla="*/ 52124 w 205239"/>
                  <a:gd name="connsiteY4" fmla="*/ 41721 h 155801"/>
                  <a:gd name="connsiteX5" fmla="*/ 0 w 205239"/>
                  <a:gd name="connsiteY5" fmla="*/ 41721 h 155801"/>
                  <a:gd name="connsiteX6" fmla="*/ 0 w 205239"/>
                  <a:gd name="connsiteY6" fmla="*/ 0 h 155801"/>
                  <a:gd name="connsiteX7" fmla="*/ 119886 w 205239"/>
                  <a:gd name="connsiteY7" fmla="*/ 326 h 155801"/>
                  <a:gd name="connsiteX8" fmla="*/ 127379 w 205239"/>
                  <a:gd name="connsiteY8" fmla="*/ 5541 h 155801"/>
                  <a:gd name="connsiteX9" fmla="*/ 205240 w 205239"/>
                  <a:gd name="connsiteY9" fmla="*/ 134289 h 15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39" h="155801">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grpFill/>
              <a:ln w="3247"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3D5971CA-B036-4288-FB36-E76DD29F2FA7}"/>
                  </a:ext>
                </a:extLst>
              </p:cNvPr>
              <p:cNvSpPr/>
              <p:nvPr/>
            </p:nvSpPr>
            <p:spPr>
              <a:xfrm>
                <a:off x="9101339" y="3376324"/>
                <a:ext cx="204913" cy="155556"/>
              </a:xfrm>
              <a:custGeom>
                <a:avLst/>
                <a:gdLst>
                  <a:gd name="connsiteX0" fmla="*/ 0 w 204913"/>
                  <a:gd name="connsiteY0" fmla="*/ 21186 h 155556"/>
                  <a:gd name="connsiteX1" fmla="*/ 35184 w 204913"/>
                  <a:gd name="connsiteY1" fmla="*/ 0 h 155556"/>
                  <a:gd name="connsiteX2" fmla="*/ 42677 w 204913"/>
                  <a:gd name="connsiteY2" fmla="*/ 11408 h 155556"/>
                  <a:gd name="connsiteX3" fmla="*/ 98059 w 204913"/>
                  <a:gd name="connsiteY3" fmla="*/ 104302 h 155556"/>
                  <a:gd name="connsiteX4" fmla="*/ 115977 w 204913"/>
                  <a:gd name="connsiteY4" fmla="*/ 114081 h 155556"/>
                  <a:gd name="connsiteX5" fmla="*/ 204914 w 204913"/>
                  <a:gd name="connsiteY5" fmla="*/ 113754 h 155556"/>
                  <a:gd name="connsiteX6" fmla="*/ 204914 w 204913"/>
                  <a:gd name="connsiteY6" fmla="*/ 155475 h 155556"/>
                  <a:gd name="connsiteX7" fmla="*/ 171359 w 204913"/>
                  <a:gd name="connsiteY7" fmla="*/ 155475 h 155556"/>
                  <a:gd name="connsiteX8" fmla="*/ 89589 w 204913"/>
                  <a:gd name="connsiteY8" fmla="*/ 155149 h 155556"/>
                  <a:gd name="connsiteX9" fmla="*/ 78187 w 204913"/>
                  <a:gd name="connsiteY9" fmla="*/ 150260 h 155556"/>
                  <a:gd name="connsiteX10" fmla="*/ 0 w 204913"/>
                  <a:gd name="connsiteY10" fmla="*/ 21186 h 15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13" h="155556">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grpFill/>
              <a:ln w="3247"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9D872B36-0BDA-0E67-6907-576B5E8ECB3C}"/>
                  </a:ext>
                </a:extLst>
              </p:cNvPr>
              <p:cNvSpPr/>
              <p:nvPr/>
            </p:nvSpPr>
            <p:spPr>
              <a:xfrm>
                <a:off x="9428693" y="3448471"/>
                <a:ext cx="132318" cy="280524"/>
              </a:xfrm>
              <a:custGeom>
                <a:avLst/>
                <a:gdLst>
                  <a:gd name="connsiteX0" fmla="*/ 114401 w 132318"/>
                  <a:gd name="connsiteY0" fmla="*/ 259339 h 280524"/>
                  <a:gd name="connsiteX1" fmla="*/ 78891 w 132318"/>
                  <a:gd name="connsiteY1" fmla="*/ 280525 h 280524"/>
                  <a:gd name="connsiteX2" fmla="*/ 50874 w 132318"/>
                  <a:gd name="connsiteY2" fmla="*/ 233915 h 280524"/>
                  <a:gd name="connsiteX3" fmla="*/ 2985 w 132318"/>
                  <a:gd name="connsiteY3" fmla="*/ 154059 h 280524"/>
                  <a:gd name="connsiteX4" fmla="*/ 2659 w 132318"/>
                  <a:gd name="connsiteY4" fmla="*/ 137109 h 280524"/>
                  <a:gd name="connsiteX5" fmla="*/ 80845 w 132318"/>
                  <a:gd name="connsiteY5" fmla="*/ 8036 h 280524"/>
                  <a:gd name="connsiteX6" fmla="*/ 93225 w 132318"/>
                  <a:gd name="connsiteY6" fmla="*/ 539 h 280524"/>
                  <a:gd name="connsiteX7" fmla="*/ 132318 w 132318"/>
                  <a:gd name="connsiteY7" fmla="*/ 213 h 280524"/>
                  <a:gd name="connsiteX8" fmla="*/ 132318 w 132318"/>
                  <a:gd name="connsiteY8" fmla="*/ 42260 h 280524"/>
                  <a:gd name="connsiteX9" fmla="*/ 93225 w 132318"/>
                  <a:gd name="connsiteY9" fmla="*/ 67357 h 280524"/>
                  <a:gd name="connsiteX10" fmla="*/ 51525 w 132318"/>
                  <a:gd name="connsiteY10" fmla="*/ 136132 h 280524"/>
                  <a:gd name="connsiteX11" fmla="*/ 51525 w 132318"/>
                  <a:gd name="connsiteY11" fmla="*/ 154385 h 280524"/>
                  <a:gd name="connsiteX12" fmla="*/ 114401 w 132318"/>
                  <a:gd name="connsiteY12" fmla="*/ 259339 h 2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18" h="280524">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grpFill/>
              <a:ln w="3247"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9D8CB1FC-6786-0F72-577D-C7B8E2F0E61A}"/>
                  </a:ext>
                </a:extLst>
              </p:cNvPr>
              <p:cNvSpPr/>
              <p:nvPr/>
            </p:nvSpPr>
            <p:spPr>
              <a:xfrm>
                <a:off x="9603362" y="3449987"/>
                <a:ext cx="40396" cy="39439"/>
              </a:xfrm>
              <a:custGeom>
                <a:avLst/>
                <a:gdLst>
                  <a:gd name="connsiteX0" fmla="*/ 0 w 40396"/>
                  <a:gd name="connsiteY0" fmla="*/ 39439 h 39439"/>
                  <a:gd name="connsiteX1" fmla="*/ 0 w 40396"/>
                  <a:gd name="connsiteY1" fmla="*/ 0 h 39439"/>
                  <a:gd name="connsiteX2" fmla="*/ 40396 w 40396"/>
                  <a:gd name="connsiteY2" fmla="*/ 0 h 39439"/>
                  <a:gd name="connsiteX3" fmla="*/ 40396 w 40396"/>
                  <a:gd name="connsiteY3" fmla="*/ 39439 h 39439"/>
                  <a:gd name="connsiteX4" fmla="*/ 0 w 40396"/>
                  <a:gd name="connsiteY4" fmla="*/ 39439 h 3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6" h="39439">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grpFill/>
              <a:ln w="3247"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3DDF860C-0300-BEF4-AF3C-1127C417544C}"/>
                  </a:ext>
                </a:extLst>
              </p:cNvPr>
              <p:cNvSpPr/>
              <p:nvPr/>
            </p:nvSpPr>
            <p:spPr>
              <a:xfrm>
                <a:off x="9760967" y="3252139"/>
                <a:ext cx="214106" cy="279986"/>
              </a:xfrm>
              <a:custGeom>
                <a:avLst/>
                <a:gdLst>
                  <a:gd name="connsiteX0" fmla="*/ 214107 w 214106"/>
                  <a:gd name="connsiteY0" fmla="*/ 237939 h 279986"/>
                  <a:gd name="connsiteX1" fmla="*/ 214107 w 214106"/>
                  <a:gd name="connsiteY1" fmla="*/ 279660 h 279986"/>
                  <a:gd name="connsiteX2" fmla="*/ 192931 w 214106"/>
                  <a:gd name="connsiteY2" fmla="*/ 279660 h 279986"/>
                  <a:gd name="connsiteX3" fmla="*/ 94872 w 214106"/>
                  <a:gd name="connsiteY3" fmla="*/ 279986 h 279986"/>
                  <a:gd name="connsiteX4" fmla="*/ 78909 w 214106"/>
                  <a:gd name="connsiteY4" fmla="*/ 271186 h 279986"/>
                  <a:gd name="connsiteX5" fmla="*/ 2351 w 214106"/>
                  <a:gd name="connsiteY5" fmla="*/ 142764 h 279986"/>
                  <a:gd name="connsiteX6" fmla="*/ 1048 w 214106"/>
                  <a:gd name="connsiteY6" fmla="*/ 128748 h 279986"/>
                  <a:gd name="connsiteX7" fmla="*/ 75000 w 214106"/>
                  <a:gd name="connsiteY7" fmla="*/ 4563 h 279986"/>
                  <a:gd name="connsiteX8" fmla="*/ 78583 w 214106"/>
                  <a:gd name="connsiteY8" fmla="*/ 0 h 279986"/>
                  <a:gd name="connsiteX9" fmla="*/ 113441 w 214106"/>
                  <a:gd name="connsiteY9" fmla="*/ 20861 h 279986"/>
                  <a:gd name="connsiteX10" fmla="*/ 51543 w 214106"/>
                  <a:gd name="connsiteY10" fmla="*/ 123859 h 279986"/>
                  <a:gd name="connsiteX11" fmla="*/ 51543 w 214106"/>
                  <a:gd name="connsiteY11" fmla="*/ 145045 h 279986"/>
                  <a:gd name="connsiteX12" fmla="*/ 101387 w 214106"/>
                  <a:gd name="connsiteY12" fmla="*/ 228161 h 279986"/>
                  <a:gd name="connsiteX13" fmla="*/ 119305 w 214106"/>
                  <a:gd name="connsiteY13" fmla="*/ 238265 h 279986"/>
                  <a:gd name="connsiteX14" fmla="*/ 199772 w 214106"/>
                  <a:gd name="connsiteY14" fmla="*/ 237939 h 279986"/>
                  <a:gd name="connsiteX15" fmla="*/ 214107 w 214106"/>
                  <a:gd name="connsiteY15" fmla="*/ 237939 h 27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106" h="27998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grpFill/>
              <a:ln w="3247" cap="flat">
                <a:noFill/>
                <a:prstDash val="solid"/>
                <a:miter/>
              </a:ln>
            </p:spPr>
            <p:txBody>
              <a:bodyPr rtlCol="0" anchor="ctr"/>
              <a:lstStyle/>
              <a:p>
                <a:pPr algn="l" rtl="0"/>
                <a:endParaRPr lang="en-US"/>
              </a:p>
            </p:txBody>
          </p:sp>
        </p:grpSp>
        <p:grpSp>
          <p:nvGrpSpPr>
            <p:cNvPr id="23" name="Graphic 125">
              <a:extLst>
                <a:ext uri="{FF2B5EF4-FFF2-40B4-BE49-F238E27FC236}">
                  <a16:creationId xmlns:a16="http://schemas.microsoft.com/office/drawing/2014/main" id="{B2DE1523-5545-4014-9DE2-6AD3F38F1F77}"/>
                </a:ext>
              </a:extLst>
            </p:cNvPr>
            <p:cNvGrpSpPr/>
            <p:nvPr/>
          </p:nvGrpSpPr>
          <p:grpSpPr>
            <a:xfrm>
              <a:off x="2332611" y="4670411"/>
              <a:ext cx="164944" cy="211586"/>
              <a:chOff x="9926214" y="2884474"/>
              <a:chExt cx="164944" cy="211586"/>
            </a:xfrm>
            <a:solidFill>
              <a:srgbClr val="E8A116"/>
            </a:solidFill>
          </p:grpSpPr>
          <p:sp>
            <p:nvSpPr>
              <p:cNvPr id="24" name="Freeform 23">
                <a:extLst>
                  <a:ext uri="{FF2B5EF4-FFF2-40B4-BE49-F238E27FC236}">
                    <a16:creationId xmlns:a16="http://schemas.microsoft.com/office/drawing/2014/main" id="{776BC8B2-BA32-88F7-0E92-7712C64384FB}"/>
                  </a:ext>
                </a:extLst>
              </p:cNvPr>
              <p:cNvSpPr/>
              <p:nvPr/>
            </p:nvSpPr>
            <p:spPr>
              <a:xfrm>
                <a:off x="9926214" y="2951316"/>
                <a:ext cx="164944" cy="50172"/>
              </a:xfrm>
              <a:custGeom>
                <a:avLst/>
                <a:gdLst>
                  <a:gd name="connsiteX0" fmla="*/ 160276 w 164944"/>
                  <a:gd name="connsiteY0" fmla="*/ 50172 h 50172"/>
                  <a:gd name="connsiteX1" fmla="*/ 3903 w 164944"/>
                  <a:gd name="connsiteY1" fmla="*/ 49846 h 50172"/>
                  <a:gd name="connsiteX2" fmla="*/ 10418 w 164944"/>
                  <a:gd name="connsiteY2" fmla="*/ 21163 h 50172"/>
                  <a:gd name="connsiteX3" fmla="*/ 92514 w 164944"/>
                  <a:gd name="connsiteY3" fmla="*/ 302 h 50172"/>
                  <a:gd name="connsiteX4" fmla="*/ 142358 w 164944"/>
                  <a:gd name="connsiteY4" fmla="*/ 6170 h 50172"/>
                  <a:gd name="connsiteX5" fmla="*/ 163208 w 164944"/>
                  <a:gd name="connsiteY5" fmla="*/ 37460 h 50172"/>
                  <a:gd name="connsiteX6" fmla="*/ 160276 w 164944"/>
                  <a:gd name="connsiteY6" fmla="*/ 50172 h 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44" h="50172">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grpFill/>
              <a:ln w="3247"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96699672-F3DB-734D-2F6C-0DCF1BE7F9A9}"/>
                  </a:ext>
                </a:extLst>
              </p:cNvPr>
              <p:cNvSpPr/>
              <p:nvPr/>
            </p:nvSpPr>
            <p:spPr>
              <a:xfrm>
                <a:off x="9943474" y="3034530"/>
                <a:ext cx="127053" cy="61529"/>
              </a:xfrm>
              <a:custGeom>
                <a:avLst/>
                <a:gdLst>
                  <a:gd name="connsiteX0" fmla="*/ 0 w 127053"/>
                  <a:gd name="connsiteY0" fmla="*/ 6397 h 61529"/>
                  <a:gd name="connsiteX1" fmla="*/ 127053 w 127053"/>
                  <a:gd name="connsiteY1" fmla="*/ 6071 h 61529"/>
                  <a:gd name="connsiteX2" fmla="*/ 64504 w 127053"/>
                  <a:gd name="connsiteY2" fmla="*/ 61482 h 61529"/>
                  <a:gd name="connsiteX3" fmla="*/ 0 w 127053"/>
                  <a:gd name="connsiteY3" fmla="*/ 6397 h 61529"/>
                </a:gdLst>
                <a:ahLst/>
                <a:cxnLst>
                  <a:cxn ang="0">
                    <a:pos x="connsiteX0" y="connsiteY0"/>
                  </a:cxn>
                  <a:cxn ang="0">
                    <a:pos x="connsiteX1" y="connsiteY1"/>
                  </a:cxn>
                  <a:cxn ang="0">
                    <a:pos x="connsiteX2" y="connsiteY2"/>
                  </a:cxn>
                  <a:cxn ang="0">
                    <a:pos x="connsiteX3" y="connsiteY3"/>
                  </a:cxn>
                </a:cxnLst>
                <a:rect l="l" t="t" r="r" b="b"/>
                <a:pathLst>
                  <a:path w="127053" h="61529">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grpFill/>
              <a:ln w="3247"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69C1AFE1-1D28-E454-0E1A-5E5022270224}"/>
                  </a:ext>
                </a:extLst>
              </p:cNvPr>
              <p:cNvSpPr/>
              <p:nvPr/>
            </p:nvSpPr>
            <p:spPr>
              <a:xfrm>
                <a:off x="10001788" y="2884474"/>
                <a:ext cx="31600" cy="25097"/>
              </a:xfrm>
              <a:custGeom>
                <a:avLst/>
                <a:gdLst>
                  <a:gd name="connsiteX0" fmla="*/ 0 w 31600"/>
                  <a:gd name="connsiteY0" fmla="*/ 25098 h 25097"/>
                  <a:gd name="connsiteX1" fmla="*/ 15637 w 31600"/>
                  <a:gd name="connsiteY1" fmla="*/ 0 h 25097"/>
                  <a:gd name="connsiteX2" fmla="*/ 31600 w 31600"/>
                  <a:gd name="connsiteY2" fmla="*/ 25098 h 25097"/>
                  <a:gd name="connsiteX3" fmla="*/ 0 w 31600"/>
                  <a:gd name="connsiteY3" fmla="*/ 25098 h 25097"/>
                </a:gdLst>
                <a:ahLst/>
                <a:cxnLst>
                  <a:cxn ang="0">
                    <a:pos x="connsiteX0" y="connsiteY0"/>
                  </a:cxn>
                  <a:cxn ang="0">
                    <a:pos x="connsiteX1" y="connsiteY1"/>
                  </a:cxn>
                  <a:cxn ang="0">
                    <a:pos x="connsiteX2" y="connsiteY2"/>
                  </a:cxn>
                  <a:cxn ang="0">
                    <a:pos x="connsiteX3" y="connsiteY3"/>
                  </a:cxn>
                </a:cxnLst>
                <a:rect l="l" t="t" r="r" b="b"/>
                <a:pathLst>
                  <a:path w="31600" h="25097">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grpFill/>
              <a:ln w="3247"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948886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792859" y="761604"/>
            <a:ext cx="7783630" cy="5234406"/>
          </a:xfrm>
        </p:spPr>
        <p:txBody>
          <a:bodyPr/>
          <a:lstStyle/>
          <a:p>
            <a:pPr marL="12700" indent="-12700" algn="l" rtl="0">
              <a:lnSpc>
                <a:spcPts val="2480"/>
              </a:lnSpc>
              <a:spcBef>
                <a:spcPts val="0"/>
              </a:spcBef>
            </a:pPr>
            <a:r>
              <a:rPr lang="en-IE" sz="2400" dirty="0">
                <a:solidFill>
                  <a:srgbClr val="424242"/>
                </a:solidFill>
              </a:rPr>
              <a:t>De resterende bier bliver tilbage og plejer en ny dronning. Det er vigtigt at tjekke dit stade for at sikre, at der er tilstrækkelig plads i kassen og at fjerne dronningeceller for at undgå sværmning.</a:t>
            </a:r>
          </a:p>
          <a:p>
            <a:pPr marL="12700" indent="-12700" algn="l" rtl="0">
              <a:lnSpc>
                <a:spcPct val="100000"/>
              </a:lnSpc>
              <a:spcBef>
                <a:spcPts val="0"/>
              </a:spcBef>
            </a:pPr>
            <a:endParaRPr lang="en-IE" sz="800" dirty="0">
              <a:solidFill>
                <a:srgbClr val="424242"/>
              </a:solidFill>
            </a:endParaRPr>
          </a:p>
          <a:p>
            <a:pPr marL="12700" indent="-12700" algn="l" rtl="0">
              <a:lnSpc>
                <a:spcPts val="2480"/>
              </a:lnSpc>
              <a:spcBef>
                <a:spcPts val="0"/>
              </a:spcBef>
            </a:pPr>
            <a:r>
              <a:rPr lang="en-IE" sz="2400" b="1" dirty="0">
                <a:solidFill>
                  <a:srgbClr val="424242"/>
                </a:solidFill>
              </a:rPr>
              <a:t>Honning udvinding:</a:t>
            </a:r>
            <a:r>
              <a:rPr lang="en-IE" sz="2400" dirty="0">
                <a:solidFill>
                  <a:srgbClr val="424242"/>
                </a:solidFill>
              </a:rPr>
              <a:t>Honning udvindes normalt fra honeycomb ved hjælp af maskiner, der 'spin' rammerne. Rammerne skal først lukkes af, hvilket fjerner den beskyttende vokshætte fra toppen af ​​honeycomb. Ekstraktionsmaskinerne bruger centrifugalkræfter til at spinde honningen fra rammerne. Afhængigt af skala kan begge aspekter automatiseres; der er dog stadig et højt niveau af arbejdskraft, der kræves. Honning vil naturligt sætte sig og vil sandsynligvis kræve opvarmning i en dedikeret enhed i flere dage før aftapning. Udvinding og behandling af honning skal udføres under sanitære forhold. Fødevaresikkerhedsbestemmelser anvendes på honning i hele EU.</a:t>
            </a:r>
          </a:p>
          <a:p>
            <a:pPr marL="12700" indent="-12700" algn="l" rtl="0">
              <a:lnSpc>
                <a:spcPts val="2480"/>
              </a:lnSpc>
              <a:spcBef>
                <a:spcPts val="0"/>
              </a:spcBef>
            </a:pPr>
            <a:endParaRPr lang="en-IE" sz="2400" dirty="0">
              <a:solidFill>
                <a:srgbClr val="424242"/>
              </a:solidFill>
            </a:endParaRPr>
          </a:p>
          <a:p>
            <a:pPr marL="12700" indent="-12700" algn="l" rtl="0">
              <a:lnSpc>
                <a:spcPts val="2480"/>
              </a:lnSpc>
              <a:spcBef>
                <a:spcPts val="0"/>
              </a:spcBef>
            </a:pPr>
            <a:endParaRPr lang="en-IE" sz="2400" dirty="0">
              <a:solidFill>
                <a:srgbClr val="42424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881609" cy="803654"/>
          </a:xfrm>
        </p:spPr>
        <p:txBody>
          <a:bodyPr/>
          <a:lstStyle/>
          <a:p>
            <a:pPr algn="l" rtl="0">
              <a:lnSpc>
                <a:spcPts val="3520"/>
              </a:lnSpc>
              <a:spcBef>
                <a:spcPts val="0"/>
              </a:spcBef>
            </a:pPr>
            <a:r>
              <a:rPr lang="en-US" b="1" dirty="0">
                <a:solidFill>
                  <a:srgbClr val="E8A116"/>
                </a:solidFill>
              </a:rPr>
              <a:t>2.8 Byavl: Biavl og honningproduktion</a:t>
            </a:r>
          </a:p>
          <a:p>
            <a:pPr algn="l" rtl="0">
              <a:lnSpc>
                <a:spcPts val="3520"/>
              </a:lnSpc>
              <a:spcBef>
                <a:spcPts val="0"/>
              </a:spcBef>
            </a:pPr>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282798" y="34605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F35692F-1833-80A5-E1D0-0C0D43941113}"/>
              </a:ext>
            </a:extLst>
          </p:cNvPr>
          <p:cNvGrpSpPr/>
          <p:nvPr/>
        </p:nvGrpSpPr>
        <p:grpSpPr>
          <a:xfrm>
            <a:off x="2328072" y="4794279"/>
            <a:ext cx="1196186" cy="1190483"/>
            <a:chOff x="1404139" y="4323606"/>
            <a:chExt cx="1290045" cy="1283894"/>
          </a:xfrm>
        </p:grpSpPr>
        <p:grpSp>
          <p:nvGrpSpPr>
            <p:cNvPr id="14" name="Group 13">
              <a:extLst>
                <a:ext uri="{FF2B5EF4-FFF2-40B4-BE49-F238E27FC236}">
                  <a16:creationId xmlns:a16="http://schemas.microsoft.com/office/drawing/2014/main" id="{33E510D0-BC7D-4EF9-FF93-C01E3AC3DD6D}"/>
                </a:ext>
              </a:extLst>
            </p:cNvPr>
            <p:cNvGrpSpPr/>
            <p:nvPr/>
          </p:nvGrpSpPr>
          <p:grpSpPr>
            <a:xfrm>
              <a:off x="1404139" y="4323606"/>
              <a:ext cx="1290045" cy="1283894"/>
              <a:chOff x="8997742" y="2537669"/>
              <a:chExt cx="1290045" cy="1283894"/>
            </a:xfrm>
            <a:solidFill>
              <a:srgbClr val="296B5F"/>
            </a:solidFill>
          </p:grpSpPr>
          <p:sp>
            <p:nvSpPr>
              <p:cNvPr id="15" name="Freeform 14">
                <a:extLst>
                  <a:ext uri="{FF2B5EF4-FFF2-40B4-BE49-F238E27FC236}">
                    <a16:creationId xmlns:a16="http://schemas.microsoft.com/office/drawing/2014/main" id="{15FD0AF6-1F0B-8205-FA0B-F8F0BF19BCBE}"/>
                  </a:ext>
                </a:extLst>
              </p:cNvPr>
              <p:cNvSpPr/>
              <p:nvPr/>
            </p:nvSpPr>
            <p:spPr>
              <a:xfrm>
                <a:off x="8997742" y="2742312"/>
                <a:ext cx="1166125" cy="1079251"/>
              </a:xfrm>
              <a:custGeom>
                <a:avLst/>
                <a:gdLst>
                  <a:gd name="connsiteX0" fmla="*/ 326 w 1166125"/>
                  <a:gd name="connsiteY0" fmla="*/ 228211 h 1079251"/>
                  <a:gd name="connsiteX1" fmla="*/ 113371 w 1166125"/>
                  <a:gd name="connsiteY1" fmla="*/ 40793 h 1079251"/>
                  <a:gd name="connsiteX2" fmla="*/ 137804 w 1166125"/>
                  <a:gd name="connsiteY2" fmla="*/ 3635 h 1079251"/>
                  <a:gd name="connsiteX3" fmla="*/ 183413 w 1166125"/>
                  <a:gd name="connsiteY3" fmla="*/ 1354 h 1079251"/>
                  <a:gd name="connsiteX4" fmla="*/ 357052 w 1166125"/>
                  <a:gd name="connsiteY4" fmla="*/ 1028 h 1079251"/>
                  <a:gd name="connsiteX5" fmla="*/ 373992 w 1166125"/>
                  <a:gd name="connsiteY5" fmla="*/ 10806 h 1079251"/>
                  <a:gd name="connsiteX6" fmla="*/ 486060 w 1166125"/>
                  <a:gd name="connsiteY6" fmla="*/ 198876 h 1079251"/>
                  <a:gd name="connsiteX7" fmla="*/ 503978 w 1166125"/>
                  <a:gd name="connsiteY7" fmla="*/ 208654 h 1079251"/>
                  <a:gd name="connsiteX8" fmla="*/ 687716 w 1166125"/>
                  <a:gd name="connsiteY8" fmla="*/ 208328 h 1079251"/>
                  <a:gd name="connsiteX9" fmla="*/ 705634 w 1166125"/>
                  <a:gd name="connsiteY9" fmla="*/ 218107 h 1079251"/>
                  <a:gd name="connsiteX10" fmla="*/ 818027 w 1166125"/>
                  <a:gd name="connsiteY10" fmla="*/ 405851 h 1079251"/>
                  <a:gd name="connsiteX11" fmla="*/ 835945 w 1166125"/>
                  <a:gd name="connsiteY11" fmla="*/ 415955 h 1079251"/>
                  <a:gd name="connsiteX12" fmla="*/ 1018380 w 1166125"/>
                  <a:gd name="connsiteY12" fmla="*/ 415629 h 1079251"/>
                  <a:gd name="connsiteX13" fmla="*/ 1038253 w 1166125"/>
                  <a:gd name="connsiteY13" fmla="*/ 426385 h 1079251"/>
                  <a:gd name="connsiteX14" fmla="*/ 1163026 w 1166125"/>
                  <a:gd name="connsiteY14" fmla="*/ 634664 h 1079251"/>
                  <a:gd name="connsiteX15" fmla="*/ 1163351 w 1166125"/>
                  <a:gd name="connsiteY15" fmla="*/ 652591 h 1079251"/>
                  <a:gd name="connsiteX16" fmla="*/ 1037275 w 1166125"/>
                  <a:gd name="connsiteY16" fmla="*/ 862825 h 1079251"/>
                  <a:gd name="connsiteX17" fmla="*/ 1020335 w 1166125"/>
                  <a:gd name="connsiteY17" fmla="*/ 872277 h 1079251"/>
                  <a:gd name="connsiteX18" fmla="*/ 836596 w 1166125"/>
                  <a:gd name="connsiteY18" fmla="*/ 871951 h 1079251"/>
                  <a:gd name="connsiteX19" fmla="*/ 817701 w 1166125"/>
                  <a:gd name="connsiteY19" fmla="*/ 882381 h 1079251"/>
                  <a:gd name="connsiteX20" fmla="*/ 705960 w 1166125"/>
                  <a:gd name="connsiteY20" fmla="*/ 1069148 h 1079251"/>
                  <a:gd name="connsiteX21" fmla="*/ 688042 w 1166125"/>
                  <a:gd name="connsiteY21" fmla="*/ 1079252 h 1079251"/>
                  <a:gd name="connsiteX22" fmla="*/ 480522 w 1166125"/>
                  <a:gd name="connsiteY22" fmla="*/ 1079252 h 1079251"/>
                  <a:gd name="connsiteX23" fmla="*/ 462604 w 1166125"/>
                  <a:gd name="connsiteY23" fmla="*/ 1069148 h 1079251"/>
                  <a:gd name="connsiteX24" fmla="*/ 350536 w 1166125"/>
                  <a:gd name="connsiteY24" fmla="*/ 881078 h 1079251"/>
                  <a:gd name="connsiteX25" fmla="*/ 333596 w 1166125"/>
                  <a:gd name="connsiteY25" fmla="*/ 871625 h 1079251"/>
                  <a:gd name="connsiteX26" fmla="*/ 154744 w 1166125"/>
                  <a:gd name="connsiteY26" fmla="*/ 872277 h 1079251"/>
                  <a:gd name="connsiteX27" fmla="*/ 128030 w 1166125"/>
                  <a:gd name="connsiteY27" fmla="*/ 857610 h 1079251"/>
                  <a:gd name="connsiteX28" fmla="*/ 7819 w 1166125"/>
                  <a:gd name="connsiteY28" fmla="*/ 656828 h 1079251"/>
                  <a:gd name="connsiteX29" fmla="*/ 0 w 1166125"/>
                  <a:gd name="connsiteY29" fmla="*/ 645746 h 1079251"/>
                  <a:gd name="connsiteX30" fmla="*/ 0 w 1166125"/>
                  <a:gd name="connsiteY30" fmla="*/ 640857 h 1079251"/>
                  <a:gd name="connsiteX31" fmla="*/ 3583 w 1166125"/>
                  <a:gd name="connsiteY31" fmla="*/ 637597 h 1079251"/>
                  <a:gd name="connsiteX32" fmla="*/ 120212 w 1166125"/>
                  <a:gd name="connsiteY32" fmla="*/ 442356 h 1079251"/>
                  <a:gd name="connsiteX33" fmla="*/ 119234 w 1166125"/>
                  <a:gd name="connsiteY33" fmla="*/ 428015 h 1079251"/>
                  <a:gd name="connsiteX34" fmla="*/ 70368 w 1166125"/>
                  <a:gd name="connsiteY34" fmla="*/ 345877 h 1079251"/>
                  <a:gd name="connsiteX35" fmla="*/ 0 w 1166125"/>
                  <a:gd name="connsiteY35" fmla="*/ 229841 h 1079251"/>
                  <a:gd name="connsiteX36" fmla="*/ 326 w 1166125"/>
                  <a:gd name="connsiteY36" fmla="*/ 228211 h 1079251"/>
                  <a:gd name="connsiteX37" fmla="*/ 253455 w 1166125"/>
                  <a:gd name="connsiteY37" fmla="*/ 42423 h 1079251"/>
                  <a:gd name="connsiteX38" fmla="*/ 170382 w 1166125"/>
                  <a:gd name="connsiteY38" fmla="*/ 42749 h 1079251"/>
                  <a:gd name="connsiteX39" fmla="*/ 155722 w 1166125"/>
                  <a:gd name="connsiteY39" fmla="*/ 50897 h 1079251"/>
                  <a:gd name="connsiteX40" fmla="*/ 53102 w 1166125"/>
                  <a:gd name="connsiteY40" fmla="*/ 221040 h 1079251"/>
                  <a:gd name="connsiteX41" fmla="*/ 52776 w 1166125"/>
                  <a:gd name="connsiteY41" fmla="*/ 236686 h 1079251"/>
                  <a:gd name="connsiteX42" fmla="*/ 156047 w 1166125"/>
                  <a:gd name="connsiteY42" fmla="*/ 407806 h 1079251"/>
                  <a:gd name="connsiteX43" fmla="*/ 169730 w 1166125"/>
                  <a:gd name="connsiteY43" fmla="*/ 415629 h 1079251"/>
                  <a:gd name="connsiteX44" fmla="*/ 334573 w 1166125"/>
                  <a:gd name="connsiteY44" fmla="*/ 416281 h 1079251"/>
                  <a:gd name="connsiteX45" fmla="*/ 349559 w 1166125"/>
                  <a:gd name="connsiteY45" fmla="*/ 407806 h 1079251"/>
                  <a:gd name="connsiteX46" fmla="*/ 451853 w 1166125"/>
                  <a:gd name="connsiteY46" fmla="*/ 237338 h 1079251"/>
                  <a:gd name="connsiteX47" fmla="*/ 451527 w 1166125"/>
                  <a:gd name="connsiteY47" fmla="*/ 220388 h 1079251"/>
                  <a:gd name="connsiteX48" fmla="*/ 350211 w 1166125"/>
                  <a:gd name="connsiteY48" fmla="*/ 51223 h 1079251"/>
                  <a:gd name="connsiteX49" fmla="*/ 334248 w 1166125"/>
                  <a:gd name="connsiteY49" fmla="*/ 42097 h 1079251"/>
                  <a:gd name="connsiteX50" fmla="*/ 253455 w 1166125"/>
                  <a:gd name="connsiteY50" fmla="*/ 42423 h 1079251"/>
                  <a:gd name="connsiteX51" fmla="*/ 584771 w 1166125"/>
                  <a:gd name="connsiteY51" fmla="*/ 623582 h 1079251"/>
                  <a:gd name="connsiteX52" fmla="*/ 666541 w 1166125"/>
                  <a:gd name="connsiteY52" fmla="*/ 623908 h 1079251"/>
                  <a:gd name="connsiteX53" fmla="*/ 681526 w 1166125"/>
                  <a:gd name="connsiteY53" fmla="*/ 615433 h 1079251"/>
                  <a:gd name="connsiteX54" fmla="*/ 783820 w 1166125"/>
                  <a:gd name="connsiteY54" fmla="*/ 444964 h 1079251"/>
                  <a:gd name="connsiteX55" fmla="*/ 783495 w 1166125"/>
                  <a:gd name="connsiteY55" fmla="*/ 428015 h 1079251"/>
                  <a:gd name="connsiteX56" fmla="*/ 681852 w 1166125"/>
                  <a:gd name="connsiteY56" fmla="*/ 258850 h 1079251"/>
                  <a:gd name="connsiteX57" fmla="*/ 667192 w 1166125"/>
                  <a:gd name="connsiteY57" fmla="*/ 250049 h 1079251"/>
                  <a:gd name="connsiteX58" fmla="*/ 502349 w 1166125"/>
                  <a:gd name="connsiteY58" fmla="*/ 250049 h 1079251"/>
                  <a:gd name="connsiteX59" fmla="*/ 487363 w 1166125"/>
                  <a:gd name="connsiteY59" fmla="*/ 258198 h 1079251"/>
                  <a:gd name="connsiteX60" fmla="*/ 385395 w 1166125"/>
                  <a:gd name="connsiteY60" fmla="*/ 428667 h 1079251"/>
                  <a:gd name="connsiteX61" fmla="*/ 385395 w 1166125"/>
                  <a:gd name="connsiteY61" fmla="*/ 444312 h 1079251"/>
                  <a:gd name="connsiteX62" fmla="*/ 488666 w 1166125"/>
                  <a:gd name="connsiteY62" fmla="*/ 615433 h 1079251"/>
                  <a:gd name="connsiteX63" fmla="*/ 502349 w 1166125"/>
                  <a:gd name="connsiteY63" fmla="*/ 622930 h 1079251"/>
                  <a:gd name="connsiteX64" fmla="*/ 584771 w 1166125"/>
                  <a:gd name="connsiteY64" fmla="*/ 623582 h 1079251"/>
                  <a:gd name="connsiteX65" fmla="*/ 252152 w 1166125"/>
                  <a:gd name="connsiteY65" fmla="*/ 830882 h 1079251"/>
                  <a:gd name="connsiteX66" fmla="*/ 335225 w 1166125"/>
                  <a:gd name="connsiteY66" fmla="*/ 830556 h 1079251"/>
                  <a:gd name="connsiteX67" fmla="*/ 348908 w 1166125"/>
                  <a:gd name="connsiteY67" fmla="*/ 823060 h 1079251"/>
                  <a:gd name="connsiteX68" fmla="*/ 451853 w 1166125"/>
                  <a:gd name="connsiteY68" fmla="*/ 651613 h 1079251"/>
                  <a:gd name="connsiteX69" fmla="*/ 452179 w 1166125"/>
                  <a:gd name="connsiteY69" fmla="*/ 637271 h 1079251"/>
                  <a:gd name="connsiteX70" fmla="*/ 348908 w 1166125"/>
                  <a:gd name="connsiteY70" fmla="*/ 464847 h 1079251"/>
                  <a:gd name="connsiteX71" fmla="*/ 336528 w 1166125"/>
                  <a:gd name="connsiteY71" fmla="*/ 457676 h 1079251"/>
                  <a:gd name="connsiteX72" fmla="*/ 169404 w 1166125"/>
                  <a:gd name="connsiteY72" fmla="*/ 457676 h 1079251"/>
                  <a:gd name="connsiteX73" fmla="*/ 157025 w 1166125"/>
                  <a:gd name="connsiteY73" fmla="*/ 465173 h 1079251"/>
                  <a:gd name="connsiteX74" fmla="*/ 54405 w 1166125"/>
                  <a:gd name="connsiteY74" fmla="*/ 636619 h 1079251"/>
                  <a:gd name="connsiteX75" fmla="*/ 54405 w 1166125"/>
                  <a:gd name="connsiteY75" fmla="*/ 651939 h 1079251"/>
                  <a:gd name="connsiteX76" fmla="*/ 156047 w 1166125"/>
                  <a:gd name="connsiteY76" fmla="*/ 822408 h 1079251"/>
                  <a:gd name="connsiteX77" fmla="*/ 171033 w 1166125"/>
                  <a:gd name="connsiteY77" fmla="*/ 830556 h 1079251"/>
                  <a:gd name="connsiteX78" fmla="*/ 252152 w 1166125"/>
                  <a:gd name="connsiteY78" fmla="*/ 830882 h 1079251"/>
                  <a:gd name="connsiteX79" fmla="*/ 788056 w 1166125"/>
                  <a:gd name="connsiteY79" fmla="*/ 851743 h 1079251"/>
                  <a:gd name="connsiteX80" fmla="*/ 679572 w 1166125"/>
                  <a:gd name="connsiteY80" fmla="*/ 671496 h 1079251"/>
                  <a:gd name="connsiteX81" fmla="*/ 666541 w 1166125"/>
                  <a:gd name="connsiteY81" fmla="*/ 664977 h 1079251"/>
                  <a:gd name="connsiteX82" fmla="*/ 501697 w 1166125"/>
                  <a:gd name="connsiteY82" fmla="*/ 664977 h 1079251"/>
                  <a:gd name="connsiteX83" fmla="*/ 488015 w 1166125"/>
                  <a:gd name="connsiteY83" fmla="*/ 672473 h 1079251"/>
                  <a:gd name="connsiteX84" fmla="*/ 384417 w 1166125"/>
                  <a:gd name="connsiteY84" fmla="*/ 844898 h 1079251"/>
                  <a:gd name="connsiteX85" fmla="*/ 384417 w 1166125"/>
                  <a:gd name="connsiteY85" fmla="*/ 857936 h 1079251"/>
                  <a:gd name="connsiteX86" fmla="*/ 488015 w 1166125"/>
                  <a:gd name="connsiteY86" fmla="*/ 1030360 h 1079251"/>
                  <a:gd name="connsiteX87" fmla="*/ 500394 w 1166125"/>
                  <a:gd name="connsiteY87" fmla="*/ 1037857 h 1079251"/>
                  <a:gd name="connsiteX88" fmla="*/ 667518 w 1166125"/>
                  <a:gd name="connsiteY88" fmla="*/ 1037857 h 1079251"/>
                  <a:gd name="connsiteX89" fmla="*/ 679246 w 1166125"/>
                  <a:gd name="connsiteY89" fmla="*/ 1031338 h 1079251"/>
                  <a:gd name="connsiteX90" fmla="*/ 788056 w 1166125"/>
                  <a:gd name="connsiteY90" fmla="*/ 851743 h 1079251"/>
                  <a:gd name="connsiteX91" fmla="*/ 916412 w 1166125"/>
                  <a:gd name="connsiteY91" fmla="*/ 457676 h 1079251"/>
                  <a:gd name="connsiteX92" fmla="*/ 833339 w 1166125"/>
                  <a:gd name="connsiteY92" fmla="*/ 458002 h 1079251"/>
                  <a:gd name="connsiteX93" fmla="*/ 819982 w 1166125"/>
                  <a:gd name="connsiteY93" fmla="*/ 465499 h 1079251"/>
                  <a:gd name="connsiteX94" fmla="*/ 716710 w 1166125"/>
                  <a:gd name="connsiteY94" fmla="*/ 636619 h 1079251"/>
                  <a:gd name="connsiteX95" fmla="*/ 717036 w 1166125"/>
                  <a:gd name="connsiteY95" fmla="*/ 652265 h 1079251"/>
                  <a:gd name="connsiteX96" fmla="*/ 819004 w 1166125"/>
                  <a:gd name="connsiteY96" fmla="*/ 822734 h 1079251"/>
                  <a:gd name="connsiteX97" fmla="*/ 833990 w 1166125"/>
                  <a:gd name="connsiteY97" fmla="*/ 830882 h 1079251"/>
                  <a:gd name="connsiteX98" fmla="*/ 997531 w 1166125"/>
                  <a:gd name="connsiteY98" fmla="*/ 830882 h 1079251"/>
                  <a:gd name="connsiteX99" fmla="*/ 1013494 w 1166125"/>
                  <a:gd name="connsiteY99" fmla="*/ 822082 h 1079251"/>
                  <a:gd name="connsiteX100" fmla="*/ 1114810 w 1166125"/>
                  <a:gd name="connsiteY100" fmla="*/ 652917 h 1079251"/>
                  <a:gd name="connsiteX101" fmla="*/ 1115136 w 1166125"/>
                  <a:gd name="connsiteY101" fmla="*/ 635968 h 1079251"/>
                  <a:gd name="connsiteX102" fmla="*/ 1012842 w 1166125"/>
                  <a:gd name="connsiteY102" fmla="*/ 465824 h 1079251"/>
                  <a:gd name="connsiteX103" fmla="*/ 997856 w 1166125"/>
                  <a:gd name="connsiteY103" fmla="*/ 457676 h 1079251"/>
                  <a:gd name="connsiteX104" fmla="*/ 916412 w 1166125"/>
                  <a:gd name="connsiteY104" fmla="*/ 457676 h 107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166125" h="1079251">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grpFill/>
              <a:ln w="3247"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4417C42C-0623-00E2-7233-DB780AC0944E}"/>
                  </a:ext>
                </a:extLst>
              </p:cNvPr>
              <p:cNvSpPr/>
              <p:nvPr/>
            </p:nvSpPr>
            <p:spPr>
              <a:xfrm>
                <a:off x="9747919" y="2537669"/>
                <a:ext cx="539868" cy="599950"/>
              </a:xfrm>
              <a:custGeom>
                <a:avLst/>
                <a:gdLst>
                  <a:gd name="connsiteX0" fmla="*/ 101731 w 539868"/>
                  <a:gd name="connsiteY0" fmla="*/ 38787 h 599950"/>
                  <a:gd name="connsiteX1" fmla="*/ 114111 w 539868"/>
                  <a:gd name="connsiteY1" fmla="*/ 0 h 599950"/>
                  <a:gd name="connsiteX2" fmla="*/ 222920 w 539868"/>
                  <a:gd name="connsiteY2" fmla="*/ 90287 h 599950"/>
                  <a:gd name="connsiteX3" fmla="*/ 297198 w 539868"/>
                  <a:gd name="connsiteY3" fmla="*/ 90287 h 599950"/>
                  <a:gd name="connsiteX4" fmla="*/ 406007 w 539868"/>
                  <a:gd name="connsiteY4" fmla="*/ 0 h 599950"/>
                  <a:gd name="connsiteX5" fmla="*/ 418061 w 539868"/>
                  <a:gd name="connsiteY5" fmla="*/ 37484 h 599950"/>
                  <a:gd name="connsiteX6" fmla="*/ 377339 w 539868"/>
                  <a:gd name="connsiteY6" fmla="*/ 60626 h 599950"/>
                  <a:gd name="connsiteX7" fmla="*/ 344435 w 539868"/>
                  <a:gd name="connsiteY7" fmla="*/ 93220 h 599950"/>
                  <a:gd name="connsiteX8" fmla="*/ 339223 w 539868"/>
                  <a:gd name="connsiteY8" fmla="*/ 134289 h 599950"/>
                  <a:gd name="connsiteX9" fmla="*/ 340200 w 539868"/>
                  <a:gd name="connsiteY9" fmla="*/ 195567 h 599950"/>
                  <a:gd name="connsiteX10" fmla="*/ 398514 w 539868"/>
                  <a:gd name="connsiteY10" fmla="*/ 214471 h 599950"/>
                  <a:gd name="connsiteX11" fmla="*/ 533060 w 539868"/>
                  <a:gd name="connsiteY11" fmla="*/ 359843 h 599950"/>
                  <a:gd name="connsiteX12" fmla="*/ 522636 w 539868"/>
                  <a:gd name="connsiteY12" fmla="*/ 447196 h 599950"/>
                  <a:gd name="connsiteX13" fmla="*/ 430766 w 539868"/>
                  <a:gd name="connsiteY13" fmla="*/ 472619 h 599950"/>
                  <a:gd name="connsiteX14" fmla="*/ 385809 w 539868"/>
                  <a:gd name="connsiteY14" fmla="*/ 458930 h 599950"/>
                  <a:gd name="connsiteX15" fmla="*/ 354860 w 539868"/>
                  <a:gd name="connsiteY15" fmla="*/ 533571 h 599950"/>
                  <a:gd name="connsiteX16" fmla="*/ 310229 w 539868"/>
                  <a:gd name="connsiteY16" fmla="*/ 583767 h 599950"/>
                  <a:gd name="connsiteX17" fmla="*/ 197835 w 539868"/>
                  <a:gd name="connsiteY17" fmla="*/ 575292 h 599950"/>
                  <a:gd name="connsiteX18" fmla="*/ 144082 w 539868"/>
                  <a:gd name="connsiteY18" fmla="*/ 485983 h 599950"/>
                  <a:gd name="connsiteX19" fmla="*/ 138218 w 539868"/>
                  <a:gd name="connsiteY19" fmla="*/ 465123 h 599950"/>
                  <a:gd name="connsiteX20" fmla="*/ 95216 w 539868"/>
                  <a:gd name="connsiteY20" fmla="*/ 474901 h 599950"/>
                  <a:gd name="connsiteX21" fmla="*/ 1392 w 539868"/>
                  <a:gd name="connsiteY21" fmla="*/ 412320 h 599950"/>
                  <a:gd name="connsiteX22" fmla="*/ 12142 w 539868"/>
                  <a:gd name="connsiteY22" fmla="*/ 343545 h 599950"/>
                  <a:gd name="connsiteX23" fmla="*/ 171447 w 539868"/>
                  <a:gd name="connsiteY23" fmla="*/ 203715 h 599950"/>
                  <a:gd name="connsiteX24" fmla="*/ 182198 w 539868"/>
                  <a:gd name="connsiteY24" fmla="*/ 200456 h 599950"/>
                  <a:gd name="connsiteX25" fmla="*/ 176660 w 539868"/>
                  <a:gd name="connsiteY25" fmla="*/ 182529 h 599950"/>
                  <a:gd name="connsiteX26" fmla="*/ 185130 w 539868"/>
                  <a:gd name="connsiteY26" fmla="*/ 124185 h 599950"/>
                  <a:gd name="connsiteX27" fmla="*/ 185130 w 539868"/>
                  <a:gd name="connsiteY27" fmla="*/ 108865 h 599950"/>
                  <a:gd name="connsiteX28" fmla="*/ 113133 w 539868"/>
                  <a:gd name="connsiteY28" fmla="*/ 43677 h 599950"/>
                  <a:gd name="connsiteX29" fmla="*/ 101731 w 539868"/>
                  <a:gd name="connsiteY29" fmla="*/ 38787 h 599950"/>
                  <a:gd name="connsiteX30" fmla="*/ 82836 w 539868"/>
                  <a:gd name="connsiteY30" fmla="*/ 433180 h 599950"/>
                  <a:gd name="connsiteX31" fmla="*/ 92935 w 539868"/>
                  <a:gd name="connsiteY31" fmla="*/ 433180 h 599950"/>
                  <a:gd name="connsiteX32" fmla="*/ 100428 w 539868"/>
                  <a:gd name="connsiteY32" fmla="*/ 431876 h 599950"/>
                  <a:gd name="connsiteX33" fmla="*/ 242793 w 539868"/>
                  <a:gd name="connsiteY33" fmla="*/ 304758 h 599950"/>
                  <a:gd name="connsiteX34" fmla="*/ 247679 w 539868"/>
                  <a:gd name="connsiteY34" fmla="*/ 277705 h 599950"/>
                  <a:gd name="connsiteX35" fmla="*/ 213798 w 539868"/>
                  <a:gd name="connsiteY35" fmla="*/ 239569 h 599950"/>
                  <a:gd name="connsiteX36" fmla="*/ 195229 w 539868"/>
                  <a:gd name="connsiteY36" fmla="*/ 240547 h 599950"/>
                  <a:gd name="connsiteX37" fmla="*/ 71108 w 539868"/>
                  <a:gd name="connsiteY37" fmla="*/ 323663 h 599950"/>
                  <a:gd name="connsiteX38" fmla="*/ 42765 w 539868"/>
                  <a:gd name="connsiteY38" fmla="*/ 388526 h 599950"/>
                  <a:gd name="connsiteX39" fmla="*/ 82836 w 539868"/>
                  <a:gd name="connsiteY39" fmla="*/ 433180 h 599950"/>
                  <a:gd name="connsiteX40" fmla="*/ 448032 w 539868"/>
                  <a:gd name="connsiteY40" fmla="*/ 433506 h 599950"/>
                  <a:gd name="connsiteX41" fmla="*/ 496573 w 539868"/>
                  <a:gd name="connsiteY41" fmla="*/ 388526 h 599950"/>
                  <a:gd name="connsiteX42" fmla="*/ 492664 w 539868"/>
                  <a:gd name="connsiteY42" fmla="*/ 370273 h 599950"/>
                  <a:gd name="connsiteX43" fmla="*/ 343784 w 539868"/>
                  <a:gd name="connsiteY43" fmla="*/ 240873 h 599950"/>
                  <a:gd name="connsiteX44" fmla="*/ 292637 w 539868"/>
                  <a:gd name="connsiteY44" fmla="*/ 293024 h 599950"/>
                  <a:gd name="connsiteX45" fmla="*/ 296546 w 539868"/>
                  <a:gd name="connsiteY45" fmla="*/ 306388 h 599950"/>
                  <a:gd name="connsiteX46" fmla="*/ 374081 w 539868"/>
                  <a:gd name="connsiteY46" fmla="*/ 402541 h 599950"/>
                  <a:gd name="connsiteX47" fmla="*/ 448032 w 539868"/>
                  <a:gd name="connsiteY47" fmla="*/ 433506 h 599950"/>
                  <a:gd name="connsiteX48" fmla="*/ 338571 w 539868"/>
                  <a:gd name="connsiteY48" fmla="*/ 463819 h 599950"/>
                  <a:gd name="connsiteX49" fmla="*/ 341503 w 539868"/>
                  <a:gd name="connsiteY49" fmla="*/ 451107 h 599950"/>
                  <a:gd name="connsiteX50" fmla="*/ 320654 w 539868"/>
                  <a:gd name="connsiteY50" fmla="*/ 419816 h 599950"/>
                  <a:gd name="connsiteX51" fmla="*/ 270809 w 539868"/>
                  <a:gd name="connsiteY51" fmla="*/ 413949 h 599950"/>
                  <a:gd name="connsiteX52" fmla="*/ 188714 w 539868"/>
                  <a:gd name="connsiteY52" fmla="*/ 434810 h 599950"/>
                  <a:gd name="connsiteX53" fmla="*/ 182198 w 539868"/>
                  <a:gd name="connsiteY53" fmla="*/ 463493 h 599950"/>
                  <a:gd name="connsiteX54" fmla="*/ 338571 w 539868"/>
                  <a:gd name="connsiteY54" fmla="*/ 463819 h 599950"/>
                  <a:gd name="connsiteX55" fmla="*/ 304365 w 539868"/>
                  <a:gd name="connsiteY55" fmla="*/ 164602 h 599950"/>
                  <a:gd name="connsiteX56" fmla="*/ 260710 w 539868"/>
                  <a:gd name="connsiteY56" fmla="*/ 123207 h 599950"/>
                  <a:gd name="connsiteX57" fmla="*/ 215753 w 539868"/>
                  <a:gd name="connsiteY57" fmla="*/ 164602 h 599950"/>
                  <a:gd name="connsiteX58" fmla="*/ 259407 w 539868"/>
                  <a:gd name="connsiteY58" fmla="*/ 205997 h 599950"/>
                  <a:gd name="connsiteX59" fmla="*/ 304365 w 539868"/>
                  <a:gd name="connsiteY59" fmla="*/ 164602 h 599950"/>
                  <a:gd name="connsiteX60" fmla="*/ 195555 w 539868"/>
                  <a:gd name="connsiteY60" fmla="*/ 503258 h 599950"/>
                  <a:gd name="connsiteX61" fmla="*/ 259733 w 539868"/>
                  <a:gd name="connsiteY61" fmla="*/ 558343 h 599950"/>
                  <a:gd name="connsiteX62" fmla="*/ 322282 w 539868"/>
                  <a:gd name="connsiteY62" fmla="*/ 502932 h 599950"/>
                  <a:gd name="connsiteX63" fmla="*/ 195555 w 539868"/>
                  <a:gd name="connsiteY63" fmla="*/ 503258 h 599950"/>
                  <a:gd name="connsiteX64" fmla="*/ 253869 w 539868"/>
                  <a:gd name="connsiteY64" fmla="*/ 371903 h 599950"/>
                  <a:gd name="connsiteX65" fmla="*/ 285469 w 539868"/>
                  <a:gd name="connsiteY65" fmla="*/ 371903 h 599950"/>
                  <a:gd name="connsiteX66" fmla="*/ 269506 w 539868"/>
                  <a:gd name="connsiteY66" fmla="*/ 346805 h 599950"/>
                  <a:gd name="connsiteX67" fmla="*/ 253869 w 539868"/>
                  <a:gd name="connsiteY67" fmla="*/ 371903 h 59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39868" h="599950">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grpFill/>
              <a:ln w="3247"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D678F455-7FFC-1D84-5429-2B826EDDB5AA}"/>
                  </a:ext>
                </a:extLst>
              </p:cNvPr>
              <p:cNvSpPr/>
              <p:nvPr/>
            </p:nvSpPr>
            <p:spPr>
              <a:xfrm>
                <a:off x="9101665" y="2826700"/>
                <a:ext cx="204913" cy="155231"/>
              </a:xfrm>
              <a:custGeom>
                <a:avLst/>
                <a:gdLst>
                  <a:gd name="connsiteX0" fmla="*/ 204914 w 204913"/>
                  <a:gd name="connsiteY0" fmla="*/ 1711 h 155231"/>
                  <a:gd name="connsiteX1" fmla="*/ 204914 w 204913"/>
                  <a:gd name="connsiteY1" fmla="*/ 40499 h 155231"/>
                  <a:gd name="connsiteX2" fmla="*/ 191557 w 204913"/>
                  <a:gd name="connsiteY2" fmla="*/ 41151 h 155231"/>
                  <a:gd name="connsiteX3" fmla="*/ 114999 w 204913"/>
                  <a:gd name="connsiteY3" fmla="*/ 40825 h 155231"/>
                  <a:gd name="connsiteX4" fmla="*/ 98059 w 204913"/>
                  <a:gd name="connsiteY4" fmla="*/ 50277 h 155231"/>
                  <a:gd name="connsiteX5" fmla="*/ 42025 w 204913"/>
                  <a:gd name="connsiteY5" fmla="*/ 144149 h 155231"/>
                  <a:gd name="connsiteX6" fmla="*/ 34858 w 204913"/>
                  <a:gd name="connsiteY6" fmla="*/ 155231 h 155231"/>
                  <a:gd name="connsiteX7" fmla="*/ 0 w 204913"/>
                  <a:gd name="connsiteY7" fmla="*/ 134371 h 155231"/>
                  <a:gd name="connsiteX8" fmla="*/ 9773 w 204913"/>
                  <a:gd name="connsiteY8" fmla="*/ 118073 h 155231"/>
                  <a:gd name="connsiteX9" fmla="*/ 75255 w 204913"/>
                  <a:gd name="connsiteY9" fmla="*/ 9208 h 155231"/>
                  <a:gd name="connsiteX10" fmla="*/ 86983 w 204913"/>
                  <a:gd name="connsiteY10" fmla="*/ 407 h 155231"/>
                  <a:gd name="connsiteX11" fmla="*/ 201330 w 204913"/>
                  <a:gd name="connsiteY11" fmla="*/ 81 h 155231"/>
                  <a:gd name="connsiteX12" fmla="*/ 204914 w 204913"/>
                  <a:gd name="connsiteY12" fmla="*/ 1711 h 15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913" h="155231">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grpFill/>
              <a:ln w="3247"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79BBD089-AED2-81FA-0A5B-B9D6BFAFF5BD}"/>
                  </a:ext>
                </a:extLst>
              </p:cNvPr>
              <p:cNvSpPr/>
              <p:nvPr/>
            </p:nvSpPr>
            <p:spPr>
              <a:xfrm>
                <a:off x="9525827" y="3034082"/>
                <a:ext cx="205239" cy="155801"/>
              </a:xfrm>
              <a:custGeom>
                <a:avLst/>
                <a:gdLst>
                  <a:gd name="connsiteX0" fmla="*/ 205240 w 205239"/>
                  <a:gd name="connsiteY0" fmla="*/ 134289 h 155801"/>
                  <a:gd name="connsiteX1" fmla="*/ 169730 w 205239"/>
                  <a:gd name="connsiteY1" fmla="*/ 155801 h 155801"/>
                  <a:gd name="connsiteX2" fmla="*/ 126076 w 205239"/>
                  <a:gd name="connsiteY2" fmla="*/ 83442 h 155801"/>
                  <a:gd name="connsiteX3" fmla="*/ 100014 w 205239"/>
                  <a:gd name="connsiteY3" fmla="*/ 44328 h 155801"/>
                  <a:gd name="connsiteX4" fmla="*/ 52124 w 205239"/>
                  <a:gd name="connsiteY4" fmla="*/ 41721 h 155801"/>
                  <a:gd name="connsiteX5" fmla="*/ 0 w 205239"/>
                  <a:gd name="connsiteY5" fmla="*/ 41721 h 155801"/>
                  <a:gd name="connsiteX6" fmla="*/ 0 w 205239"/>
                  <a:gd name="connsiteY6" fmla="*/ 0 h 155801"/>
                  <a:gd name="connsiteX7" fmla="*/ 119886 w 205239"/>
                  <a:gd name="connsiteY7" fmla="*/ 326 h 155801"/>
                  <a:gd name="connsiteX8" fmla="*/ 127379 w 205239"/>
                  <a:gd name="connsiteY8" fmla="*/ 5541 h 155801"/>
                  <a:gd name="connsiteX9" fmla="*/ 205240 w 205239"/>
                  <a:gd name="connsiteY9" fmla="*/ 134289 h 15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39" h="155801">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grpFill/>
              <a:ln w="3247"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3D5971CA-B036-4288-FB36-E76DD29F2FA7}"/>
                  </a:ext>
                </a:extLst>
              </p:cNvPr>
              <p:cNvSpPr/>
              <p:nvPr/>
            </p:nvSpPr>
            <p:spPr>
              <a:xfrm>
                <a:off x="9101339" y="3376324"/>
                <a:ext cx="204913" cy="155556"/>
              </a:xfrm>
              <a:custGeom>
                <a:avLst/>
                <a:gdLst>
                  <a:gd name="connsiteX0" fmla="*/ 0 w 204913"/>
                  <a:gd name="connsiteY0" fmla="*/ 21186 h 155556"/>
                  <a:gd name="connsiteX1" fmla="*/ 35184 w 204913"/>
                  <a:gd name="connsiteY1" fmla="*/ 0 h 155556"/>
                  <a:gd name="connsiteX2" fmla="*/ 42677 w 204913"/>
                  <a:gd name="connsiteY2" fmla="*/ 11408 h 155556"/>
                  <a:gd name="connsiteX3" fmla="*/ 98059 w 204913"/>
                  <a:gd name="connsiteY3" fmla="*/ 104302 h 155556"/>
                  <a:gd name="connsiteX4" fmla="*/ 115977 w 204913"/>
                  <a:gd name="connsiteY4" fmla="*/ 114081 h 155556"/>
                  <a:gd name="connsiteX5" fmla="*/ 204914 w 204913"/>
                  <a:gd name="connsiteY5" fmla="*/ 113754 h 155556"/>
                  <a:gd name="connsiteX6" fmla="*/ 204914 w 204913"/>
                  <a:gd name="connsiteY6" fmla="*/ 155475 h 155556"/>
                  <a:gd name="connsiteX7" fmla="*/ 171359 w 204913"/>
                  <a:gd name="connsiteY7" fmla="*/ 155475 h 155556"/>
                  <a:gd name="connsiteX8" fmla="*/ 89589 w 204913"/>
                  <a:gd name="connsiteY8" fmla="*/ 155149 h 155556"/>
                  <a:gd name="connsiteX9" fmla="*/ 78187 w 204913"/>
                  <a:gd name="connsiteY9" fmla="*/ 150260 h 155556"/>
                  <a:gd name="connsiteX10" fmla="*/ 0 w 204913"/>
                  <a:gd name="connsiteY10" fmla="*/ 21186 h 15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13" h="155556">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grpFill/>
              <a:ln w="3247"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9D872B36-0BDA-0E67-6907-576B5E8ECB3C}"/>
                  </a:ext>
                </a:extLst>
              </p:cNvPr>
              <p:cNvSpPr/>
              <p:nvPr/>
            </p:nvSpPr>
            <p:spPr>
              <a:xfrm>
                <a:off x="9428693" y="3448471"/>
                <a:ext cx="132318" cy="280524"/>
              </a:xfrm>
              <a:custGeom>
                <a:avLst/>
                <a:gdLst>
                  <a:gd name="connsiteX0" fmla="*/ 114401 w 132318"/>
                  <a:gd name="connsiteY0" fmla="*/ 259339 h 280524"/>
                  <a:gd name="connsiteX1" fmla="*/ 78891 w 132318"/>
                  <a:gd name="connsiteY1" fmla="*/ 280525 h 280524"/>
                  <a:gd name="connsiteX2" fmla="*/ 50874 w 132318"/>
                  <a:gd name="connsiteY2" fmla="*/ 233915 h 280524"/>
                  <a:gd name="connsiteX3" fmla="*/ 2985 w 132318"/>
                  <a:gd name="connsiteY3" fmla="*/ 154059 h 280524"/>
                  <a:gd name="connsiteX4" fmla="*/ 2659 w 132318"/>
                  <a:gd name="connsiteY4" fmla="*/ 137109 h 280524"/>
                  <a:gd name="connsiteX5" fmla="*/ 80845 w 132318"/>
                  <a:gd name="connsiteY5" fmla="*/ 8036 h 280524"/>
                  <a:gd name="connsiteX6" fmla="*/ 93225 w 132318"/>
                  <a:gd name="connsiteY6" fmla="*/ 539 h 280524"/>
                  <a:gd name="connsiteX7" fmla="*/ 132318 w 132318"/>
                  <a:gd name="connsiteY7" fmla="*/ 213 h 280524"/>
                  <a:gd name="connsiteX8" fmla="*/ 132318 w 132318"/>
                  <a:gd name="connsiteY8" fmla="*/ 42260 h 280524"/>
                  <a:gd name="connsiteX9" fmla="*/ 93225 w 132318"/>
                  <a:gd name="connsiteY9" fmla="*/ 67357 h 280524"/>
                  <a:gd name="connsiteX10" fmla="*/ 51525 w 132318"/>
                  <a:gd name="connsiteY10" fmla="*/ 136132 h 280524"/>
                  <a:gd name="connsiteX11" fmla="*/ 51525 w 132318"/>
                  <a:gd name="connsiteY11" fmla="*/ 154385 h 280524"/>
                  <a:gd name="connsiteX12" fmla="*/ 114401 w 132318"/>
                  <a:gd name="connsiteY12" fmla="*/ 259339 h 2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18" h="280524">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grpFill/>
              <a:ln w="3247"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9D8CB1FC-6786-0F72-577D-C7B8E2F0E61A}"/>
                  </a:ext>
                </a:extLst>
              </p:cNvPr>
              <p:cNvSpPr/>
              <p:nvPr/>
            </p:nvSpPr>
            <p:spPr>
              <a:xfrm>
                <a:off x="9603362" y="3449987"/>
                <a:ext cx="40396" cy="39439"/>
              </a:xfrm>
              <a:custGeom>
                <a:avLst/>
                <a:gdLst>
                  <a:gd name="connsiteX0" fmla="*/ 0 w 40396"/>
                  <a:gd name="connsiteY0" fmla="*/ 39439 h 39439"/>
                  <a:gd name="connsiteX1" fmla="*/ 0 w 40396"/>
                  <a:gd name="connsiteY1" fmla="*/ 0 h 39439"/>
                  <a:gd name="connsiteX2" fmla="*/ 40396 w 40396"/>
                  <a:gd name="connsiteY2" fmla="*/ 0 h 39439"/>
                  <a:gd name="connsiteX3" fmla="*/ 40396 w 40396"/>
                  <a:gd name="connsiteY3" fmla="*/ 39439 h 39439"/>
                  <a:gd name="connsiteX4" fmla="*/ 0 w 40396"/>
                  <a:gd name="connsiteY4" fmla="*/ 39439 h 3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6" h="39439">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grpFill/>
              <a:ln w="3247"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3DDF860C-0300-BEF4-AF3C-1127C417544C}"/>
                  </a:ext>
                </a:extLst>
              </p:cNvPr>
              <p:cNvSpPr/>
              <p:nvPr/>
            </p:nvSpPr>
            <p:spPr>
              <a:xfrm>
                <a:off x="9760967" y="3252139"/>
                <a:ext cx="214106" cy="279986"/>
              </a:xfrm>
              <a:custGeom>
                <a:avLst/>
                <a:gdLst>
                  <a:gd name="connsiteX0" fmla="*/ 214107 w 214106"/>
                  <a:gd name="connsiteY0" fmla="*/ 237939 h 279986"/>
                  <a:gd name="connsiteX1" fmla="*/ 214107 w 214106"/>
                  <a:gd name="connsiteY1" fmla="*/ 279660 h 279986"/>
                  <a:gd name="connsiteX2" fmla="*/ 192931 w 214106"/>
                  <a:gd name="connsiteY2" fmla="*/ 279660 h 279986"/>
                  <a:gd name="connsiteX3" fmla="*/ 94872 w 214106"/>
                  <a:gd name="connsiteY3" fmla="*/ 279986 h 279986"/>
                  <a:gd name="connsiteX4" fmla="*/ 78909 w 214106"/>
                  <a:gd name="connsiteY4" fmla="*/ 271186 h 279986"/>
                  <a:gd name="connsiteX5" fmla="*/ 2351 w 214106"/>
                  <a:gd name="connsiteY5" fmla="*/ 142764 h 279986"/>
                  <a:gd name="connsiteX6" fmla="*/ 1048 w 214106"/>
                  <a:gd name="connsiteY6" fmla="*/ 128748 h 279986"/>
                  <a:gd name="connsiteX7" fmla="*/ 75000 w 214106"/>
                  <a:gd name="connsiteY7" fmla="*/ 4563 h 279986"/>
                  <a:gd name="connsiteX8" fmla="*/ 78583 w 214106"/>
                  <a:gd name="connsiteY8" fmla="*/ 0 h 279986"/>
                  <a:gd name="connsiteX9" fmla="*/ 113441 w 214106"/>
                  <a:gd name="connsiteY9" fmla="*/ 20861 h 279986"/>
                  <a:gd name="connsiteX10" fmla="*/ 51543 w 214106"/>
                  <a:gd name="connsiteY10" fmla="*/ 123859 h 279986"/>
                  <a:gd name="connsiteX11" fmla="*/ 51543 w 214106"/>
                  <a:gd name="connsiteY11" fmla="*/ 145045 h 279986"/>
                  <a:gd name="connsiteX12" fmla="*/ 101387 w 214106"/>
                  <a:gd name="connsiteY12" fmla="*/ 228161 h 279986"/>
                  <a:gd name="connsiteX13" fmla="*/ 119305 w 214106"/>
                  <a:gd name="connsiteY13" fmla="*/ 238265 h 279986"/>
                  <a:gd name="connsiteX14" fmla="*/ 199772 w 214106"/>
                  <a:gd name="connsiteY14" fmla="*/ 237939 h 279986"/>
                  <a:gd name="connsiteX15" fmla="*/ 214107 w 214106"/>
                  <a:gd name="connsiteY15" fmla="*/ 237939 h 27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106" h="27998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grpFill/>
              <a:ln w="3247" cap="flat">
                <a:noFill/>
                <a:prstDash val="solid"/>
                <a:miter/>
              </a:ln>
            </p:spPr>
            <p:txBody>
              <a:bodyPr rtlCol="0" anchor="ctr"/>
              <a:lstStyle/>
              <a:p>
                <a:pPr algn="l" rtl="0"/>
                <a:endParaRPr lang="en-US"/>
              </a:p>
            </p:txBody>
          </p:sp>
        </p:grpSp>
        <p:grpSp>
          <p:nvGrpSpPr>
            <p:cNvPr id="23" name="Graphic 125">
              <a:extLst>
                <a:ext uri="{FF2B5EF4-FFF2-40B4-BE49-F238E27FC236}">
                  <a16:creationId xmlns:a16="http://schemas.microsoft.com/office/drawing/2014/main" id="{B2DE1523-5545-4014-9DE2-6AD3F38F1F77}"/>
                </a:ext>
              </a:extLst>
            </p:cNvPr>
            <p:cNvGrpSpPr/>
            <p:nvPr/>
          </p:nvGrpSpPr>
          <p:grpSpPr>
            <a:xfrm>
              <a:off x="2332611" y="4670411"/>
              <a:ext cx="164944" cy="211586"/>
              <a:chOff x="9926214" y="2884474"/>
              <a:chExt cx="164944" cy="211586"/>
            </a:xfrm>
            <a:solidFill>
              <a:srgbClr val="E8A116"/>
            </a:solidFill>
          </p:grpSpPr>
          <p:sp>
            <p:nvSpPr>
              <p:cNvPr id="24" name="Freeform 23">
                <a:extLst>
                  <a:ext uri="{FF2B5EF4-FFF2-40B4-BE49-F238E27FC236}">
                    <a16:creationId xmlns:a16="http://schemas.microsoft.com/office/drawing/2014/main" id="{776BC8B2-BA32-88F7-0E92-7712C64384FB}"/>
                  </a:ext>
                </a:extLst>
              </p:cNvPr>
              <p:cNvSpPr/>
              <p:nvPr/>
            </p:nvSpPr>
            <p:spPr>
              <a:xfrm>
                <a:off x="9926214" y="2951316"/>
                <a:ext cx="164944" cy="50172"/>
              </a:xfrm>
              <a:custGeom>
                <a:avLst/>
                <a:gdLst>
                  <a:gd name="connsiteX0" fmla="*/ 160276 w 164944"/>
                  <a:gd name="connsiteY0" fmla="*/ 50172 h 50172"/>
                  <a:gd name="connsiteX1" fmla="*/ 3903 w 164944"/>
                  <a:gd name="connsiteY1" fmla="*/ 49846 h 50172"/>
                  <a:gd name="connsiteX2" fmla="*/ 10418 w 164944"/>
                  <a:gd name="connsiteY2" fmla="*/ 21163 h 50172"/>
                  <a:gd name="connsiteX3" fmla="*/ 92514 w 164944"/>
                  <a:gd name="connsiteY3" fmla="*/ 302 h 50172"/>
                  <a:gd name="connsiteX4" fmla="*/ 142358 w 164944"/>
                  <a:gd name="connsiteY4" fmla="*/ 6170 h 50172"/>
                  <a:gd name="connsiteX5" fmla="*/ 163208 w 164944"/>
                  <a:gd name="connsiteY5" fmla="*/ 37460 h 50172"/>
                  <a:gd name="connsiteX6" fmla="*/ 160276 w 164944"/>
                  <a:gd name="connsiteY6" fmla="*/ 50172 h 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44" h="50172">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grpFill/>
              <a:ln w="3247"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96699672-F3DB-734D-2F6C-0DCF1BE7F9A9}"/>
                  </a:ext>
                </a:extLst>
              </p:cNvPr>
              <p:cNvSpPr/>
              <p:nvPr/>
            </p:nvSpPr>
            <p:spPr>
              <a:xfrm>
                <a:off x="9943474" y="3034530"/>
                <a:ext cx="127053" cy="61529"/>
              </a:xfrm>
              <a:custGeom>
                <a:avLst/>
                <a:gdLst>
                  <a:gd name="connsiteX0" fmla="*/ 0 w 127053"/>
                  <a:gd name="connsiteY0" fmla="*/ 6397 h 61529"/>
                  <a:gd name="connsiteX1" fmla="*/ 127053 w 127053"/>
                  <a:gd name="connsiteY1" fmla="*/ 6071 h 61529"/>
                  <a:gd name="connsiteX2" fmla="*/ 64504 w 127053"/>
                  <a:gd name="connsiteY2" fmla="*/ 61482 h 61529"/>
                  <a:gd name="connsiteX3" fmla="*/ 0 w 127053"/>
                  <a:gd name="connsiteY3" fmla="*/ 6397 h 61529"/>
                </a:gdLst>
                <a:ahLst/>
                <a:cxnLst>
                  <a:cxn ang="0">
                    <a:pos x="connsiteX0" y="connsiteY0"/>
                  </a:cxn>
                  <a:cxn ang="0">
                    <a:pos x="connsiteX1" y="connsiteY1"/>
                  </a:cxn>
                  <a:cxn ang="0">
                    <a:pos x="connsiteX2" y="connsiteY2"/>
                  </a:cxn>
                  <a:cxn ang="0">
                    <a:pos x="connsiteX3" y="connsiteY3"/>
                  </a:cxn>
                </a:cxnLst>
                <a:rect l="l" t="t" r="r" b="b"/>
                <a:pathLst>
                  <a:path w="127053" h="61529">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grpFill/>
              <a:ln w="3247"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69C1AFE1-1D28-E454-0E1A-5E5022270224}"/>
                  </a:ext>
                </a:extLst>
              </p:cNvPr>
              <p:cNvSpPr/>
              <p:nvPr/>
            </p:nvSpPr>
            <p:spPr>
              <a:xfrm>
                <a:off x="10001788" y="2884474"/>
                <a:ext cx="31600" cy="25097"/>
              </a:xfrm>
              <a:custGeom>
                <a:avLst/>
                <a:gdLst>
                  <a:gd name="connsiteX0" fmla="*/ 0 w 31600"/>
                  <a:gd name="connsiteY0" fmla="*/ 25098 h 25097"/>
                  <a:gd name="connsiteX1" fmla="*/ 15637 w 31600"/>
                  <a:gd name="connsiteY1" fmla="*/ 0 h 25097"/>
                  <a:gd name="connsiteX2" fmla="*/ 31600 w 31600"/>
                  <a:gd name="connsiteY2" fmla="*/ 25098 h 25097"/>
                  <a:gd name="connsiteX3" fmla="*/ 0 w 31600"/>
                  <a:gd name="connsiteY3" fmla="*/ 25098 h 25097"/>
                </a:gdLst>
                <a:ahLst/>
                <a:cxnLst>
                  <a:cxn ang="0">
                    <a:pos x="connsiteX0" y="connsiteY0"/>
                  </a:cxn>
                  <a:cxn ang="0">
                    <a:pos x="connsiteX1" y="connsiteY1"/>
                  </a:cxn>
                  <a:cxn ang="0">
                    <a:pos x="connsiteX2" y="connsiteY2"/>
                  </a:cxn>
                  <a:cxn ang="0">
                    <a:pos x="connsiteX3" y="connsiteY3"/>
                  </a:cxn>
                </a:cxnLst>
                <a:rect l="l" t="t" r="r" b="b"/>
                <a:pathLst>
                  <a:path w="31600" h="25097">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grpFill/>
              <a:ln w="3247"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910123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394033"/>
            <a:ext cx="11405082" cy="4995245"/>
          </a:xfrm>
        </p:spPr>
        <p:txBody>
          <a:bodyPr/>
          <a:lstStyle/>
          <a:p>
            <a:pPr marL="1212850" indent="-1212850" algn="l" rtl="0">
              <a:lnSpc>
                <a:spcPts val="2160"/>
              </a:lnSpc>
              <a:spcBef>
                <a:spcPts val="0"/>
              </a:spcBef>
            </a:pPr>
            <a:r>
              <a:rPr lang="en-IE" sz="1800" b="1" dirty="0"/>
              <a:t>Dyrke motion:</a:t>
            </a:r>
            <a:r>
              <a:rPr lang="en-IE" sz="1800" dirty="0"/>
              <a:t>Sammensæt en liste over 8 bestøverplanter, der er velegnede til at dyrke i din bygård; Vælg to planter, der blomstrer i hver sæson.</a:t>
            </a:r>
          </a:p>
          <a:p>
            <a:pPr marL="1212850" indent="-1212850" algn="l" rtl="0">
              <a:lnSpc>
                <a:spcPts val="2160"/>
              </a:lnSpc>
              <a:spcBef>
                <a:spcPts val="0"/>
              </a:spcBef>
            </a:pPr>
            <a:endParaRPr lang="en-IE" sz="1800" b="1" dirty="0"/>
          </a:p>
          <a:p>
            <a:pPr marL="1212850" indent="-1212850" algn="l" rtl="0">
              <a:lnSpc>
                <a:spcPts val="2160"/>
              </a:lnSpc>
              <a:spcBef>
                <a:spcPts val="0"/>
              </a:spcBef>
            </a:pPr>
            <a:r>
              <a:rPr lang="en-IE" sz="1800" b="1" dirty="0"/>
              <a:t>Internet side</a:t>
            </a:r>
            <a:r>
              <a:rPr lang="en-IE" sz="1800" dirty="0"/>
              <a:t>:</a:t>
            </a:r>
            <a:r>
              <a:rPr lang="en-IE" sz="1800" dirty="0">
                <a:solidFill>
                  <a:srgbClr val="87AF3F"/>
                </a:solidFill>
              </a:rPr>
              <a:t> </a:t>
            </a:r>
            <a:r>
              <a:rPr lang="en-IE" sz="1800" dirty="0">
                <a:solidFill>
                  <a:srgbClr val="87AF3F"/>
                </a:solidFill>
                <a:hlinkClick r:id="rId2">
                  <a:extLst>
                    <a:ext uri="{A12FA001-AC4F-418D-AE19-62706E023703}">
                      <ahyp:hlinkClr xmlns:ahyp="http://schemas.microsoft.com/office/drawing/2018/hyperlinkcolor" val="tx"/>
                    </a:ext>
                  </a:extLst>
                </a:hlinkClick>
              </a:rPr>
              <a:t>https://pollinators.ie</a:t>
            </a:r>
            <a:r>
              <a:rPr lang="en-IE" sz="1800" dirty="0">
                <a:solidFill>
                  <a:srgbClr val="87AF3F"/>
                </a:solidFill>
              </a:rPr>
              <a:t>.</a:t>
            </a:r>
            <a:r>
              <a:rPr lang="en-IE" sz="1800" dirty="0">
                <a:solidFill>
                  <a:srgbClr val="87AF3F"/>
                </a:solidFill>
                <a:hlinkClick r:id="rId3">
                  <a:extLst>
                    <a:ext uri="{A12FA001-AC4F-418D-AE19-62706E023703}">
                      <ahyp:hlinkClr xmlns:ahyp="http://schemas.microsoft.com/office/drawing/2018/hyperlinkcolor" val="tx"/>
                    </a:ext>
                  </a:extLst>
                </a:hlinkClick>
              </a:rPr>
              <a:t>https://irishbeekeeping.ie</a:t>
            </a:r>
            <a:r>
              <a:rPr lang="en-IE" sz="1800" dirty="0">
                <a:solidFill>
                  <a:srgbClr val="87AF3F"/>
                </a:solidFill>
              </a:rPr>
              <a:t>.</a:t>
            </a:r>
            <a:r>
              <a:rPr lang="en-IE" sz="1800" dirty="0">
                <a:solidFill>
                  <a:srgbClr val="87AF3F"/>
                </a:solidFill>
                <a:hlinkClick r:id="rId4">
                  <a:extLst>
                    <a:ext uri="{A12FA001-AC4F-418D-AE19-62706E023703}">
                      <ahyp:hlinkClr xmlns:ahyp="http://schemas.microsoft.com/office/drawing/2018/hyperlinkcolor" val="tx"/>
                    </a:ext>
                  </a:extLst>
                </a:hlinkClick>
              </a:rPr>
              <a:t>https://www.honeybeesonline.com</a:t>
            </a:r>
            <a:r>
              <a:rPr lang="en-IE" sz="1800" dirty="0">
                <a:solidFill>
                  <a:srgbClr val="87AF3F"/>
                </a:solidFill>
              </a:rPr>
              <a:t>.</a:t>
            </a:r>
            <a:r>
              <a:rPr lang="en-IE" sz="1800" dirty="0">
                <a:solidFill>
                  <a:srgbClr val="87AF3F"/>
                </a:solidFill>
                <a:hlinkClick r:id="rId5">
                  <a:extLst>
                    <a:ext uri="{A12FA001-AC4F-418D-AE19-62706E023703}">
                      <ahyp:hlinkClr xmlns:ahyp="http://schemas.microsoft.com/office/drawing/2018/hyperlinkcolor" val="tx"/>
                    </a:ext>
                  </a:extLst>
                </a:hlinkClick>
              </a:rPr>
              <a:t>www.boomtreebees.com</a:t>
            </a:r>
            <a:r>
              <a:rPr lang="en-IE" sz="1800" dirty="0">
                <a:solidFill>
                  <a:srgbClr val="87AF3F"/>
                </a:solidFill>
              </a:rPr>
              <a:t>.</a:t>
            </a:r>
            <a:r>
              <a:rPr lang="en-IE" sz="1800" dirty="0"/>
              <a:t>Biavl og honning</a:t>
            </a:r>
            <a:r>
              <a:rPr lang="en-IE" sz="1800" dirty="0">
                <a:solidFill>
                  <a:srgbClr val="87AF3F"/>
                </a:solidFill>
                <a:hlinkClick r:id="rId6">
                  <a:extLst>
                    <a:ext uri="{A12FA001-AC4F-418D-AE19-62706E023703}">
                      <ahyp:hlinkClr xmlns:ahyp="http://schemas.microsoft.com/office/drawing/2018/hyperlinkcolor" val="tx"/>
                    </a:ext>
                  </a:extLst>
                </a:hlinkClick>
              </a:rPr>
              <a:t>https://www.gov.ie/en/publication/9e1ff-beekeeping-honey/</a:t>
            </a:r>
            <a:r>
              <a:rPr lang="en-IE" sz="1800" dirty="0">
                <a:solidFill>
                  <a:srgbClr val="87AF3F"/>
                </a:solidFill>
              </a:rPr>
              <a:t> </a:t>
            </a:r>
            <a:r>
              <a:rPr lang="en-IE" sz="1800" dirty="0"/>
              <a:t>. Biavl og honningproduktion:</a:t>
            </a:r>
            <a:r>
              <a:rPr lang="en-IE" sz="1800" dirty="0">
                <a:solidFill>
                  <a:srgbClr val="87AF3F"/>
                </a:solidFill>
                <a:hlinkClick r:id="rId7">
                  <a:extLst>
                    <a:ext uri="{A12FA001-AC4F-418D-AE19-62706E023703}">
                      <ahyp:hlinkClr xmlns:ahyp="http://schemas.microsoft.com/office/drawing/2018/hyperlinkcolor" val="tx"/>
                    </a:ext>
                  </a:extLst>
                </a:hlinkClick>
              </a:rPr>
              <a:t>https://www.teagasc.ie/media/website/rural-economy/rural-development/diversification/8-Bee-Keeping-and-Honey-Production.pdf</a:t>
            </a:r>
            <a:r>
              <a:rPr lang="en-IE" sz="1800" dirty="0">
                <a:solidFill>
                  <a:srgbClr val="87AF3F"/>
                </a:solidFill>
              </a:rPr>
              <a:t>.</a:t>
            </a:r>
            <a:r>
              <a:rPr lang="en-IE" sz="1800" dirty="0"/>
              <a:t>Produkter af animalsk oprindelse til konsum</a:t>
            </a:r>
            <a:r>
              <a:rPr lang="en-IE" sz="1800" dirty="0">
                <a:solidFill>
                  <a:srgbClr val="87AF3F"/>
                </a:solidFill>
                <a:hlinkClick r:id="rId8">
                  <a:extLst>
                    <a:ext uri="{A12FA001-AC4F-418D-AE19-62706E023703}">
                      <ahyp:hlinkClr xmlns:ahyp="http://schemas.microsoft.com/office/drawing/2018/hyperlinkcolor" val="tx"/>
                    </a:ext>
                  </a:extLst>
                </a:hlinkClick>
              </a:rPr>
              <a:t>https://food.ec.europa.eu/animals/animal-products-movements/products-animal-origin-human-consumption_en</a:t>
            </a:r>
            <a:r>
              <a:rPr lang="en-IE" sz="1800" dirty="0">
                <a:solidFill>
                  <a:srgbClr val="87AF3F"/>
                </a:solidFill>
              </a:rPr>
              <a:t>.</a:t>
            </a:r>
            <a:r>
              <a:rPr lang="en-IE" sz="1800" dirty="0">
                <a:solidFill>
                  <a:srgbClr val="87AF3F"/>
                </a:solidFill>
                <a:hlinkClick r:id="rId9">
                  <a:extLst>
                    <a:ext uri="{A12FA001-AC4F-418D-AE19-62706E023703}">
                      <ahyp:hlinkClr xmlns:ahyp="http://schemas.microsoft.com/office/drawing/2018/hyperlinkcolor" val="tx"/>
                    </a:ext>
                  </a:extLst>
                </a:hlinkClick>
              </a:rPr>
              <a:t>https://bees.techno-science.ca/</a:t>
            </a:r>
            <a:r>
              <a:rPr lang="en-IE" sz="1800" dirty="0">
                <a:solidFill>
                  <a:srgbClr val="87AF3F"/>
                </a:solidFill>
              </a:rPr>
              <a:t>.</a:t>
            </a:r>
            <a:r>
              <a:rPr lang="en-IE" sz="1800" dirty="0"/>
              <a:t>Hvordan laver bier honning</a:t>
            </a:r>
            <a:r>
              <a:rPr lang="en-IE" sz="1800" dirty="0">
                <a:solidFill>
                  <a:srgbClr val="87AF3F"/>
                </a:solidFill>
                <a:hlinkClick r:id="rId10">
                  <a:extLst>
                    <a:ext uri="{A12FA001-AC4F-418D-AE19-62706E023703}">
                      <ahyp:hlinkClr xmlns:ahyp="http://schemas.microsoft.com/office/drawing/2018/hyperlinkcolor" val="tx"/>
                    </a:ext>
                  </a:extLst>
                </a:hlinkClick>
              </a:rPr>
              <a:t>https://www.buzzaboutbees.net/how-do-bees-make-honey.html</a:t>
            </a:r>
            <a:r>
              <a:rPr lang="en-IE" sz="1800" dirty="0">
                <a:solidFill>
                  <a:srgbClr val="87AF3F"/>
                </a:solidFill>
              </a:rPr>
              <a:t>.</a:t>
            </a:r>
            <a:r>
              <a:rPr lang="en-IE" sz="1800" dirty="0"/>
              <a:t>Top 10 bestøvervenlige planter til forskellige</a:t>
            </a:r>
            <a:r>
              <a:rPr lang="en-IE" sz="1800" dirty="0">
                <a:solidFill>
                  <a:srgbClr val="87AF3F"/>
                </a:solidFill>
              </a:rPr>
              <a:t>situationer</a:t>
            </a:r>
            <a:r>
              <a:rPr lang="en-IE" sz="1800" dirty="0">
                <a:solidFill>
                  <a:srgbClr val="87AF3F"/>
                </a:solidFill>
                <a:hlinkClick r:id="rId11">
                  <a:extLst>
                    <a:ext uri="{A12FA001-AC4F-418D-AE19-62706E023703}">
                      <ahyp:hlinkClr xmlns:ahyp="http://schemas.microsoft.com/office/drawing/2018/hyperlinkcolor" val="tx"/>
                    </a:ext>
                  </a:extLst>
                </a:hlinkClick>
              </a:rPr>
              <a:t>https://pollinators.ie/top-10-pollinator-friendly-plants-for-different-situations/</a:t>
            </a:r>
            <a:endParaRPr lang="en-IE" sz="1800" dirty="0">
              <a:solidFill>
                <a:srgbClr val="87AF3F"/>
              </a:solidFill>
            </a:endParaRPr>
          </a:p>
          <a:p>
            <a:pPr marL="1212850" indent="-1212850" algn="l" rtl="0">
              <a:lnSpc>
                <a:spcPts val="2160"/>
              </a:lnSpc>
              <a:spcBef>
                <a:spcPts val="0"/>
              </a:spcBef>
            </a:pPr>
            <a:endParaRPr lang="en-IE" sz="1800" dirty="0"/>
          </a:p>
          <a:p>
            <a:pPr marL="1212850" indent="-1212850" algn="l" rtl="0">
              <a:lnSpc>
                <a:spcPts val="2160"/>
              </a:lnSpc>
              <a:spcBef>
                <a:spcPts val="0"/>
              </a:spcBef>
            </a:pPr>
            <a:r>
              <a:rPr lang="en-IE" sz="1800" b="1" dirty="0"/>
              <a:t>Youtube</a:t>
            </a:r>
            <a:r>
              <a:rPr lang="en-IE" sz="1800" dirty="0"/>
              <a:t>: Bevarelse af honningbier i Irland,</a:t>
            </a:r>
            <a:r>
              <a:rPr lang="en-IE" sz="1800" dirty="0">
                <a:solidFill>
                  <a:srgbClr val="87AF3F"/>
                </a:solidFill>
                <a:hlinkClick r:id="rId12">
                  <a:extLst>
                    <a:ext uri="{A12FA001-AC4F-418D-AE19-62706E023703}">
                      <ahyp:hlinkClr xmlns:ahyp="http://schemas.microsoft.com/office/drawing/2018/hyperlinkcolor" val="tx"/>
                    </a:ext>
                  </a:extLst>
                </a:hlinkClick>
              </a:rPr>
              <a:t>https://www.youtube.com/watch?v=JMhvcd0KbEI</a:t>
            </a:r>
            <a:r>
              <a:rPr lang="en-IE" sz="1800" dirty="0">
                <a:solidFill>
                  <a:srgbClr val="87AF3F"/>
                </a:solidFill>
              </a:rPr>
              <a:t>.</a:t>
            </a:r>
            <a:r>
              <a:rPr lang="en-IE" sz="1800" dirty="0"/>
              <a:t>Overvågning af biernes helbred gennem sensorer</a:t>
            </a:r>
            <a:r>
              <a:rPr lang="en-IE" sz="1800" dirty="0">
                <a:solidFill>
                  <a:srgbClr val="87AF3F"/>
                </a:solidFill>
                <a:hlinkClick r:id="rId13">
                  <a:extLst>
                    <a:ext uri="{A12FA001-AC4F-418D-AE19-62706E023703}">
                      <ahyp:hlinkClr xmlns:ahyp="http://schemas.microsoft.com/office/drawing/2018/hyperlinkcolor" val="tx"/>
                    </a:ext>
                  </a:extLst>
                </a:hlinkClick>
              </a:rPr>
              <a:t>https://www.youtube.com/watch?v=Gh3zd2C4eQQ</a:t>
            </a:r>
            <a:r>
              <a:rPr lang="en-IE" sz="1800" dirty="0">
                <a:solidFill>
                  <a:srgbClr val="87AF3F"/>
                </a:solidFill>
              </a:rPr>
              <a:t>;</a:t>
            </a:r>
          </a:p>
          <a:p>
            <a:pPr marL="1212850" indent="-1212850" algn="l" rtl="0">
              <a:lnSpc>
                <a:spcPts val="2160"/>
              </a:lnSpc>
              <a:spcBef>
                <a:spcPts val="0"/>
              </a:spcBef>
            </a:pPr>
            <a:endParaRPr lang="en-IE" sz="1800" dirty="0"/>
          </a:p>
          <a:p>
            <a:pPr marL="1212850" indent="-1212850" algn="l" rtl="0">
              <a:lnSpc>
                <a:spcPts val="2160"/>
              </a:lnSpc>
              <a:spcBef>
                <a:spcPts val="0"/>
              </a:spcBef>
            </a:pPr>
            <a:r>
              <a:rPr lang="en-IE" sz="1800" b="1" dirty="0"/>
              <a:t>Casestudie:</a:t>
            </a:r>
            <a:r>
              <a:rPr lang="en-IE" sz="1800" dirty="0"/>
              <a:t>Zone Sensible;</a:t>
            </a:r>
            <a:r>
              <a:rPr lang="en-IE" sz="1800" dirty="0" err="1"/>
              <a:t>Bybi</a:t>
            </a:r>
            <a:r>
              <a:rPr lang="en-IE" sz="1800" dirty="0"/>
              <a:t>Honning</a:t>
            </a:r>
            <a:r>
              <a:rPr lang="en-IE" sz="1800" b="1" dirty="0"/>
              <a:t>Ny byhandelsblad</a:t>
            </a:r>
            <a:r>
              <a:rPr lang="en-IE" sz="1800" dirty="0"/>
              <a:t>: Byavler</a:t>
            </a:r>
          </a:p>
          <a:p>
            <a:pPr marL="1212850" indent="-1212850" algn="l" rtl="0">
              <a:lnSpc>
                <a:spcPts val="2160"/>
              </a:lnSpc>
              <a:spcBef>
                <a:spcPts val="0"/>
              </a:spcBef>
            </a:pPr>
            <a:endParaRPr lang="en-IE" sz="1800" dirty="0"/>
          </a:p>
          <a:p>
            <a:pPr marL="1212850" indent="-1212850" algn="l" rtl="0">
              <a:lnSpc>
                <a:spcPts val="2160"/>
              </a:lnSpc>
              <a:spcBef>
                <a:spcPts val="0"/>
              </a:spcBef>
            </a:pPr>
            <a:r>
              <a:rPr lang="en-IE" sz="1800" b="1" dirty="0"/>
              <a:t>Offentliggørelse</a:t>
            </a:r>
            <a:r>
              <a:rPr lang="en-IE" sz="1800" dirty="0"/>
              <a:t>: FAO, IZSLT,</a:t>
            </a:r>
            <a:r>
              <a:rPr lang="en-IE" sz="1800" dirty="0" err="1"/>
              <a:t>Apimondia</a:t>
            </a:r>
            <a:r>
              <a:rPr lang="en-IE" sz="1800" dirty="0"/>
              <a:t>og CAAS. 2021. God biavlspraksis for bæredygtig biavl. FAOs retningslinjer for dyreproduktion og -sundhed nr. 25. Rom.</a:t>
            </a:r>
            <a:r>
              <a:rPr lang="en-IE" sz="1800" dirty="0">
                <a:solidFill>
                  <a:srgbClr val="87AF3F"/>
                </a:solidFill>
                <a:hlinkClick r:id="rId14">
                  <a:extLst>
                    <a:ext uri="{A12FA001-AC4F-418D-AE19-62706E023703}">
                      <ahyp:hlinkClr xmlns:ahyp="http://schemas.microsoft.com/office/drawing/2018/hyperlinkcolor" val="tx"/>
                    </a:ext>
                  </a:extLst>
                </a:hlinkClick>
              </a:rPr>
              <a:t>https://doi.org/10.4060/cb5353da</a:t>
            </a:r>
            <a:endParaRPr lang="en-IE" sz="1800" dirty="0">
              <a:solidFill>
                <a:srgbClr val="87AF3F"/>
              </a:solidFill>
            </a:endParaRPr>
          </a:p>
          <a:p>
            <a:pPr marL="1212850" indent="-1212850" algn="l" rtl="0">
              <a:lnSpc>
                <a:spcPts val="2160"/>
              </a:lnSpc>
              <a:spcBef>
                <a:spcPts val="0"/>
              </a:spcBef>
            </a:pPr>
            <a:endParaRPr lang="en-IE" sz="1800" dirty="0">
              <a:solidFill>
                <a:srgbClr val="87AF3F"/>
              </a:solidFill>
            </a:endParaRPr>
          </a:p>
          <a:p>
            <a:pPr marL="1212850" indent="-1212850" algn="l" rtl="0">
              <a:lnSpc>
                <a:spcPts val="2160"/>
              </a:lnSpc>
              <a:spcBef>
                <a:spcPts val="0"/>
              </a:spcBef>
            </a:pPr>
            <a:endParaRPr lang="en-IE" sz="1800" dirty="0">
              <a:solidFill>
                <a:srgbClr val="87AF3F"/>
              </a:solidFill>
            </a:endParaRPr>
          </a:p>
          <a:p>
            <a:pPr marL="1212850" indent="-1212850" algn="l" rtl="0">
              <a:lnSpc>
                <a:spcPts val="2160"/>
              </a:lnSpc>
              <a:spcBef>
                <a:spcPts val="0"/>
              </a:spcBef>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13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2"/>
            <a:ext cx="2802877" cy="1798717"/>
          </a:xfrm>
        </p:spPr>
        <p:txBody>
          <a:bodyPr/>
          <a:lstStyle/>
          <a:p>
            <a:pPr algn="l" rtl="0">
              <a:lnSpc>
                <a:spcPts val="3520"/>
              </a:lnSpc>
              <a:spcBef>
                <a:spcPts val="0"/>
              </a:spcBef>
            </a:pPr>
            <a:r>
              <a:rPr lang="en-US" b="1" dirty="0">
                <a:solidFill>
                  <a:srgbClr val="E8A116"/>
                </a:solidFill>
              </a:rPr>
              <a:t>2.9</a:t>
            </a:r>
          </a:p>
          <a:p>
            <a:pPr algn="l" rtl="0">
              <a:lnSpc>
                <a:spcPts val="3520"/>
              </a:lnSpc>
              <a:spcBef>
                <a:spcPts val="0"/>
              </a:spcBef>
            </a:pPr>
            <a:r>
              <a:rPr lang="en-US" b="1" dirty="0">
                <a:solidFill>
                  <a:srgbClr val="E8A116"/>
                </a:solidFill>
              </a:rPr>
              <a:t>Urban</a:t>
            </a:r>
          </a:p>
          <a:p>
            <a:pPr algn="l" rtl="0">
              <a:lnSpc>
                <a:spcPts val="3520"/>
              </a:lnSpc>
              <a:spcBef>
                <a:spcPts val="0"/>
              </a:spcBef>
            </a:pPr>
            <a:r>
              <a:rPr lang="en-US" b="1" dirty="0" err="1">
                <a:solidFill>
                  <a:srgbClr val="E8A116"/>
                </a:solidFill>
              </a:rPr>
              <a:t>Agri</a:t>
            </a:r>
            <a:r>
              <a:rPr lang="en-US" b="1" dirty="0">
                <a:solidFill>
                  <a:srgbClr val="E8A116"/>
                </a:solidFill>
              </a:rPr>
              <a:t>-Turisme</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282798" y="34605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8" name="Graphic 3">
            <a:extLst>
              <a:ext uri="{FF2B5EF4-FFF2-40B4-BE49-F238E27FC236}">
                <a16:creationId xmlns:a16="http://schemas.microsoft.com/office/drawing/2014/main" id="{6A02593E-4020-128A-96AB-642EEC3C6870}"/>
              </a:ext>
            </a:extLst>
          </p:cNvPr>
          <p:cNvGrpSpPr/>
          <p:nvPr/>
        </p:nvGrpSpPr>
        <p:grpSpPr>
          <a:xfrm>
            <a:off x="2396204" y="4842564"/>
            <a:ext cx="1028777" cy="1056365"/>
            <a:chOff x="986212" y="4755836"/>
            <a:chExt cx="715862" cy="735059"/>
          </a:xfrm>
          <a:solidFill>
            <a:srgbClr val="296B5F"/>
          </a:solidFill>
        </p:grpSpPr>
        <p:sp>
          <p:nvSpPr>
            <p:cNvPr id="9" name="Freeform 8">
              <a:extLst>
                <a:ext uri="{FF2B5EF4-FFF2-40B4-BE49-F238E27FC236}">
                  <a16:creationId xmlns:a16="http://schemas.microsoft.com/office/drawing/2014/main" id="{12C875C6-226B-BF3F-C595-D3E030901F23}"/>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E8A116"/>
            </a:solidFill>
            <a:ln w="27426"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C7BA669-AE1D-3951-CDD6-A52E2929BDCD}"/>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pPr algn="l" rtl="0"/>
              <a:endParaRPr lang="en-US"/>
            </a:p>
          </p:txBody>
        </p:sp>
      </p:grpSp>
      <p:pic>
        <p:nvPicPr>
          <p:cNvPr id="3" name="Picture 2">
            <a:extLst>
              <a:ext uri="{FF2B5EF4-FFF2-40B4-BE49-F238E27FC236}">
                <a16:creationId xmlns:a16="http://schemas.microsoft.com/office/drawing/2014/main" id="{D21CCA56-9907-F7F8-DF8E-906967AAD7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8337" y="1224366"/>
            <a:ext cx="5010936" cy="4888902"/>
          </a:xfrm>
          <a:prstGeom prst="ellipse">
            <a:avLst/>
          </a:prstGeom>
        </p:spPr>
      </p:pic>
      <p:sp>
        <p:nvSpPr>
          <p:cNvPr id="11"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418378" y="976051"/>
            <a:ext cx="3751946" cy="3151983"/>
          </a:xfrm>
        </p:spPr>
        <p:txBody>
          <a:bodyPr/>
          <a:lstStyle/>
          <a:p>
            <a:pPr marL="571500" indent="-571500" algn="l" rtl="0">
              <a:lnSpc>
                <a:spcPts val="3520"/>
              </a:lnSpc>
              <a:spcBef>
                <a:spcPts val="0"/>
              </a:spcBef>
              <a:buFont typeface="Arial" panose="020B0604020202020204" pitchFamily="34" charset="0"/>
              <a:buChar char="•"/>
            </a:pPr>
            <a:r>
              <a:rPr lang="en-US" b="1" dirty="0">
                <a:solidFill>
                  <a:srgbClr val="E8A116"/>
                </a:solidFill>
              </a:rPr>
              <a:t>Spise</a:t>
            </a:r>
          </a:p>
          <a:p>
            <a:pPr marL="571500" indent="-571500" algn="l" rtl="0">
              <a:lnSpc>
                <a:spcPts val="3520"/>
              </a:lnSpc>
              <a:spcBef>
                <a:spcPts val="0"/>
              </a:spcBef>
              <a:buFont typeface="Arial" panose="020B0604020202020204" pitchFamily="34" charset="0"/>
              <a:buChar char="•"/>
            </a:pPr>
            <a:r>
              <a:rPr lang="en-US" b="1" dirty="0">
                <a:solidFill>
                  <a:srgbClr val="E8A116"/>
                </a:solidFill>
              </a:rPr>
              <a:t>Bliv</a:t>
            </a:r>
          </a:p>
          <a:p>
            <a:pPr marL="571500" indent="-571500" algn="l" rtl="0">
              <a:lnSpc>
                <a:spcPts val="3520"/>
              </a:lnSpc>
              <a:spcBef>
                <a:spcPts val="0"/>
              </a:spcBef>
              <a:buFont typeface="Arial" panose="020B0604020202020204" pitchFamily="34" charset="0"/>
              <a:buChar char="•"/>
            </a:pPr>
            <a:r>
              <a:rPr lang="en-US" b="1" dirty="0">
                <a:solidFill>
                  <a:srgbClr val="E8A116"/>
                </a:solidFill>
              </a:rPr>
              <a:t>Arbejde</a:t>
            </a:r>
          </a:p>
          <a:p>
            <a:pPr marL="571500" indent="-571500" algn="l" rtl="0">
              <a:lnSpc>
                <a:spcPts val="3520"/>
              </a:lnSpc>
              <a:spcBef>
                <a:spcPts val="0"/>
              </a:spcBef>
              <a:buFont typeface="Arial" panose="020B0604020202020204" pitchFamily="34" charset="0"/>
              <a:buChar char="•"/>
            </a:pPr>
            <a:r>
              <a:rPr lang="en-US" b="1" dirty="0">
                <a:solidFill>
                  <a:srgbClr val="E8A116"/>
                </a:solidFill>
              </a:rPr>
              <a:t>Lære</a:t>
            </a:r>
          </a:p>
          <a:p>
            <a:pPr marL="571500" indent="-571500" algn="l" rtl="0">
              <a:lnSpc>
                <a:spcPts val="3520"/>
              </a:lnSpc>
              <a:spcBef>
                <a:spcPts val="0"/>
              </a:spcBef>
              <a:buFont typeface="Arial" panose="020B0604020202020204" pitchFamily="34" charset="0"/>
              <a:buChar char="•"/>
            </a:pPr>
            <a:r>
              <a:rPr lang="en-US" b="1" dirty="0">
                <a:solidFill>
                  <a:srgbClr val="E8A116"/>
                </a:solidFill>
              </a:rPr>
              <a:t>Tilslut igen</a:t>
            </a:r>
          </a:p>
          <a:p>
            <a:pPr marL="571500" indent="-571500" algn="l" rtl="0">
              <a:lnSpc>
                <a:spcPts val="3520"/>
              </a:lnSpc>
              <a:spcBef>
                <a:spcPts val="0"/>
              </a:spcBef>
              <a:buFont typeface="Arial" panose="020B0604020202020204" pitchFamily="34" charset="0"/>
              <a:buChar char="•"/>
            </a:pPr>
            <a:r>
              <a:rPr lang="en-US" b="1" dirty="0">
                <a:solidFill>
                  <a:srgbClr val="E8A116"/>
                </a:solidFill>
              </a:rPr>
              <a:t>Butik</a:t>
            </a:r>
          </a:p>
          <a:p>
            <a:pPr algn="l" rtl="0">
              <a:lnSpc>
                <a:spcPts val="3520"/>
              </a:lnSpc>
              <a:spcBef>
                <a:spcPts val="0"/>
              </a:spcBef>
            </a:pPr>
            <a:endParaRPr lang="en-US" b="1" dirty="0">
              <a:solidFill>
                <a:srgbClr val="E8A116"/>
              </a:solidFill>
            </a:endParaRPr>
          </a:p>
        </p:txBody>
      </p:sp>
    </p:spTree>
    <p:extLst>
      <p:ext uri="{BB962C8B-B14F-4D97-AF65-F5344CB8AC3E}">
        <p14:creationId xmlns:p14="http://schemas.microsoft.com/office/powerpoint/2010/main" val="1825164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792859" y="761604"/>
            <a:ext cx="7783630" cy="5234406"/>
          </a:xfrm>
        </p:spPr>
        <p:txBody>
          <a:bodyPr/>
          <a:lstStyle/>
          <a:p>
            <a:pPr marL="12700" indent="-12700" algn="l" rtl="0">
              <a:lnSpc>
                <a:spcPts val="2480"/>
              </a:lnSpc>
              <a:spcBef>
                <a:spcPts val="0"/>
              </a:spcBef>
            </a:pPr>
            <a:r>
              <a:rPr lang="en-IE" sz="2400" dirty="0">
                <a:solidFill>
                  <a:srgbClr val="424242"/>
                </a:solidFill>
              </a:rPr>
              <a:t>Global udvikling af</a:t>
            </a:r>
            <a:r>
              <a:rPr lang="en-IE" sz="2400" dirty="0" err="1">
                <a:solidFill>
                  <a:srgbClr val="424242"/>
                </a:solidFill>
              </a:rPr>
              <a:t>agri</a:t>
            </a:r>
            <a:r>
              <a:rPr lang="en-IE" sz="2400" dirty="0">
                <a:solidFill>
                  <a:srgbClr val="424242"/>
                </a:solidFill>
              </a:rPr>
              <a:t>-turismen i byområder har været stigende siden 1990'erne.</a:t>
            </a:r>
            <a:r>
              <a:rPr lang="en-IE" sz="2400" b="1" dirty="0">
                <a:solidFill>
                  <a:srgbClr val="424242"/>
                </a:solidFill>
              </a:rPr>
              <a:t>Agri-turisme</a:t>
            </a:r>
            <a:r>
              <a:rPr lang="en-IE" sz="2400" dirty="0">
                <a:solidFill>
                  <a:srgbClr val="424242"/>
                </a:solidFill>
              </a:rPr>
              <a:t>er en form for fordybende og oplevelsesrig rejse, hvor den brede offentlighed engagerer sig i landbrugsaktiviteter til rekreative, uddannelsesmæssige eller underholdningsformål. Bylandbrug kan derfor diversificere ud over traditionel produktion af landbrugsråvarer til andre multifunktionelle økonomiske og socialt værdsatte virksomheder, herunder uddannelse, kultur, rekreation, naturbeskyttelse og turisme. Byens besøgendes syn på landbrugslandskaber har ændret sig fra et funktionelt-produktivt til et hedonisk-æstetisk over de sidste par årtier. Bybeboere har en tendens til at foretrække bylandskaber, der er domineret af visuelle aspekter af naturalistiske træk og sætter stor pris på økologisk landbrug, selvom den økologiske værdi af bygården kan være undervurderet af offentligheden.</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282798" y="34605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8" name="Graphic 3">
            <a:extLst>
              <a:ext uri="{FF2B5EF4-FFF2-40B4-BE49-F238E27FC236}">
                <a16:creationId xmlns:a16="http://schemas.microsoft.com/office/drawing/2014/main" id="{6A02593E-4020-128A-96AB-642EEC3C6870}"/>
              </a:ext>
            </a:extLst>
          </p:cNvPr>
          <p:cNvGrpSpPr/>
          <p:nvPr/>
        </p:nvGrpSpPr>
        <p:grpSpPr>
          <a:xfrm>
            <a:off x="2396204" y="4842564"/>
            <a:ext cx="1028777" cy="1056365"/>
            <a:chOff x="986212" y="4755836"/>
            <a:chExt cx="715862" cy="735059"/>
          </a:xfrm>
          <a:solidFill>
            <a:srgbClr val="296B5F"/>
          </a:solidFill>
        </p:grpSpPr>
        <p:sp>
          <p:nvSpPr>
            <p:cNvPr id="9" name="Freeform 8">
              <a:extLst>
                <a:ext uri="{FF2B5EF4-FFF2-40B4-BE49-F238E27FC236}">
                  <a16:creationId xmlns:a16="http://schemas.microsoft.com/office/drawing/2014/main" id="{12C875C6-226B-BF3F-C595-D3E030901F23}"/>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E8A116"/>
            </a:solidFill>
            <a:ln w="27426"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C7BA669-AE1D-3951-CDD6-A52E2929BDCD}"/>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pPr algn="l" rtl="0"/>
              <a:endParaRPr lang="en-US"/>
            </a:p>
          </p:txBody>
        </p:sp>
      </p:grpSp>
      <p:sp>
        <p:nvSpPr>
          <p:cNvPr id="11" name="Text Placeholder 3">
            <a:extLst>
              <a:ext uri="{FF2B5EF4-FFF2-40B4-BE49-F238E27FC236}">
                <a16:creationId xmlns:a16="http://schemas.microsoft.com/office/drawing/2014/main" id="{9E0FD84C-0DB0-A747-9C28-9505FE9A7E00}"/>
              </a:ext>
            </a:extLst>
          </p:cNvPr>
          <p:cNvSpPr txBox="1">
            <a:spLocks/>
          </p:cNvSpPr>
          <p:nvPr/>
        </p:nvSpPr>
        <p:spPr>
          <a:xfrm>
            <a:off x="615501" y="761602"/>
            <a:ext cx="2802877" cy="179871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520"/>
              </a:lnSpc>
              <a:spcBef>
                <a:spcPts val="0"/>
              </a:spcBef>
            </a:pPr>
            <a:r>
              <a:rPr lang="en-US" b="1">
                <a:solidFill>
                  <a:srgbClr val="E8A116"/>
                </a:solidFill>
              </a:rPr>
              <a:t>2.9</a:t>
            </a:r>
          </a:p>
          <a:p>
            <a:pPr algn="l" rtl="0">
              <a:lnSpc>
                <a:spcPts val="3520"/>
              </a:lnSpc>
              <a:spcBef>
                <a:spcPts val="0"/>
              </a:spcBef>
            </a:pPr>
            <a:r>
              <a:rPr lang="en-US" b="1">
                <a:solidFill>
                  <a:srgbClr val="E8A116"/>
                </a:solidFill>
              </a:rPr>
              <a:t>Urban</a:t>
            </a:r>
          </a:p>
          <a:p>
            <a:pPr algn="l" rtl="0">
              <a:lnSpc>
                <a:spcPts val="3520"/>
              </a:lnSpc>
              <a:spcBef>
                <a:spcPts val="0"/>
              </a:spcBef>
            </a:pPr>
            <a:r>
              <a:rPr lang="en-US" b="1">
                <a:solidFill>
                  <a:srgbClr val="E8A116"/>
                </a:solidFill>
              </a:rPr>
              <a:t>Agri-turisme</a:t>
            </a:r>
            <a:endParaRPr lang="en-US" b="1" dirty="0">
              <a:solidFill>
                <a:srgbClr val="E8A116"/>
              </a:solidFill>
            </a:endParaRPr>
          </a:p>
        </p:txBody>
      </p:sp>
    </p:spTree>
    <p:extLst>
      <p:ext uri="{BB962C8B-B14F-4D97-AF65-F5344CB8AC3E}">
        <p14:creationId xmlns:p14="http://schemas.microsoft.com/office/powerpoint/2010/main" val="581097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792858" y="453556"/>
            <a:ext cx="7995867" cy="5234406"/>
          </a:xfrm>
        </p:spPr>
        <p:txBody>
          <a:bodyPr/>
          <a:lstStyle/>
          <a:p>
            <a:pPr marL="12700" indent="-12700" algn="l" rtl="0">
              <a:lnSpc>
                <a:spcPts val="2480"/>
              </a:lnSpc>
              <a:spcBef>
                <a:spcPts val="0"/>
              </a:spcBef>
            </a:pPr>
            <a:r>
              <a:rPr lang="en-IE" sz="2400" b="1" dirty="0">
                <a:solidFill>
                  <a:srgbClr val="424242"/>
                </a:solidFill>
              </a:rPr>
              <a:t>Gårdbaseret turisme</a:t>
            </a:r>
            <a:r>
              <a:rPr lang="en-IE" sz="2400" dirty="0">
                <a:solidFill>
                  <a:srgbClr val="424242"/>
                </a:solidFill>
              </a:rPr>
              <a:t>med hensyn til indkvartering, rekreative og uddannelsesmæssige tjenester er blevet anerkendt som en vigtig diversificerings- og bedriftsoverlevelsesstrategi.</a:t>
            </a:r>
          </a:p>
          <a:p>
            <a:pPr marL="12700" indent="-12700" algn="l" rtl="0">
              <a:lnSpc>
                <a:spcPts val="2480"/>
              </a:lnSpc>
              <a:spcBef>
                <a:spcPts val="0"/>
              </a:spcBef>
            </a:pPr>
            <a:endParaRPr lang="en-IE" sz="2400" dirty="0">
              <a:solidFill>
                <a:srgbClr val="424242"/>
              </a:solidFill>
            </a:endParaRPr>
          </a:p>
          <a:p>
            <a:pPr marL="12700" indent="-12700" algn="l" rtl="0">
              <a:lnSpc>
                <a:spcPts val="2480"/>
              </a:lnSpc>
              <a:spcBef>
                <a:spcPts val="0"/>
              </a:spcBef>
            </a:pPr>
            <a:r>
              <a:rPr lang="en-IE" sz="2400" b="1" dirty="0">
                <a:solidFill>
                  <a:srgbClr val="296B5F"/>
                </a:solidFill>
              </a:rPr>
              <a:t>Ting du skal overveje, før du engagerer dig med turister:</a:t>
            </a:r>
          </a:p>
          <a:p>
            <a:pPr marL="12700" indent="-12700" algn="l" rtl="0">
              <a:lnSpc>
                <a:spcPts val="2480"/>
              </a:lnSpc>
              <a:spcBef>
                <a:spcPts val="0"/>
              </a:spcBef>
            </a:pPr>
            <a:endParaRPr lang="en-IE" b="1" dirty="0">
              <a:solidFill>
                <a:srgbClr val="424242"/>
              </a:solidFill>
            </a:endParaRPr>
          </a:p>
          <a:p>
            <a:pPr marL="342900" indent="-342900" algn="l" rtl="0">
              <a:lnSpc>
                <a:spcPts val="2480"/>
              </a:lnSpc>
              <a:spcBef>
                <a:spcPts val="0"/>
              </a:spcBef>
              <a:buFont typeface="Arial" panose="020B0604020202020204" pitchFamily="34" charset="0"/>
              <a:buChar char="•"/>
            </a:pPr>
            <a:r>
              <a:rPr lang="en-IE" sz="2400" dirty="0">
                <a:solidFill>
                  <a:srgbClr val="424242"/>
                </a:solidFill>
              </a:rPr>
              <a:t>Hvem er din målgruppe?</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Vil I have grupper?</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Vil der være guidede ture eller selvstyrede stier (navigeret ved hjælp af trykte/digitale kort, skilte eller QR-koder på stedet)?</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Gab mellem besøgendes forventninger og deres oplevelse kan føre til skuffelse.</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Giv altid potentielle besøgende prøverejser. Opmærksomhed på kundehenvendelser er meget vigtig.</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Overvej at have en årlig begivenhed at fejre med besøgende, spormedlemmer, medier og interessenter</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282798" y="34605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8" name="Graphic 3">
            <a:extLst>
              <a:ext uri="{FF2B5EF4-FFF2-40B4-BE49-F238E27FC236}">
                <a16:creationId xmlns:a16="http://schemas.microsoft.com/office/drawing/2014/main" id="{6A02593E-4020-128A-96AB-642EEC3C6870}"/>
              </a:ext>
            </a:extLst>
          </p:cNvPr>
          <p:cNvGrpSpPr/>
          <p:nvPr/>
        </p:nvGrpSpPr>
        <p:grpSpPr>
          <a:xfrm>
            <a:off x="2396204" y="4842564"/>
            <a:ext cx="1028777" cy="1056365"/>
            <a:chOff x="986212" y="4755836"/>
            <a:chExt cx="715862" cy="735059"/>
          </a:xfrm>
          <a:solidFill>
            <a:srgbClr val="296B5F"/>
          </a:solidFill>
        </p:grpSpPr>
        <p:sp>
          <p:nvSpPr>
            <p:cNvPr id="9" name="Freeform 8">
              <a:extLst>
                <a:ext uri="{FF2B5EF4-FFF2-40B4-BE49-F238E27FC236}">
                  <a16:creationId xmlns:a16="http://schemas.microsoft.com/office/drawing/2014/main" id="{12C875C6-226B-BF3F-C595-D3E030901F23}"/>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E8A116"/>
            </a:solidFill>
            <a:ln w="27426"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C7BA669-AE1D-3951-CDD6-A52E2929BDCD}"/>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pPr algn="l" rtl="0"/>
              <a:endParaRPr lang="en-US"/>
            </a:p>
          </p:txBody>
        </p:sp>
      </p:grpSp>
      <p:sp>
        <p:nvSpPr>
          <p:cNvPr id="11" name="Text Placeholder 3">
            <a:extLst>
              <a:ext uri="{FF2B5EF4-FFF2-40B4-BE49-F238E27FC236}">
                <a16:creationId xmlns:a16="http://schemas.microsoft.com/office/drawing/2014/main" id="{9E0FD84C-0DB0-A747-9C28-9505FE9A7E00}"/>
              </a:ext>
            </a:extLst>
          </p:cNvPr>
          <p:cNvSpPr txBox="1">
            <a:spLocks/>
          </p:cNvSpPr>
          <p:nvPr/>
        </p:nvSpPr>
        <p:spPr>
          <a:xfrm>
            <a:off x="615501" y="761602"/>
            <a:ext cx="2802877" cy="179871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520"/>
              </a:lnSpc>
              <a:spcBef>
                <a:spcPts val="0"/>
              </a:spcBef>
            </a:pPr>
            <a:r>
              <a:rPr lang="en-US" b="1">
                <a:solidFill>
                  <a:srgbClr val="E8A116"/>
                </a:solidFill>
              </a:rPr>
              <a:t>2.9</a:t>
            </a:r>
          </a:p>
          <a:p>
            <a:pPr algn="l" rtl="0">
              <a:lnSpc>
                <a:spcPts val="3520"/>
              </a:lnSpc>
              <a:spcBef>
                <a:spcPts val="0"/>
              </a:spcBef>
            </a:pPr>
            <a:r>
              <a:rPr lang="en-US" b="1">
                <a:solidFill>
                  <a:srgbClr val="E8A116"/>
                </a:solidFill>
              </a:rPr>
              <a:t>Urban</a:t>
            </a:r>
          </a:p>
          <a:p>
            <a:pPr algn="l" rtl="0">
              <a:lnSpc>
                <a:spcPts val="3520"/>
              </a:lnSpc>
              <a:spcBef>
                <a:spcPts val="0"/>
              </a:spcBef>
            </a:pPr>
            <a:r>
              <a:rPr lang="en-US" b="1">
                <a:solidFill>
                  <a:srgbClr val="E8A116"/>
                </a:solidFill>
              </a:rPr>
              <a:t>Agri-turisme</a:t>
            </a:r>
            <a:endParaRPr lang="en-US" b="1" dirty="0">
              <a:solidFill>
                <a:srgbClr val="E8A116"/>
              </a:solidFill>
            </a:endParaRPr>
          </a:p>
        </p:txBody>
      </p:sp>
    </p:spTree>
    <p:extLst>
      <p:ext uri="{BB962C8B-B14F-4D97-AF65-F5344CB8AC3E}">
        <p14:creationId xmlns:p14="http://schemas.microsoft.com/office/powerpoint/2010/main" val="2600867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620139" y="346056"/>
            <a:ext cx="7783630" cy="5234406"/>
          </a:xfrm>
        </p:spPr>
        <p:txBody>
          <a:bodyPr/>
          <a:lstStyle/>
          <a:p>
            <a:pPr marL="12700" indent="-12700" algn="l" rtl="0">
              <a:lnSpc>
                <a:spcPts val="2480"/>
              </a:lnSpc>
              <a:spcBef>
                <a:spcPts val="0"/>
              </a:spcBef>
            </a:pPr>
            <a:r>
              <a:rPr lang="en-IE" sz="2400" b="1" dirty="0">
                <a:solidFill>
                  <a:srgbClr val="296B5F"/>
                </a:solidFill>
              </a:rPr>
              <a:t>Hvilken oplevelse tilbydes?</a:t>
            </a:r>
          </a:p>
          <a:p>
            <a:pPr marL="12700" indent="-12700" algn="l" rtl="0">
              <a:lnSpc>
                <a:spcPts val="2480"/>
              </a:lnSpc>
              <a:spcBef>
                <a:spcPts val="0"/>
              </a:spcBef>
            </a:pPr>
            <a:endParaRPr lang="en-IE" b="1" dirty="0">
              <a:solidFill>
                <a:srgbClr val="424242"/>
              </a:solidFill>
            </a:endParaRPr>
          </a:p>
          <a:p>
            <a:pPr marL="12700" indent="-12700" algn="l" rtl="0">
              <a:lnSpc>
                <a:spcPts val="2480"/>
              </a:lnSpc>
              <a:spcBef>
                <a:spcPts val="0"/>
              </a:spcBef>
            </a:pPr>
            <a:r>
              <a:rPr lang="en-IE" sz="2400" dirty="0">
                <a:solidFill>
                  <a:srgbClr val="424242"/>
                </a:solidFill>
              </a:rPr>
              <a:t>Tilbuddene skal være klart definerede og i overensstemmelse med den primære landbrugsaktivitet på bedriften og kan omfatte:</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praktiske gårdophold (camping, B&amp;B);</a:t>
            </a:r>
          </a:p>
          <a:p>
            <a:pPr marL="342900" indent="-342900" algn="l" rtl="0">
              <a:lnSpc>
                <a:spcPts val="2480"/>
              </a:lnSpc>
              <a:spcBef>
                <a:spcPts val="0"/>
              </a:spcBef>
              <a:buFont typeface="Arial" panose="020B0604020202020204" pitchFamily="34" charset="0"/>
              <a:buChar char="•"/>
            </a:pPr>
            <a:r>
              <a:rPr lang="en-IE" dirty="0">
                <a:solidFill>
                  <a:srgbClr val="424242"/>
                </a:solidFill>
              </a:rPr>
              <a:t>pædagogiske værksteder</a:t>
            </a:r>
            <a:r>
              <a:rPr lang="en-IE" sz="2400" dirty="0">
                <a:solidFill>
                  <a:srgbClr val="424242"/>
                </a:solidFill>
              </a:rPr>
              <a:t>om traditionelle færdigheder (f.eks. etisk landbrug, konservering, syltning, frøbesparelse osv.);</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madsmagninger og pop-up restauranter,</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æg opsamling,</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frugt / blomsterplukning,</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gård tur,</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afslapningsretreat,</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fest-/begivenhedssteder,</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labyrinter,</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uddannelse i mangfoldighed og bæredygtig praksis,</a:t>
            </a:r>
          </a:p>
          <a:p>
            <a:pPr marL="342900" indent="-342900" algn="l" rtl="0">
              <a:lnSpc>
                <a:spcPts val="2480"/>
              </a:lnSpc>
              <a:spcBef>
                <a:spcPts val="0"/>
              </a:spcBef>
              <a:buFont typeface="Arial" panose="020B0604020202020204" pitchFamily="34" charset="0"/>
              <a:buChar char="•"/>
            </a:pPr>
            <a:r>
              <a:rPr lang="en-IE" sz="2400" dirty="0">
                <a:solidFill>
                  <a:srgbClr val="424242"/>
                </a:solidFill>
              </a:rPr>
              <a:t>direkte til forbrugersalg</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282798" y="34605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8" name="Graphic 3">
            <a:extLst>
              <a:ext uri="{FF2B5EF4-FFF2-40B4-BE49-F238E27FC236}">
                <a16:creationId xmlns:a16="http://schemas.microsoft.com/office/drawing/2014/main" id="{6A02593E-4020-128A-96AB-642EEC3C6870}"/>
              </a:ext>
            </a:extLst>
          </p:cNvPr>
          <p:cNvGrpSpPr/>
          <p:nvPr/>
        </p:nvGrpSpPr>
        <p:grpSpPr>
          <a:xfrm>
            <a:off x="2396204" y="4842564"/>
            <a:ext cx="1028777" cy="1056365"/>
            <a:chOff x="986212" y="4755836"/>
            <a:chExt cx="715862" cy="735059"/>
          </a:xfrm>
          <a:solidFill>
            <a:srgbClr val="296B5F"/>
          </a:solidFill>
        </p:grpSpPr>
        <p:sp>
          <p:nvSpPr>
            <p:cNvPr id="9" name="Freeform 8">
              <a:extLst>
                <a:ext uri="{FF2B5EF4-FFF2-40B4-BE49-F238E27FC236}">
                  <a16:creationId xmlns:a16="http://schemas.microsoft.com/office/drawing/2014/main" id="{12C875C6-226B-BF3F-C595-D3E030901F23}"/>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E8A116"/>
            </a:solidFill>
            <a:ln w="27426"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C7BA669-AE1D-3951-CDD6-A52E2929BDCD}"/>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pPr algn="l" rtl="0"/>
              <a:endParaRPr lang="en-US"/>
            </a:p>
          </p:txBody>
        </p:sp>
      </p:grpSp>
      <p:sp>
        <p:nvSpPr>
          <p:cNvPr id="11" name="Text Placeholder 3">
            <a:extLst>
              <a:ext uri="{FF2B5EF4-FFF2-40B4-BE49-F238E27FC236}">
                <a16:creationId xmlns:a16="http://schemas.microsoft.com/office/drawing/2014/main" id="{9E0FD84C-0DB0-A747-9C28-9505FE9A7E00}"/>
              </a:ext>
            </a:extLst>
          </p:cNvPr>
          <p:cNvSpPr txBox="1">
            <a:spLocks/>
          </p:cNvSpPr>
          <p:nvPr/>
        </p:nvSpPr>
        <p:spPr>
          <a:xfrm>
            <a:off x="615501" y="761602"/>
            <a:ext cx="2802877" cy="179871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520"/>
              </a:lnSpc>
              <a:spcBef>
                <a:spcPts val="0"/>
              </a:spcBef>
            </a:pPr>
            <a:r>
              <a:rPr lang="en-US" b="1">
                <a:solidFill>
                  <a:srgbClr val="E8A116"/>
                </a:solidFill>
              </a:rPr>
              <a:t>2.9</a:t>
            </a:r>
          </a:p>
          <a:p>
            <a:pPr algn="l" rtl="0">
              <a:lnSpc>
                <a:spcPts val="3520"/>
              </a:lnSpc>
              <a:spcBef>
                <a:spcPts val="0"/>
              </a:spcBef>
            </a:pPr>
            <a:r>
              <a:rPr lang="en-US" b="1">
                <a:solidFill>
                  <a:srgbClr val="E8A116"/>
                </a:solidFill>
              </a:rPr>
              <a:t>Urban</a:t>
            </a:r>
          </a:p>
          <a:p>
            <a:pPr algn="l" rtl="0">
              <a:lnSpc>
                <a:spcPts val="3520"/>
              </a:lnSpc>
              <a:spcBef>
                <a:spcPts val="0"/>
              </a:spcBef>
            </a:pPr>
            <a:r>
              <a:rPr lang="en-US" b="1">
                <a:solidFill>
                  <a:srgbClr val="E8A116"/>
                </a:solidFill>
              </a:rPr>
              <a:t>Agri-turisme</a:t>
            </a:r>
            <a:endParaRPr lang="en-US" b="1" dirty="0">
              <a:solidFill>
                <a:srgbClr val="E8A116"/>
              </a:solidFill>
            </a:endParaRPr>
          </a:p>
        </p:txBody>
      </p:sp>
    </p:spTree>
    <p:extLst>
      <p:ext uri="{BB962C8B-B14F-4D97-AF65-F5344CB8AC3E}">
        <p14:creationId xmlns:p14="http://schemas.microsoft.com/office/powerpoint/2010/main" val="397157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578650" y="2259579"/>
            <a:ext cx="10479952" cy="3662728"/>
          </a:xfrm>
        </p:spPr>
        <p:txBody>
          <a:bodyPr/>
          <a:lstStyle/>
          <a:p>
            <a:pPr marL="0" indent="0" algn="l" rtl="0">
              <a:buClr>
                <a:srgbClr val="E8A116"/>
              </a:buClr>
            </a:pPr>
            <a:r>
              <a:rPr lang="en-US" sz="2250" dirty="0">
                <a:solidFill>
                  <a:srgbClr val="424242"/>
                </a:solidFill>
              </a:rPr>
              <a:t>Velkommen! Denne samling af Peer-to-Peer praktiske vejledninger har til formål at levere</a:t>
            </a:r>
            <a:r>
              <a:rPr lang="en-US" sz="2250" dirty="0">
                <a:solidFill>
                  <a:srgbClr val="000000"/>
                </a:solidFill>
              </a:rPr>
              <a:t>bylandbrugere med unikke træningsressourcer, som kan downloades, redigeres og bruges som træningsværktøj. Hvert emne kommer med et sæt ressourcer til at opmuntre brugeren til at begive sig ud på en selvlæringsrejse. Certifikatet i slutningen af ​​dette modul er selvudstedt.</a:t>
            </a:r>
          </a:p>
          <a:p>
            <a:pPr marL="0" indent="0" algn="l" rtl="0">
              <a:buClr>
                <a:srgbClr val="E8A116"/>
              </a:buClr>
            </a:pPr>
            <a:r>
              <a:rPr lang="en-US" sz="2250" dirty="0">
                <a:solidFill>
                  <a:srgbClr val="424242"/>
                </a:solidFill>
              </a:rPr>
              <a:t>Overordnet set vil målene for modulet blive opfyldt ved at levere undervisningsmateriale til brug for arbejdere til at træne deres jævnaldrende, som primært er underprivilegerede, migranter og/eller flygtninge, og som møder social eller professionel udstødelse, med fokus på tre nøgleområder:</a:t>
            </a:r>
          </a:p>
          <a:p>
            <a:pPr marL="457200" indent="-457200" algn="l" rtl="0">
              <a:buClr>
                <a:srgbClr val="E8A116"/>
              </a:buClr>
              <a:buFont typeface="+mj-lt"/>
              <a:buAutoNum type="arabicPeriod"/>
            </a:pPr>
            <a:r>
              <a:rPr lang="en-US" sz="2250" b="1" dirty="0">
                <a:solidFill>
                  <a:srgbClr val="424242"/>
                </a:solidFill>
              </a:rPr>
              <a:t>Bylandbrug:</a:t>
            </a:r>
            <a:r>
              <a:rPr lang="en-US" sz="2250" dirty="0">
                <a:solidFill>
                  <a:srgbClr val="424242"/>
                </a:solidFill>
              </a:rPr>
              <a:t>at producere mad og flora i en bymæssig sammenhæng</a:t>
            </a:r>
          </a:p>
          <a:p>
            <a:pPr marL="457200" indent="-457200" algn="l" rtl="0">
              <a:buClr>
                <a:srgbClr val="E8A116"/>
              </a:buClr>
              <a:buFont typeface="+mj-lt"/>
              <a:buAutoNum type="arabicPeriod"/>
            </a:pPr>
            <a:r>
              <a:rPr lang="en-US" sz="2250" b="1" dirty="0">
                <a:solidFill>
                  <a:srgbClr val="424242"/>
                </a:solidFill>
              </a:rPr>
              <a:t>Fødevareforarbejdning</a:t>
            </a:r>
            <a:r>
              <a:rPr lang="en-US" sz="2250" dirty="0">
                <a:solidFill>
                  <a:srgbClr val="424242"/>
                </a:solidFill>
              </a:rPr>
              <a:t>og hygiejnepraksis: fremstilling af sikre fødevarer</a:t>
            </a:r>
          </a:p>
          <a:p>
            <a:pPr marL="457200" indent="-457200" algn="l" rtl="0">
              <a:buClr>
                <a:srgbClr val="E8A116"/>
              </a:buClr>
              <a:buFont typeface="+mj-lt"/>
              <a:buAutoNum type="arabicPeriod"/>
            </a:pPr>
            <a:r>
              <a:rPr lang="en-US" sz="2250" b="1" dirty="0">
                <a:solidFill>
                  <a:srgbClr val="424242"/>
                </a:solidFill>
              </a:rPr>
              <a:t>Cirkulær økonomi</a:t>
            </a:r>
            <a:r>
              <a:rPr lang="en-US" sz="2250" dirty="0">
                <a:solidFill>
                  <a:srgbClr val="424242"/>
                </a:solidFill>
              </a:rPr>
              <a:t>og affaldshåndtering til robuste bymiljøer</a:t>
            </a:r>
          </a:p>
        </p:txBody>
      </p:sp>
      <p:sp>
        <p:nvSpPr>
          <p:cNvPr id="28" name="Freeform 27">
            <a:extLst>
              <a:ext uri="{FF2B5EF4-FFF2-40B4-BE49-F238E27FC236}">
                <a16:creationId xmlns:a16="http://schemas.microsoft.com/office/drawing/2014/main" id="{617E1F24-CEAA-FFFD-F23B-649A1FACB6BA}"/>
              </a:ext>
            </a:extLst>
          </p:cNvPr>
          <p:cNvSpPr/>
          <p:nvPr/>
        </p:nvSpPr>
        <p:spPr>
          <a:xfrm>
            <a:off x="482456" y="299262"/>
            <a:ext cx="5046808" cy="1953020"/>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798381" y="761603"/>
            <a:ext cx="5816733" cy="803654"/>
          </a:xfrm>
        </p:spPr>
        <p:txBody>
          <a:bodyPr/>
          <a:lstStyle/>
          <a:p>
            <a:pPr algn="l" rtl="0"/>
            <a:r>
              <a:rPr lang="en-US" dirty="0">
                <a:solidFill>
                  <a:schemeClr val="bg1"/>
                </a:solidFill>
              </a:rPr>
              <a:t>1.1 Indledning</a:t>
            </a:r>
            <a:endParaRPr lang="en-US" dirty="0"/>
          </a:p>
        </p:txBody>
      </p:sp>
      <p:grpSp>
        <p:nvGrpSpPr>
          <p:cNvPr id="21" name="Group 20">
            <a:extLst>
              <a:ext uri="{FF2B5EF4-FFF2-40B4-BE49-F238E27FC236}">
                <a16:creationId xmlns:a16="http://schemas.microsoft.com/office/drawing/2014/main" id="{EAF588CE-A659-DFF7-B496-745A564A72F1}"/>
              </a:ext>
            </a:extLst>
          </p:cNvPr>
          <p:cNvGrpSpPr/>
          <p:nvPr/>
        </p:nvGrpSpPr>
        <p:grpSpPr>
          <a:xfrm>
            <a:off x="9972572" y="988421"/>
            <a:ext cx="1226899" cy="1225696"/>
            <a:chOff x="10376768" y="2334933"/>
            <a:chExt cx="920484" cy="919581"/>
          </a:xfrm>
          <a:solidFill>
            <a:srgbClr val="296B5F"/>
          </a:solidFill>
        </p:grpSpPr>
        <p:sp>
          <p:nvSpPr>
            <p:cNvPr id="22" name="Freeform 240">
              <a:extLst>
                <a:ext uri="{FF2B5EF4-FFF2-40B4-BE49-F238E27FC236}">
                  <a16:creationId xmlns:a16="http://schemas.microsoft.com/office/drawing/2014/main" id="{E227ADB3-2391-9C11-F39C-FA2DAE109369}"/>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8A116"/>
            </a:solidFill>
            <a:ln w="9028" cap="flat">
              <a:noFill/>
              <a:prstDash val="solid"/>
              <a:miter/>
            </a:ln>
          </p:spPr>
          <p:txBody>
            <a:bodyPr rtlCol="0" anchor="ctr"/>
            <a:lstStyle/>
            <a:p>
              <a:pPr algn="l" rtl="0"/>
              <a:endParaRPr lang="en-US"/>
            </a:p>
          </p:txBody>
        </p:sp>
        <p:sp>
          <p:nvSpPr>
            <p:cNvPr id="23" name="Freeform 241">
              <a:extLst>
                <a:ext uri="{FF2B5EF4-FFF2-40B4-BE49-F238E27FC236}">
                  <a16:creationId xmlns:a16="http://schemas.microsoft.com/office/drawing/2014/main" id="{C8ADFBCD-5735-4FD4-A495-C2289E553B4F}"/>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8A116"/>
            </a:solidFill>
            <a:ln w="9028" cap="flat">
              <a:noFill/>
              <a:prstDash val="solid"/>
              <a:miter/>
            </a:ln>
          </p:spPr>
          <p:txBody>
            <a:bodyPr rtlCol="0" anchor="ctr"/>
            <a:lstStyle/>
            <a:p>
              <a:pPr algn="l" rtl="0"/>
              <a:endParaRPr lang="en-US" dirty="0"/>
            </a:p>
          </p:txBody>
        </p:sp>
        <p:grpSp>
          <p:nvGrpSpPr>
            <p:cNvPr id="24" name="Graphic 2">
              <a:extLst>
                <a:ext uri="{FF2B5EF4-FFF2-40B4-BE49-F238E27FC236}">
                  <a16:creationId xmlns:a16="http://schemas.microsoft.com/office/drawing/2014/main" id="{047817AD-C8F2-7461-01F1-19FCECF4293A}"/>
                </a:ext>
              </a:extLst>
            </p:cNvPr>
            <p:cNvGrpSpPr/>
            <p:nvPr/>
          </p:nvGrpSpPr>
          <p:grpSpPr>
            <a:xfrm>
              <a:off x="10376768" y="2334933"/>
              <a:ext cx="920484" cy="919581"/>
              <a:chOff x="10376768" y="2334933"/>
              <a:chExt cx="920484" cy="919581"/>
            </a:xfrm>
            <a:grpFill/>
          </p:grpSpPr>
          <p:sp>
            <p:nvSpPr>
              <p:cNvPr id="25" name="Freeform 243">
                <a:extLst>
                  <a:ext uri="{FF2B5EF4-FFF2-40B4-BE49-F238E27FC236}">
                    <a16:creationId xmlns:a16="http://schemas.microsoft.com/office/drawing/2014/main" id="{BD2BD4F6-1D11-59B1-59F7-20365CB296F9}"/>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pPr algn="l" rtl="0"/>
                <a:endParaRPr lang="en-US"/>
              </a:p>
            </p:txBody>
          </p:sp>
          <p:sp>
            <p:nvSpPr>
              <p:cNvPr id="26" name="Freeform 244">
                <a:extLst>
                  <a:ext uri="{FF2B5EF4-FFF2-40B4-BE49-F238E27FC236}">
                    <a16:creationId xmlns:a16="http://schemas.microsoft.com/office/drawing/2014/main" id="{8D8E4AEE-C155-00F2-4054-3B989C03297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pPr algn="l" rtl="0"/>
                <a:endParaRPr lang="en-US"/>
              </a:p>
            </p:txBody>
          </p:sp>
        </p:grpSp>
      </p:gr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35953" y="1601269"/>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898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792859" y="761604"/>
            <a:ext cx="7783630" cy="5234406"/>
          </a:xfrm>
        </p:spPr>
        <p:txBody>
          <a:bodyPr/>
          <a:lstStyle/>
          <a:p>
            <a:pPr marL="12700" indent="-12700" algn="l" rtl="0">
              <a:lnSpc>
                <a:spcPts val="2480"/>
              </a:lnSpc>
              <a:spcBef>
                <a:spcPts val="0"/>
              </a:spcBef>
            </a:pPr>
            <a:r>
              <a:rPr lang="en-IE" sz="2400" b="1" dirty="0">
                <a:solidFill>
                  <a:srgbClr val="296B5F"/>
                </a:solidFill>
              </a:rPr>
              <a:t>Nøgledrivere for tilfredshed med besøgendeattraktion:</a:t>
            </a:r>
          </a:p>
          <a:p>
            <a:pPr marL="12700" indent="-12700" algn="l" rtl="0">
              <a:lnSpc>
                <a:spcPts val="2480"/>
              </a:lnSpc>
              <a:spcBef>
                <a:spcPts val="0"/>
              </a:spcBef>
            </a:pPr>
            <a:endParaRPr lang="en-IE" b="1" dirty="0">
              <a:solidFill>
                <a:srgbClr val="424242"/>
              </a:solidFill>
            </a:endParaRPr>
          </a:p>
          <a:p>
            <a:pPr marL="12700" indent="-12700" algn="l" rtl="0">
              <a:lnSpc>
                <a:spcPts val="2480"/>
              </a:lnSpc>
              <a:spcBef>
                <a:spcPts val="0"/>
              </a:spcBef>
            </a:pPr>
            <a:r>
              <a:rPr lang="en-IE" sz="2400" b="1" dirty="0">
                <a:solidFill>
                  <a:srgbClr val="424242"/>
                </a:solidFill>
              </a:rPr>
              <a:t>Historiefortælling</a:t>
            </a:r>
            <a:r>
              <a:rPr lang="en-IE" sz="2400" dirty="0">
                <a:solidFill>
                  <a:srgbClr val="424242"/>
                </a:solidFill>
              </a:rPr>
              <a:t>er en vigtig drivkraft for tilfredshed med besøgende attraktioner og skal appellere til intellektuelt, følelsesmæssigt og fysisk niveau - oplevelsen skal være praktisk og fordybende, der engagerer alle sanser. Det er afgørende, at historien bygger fortællingen om din virksomhed og skal være interessant, unik og mindeværdig. Passioneret og underholdende</a:t>
            </a:r>
            <a:r>
              <a:rPr lang="en-IE" sz="2400" b="1" dirty="0">
                <a:solidFill>
                  <a:srgbClr val="424242"/>
                </a:solidFill>
              </a:rPr>
              <a:t>rejseledere</a:t>
            </a:r>
            <a:r>
              <a:rPr lang="en-IE" sz="2400" dirty="0">
                <a:solidFill>
                  <a:srgbClr val="424242"/>
                </a:solidFill>
              </a:rPr>
              <a:t>er nøgledrivere for at kunne lide. Mangfoldighed af</a:t>
            </a:r>
            <a:r>
              <a:rPr lang="en-IE" sz="2400" b="1" dirty="0">
                <a:solidFill>
                  <a:srgbClr val="424242"/>
                </a:solidFill>
              </a:rPr>
              <a:t>præsentationer</a:t>
            </a:r>
            <a:r>
              <a:rPr lang="en-IE" sz="2400" dirty="0">
                <a:solidFill>
                  <a:srgbClr val="424242"/>
                </a:solidFill>
              </a:rPr>
              <a:t>,</a:t>
            </a:r>
            <a:r>
              <a:rPr lang="en-IE" sz="2400" b="1" dirty="0">
                <a:solidFill>
                  <a:srgbClr val="424242"/>
                </a:solidFill>
              </a:rPr>
              <a:t>udstillinger og infoværktøjer</a:t>
            </a:r>
            <a:r>
              <a:rPr lang="en-IE" sz="2400" dirty="0">
                <a:solidFill>
                  <a:srgbClr val="424242"/>
                </a:solidFill>
              </a:rPr>
              <a:t>appellerer til besøgende. Sikre</a:t>
            </a:r>
            <a:r>
              <a:rPr lang="en-IE" sz="2400" b="1" dirty="0">
                <a:solidFill>
                  <a:srgbClr val="424242"/>
                </a:solidFill>
              </a:rPr>
              <a:t> </a:t>
            </a:r>
            <a:r>
              <a:rPr lang="en-IE" sz="2400" dirty="0">
                <a:solidFill>
                  <a:srgbClr val="424242"/>
                </a:solidFill>
              </a:rPr>
              <a:t>indvendig og udvendig</a:t>
            </a:r>
            <a:r>
              <a:rPr lang="en-IE" sz="2400" b="1" dirty="0">
                <a:solidFill>
                  <a:srgbClr val="424242"/>
                </a:solidFill>
              </a:rPr>
              <a:t>layouts</a:t>
            </a:r>
            <a:r>
              <a:rPr lang="en-IE" sz="2400" dirty="0">
                <a:solidFill>
                  <a:srgbClr val="424242"/>
                </a:solidFill>
              </a:rPr>
              <a:t>er sammenhængende og letter fortællingen. Adgang, faciliteter og personale leverer til generel tilfredshed. Og selvfølgelig opfattelse af</a:t>
            </a:r>
            <a:r>
              <a:rPr lang="en-IE" sz="2400" b="1" dirty="0">
                <a:solidFill>
                  <a:srgbClr val="424242"/>
                </a:solidFill>
              </a:rPr>
              <a:t>værdi for pengene</a:t>
            </a:r>
            <a:r>
              <a:rPr lang="en-IE" sz="2400" dirty="0">
                <a:solidFill>
                  <a:srgbClr val="424242"/>
                </a:solidFill>
              </a:rPr>
              <a:t>er vigtigt. Spørg efter</a:t>
            </a:r>
            <a:r>
              <a:rPr lang="en-IE" sz="2400" b="1" dirty="0">
                <a:solidFill>
                  <a:srgbClr val="424242"/>
                </a:solidFill>
              </a:rPr>
              <a:t>besøgende</a:t>
            </a:r>
            <a:r>
              <a:rPr lang="en-IE" sz="2400" dirty="0">
                <a:solidFill>
                  <a:srgbClr val="424242"/>
                </a:solidFill>
              </a:rPr>
              <a:t> </a:t>
            </a:r>
            <a:r>
              <a:rPr lang="en-IE" sz="2400" b="1" dirty="0">
                <a:solidFill>
                  <a:srgbClr val="424242"/>
                </a:solidFill>
              </a:rPr>
              <a:t>feedback</a:t>
            </a:r>
            <a:r>
              <a:rPr lang="en-IE" sz="2400" dirty="0">
                <a:solidFill>
                  <a:srgbClr val="424242"/>
                </a:solidFill>
              </a:rPr>
              <a:t>for løbende at forbedre dit tilbud og give folk, hvad de ønsker!</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282798" y="34605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8" name="Graphic 3">
            <a:extLst>
              <a:ext uri="{FF2B5EF4-FFF2-40B4-BE49-F238E27FC236}">
                <a16:creationId xmlns:a16="http://schemas.microsoft.com/office/drawing/2014/main" id="{6A02593E-4020-128A-96AB-642EEC3C6870}"/>
              </a:ext>
            </a:extLst>
          </p:cNvPr>
          <p:cNvGrpSpPr/>
          <p:nvPr/>
        </p:nvGrpSpPr>
        <p:grpSpPr>
          <a:xfrm>
            <a:off x="2396204" y="4842564"/>
            <a:ext cx="1028777" cy="1056365"/>
            <a:chOff x="986212" y="4755836"/>
            <a:chExt cx="715862" cy="735059"/>
          </a:xfrm>
          <a:solidFill>
            <a:srgbClr val="296B5F"/>
          </a:solidFill>
        </p:grpSpPr>
        <p:sp>
          <p:nvSpPr>
            <p:cNvPr id="9" name="Freeform 8">
              <a:extLst>
                <a:ext uri="{FF2B5EF4-FFF2-40B4-BE49-F238E27FC236}">
                  <a16:creationId xmlns:a16="http://schemas.microsoft.com/office/drawing/2014/main" id="{12C875C6-226B-BF3F-C595-D3E030901F23}"/>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E8A116"/>
            </a:solidFill>
            <a:ln w="27426"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C7BA669-AE1D-3951-CDD6-A52E2929BDCD}"/>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pPr algn="l" rtl="0"/>
              <a:endParaRPr lang="en-US"/>
            </a:p>
          </p:txBody>
        </p:sp>
      </p:grpSp>
      <p:sp>
        <p:nvSpPr>
          <p:cNvPr id="11" name="Text Placeholder 3">
            <a:extLst>
              <a:ext uri="{FF2B5EF4-FFF2-40B4-BE49-F238E27FC236}">
                <a16:creationId xmlns:a16="http://schemas.microsoft.com/office/drawing/2014/main" id="{9E0FD84C-0DB0-A747-9C28-9505FE9A7E00}"/>
              </a:ext>
            </a:extLst>
          </p:cNvPr>
          <p:cNvSpPr txBox="1">
            <a:spLocks/>
          </p:cNvSpPr>
          <p:nvPr/>
        </p:nvSpPr>
        <p:spPr>
          <a:xfrm>
            <a:off x="615501" y="761602"/>
            <a:ext cx="2802877" cy="179871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520"/>
              </a:lnSpc>
              <a:spcBef>
                <a:spcPts val="0"/>
              </a:spcBef>
            </a:pPr>
            <a:r>
              <a:rPr lang="en-US" b="1">
                <a:solidFill>
                  <a:srgbClr val="E8A116"/>
                </a:solidFill>
              </a:rPr>
              <a:t>2.9</a:t>
            </a:r>
          </a:p>
          <a:p>
            <a:pPr algn="l" rtl="0">
              <a:lnSpc>
                <a:spcPts val="3520"/>
              </a:lnSpc>
              <a:spcBef>
                <a:spcPts val="0"/>
              </a:spcBef>
            </a:pPr>
            <a:r>
              <a:rPr lang="en-US" b="1">
                <a:solidFill>
                  <a:srgbClr val="E8A116"/>
                </a:solidFill>
              </a:rPr>
              <a:t>Urban</a:t>
            </a:r>
          </a:p>
          <a:p>
            <a:pPr algn="l" rtl="0">
              <a:lnSpc>
                <a:spcPts val="3520"/>
              </a:lnSpc>
              <a:spcBef>
                <a:spcPts val="0"/>
              </a:spcBef>
            </a:pPr>
            <a:r>
              <a:rPr lang="en-US" b="1">
                <a:solidFill>
                  <a:srgbClr val="E8A116"/>
                </a:solidFill>
              </a:rPr>
              <a:t>Agri-turisme</a:t>
            </a:r>
            <a:endParaRPr lang="en-US" b="1" dirty="0">
              <a:solidFill>
                <a:srgbClr val="E8A116"/>
              </a:solidFill>
            </a:endParaRPr>
          </a:p>
        </p:txBody>
      </p:sp>
    </p:spTree>
    <p:extLst>
      <p:ext uri="{BB962C8B-B14F-4D97-AF65-F5344CB8AC3E}">
        <p14:creationId xmlns:p14="http://schemas.microsoft.com/office/powerpoint/2010/main" val="4150819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792859" y="761604"/>
            <a:ext cx="3252399" cy="5234406"/>
          </a:xfrm>
        </p:spPr>
        <p:txBody>
          <a:bodyPr/>
          <a:lstStyle/>
          <a:p>
            <a:pPr marL="12700" indent="-12700" algn="l" rtl="0">
              <a:lnSpc>
                <a:spcPts val="2480"/>
              </a:lnSpc>
              <a:spcBef>
                <a:spcPts val="0"/>
              </a:spcBef>
            </a:pPr>
            <a:r>
              <a:rPr lang="en-IE" sz="2400" b="1" dirty="0">
                <a:solidFill>
                  <a:srgbClr val="296B5F"/>
                </a:solidFill>
              </a:rPr>
              <a:t>Pas på besøgendes behov</a:t>
            </a:r>
            <a:r>
              <a:rPr lang="en-IE" sz="2400" dirty="0">
                <a:solidFill>
                  <a:srgbClr val="296B5F"/>
                </a:solidFill>
              </a:rPr>
              <a:t>:</a:t>
            </a:r>
          </a:p>
          <a:p>
            <a:pPr marL="12700" indent="-12700" algn="l" rtl="0">
              <a:lnSpc>
                <a:spcPts val="2480"/>
              </a:lnSpc>
              <a:spcBef>
                <a:spcPts val="0"/>
              </a:spcBef>
            </a:pPr>
            <a:endParaRPr lang="en-IE" dirty="0">
              <a:solidFill>
                <a:srgbClr val="424242"/>
              </a:solidFill>
            </a:endParaRPr>
          </a:p>
          <a:p>
            <a:pPr marL="12700" indent="-12700" algn="l" rtl="0">
              <a:lnSpc>
                <a:spcPts val="2480"/>
              </a:lnSpc>
              <a:spcBef>
                <a:spcPts val="0"/>
              </a:spcBef>
            </a:pPr>
            <a:r>
              <a:rPr lang="en-IE" sz="2400" dirty="0">
                <a:solidFill>
                  <a:srgbClr val="424242"/>
                </a:solidFill>
              </a:rPr>
              <a:t>Andre ting at overveje såvel som turismehistorien og fortællingen inkluderer parkering, toiletfaciliteter, handicapadgang, links til den bredere destinationshistorie</a:t>
            </a:r>
          </a:p>
          <a:p>
            <a:pPr marL="12700" indent="-12700" algn="l" rtl="0">
              <a:lnSpc>
                <a:spcPts val="2480"/>
              </a:lnSpc>
              <a:spcBef>
                <a:spcPts val="0"/>
              </a:spcBef>
            </a:pPr>
            <a:endParaRPr lang="en-IE" sz="2400" dirty="0">
              <a:solidFill>
                <a:srgbClr val="424242"/>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282798" y="346056"/>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8" name="Graphic 3">
            <a:extLst>
              <a:ext uri="{FF2B5EF4-FFF2-40B4-BE49-F238E27FC236}">
                <a16:creationId xmlns:a16="http://schemas.microsoft.com/office/drawing/2014/main" id="{6A02593E-4020-128A-96AB-642EEC3C6870}"/>
              </a:ext>
            </a:extLst>
          </p:cNvPr>
          <p:cNvGrpSpPr/>
          <p:nvPr/>
        </p:nvGrpSpPr>
        <p:grpSpPr>
          <a:xfrm>
            <a:off x="2396204" y="4842564"/>
            <a:ext cx="1028777" cy="1056365"/>
            <a:chOff x="986212" y="4755836"/>
            <a:chExt cx="715862" cy="735059"/>
          </a:xfrm>
          <a:solidFill>
            <a:srgbClr val="296B5F"/>
          </a:solidFill>
        </p:grpSpPr>
        <p:sp>
          <p:nvSpPr>
            <p:cNvPr id="9" name="Freeform 8">
              <a:extLst>
                <a:ext uri="{FF2B5EF4-FFF2-40B4-BE49-F238E27FC236}">
                  <a16:creationId xmlns:a16="http://schemas.microsoft.com/office/drawing/2014/main" id="{12C875C6-226B-BF3F-C595-D3E030901F23}"/>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E8A116"/>
            </a:solidFill>
            <a:ln w="27426"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3C7BA669-AE1D-3951-CDD6-A52E2929BDCD}"/>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pPr algn="l" rtl="0"/>
              <a:endParaRPr lang="en-US"/>
            </a:p>
          </p:txBody>
        </p:sp>
      </p:grpSp>
      <p:pic>
        <p:nvPicPr>
          <p:cNvPr id="3" name="Picture 2">
            <a:extLst>
              <a:ext uri="{FF2B5EF4-FFF2-40B4-BE49-F238E27FC236}">
                <a16:creationId xmlns:a16="http://schemas.microsoft.com/office/drawing/2014/main" id="{D21CCA56-9907-F7F8-DF8E-906967AAD7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0250" y="577116"/>
            <a:ext cx="5228006" cy="5100686"/>
          </a:xfrm>
          <a:prstGeom prst="ellipse">
            <a:avLst/>
          </a:prstGeom>
        </p:spPr>
      </p:pic>
      <p:sp>
        <p:nvSpPr>
          <p:cNvPr id="11" name="Text Placeholder 3">
            <a:extLst>
              <a:ext uri="{FF2B5EF4-FFF2-40B4-BE49-F238E27FC236}">
                <a16:creationId xmlns:a16="http://schemas.microsoft.com/office/drawing/2014/main" id="{9E0FD84C-0DB0-A747-9C28-9505FE9A7E00}"/>
              </a:ext>
            </a:extLst>
          </p:cNvPr>
          <p:cNvSpPr txBox="1">
            <a:spLocks/>
          </p:cNvSpPr>
          <p:nvPr/>
        </p:nvSpPr>
        <p:spPr>
          <a:xfrm>
            <a:off x="615501" y="761602"/>
            <a:ext cx="2802877" cy="179871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520"/>
              </a:lnSpc>
              <a:spcBef>
                <a:spcPts val="0"/>
              </a:spcBef>
            </a:pPr>
            <a:r>
              <a:rPr lang="en-US" b="1">
                <a:solidFill>
                  <a:srgbClr val="E8A116"/>
                </a:solidFill>
              </a:rPr>
              <a:t>2.9</a:t>
            </a:r>
          </a:p>
          <a:p>
            <a:pPr algn="l" rtl="0">
              <a:lnSpc>
                <a:spcPts val="3520"/>
              </a:lnSpc>
              <a:spcBef>
                <a:spcPts val="0"/>
              </a:spcBef>
            </a:pPr>
            <a:r>
              <a:rPr lang="en-US" b="1">
                <a:solidFill>
                  <a:srgbClr val="E8A116"/>
                </a:solidFill>
              </a:rPr>
              <a:t>Urban</a:t>
            </a:r>
          </a:p>
          <a:p>
            <a:pPr algn="l" rtl="0">
              <a:lnSpc>
                <a:spcPts val="3520"/>
              </a:lnSpc>
              <a:spcBef>
                <a:spcPts val="0"/>
              </a:spcBef>
            </a:pPr>
            <a:r>
              <a:rPr lang="en-US" b="1">
                <a:solidFill>
                  <a:srgbClr val="E8A116"/>
                </a:solidFill>
              </a:rPr>
              <a:t>Agri-turisme</a:t>
            </a:r>
            <a:endParaRPr lang="en-US" b="1" dirty="0">
              <a:solidFill>
                <a:srgbClr val="E8A116"/>
              </a:solidFill>
            </a:endParaRPr>
          </a:p>
        </p:txBody>
      </p:sp>
    </p:spTree>
    <p:extLst>
      <p:ext uri="{BB962C8B-B14F-4D97-AF65-F5344CB8AC3E}">
        <p14:creationId xmlns:p14="http://schemas.microsoft.com/office/powerpoint/2010/main" val="2782704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487985" y="931377"/>
            <a:ext cx="11405082" cy="4995245"/>
          </a:xfrm>
        </p:spPr>
        <p:txBody>
          <a:bodyPr/>
          <a:lstStyle/>
          <a:p>
            <a:pPr marL="1568450" indent="-1568450" algn="l" rtl="0">
              <a:tabLst>
                <a:tab pos="1554163" algn="l"/>
              </a:tabLst>
            </a:pPr>
            <a:r>
              <a:rPr lang="en-IE" sz="1800" b="1" dirty="0"/>
              <a:t>Dyrke motion:</a:t>
            </a:r>
            <a:r>
              <a:rPr lang="en-IE" sz="1800" dirty="0"/>
              <a:t>Hvad kan du tilføje til din bygård, der hjælper med at fortælle din historie for at gøre den mere venlig over for turister?</a:t>
            </a:r>
          </a:p>
          <a:p>
            <a:pPr marL="1568450" indent="-1568450" algn="l" rtl="0">
              <a:tabLst>
                <a:tab pos="1554163" algn="l"/>
              </a:tabLst>
            </a:pPr>
            <a:endParaRPr lang="en-IE" sz="1800" b="1" dirty="0"/>
          </a:p>
          <a:p>
            <a:pPr marL="1568450" indent="-1568450" algn="l" rtl="0">
              <a:tabLst>
                <a:tab pos="1554163" algn="l"/>
              </a:tabLst>
            </a:pPr>
            <a:r>
              <a:rPr lang="en-IE" sz="1800" b="1" dirty="0"/>
              <a:t>Internet side</a:t>
            </a:r>
            <a:r>
              <a:rPr lang="en-IE" sz="1800" dirty="0"/>
              <a:t>:</a:t>
            </a:r>
            <a:r>
              <a:rPr lang="en-IE" sz="1800" dirty="0">
                <a:solidFill>
                  <a:srgbClr val="87AF3F"/>
                </a:solidFill>
                <a:hlinkClick r:id="rId2">
                  <a:extLst>
                    <a:ext uri="{A12FA001-AC4F-418D-AE19-62706E023703}">
                      <ahyp:hlinkClr xmlns:ahyp="http://schemas.microsoft.com/office/drawing/2018/hyperlinkcolor" val="tx"/>
                    </a:ext>
                  </a:extLst>
                </a:hlinkClick>
              </a:rPr>
              <a:t>https://www.failteireland.ie/FailteIreland/media/WebsiteStructure/Documents/3_Research_Insights/4_ Visitor_Insights/Visitor-Attraction-Experience-Research-2018.pdf?ext=.pdf</a:t>
            </a:r>
            <a:r>
              <a:rPr lang="en-IE" sz="1800" dirty="0">
                <a:solidFill>
                  <a:srgbClr val="87AF3F"/>
                </a:solidFill>
              </a:rPr>
              <a:t>,</a:t>
            </a:r>
            <a:r>
              <a:rPr lang="en-IE" sz="1800" dirty="0">
                <a:solidFill>
                  <a:srgbClr val="87AF3F"/>
                </a:solidFill>
                <a:hlinkClick r:id="rId3">
                  <a:extLst>
                    <a:ext uri="{A12FA001-AC4F-418D-AE19-62706E023703}">
                      <ahyp:hlinkClr xmlns:ahyp="http://schemas.microsoft.com/office/drawing/2018/hyperlinkcolor" val="tx"/>
                    </a:ext>
                  </a:extLst>
                </a:hlinkClick>
              </a:rPr>
              <a:t>https://www.bienvenue-a-la-ferme.com/</a:t>
            </a:r>
            <a:endParaRPr lang="en-IE" sz="1800" dirty="0">
              <a:solidFill>
                <a:srgbClr val="87AF3F"/>
              </a:solidFill>
            </a:endParaRPr>
          </a:p>
          <a:p>
            <a:pPr marL="1568450" indent="-1568450" algn="l" rtl="0"/>
            <a:r>
              <a:rPr lang="en-IE" sz="1800" b="1" dirty="0"/>
              <a:t>Youtube</a:t>
            </a:r>
            <a:r>
              <a:rPr lang="en-IE" sz="1800" dirty="0"/>
              <a:t>: Urban Gardening</a:t>
            </a:r>
            <a:r>
              <a:rPr lang="en-IE" sz="1800" dirty="0">
                <a:solidFill>
                  <a:srgbClr val="87AF3F"/>
                </a:solidFill>
                <a:hlinkClick r:id="rId4">
                  <a:extLst>
                    <a:ext uri="{A12FA001-AC4F-418D-AE19-62706E023703}">
                      <ahyp:hlinkClr xmlns:ahyp="http://schemas.microsoft.com/office/drawing/2018/hyperlinkcolor" val="tx"/>
                    </a:ext>
                  </a:extLst>
                </a:hlinkClick>
              </a:rPr>
              <a:t>https://www.youtube.com/watch?v=ddiYlzTbrGU</a:t>
            </a:r>
            <a:r>
              <a:rPr lang="en-IE" sz="1800" dirty="0">
                <a:solidFill>
                  <a:srgbClr val="87AF3F"/>
                </a:solidFill>
              </a:rPr>
              <a:t>;</a:t>
            </a:r>
            <a:r>
              <a:rPr lang="en-IE" sz="1800" dirty="0"/>
              <a:t>Agriturisme</a:t>
            </a:r>
            <a:r>
              <a:rPr lang="en-IE" sz="1800" dirty="0">
                <a:solidFill>
                  <a:srgbClr val="87AF3F"/>
                </a:solidFill>
                <a:hlinkClick r:id="rId5">
                  <a:extLst>
                    <a:ext uri="{A12FA001-AC4F-418D-AE19-62706E023703}">
                      <ahyp:hlinkClr xmlns:ahyp="http://schemas.microsoft.com/office/drawing/2018/hyperlinkcolor" val="tx"/>
                    </a:ext>
                  </a:extLst>
                </a:hlinkClick>
              </a:rPr>
              <a:t>https://www.youtube.com/watch?v=hZ1IrxNt9mo&amp;t=1s</a:t>
            </a:r>
            <a:r>
              <a:rPr lang="en-IE" sz="1800" dirty="0">
                <a:solidFill>
                  <a:srgbClr val="87AF3F"/>
                </a:solidFill>
              </a:rPr>
              <a:t> </a:t>
            </a:r>
          </a:p>
          <a:p>
            <a:pPr marL="1568450" indent="-1568450" algn="l" rtl="0"/>
            <a:r>
              <a:rPr lang="en-IE" sz="1800" b="1" dirty="0"/>
              <a:t>Casestudie:</a:t>
            </a:r>
            <a:r>
              <a:rPr lang="en-IE" sz="1800" dirty="0"/>
              <a:t>Vor tids pionerer</a:t>
            </a:r>
            <a:r>
              <a:rPr lang="en-IE" sz="1800" b="1" dirty="0"/>
              <a:t>Ny byhandelsblad</a:t>
            </a:r>
            <a:r>
              <a:rPr lang="en-IE" sz="1800" dirty="0"/>
              <a:t>: Øko-turistisk formidler</a:t>
            </a:r>
            <a:endParaRPr lang="en-IE" sz="1800" dirty="0">
              <a:solidFill>
                <a:srgbClr val="FF0000"/>
              </a:solidFill>
            </a:endParaRPr>
          </a:p>
          <a:p>
            <a:pPr marL="1568450" indent="-1568450" algn="l" rtl="0"/>
            <a:r>
              <a:rPr lang="en-IE" sz="1800" b="1" dirty="0"/>
              <a:t>Offentliggørelse</a:t>
            </a:r>
            <a:r>
              <a:rPr lang="en-IE" sz="1800" dirty="0"/>
              <a:t>:</a:t>
            </a:r>
            <a:r>
              <a:rPr lang="en-IE" sz="1800" dirty="0" err="1"/>
              <a:t>Zasada</a:t>
            </a:r>
            <a:r>
              <a:rPr lang="en-IE" sz="1800" dirty="0"/>
              <a:t>, I. 2011. Multifunktionelt peri-urban agriculture – En gennemgang af samfundsmæssige krav og levering af varer og tjenesteydelser fra landbruget. Jordbrugspolitik. Vol. 28 (4) s. 639-648.</a:t>
            </a:r>
            <a:r>
              <a:rPr lang="en-IE" sz="1800" dirty="0" err="1"/>
              <a:t>Carril</a:t>
            </a:r>
            <a:r>
              <a:rPr lang="en-IE" sz="1800" dirty="0"/>
              <a:t>, VP og Vila, NA, 2012. Agriturisme i bynære områder: erfaringer fra et initiativ for vegetabilsk turisme i</a:t>
            </a:r>
            <a:r>
              <a:rPr lang="en-IE" sz="1800" dirty="0" err="1"/>
              <a:t>Baix</a:t>
            </a:r>
            <a:r>
              <a:rPr lang="en-IE" sz="1800" dirty="0"/>
              <a:t> </a:t>
            </a:r>
            <a:r>
              <a:rPr lang="en-IE" sz="1800" dirty="0" err="1"/>
              <a:t>Llobregat</a:t>
            </a:r>
            <a:r>
              <a:rPr lang="en-IE" sz="1800" dirty="0"/>
              <a:t>landbrugspark (Catalonien).</a:t>
            </a:r>
            <a:r>
              <a:rPr lang="en-IE" sz="1800" dirty="0" err="1"/>
              <a:t>Cuadernos</a:t>
            </a:r>
            <a:r>
              <a:rPr lang="en-IE" sz="1800" dirty="0"/>
              <a:t>de Turismo, 29, s. 283-288. Failte Irland. 2018. Hvad gør en stor besøgsattraktion. Tilgængelig på:</a:t>
            </a:r>
            <a:r>
              <a:rPr lang="en-IE" sz="1800" dirty="0">
                <a:solidFill>
                  <a:srgbClr val="87AF3F"/>
                </a:solidFill>
                <a:hlinkClick r:id="rId2">
                  <a:extLst>
                    <a:ext uri="{A12FA001-AC4F-418D-AE19-62706E023703}">
                      <ahyp:hlinkClr xmlns:ahyp="http://schemas.microsoft.com/office/drawing/2018/hyperlinkcolor" val="tx"/>
                    </a:ext>
                  </a:extLst>
                </a:hlinkClick>
              </a:rPr>
              <a:t>https://www.failteireland.ie/FailteIreland/media/WebsiteStructure/Documents/3_Research_Insights/4_Visitor_Insights/Visitor-Attraction-Experience-Research-2018.pdf?ext=.pdf</a:t>
            </a:r>
            <a:endParaRPr lang="en-IE" sz="1800" dirty="0">
              <a:solidFill>
                <a:srgbClr val="87AF3F"/>
              </a:solidFill>
            </a:endParaRPr>
          </a:p>
          <a:p>
            <a:pPr marL="1568450" indent="-1568450" algn="l" rtl="0"/>
            <a:r>
              <a:rPr lang="en-IE" sz="1800" dirty="0"/>
              <a:t>Failte Irland. 2021. Retningslinjer for udvikling af Madstier. Tilgængelig på:</a:t>
            </a:r>
            <a:r>
              <a:rPr lang="en-IE" sz="1800" dirty="0">
                <a:solidFill>
                  <a:srgbClr val="87AF3F"/>
                </a:solidFill>
                <a:hlinkClick r:id="rId6">
                  <a:extLst>
                    <a:ext uri="{A12FA001-AC4F-418D-AE19-62706E023703}">
                      <ahyp:hlinkClr xmlns:ahyp="http://schemas.microsoft.com/office/drawing/2018/hyperlinkcolor" val="tx"/>
                    </a:ext>
                  </a:extLst>
                </a:hlinkClick>
              </a:rPr>
              <a:t>https://www.failteireland.ie/FailteIreland/media/WebsiteStructure/Documents/Product_Development/Food_Tourism/FI_Guidelines_Development_Food-Trails_V4.pdf</a:t>
            </a:r>
            <a:endParaRPr lang="en-IE" sz="1800" dirty="0">
              <a:solidFill>
                <a:srgbClr val="87AF3F"/>
              </a:solidFill>
            </a:endParaRPr>
          </a:p>
          <a:p>
            <a:pPr marL="1568450" indent="-1568450" algn="l" rtl="0"/>
            <a:endParaRPr lang="en-IE" sz="1800" dirty="0"/>
          </a:p>
          <a:p>
            <a:pPr marL="1568450" indent="-1568450" algn="l" rtl="0">
              <a:lnSpc>
                <a:spcPts val="2160"/>
              </a:lnSpc>
              <a:spcBef>
                <a:spcPts val="0"/>
              </a:spcBef>
            </a:pPr>
            <a:endParaRPr lang="en-IE" sz="1800" dirty="0">
              <a:solidFill>
                <a:srgbClr val="87AF3F"/>
              </a:solidFill>
            </a:endParaRPr>
          </a:p>
          <a:p>
            <a:pPr marL="1568450" indent="-1568450" algn="l" rtl="0">
              <a:lnSpc>
                <a:spcPts val="2160"/>
              </a:lnSpc>
              <a:spcBef>
                <a:spcPts val="0"/>
              </a:spcBef>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752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2A538FA-A226-6EB5-267B-533FD9D88DB6}"/>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3321" r="3321"/>
          <a:stretch>
            <a:fillRect/>
          </a:stretch>
        </p:blipFill>
        <p:spPr/>
      </p:pic>
      <p:sp>
        <p:nvSpPr>
          <p:cNvPr id="3" name="Freeform 2">
            <a:extLst>
              <a:ext uri="{FF2B5EF4-FFF2-40B4-BE49-F238E27FC236}">
                <a16:creationId xmlns:a16="http://schemas.microsoft.com/office/drawing/2014/main" id="{2B5F0BD6-D7E3-159A-9C41-7A65C65C2BF1}"/>
              </a:ext>
            </a:extLst>
          </p:cNvPr>
          <p:cNvSpPr/>
          <p:nvPr/>
        </p:nvSpPr>
        <p:spPr>
          <a:xfrm>
            <a:off x="0" y="2318090"/>
            <a:ext cx="54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pPr algn="l" rtl="0"/>
            <a:endParaRPr lang="en-US"/>
          </a:p>
        </p:txBody>
      </p:sp>
      <p:sp>
        <p:nvSpPr>
          <p:cNvPr id="6" name="Text Placeholder 3">
            <a:extLst>
              <a:ext uri="{FF2B5EF4-FFF2-40B4-BE49-F238E27FC236}">
                <a16:creationId xmlns:a16="http://schemas.microsoft.com/office/drawing/2014/main" id="{EE46F285-036C-EAB3-8702-1E0F0C6347AC}"/>
              </a:ext>
            </a:extLst>
          </p:cNvPr>
          <p:cNvSpPr txBox="1">
            <a:spLocks/>
          </p:cNvSpPr>
          <p:nvPr/>
        </p:nvSpPr>
        <p:spPr>
          <a:xfrm>
            <a:off x="618097" y="2502526"/>
            <a:ext cx="4976879" cy="3066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4800" dirty="0">
                <a:solidFill>
                  <a:schemeClr val="bg1"/>
                </a:solidFill>
              </a:rPr>
              <a:t>Fødevareforarbejdning og hygiejnepraksis: Fremstilling af sikre fødevarer</a:t>
            </a:r>
          </a:p>
        </p:txBody>
      </p:sp>
      <p:sp>
        <p:nvSpPr>
          <p:cNvPr id="9" name="Text Placeholder 4">
            <a:extLst>
              <a:ext uri="{FF2B5EF4-FFF2-40B4-BE49-F238E27FC236}">
                <a16:creationId xmlns:a16="http://schemas.microsoft.com/office/drawing/2014/main" id="{FB9D3D78-55CA-C61E-0044-A48278C3E802}"/>
              </a:ext>
            </a:extLst>
          </p:cNvPr>
          <p:cNvSpPr txBox="1">
            <a:spLocks/>
          </p:cNvSpPr>
          <p:nvPr/>
        </p:nvSpPr>
        <p:spPr>
          <a:xfrm>
            <a:off x="3747431" y="987947"/>
            <a:ext cx="2066906"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13000" dirty="0">
                <a:solidFill>
                  <a:schemeClr val="bg1"/>
                </a:solidFill>
              </a:rPr>
              <a:t>03</a:t>
            </a:r>
          </a:p>
        </p:txBody>
      </p:sp>
    </p:spTree>
    <p:extLst>
      <p:ext uri="{BB962C8B-B14F-4D97-AF65-F5344CB8AC3E}">
        <p14:creationId xmlns:p14="http://schemas.microsoft.com/office/powerpoint/2010/main" val="4167778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260096" y="1829988"/>
            <a:ext cx="11789663" cy="4166702"/>
          </a:xfrm>
        </p:spPr>
        <p:txBody>
          <a:bodyPr/>
          <a:lstStyle/>
          <a:p>
            <a:pPr marL="12700" indent="-12700" algn="l" rtl="0">
              <a:lnSpc>
                <a:spcPts val="2340"/>
              </a:lnSpc>
              <a:spcBef>
                <a:spcPts val="0"/>
              </a:spcBef>
            </a:pPr>
            <a:r>
              <a:rPr lang="en-IE" sz="2200" dirty="0">
                <a:solidFill>
                  <a:srgbClr val="424242"/>
                </a:solidFill>
                <a:latin typeface="Calibri" panose="020F0502020204030204" pitchFamily="34" charset="0"/>
                <a:cs typeface="Calibri" panose="020F0502020204030204" pitchFamily="34" charset="0"/>
              </a:rPr>
              <a:t>Fødevaresikkerhed bruges som en videnskabelig metode/disciplin til at beskrive</a:t>
            </a:r>
            <a:r>
              <a:rPr lang="en-IE" sz="2200" b="1" dirty="0">
                <a:solidFill>
                  <a:srgbClr val="424242"/>
                </a:solidFill>
                <a:latin typeface="Calibri" panose="020F0502020204030204" pitchFamily="34" charset="0"/>
                <a:cs typeface="Calibri" panose="020F0502020204030204" pitchFamily="34" charset="0"/>
              </a:rPr>
              <a:t>håndtering, tilberedning og opbevaring af fødevarer på måder, der forhindrer fødevarebåren sygdom</a:t>
            </a:r>
            <a:r>
              <a:rPr lang="en-IE" sz="2200" dirty="0">
                <a:solidFill>
                  <a:srgbClr val="424242"/>
                </a:solidFill>
                <a:latin typeface="Calibri" panose="020F0502020204030204" pitchFamily="34" charset="0"/>
                <a:cs typeface="Calibri" panose="020F0502020204030204" pitchFamily="34" charset="0"/>
              </a:rPr>
              <a:t>. Forordning (EF) nr. 178/2002 omhandler de generelle principper og krav i fødevarelovgivningen, om oprettelse af Den Europæiske Fødevaresikkerhedsautoritet og fastlæggelse af procedurer i spørgsmål om fødevaresikkerhed. Ifølge WHO anslås det</a:t>
            </a:r>
            <a:r>
              <a:rPr lang="en-IE" sz="2200" b="1" dirty="0">
                <a:solidFill>
                  <a:srgbClr val="424242"/>
                </a:solidFill>
                <a:latin typeface="Calibri" panose="020F0502020204030204" pitchFamily="34" charset="0"/>
                <a:cs typeface="Calibri" panose="020F0502020204030204" pitchFamily="34" charset="0"/>
              </a:rPr>
              <a:t>600 millioner mennesker – næsten 1 ud af 10 – i verden bliver syge efter at have spist forurenet mad</a:t>
            </a:r>
            <a:r>
              <a:rPr lang="en-IE" sz="2200" dirty="0">
                <a:solidFill>
                  <a:srgbClr val="424242"/>
                </a:solidFill>
                <a:latin typeface="Calibri" panose="020F0502020204030204" pitchFamily="34" charset="0"/>
                <a:cs typeface="Calibri" panose="020F0502020204030204" pitchFamily="34" charset="0"/>
              </a:rPr>
              <a:t>og</a:t>
            </a:r>
            <a:r>
              <a:rPr lang="en-IE" sz="2200" b="1" dirty="0">
                <a:solidFill>
                  <a:srgbClr val="424242"/>
                </a:solidFill>
                <a:latin typeface="Calibri" panose="020F0502020204030204" pitchFamily="34" charset="0"/>
                <a:cs typeface="Calibri" panose="020F0502020204030204" pitchFamily="34" charset="0"/>
              </a:rPr>
              <a:t>420.000 dør</a:t>
            </a:r>
            <a:r>
              <a:rPr lang="en-IE" sz="2200" dirty="0">
                <a:solidFill>
                  <a:srgbClr val="424242"/>
                </a:solidFill>
                <a:latin typeface="Calibri" panose="020F0502020204030204" pitchFamily="34" charset="0"/>
                <a:cs typeface="Calibri" panose="020F0502020204030204" pitchFamily="34" charset="0"/>
              </a:rPr>
              <a:t>hvert år, hvilket resulterer i tab af 33 millioner sunde leveår.</a:t>
            </a:r>
          </a:p>
          <a:p>
            <a:pPr marL="12700" indent="-12700" algn="l" rtl="0">
              <a:lnSpc>
                <a:spcPts val="2340"/>
              </a:lnSpc>
              <a:spcBef>
                <a:spcPts val="0"/>
              </a:spcBef>
            </a:pPr>
            <a:endParaRPr lang="en-IE" sz="2200" dirty="0">
              <a:solidFill>
                <a:srgbClr val="424242"/>
              </a:solidFill>
              <a:latin typeface="Calibri" panose="020F0502020204030204" pitchFamily="34" charset="0"/>
              <a:cs typeface="Calibri" panose="020F0502020204030204" pitchFamily="34" charset="0"/>
            </a:endParaRPr>
          </a:p>
          <a:p>
            <a:pPr marL="12700" indent="-12700" algn="l" rtl="0">
              <a:lnSpc>
                <a:spcPts val="2340"/>
              </a:lnSpc>
              <a:spcBef>
                <a:spcPts val="0"/>
              </a:spcBef>
            </a:pPr>
            <a:r>
              <a:rPr lang="en-IE" sz="2200" dirty="0">
                <a:solidFill>
                  <a:srgbClr val="424242"/>
                </a:solidFill>
                <a:latin typeface="Calibri" panose="020F0502020204030204" pitchFamily="34" charset="0"/>
                <a:cs typeface="Calibri" panose="020F0502020204030204" pitchFamily="34" charset="0"/>
              </a:rPr>
              <a:t>Generelle og specifikke hygiejnekrav inkl</a:t>
            </a:r>
            <a:r>
              <a:rPr lang="en-IE" sz="2200" b="1" dirty="0">
                <a:solidFill>
                  <a:srgbClr val="424242"/>
                </a:solidFill>
                <a:latin typeface="Calibri" panose="020F0502020204030204" pitchFamily="34" charset="0"/>
                <a:cs typeface="Calibri" panose="020F0502020204030204" pitchFamily="34" charset="0"/>
              </a:rPr>
              <a:t>HACCP</a:t>
            </a:r>
            <a:r>
              <a:rPr lang="en-IE" sz="2200" dirty="0">
                <a:solidFill>
                  <a:srgbClr val="424242"/>
                </a:solidFill>
                <a:latin typeface="Calibri" panose="020F0502020204030204" pitchFamily="34" charset="0"/>
                <a:cs typeface="Calibri" panose="020F0502020204030204" pitchFamily="34" charset="0"/>
              </a:rPr>
              <a:t>er defineret og detaljeret i EC 852 fra 2004. Hazard Analysis and Critical Control Point (HACCP) system er et fødevaresikkerhedsledelsessystem, der har til formål at forhindre fødevarebåren sygdom fra biologiske, fysiske og kemiske farer. HACCP-konceptet blev først udviklet i 1960'erne af US National Aeronautics and Space Administration (</a:t>
            </a:r>
            <a:r>
              <a:rPr lang="en-IE" sz="2200" b="1" dirty="0">
                <a:solidFill>
                  <a:srgbClr val="424242"/>
                </a:solidFill>
                <a:latin typeface="Calibri" panose="020F0502020204030204" pitchFamily="34" charset="0"/>
                <a:cs typeface="Calibri" panose="020F0502020204030204" pitchFamily="34" charset="0"/>
              </a:rPr>
              <a:t>NASA</a:t>
            </a:r>
            <a:r>
              <a:rPr lang="en-IE" sz="2200" dirty="0">
                <a:solidFill>
                  <a:srgbClr val="424242"/>
                </a:solidFill>
                <a:latin typeface="Calibri" panose="020F0502020204030204" pitchFamily="34" charset="0"/>
                <a:cs typeface="Calibri" panose="020F0502020204030204" pitchFamily="34" charset="0"/>
              </a:rPr>
              <a:t>), i samarbejde med Pillsbury, en fødevarevirksomhed, for at sikre krumme- og patogenfri mad, der havde omfattende holdbarhedsegenskaber til rumrejser - det første patogenovervågnings- og målekrav, der blev pålagt fødevareindustrien.</a:t>
            </a:r>
          </a:p>
        </p:txBody>
      </p:sp>
      <p:sp>
        <p:nvSpPr>
          <p:cNvPr id="28" name="Freeform 27">
            <a:extLst>
              <a:ext uri="{FF2B5EF4-FFF2-40B4-BE49-F238E27FC236}">
                <a16:creationId xmlns:a16="http://schemas.microsoft.com/office/drawing/2014/main" id="{617E1F24-CEAA-FFFD-F23B-649A1FACB6BA}"/>
              </a:ext>
            </a:extLst>
          </p:cNvPr>
          <p:cNvSpPr/>
          <p:nvPr/>
        </p:nvSpPr>
        <p:spPr>
          <a:xfrm>
            <a:off x="482456" y="308377"/>
            <a:ext cx="4149506" cy="1605781"/>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798381" y="761603"/>
            <a:ext cx="5816733" cy="803654"/>
          </a:xfrm>
        </p:spPr>
        <p:txBody>
          <a:bodyPr/>
          <a:lstStyle/>
          <a:p>
            <a:pPr algn="l" rtl="0"/>
            <a:r>
              <a:rPr lang="en-US" dirty="0">
                <a:solidFill>
                  <a:schemeClr val="bg1"/>
                </a:solidFill>
              </a:rPr>
              <a:t>3.1 Fødevaresikkerhed</a:t>
            </a:r>
          </a:p>
          <a:p>
            <a:pPr algn="l" rtl="0"/>
            <a:endParaRPr lang="en-US" dirty="0">
              <a:solidFill>
                <a:schemeClr val="bg1"/>
              </a:solidFill>
            </a:endParaRPr>
          </a:p>
          <a:p>
            <a:pPr algn="l" rtl="0"/>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421605"/>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6" name="Graphic 3">
            <a:extLst>
              <a:ext uri="{FF2B5EF4-FFF2-40B4-BE49-F238E27FC236}">
                <a16:creationId xmlns:a16="http://schemas.microsoft.com/office/drawing/2014/main" id="{98813213-D85F-5ECC-D1CC-7930AFFBA029}"/>
              </a:ext>
            </a:extLst>
          </p:cNvPr>
          <p:cNvGrpSpPr/>
          <p:nvPr/>
        </p:nvGrpSpPr>
        <p:grpSpPr>
          <a:xfrm>
            <a:off x="10102249" y="886766"/>
            <a:ext cx="1069679" cy="1069677"/>
            <a:chOff x="4621636" y="3685754"/>
            <a:chExt cx="1069679" cy="1069677"/>
          </a:xfrm>
          <a:solidFill>
            <a:srgbClr val="296B5F"/>
          </a:solidFill>
        </p:grpSpPr>
        <p:sp>
          <p:nvSpPr>
            <p:cNvPr id="18" name="Freeform 17">
              <a:extLst>
                <a:ext uri="{FF2B5EF4-FFF2-40B4-BE49-F238E27FC236}">
                  <a16:creationId xmlns:a16="http://schemas.microsoft.com/office/drawing/2014/main" id="{EB2CF25C-4178-FFB0-4AD2-A8B88EA93F61}"/>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w="27426" cap="flat">
              <a:noFill/>
              <a:prstDash val="solid"/>
              <a:miter/>
            </a:ln>
          </p:spPr>
          <p:txBody>
            <a:bodyPr rtlCol="0" anchor="ctr"/>
            <a:lstStyle/>
            <a:p>
              <a:pPr algn="l" rtl="0"/>
              <a:endParaRPr lang="en-US"/>
            </a:p>
          </p:txBody>
        </p:sp>
        <p:grpSp>
          <p:nvGrpSpPr>
            <p:cNvPr id="19" name="Graphic 3">
              <a:extLst>
                <a:ext uri="{FF2B5EF4-FFF2-40B4-BE49-F238E27FC236}">
                  <a16:creationId xmlns:a16="http://schemas.microsoft.com/office/drawing/2014/main" id="{67BAC4AC-989C-6670-655B-93363AD2ADF7}"/>
                </a:ext>
              </a:extLst>
            </p:cNvPr>
            <p:cNvGrpSpPr/>
            <p:nvPr/>
          </p:nvGrpSpPr>
          <p:grpSpPr>
            <a:xfrm>
              <a:off x="4621636" y="3685754"/>
              <a:ext cx="1069679" cy="1069677"/>
              <a:chOff x="4621636" y="3685754"/>
              <a:chExt cx="1069679" cy="1069677"/>
            </a:xfrm>
            <a:grpFill/>
          </p:grpSpPr>
          <p:grpSp>
            <p:nvGrpSpPr>
              <p:cNvPr id="20" name="Graphic 3">
                <a:extLst>
                  <a:ext uri="{FF2B5EF4-FFF2-40B4-BE49-F238E27FC236}">
                    <a16:creationId xmlns:a16="http://schemas.microsoft.com/office/drawing/2014/main" id="{EBB9094D-E682-E045-5483-4F1AB5A37651}"/>
                  </a:ext>
                </a:extLst>
              </p:cNvPr>
              <p:cNvGrpSpPr/>
              <p:nvPr/>
            </p:nvGrpSpPr>
            <p:grpSpPr>
              <a:xfrm>
                <a:off x="4621636" y="3685754"/>
                <a:ext cx="1069679" cy="1069677"/>
                <a:chOff x="4621636" y="3685754"/>
                <a:chExt cx="1069679" cy="1069677"/>
              </a:xfrm>
              <a:grpFill/>
            </p:grpSpPr>
            <p:sp>
              <p:nvSpPr>
                <p:cNvPr id="22" name="Freeform 21">
                  <a:extLst>
                    <a:ext uri="{FF2B5EF4-FFF2-40B4-BE49-F238E27FC236}">
                      <a16:creationId xmlns:a16="http://schemas.microsoft.com/office/drawing/2014/main" id="{8460EE17-A015-FC3D-F23C-D28061B81130}"/>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grpFill/>
                <a:ln w="27426"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5A09E9D2-A057-A0AC-453C-E315869F17B8}"/>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grpFill/>
                <a:ln w="27426"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3EF642D5-F155-E7C1-A465-8D9C1C29F3B1}"/>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grpFill/>
                <a:ln w="27426"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2424302F-E908-9F34-B537-861C5EA58BD3}"/>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grpFill/>
                <a:ln w="27426"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7E1CA25E-00E9-75B1-1312-A3A95ABE6F69}"/>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grpFill/>
                <a:ln w="27426"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910A6D50-7B60-78A3-EBCE-8E9BC92F8922}"/>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grpFill/>
                <a:ln w="27426"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0883401C-36DD-3856-9EA7-76A6B45DE7C4}"/>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grpFill/>
                <a:ln w="27426" cap="flat">
                  <a:noFill/>
                  <a:prstDash val="solid"/>
                  <a:miter/>
                </a:ln>
              </p:spPr>
              <p:txBody>
                <a:bodyPr rtlCol="0" anchor="ctr"/>
                <a:lstStyle/>
                <a:p>
                  <a:pPr algn="l" rtl="0"/>
                  <a:endParaRPr lang="en-US"/>
                </a:p>
              </p:txBody>
            </p:sp>
            <p:grpSp>
              <p:nvGrpSpPr>
                <p:cNvPr id="31" name="Graphic 3">
                  <a:extLst>
                    <a:ext uri="{FF2B5EF4-FFF2-40B4-BE49-F238E27FC236}">
                      <a16:creationId xmlns:a16="http://schemas.microsoft.com/office/drawing/2014/main" id="{02E0CCED-B201-DB3B-FDA8-A9A10A28AC37}"/>
                    </a:ext>
                  </a:extLst>
                </p:cNvPr>
                <p:cNvGrpSpPr/>
                <p:nvPr/>
              </p:nvGrpSpPr>
              <p:grpSpPr>
                <a:xfrm>
                  <a:off x="5021366" y="3862855"/>
                  <a:ext cx="233848" cy="56033"/>
                  <a:chOff x="5021366" y="3862855"/>
                  <a:chExt cx="233848" cy="56033"/>
                </a:xfrm>
                <a:grpFill/>
              </p:grpSpPr>
              <p:sp>
                <p:nvSpPr>
                  <p:cNvPr id="33" name="Freeform 32">
                    <a:extLst>
                      <a:ext uri="{FF2B5EF4-FFF2-40B4-BE49-F238E27FC236}">
                        <a16:creationId xmlns:a16="http://schemas.microsoft.com/office/drawing/2014/main" id="{C0BFB5BD-FB25-D920-9CA1-D1E6B5E15366}"/>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grpFill/>
                  <a:ln w="27426"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86F12C93-0D92-C92E-9DFB-BCF5A31BD6D7}"/>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grpFill/>
                  <a:ln w="27426" cap="flat">
                    <a:noFill/>
                    <a:prstDash val="solid"/>
                    <a:miter/>
                  </a:ln>
                </p:spPr>
                <p:txBody>
                  <a:bodyPr rtlCol="0" anchor="ctr"/>
                  <a:lstStyle/>
                  <a:p>
                    <a:pPr algn="l" rtl="0"/>
                    <a:endParaRPr lang="en-US"/>
                  </a:p>
                </p:txBody>
              </p:sp>
            </p:grpSp>
            <p:sp>
              <p:nvSpPr>
                <p:cNvPr id="32" name="Freeform 31">
                  <a:extLst>
                    <a:ext uri="{FF2B5EF4-FFF2-40B4-BE49-F238E27FC236}">
                      <a16:creationId xmlns:a16="http://schemas.microsoft.com/office/drawing/2014/main" id="{EF5A0338-2917-774A-AE77-8E6AA74E9F67}"/>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grpFill/>
                <a:ln w="27426" cap="flat">
                  <a:noFill/>
                  <a:prstDash val="solid"/>
                  <a:miter/>
                </a:ln>
              </p:spPr>
              <p:txBody>
                <a:bodyPr rtlCol="0" anchor="ctr"/>
                <a:lstStyle/>
                <a:p>
                  <a:pPr algn="l" rtl="0"/>
                  <a:endParaRPr lang="en-US"/>
                </a:p>
              </p:txBody>
            </p:sp>
          </p:grpSp>
          <p:sp>
            <p:nvSpPr>
              <p:cNvPr id="21" name="Freeform 20">
                <a:extLst>
                  <a:ext uri="{FF2B5EF4-FFF2-40B4-BE49-F238E27FC236}">
                    <a16:creationId xmlns:a16="http://schemas.microsoft.com/office/drawing/2014/main" id="{3C49929F-B656-241F-46D8-CFB5A07E5D27}"/>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087761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676657" y="2205962"/>
            <a:ext cx="10317675" cy="4293312"/>
          </a:xfrm>
        </p:spPr>
        <p:txBody>
          <a:bodyPr/>
          <a:lstStyle/>
          <a:p>
            <a:pPr marL="12700" indent="-12700" algn="l" rtl="0">
              <a:lnSpc>
                <a:spcPts val="2340"/>
              </a:lnSpc>
              <a:spcBef>
                <a:spcPts val="0"/>
              </a:spcBef>
            </a:pPr>
            <a:r>
              <a:rPr lang="en-IE" sz="2200" dirty="0">
                <a:solidFill>
                  <a:srgbClr val="424242"/>
                </a:solidFill>
                <a:latin typeface="Calibri" panose="020F0502020204030204" pitchFamily="34" charset="0"/>
                <a:cs typeface="Calibri" panose="020F0502020204030204" pitchFamily="34" charset="0"/>
              </a:rPr>
              <a:t>EN</a:t>
            </a:r>
            <a:r>
              <a:rPr lang="en-IE" sz="2200" b="1" dirty="0">
                <a:solidFill>
                  <a:srgbClr val="424242"/>
                </a:solidFill>
                <a:latin typeface="Calibri" panose="020F0502020204030204" pitchFamily="34" charset="0"/>
                <a:cs typeface="Calibri" panose="020F0502020204030204" pitchFamily="34" charset="0"/>
              </a:rPr>
              <a:t>fødevaresikkerhedsrisiko</a:t>
            </a:r>
            <a:r>
              <a:rPr lang="en-IE" sz="2200" dirty="0">
                <a:solidFill>
                  <a:srgbClr val="424242"/>
                </a:solidFill>
                <a:latin typeface="Calibri" panose="020F0502020204030204" pitchFamily="34" charset="0"/>
                <a:cs typeface="Calibri" panose="020F0502020204030204" pitchFamily="34" charset="0"/>
              </a:rPr>
              <a:t>er et biologisk, kemisk eller fysisk agens i fødevarer med potentiale til at forårsage sundhedsskadelige virkninger, sygdom eller død. Kilder til farer kommer fra:</a:t>
            </a:r>
          </a:p>
          <a:p>
            <a:pPr marL="457200" indent="-457200" algn="l" rtl="0">
              <a:lnSpc>
                <a:spcPts val="2340"/>
              </a:lnSpc>
              <a:spcBef>
                <a:spcPts val="0"/>
              </a:spcBef>
              <a:buClr>
                <a:srgbClr val="87AF3F"/>
              </a:buClr>
              <a:buFont typeface="+mj-lt"/>
              <a:buAutoNum type="arabicPeriod"/>
            </a:pPr>
            <a:r>
              <a:rPr lang="en-IE" sz="2200" b="1" dirty="0">
                <a:solidFill>
                  <a:srgbClr val="424242"/>
                </a:solidFill>
                <a:latin typeface="Calibri" panose="020F0502020204030204" pitchFamily="34" charset="0"/>
                <a:cs typeface="Calibri" panose="020F0502020204030204" pitchFamily="34" charset="0"/>
              </a:rPr>
              <a:t>Ingredienser,</a:t>
            </a:r>
          </a:p>
          <a:p>
            <a:pPr marL="457200" indent="-457200" algn="l" rtl="0">
              <a:lnSpc>
                <a:spcPts val="2340"/>
              </a:lnSpc>
              <a:spcBef>
                <a:spcPts val="0"/>
              </a:spcBef>
              <a:buClr>
                <a:srgbClr val="87AF3F"/>
              </a:buClr>
              <a:buFont typeface="+mj-lt"/>
              <a:buAutoNum type="arabicPeriod"/>
            </a:pPr>
            <a:r>
              <a:rPr lang="en-IE" sz="2200" b="1" dirty="0">
                <a:solidFill>
                  <a:srgbClr val="424242"/>
                </a:solidFill>
                <a:latin typeface="Calibri" panose="020F0502020204030204" pitchFamily="34" charset="0"/>
                <a:cs typeface="Calibri" panose="020F0502020204030204" pitchFamily="34" charset="0"/>
              </a:rPr>
              <a:t>Behandlingsmiljø og</a:t>
            </a:r>
          </a:p>
          <a:p>
            <a:pPr marL="457200" indent="-457200" algn="l" rtl="0">
              <a:lnSpc>
                <a:spcPts val="2340"/>
              </a:lnSpc>
              <a:spcBef>
                <a:spcPts val="0"/>
              </a:spcBef>
              <a:buClr>
                <a:srgbClr val="87AF3F"/>
              </a:buClr>
              <a:buFont typeface="+mj-lt"/>
              <a:buAutoNum type="arabicPeriod"/>
            </a:pPr>
            <a:r>
              <a:rPr lang="en-IE" sz="2200" b="1" dirty="0">
                <a:solidFill>
                  <a:srgbClr val="424242"/>
                </a:solidFill>
                <a:latin typeface="Calibri" panose="020F0502020204030204" pitchFamily="34" charset="0"/>
                <a:cs typeface="Calibri" panose="020F0502020204030204" pitchFamily="34" charset="0"/>
              </a:rPr>
              <a:t>Mennesker.</a:t>
            </a:r>
          </a:p>
          <a:p>
            <a:pPr marL="457200" indent="-457200" algn="l" rtl="0">
              <a:lnSpc>
                <a:spcPts val="2340"/>
              </a:lnSpc>
              <a:spcBef>
                <a:spcPts val="0"/>
              </a:spcBef>
              <a:buClr>
                <a:srgbClr val="87AF3F"/>
              </a:buClr>
              <a:buFont typeface="+mj-lt"/>
              <a:buAutoNum type="arabicPeriod"/>
            </a:pPr>
            <a:endParaRPr lang="en-IE" sz="2200" b="1" dirty="0">
              <a:solidFill>
                <a:srgbClr val="424242"/>
              </a:solidFill>
              <a:latin typeface="Calibri" panose="020F0502020204030204" pitchFamily="34" charset="0"/>
              <a:cs typeface="Calibri" panose="020F0502020204030204" pitchFamily="34" charset="0"/>
            </a:endParaRPr>
          </a:p>
          <a:p>
            <a:pPr marL="0" indent="0" algn="l" rtl="0">
              <a:lnSpc>
                <a:spcPts val="2340"/>
              </a:lnSpc>
              <a:spcBef>
                <a:spcPts val="0"/>
              </a:spcBef>
              <a:buClr>
                <a:srgbClr val="87AF3F"/>
              </a:buClr>
            </a:pPr>
            <a:r>
              <a:rPr lang="en-IE" sz="2200" b="1" dirty="0">
                <a:solidFill>
                  <a:srgbClr val="424242"/>
                </a:solidFill>
                <a:latin typeface="Calibri" panose="020F0502020204030204" pitchFamily="34" charset="0"/>
                <a:cs typeface="Calibri" panose="020F0502020204030204" pitchFamily="34" charset="0"/>
              </a:rPr>
              <a:t>Biologisk</a:t>
            </a:r>
            <a:r>
              <a:rPr lang="en-IE" sz="2200" dirty="0">
                <a:solidFill>
                  <a:srgbClr val="424242"/>
                </a:solidFill>
                <a:latin typeface="Calibri" panose="020F0502020204030204" pitchFamily="34" charset="0"/>
                <a:cs typeface="Calibri" panose="020F0502020204030204" pitchFamily="34" charset="0"/>
              </a:rPr>
              <a:t>Farer omfatter</a:t>
            </a:r>
            <a:r>
              <a:rPr lang="en-IE" sz="2200" b="1" dirty="0">
                <a:solidFill>
                  <a:srgbClr val="424242"/>
                </a:solidFill>
                <a:latin typeface="Calibri" panose="020F0502020204030204" pitchFamily="34" charset="0"/>
                <a:cs typeface="Calibri" panose="020F0502020204030204" pitchFamily="34" charset="0"/>
              </a:rPr>
              <a:t>bakterier, vira, svampe,</a:t>
            </a:r>
            <a:r>
              <a:rPr lang="en-IE" sz="2200" dirty="0">
                <a:solidFill>
                  <a:srgbClr val="424242"/>
                </a:solidFill>
                <a:latin typeface="Calibri" panose="020F0502020204030204" pitchFamily="34" charset="0"/>
                <a:cs typeface="Calibri" panose="020F0502020204030204" pitchFamily="34" charset="0"/>
              </a:rPr>
              <a:t>og</a:t>
            </a:r>
            <a:r>
              <a:rPr lang="en-IE" sz="2200" b="1" dirty="0">
                <a:solidFill>
                  <a:srgbClr val="424242"/>
                </a:solidFill>
                <a:latin typeface="Calibri" panose="020F0502020204030204" pitchFamily="34" charset="0"/>
                <a:cs typeface="Calibri" panose="020F0502020204030204" pitchFamily="34" charset="0"/>
              </a:rPr>
              <a:t>parasitter</a:t>
            </a:r>
            <a:r>
              <a:rPr lang="en-IE" sz="2200" dirty="0">
                <a:solidFill>
                  <a:srgbClr val="424242"/>
                </a:solidFill>
                <a:latin typeface="Calibri" panose="020F0502020204030204" pitchFamily="34" charset="0"/>
                <a:cs typeface="Calibri" panose="020F0502020204030204" pitchFamily="34" charset="0"/>
              </a:rPr>
              <a:t>.</a:t>
            </a:r>
          </a:p>
          <a:p>
            <a:pPr marL="12700" indent="-12700" algn="l" rtl="0">
              <a:lnSpc>
                <a:spcPts val="2340"/>
              </a:lnSpc>
              <a:spcBef>
                <a:spcPts val="0"/>
              </a:spcBef>
            </a:pPr>
            <a:endParaRPr lang="en-IE" sz="2200" b="1" dirty="0">
              <a:solidFill>
                <a:srgbClr val="424242"/>
              </a:solidFill>
              <a:latin typeface="Calibri" panose="020F0502020204030204" pitchFamily="34" charset="0"/>
              <a:cs typeface="Calibri" panose="020F0502020204030204" pitchFamily="34" charset="0"/>
            </a:endParaRPr>
          </a:p>
          <a:p>
            <a:pPr marL="12700" indent="-12700" algn="l" rtl="0">
              <a:lnSpc>
                <a:spcPts val="2340"/>
              </a:lnSpc>
              <a:spcBef>
                <a:spcPts val="0"/>
              </a:spcBef>
            </a:pPr>
            <a:r>
              <a:rPr lang="en-IE" sz="2200" b="1" dirty="0">
                <a:solidFill>
                  <a:srgbClr val="424242"/>
                </a:solidFill>
                <a:latin typeface="Calibri" panose="020F0502020204030204" pitchFamily="34" charset="0"/>
                <a:cs typeface="Calibri" panose="020F0502020204030204" pitchFamily="34" charset="0"/>
              </a:rPr>
              <a:t>Fysisk</a:t>
            </a:r>
            <a:r>
              <a:rPr lang="en-IE" sz="2200" dirty="0">
                <a:solidFill>
                  <a:srgbClr val="424242"/>
                </a:solidFill>
                <a:latin typeface="Calibri" panose="020F0502020204030204" pitchFamily="34" charset="0"/>
                <a:cs typeface="Calibri" panose="020F0502020204030204" pitchFamily="34" charset="0"/>
              </a:rPr>
              <a:t>farer er kendt som "fremmedlegemer", der enten kan:</a:t>
            </a:r>
          </a:p>
          <a:p>
            <a:pPr marL="457200" indent="-457200" algn="l" rtl="0">
              <a:lnSpc>
                <a:spcPts val="2340"/>
              </a:lnSpc>
              <a:spcBef>
                <a:spcPts val="0"/>
              </a:spcBef>
              <a:buClr>
                <a:srgbClr val="87AF3F"/>
              </a:buClr>
              <a:buFont typeface="+mj-lt"/>
              <a:buAutoNum type="arabicPeriod"/>
            </a:pPr>
            <a:r>
              <a:rPr lang="en-IE" sz="2200" dirty="0">
                <a:solidFill>
                  <a:srgbClr val="424242"/>
                </a:solidFill>
                <a:latin typeface="Calibri" panose="020F0502020204030204" pitchFamily="34" charset="0"/>
                <a:cs typeface="Calibri" panose="020F0502020204030204" pitchFamily="34" charset="0"/>
              </a:rPr>
              <a:t>Være</a:t>
            </a:r>
            <a:r>
              <a:rPr lang="en-IE" sz="2200" b="1" dirty="0">
                <a:solidFill>
                  <a:srgbClr val="E8A116"/>
                </a:solidFill>
                <a:latin typeface="Calibri" panose="020F0502020204030204" pitchFamily="34" charset="0"/>
                <a:cs typeface="Calibri" panose="020F0502020204030204" pitchFamily="34" charset="0"/>
              </a:rPr>
              <a:t>ubehagelig</a:t>
            </a:r>
            <a:r>
              <a:rPr lang="en-IE" sz="2200" dirty="0">
                <a:solidFill>
                  <a:srgbClr val="424242"/>
                </a:solidFill>
                <a:latin typeface="Calibri" panose="020F0502020204030204" pitchFamily="34" charset="0"/>
                <a:cs typeface="Calibri" panose="020F0502020204030204" pitchFamily="34" charset="0"/>
              </a:rPr>
              <a:t>(f.eks. hår);</a:t>
            </a:r>
          </a:p>
          <a:p>
            <a:pPr marL="457200" indent="-457200" algn="l" rtl="0">
              <a:lnSpc>
                <a:spcPts val="2340"/>
              </a:lnSpc>
              <a:spcBef>
                <a:spcPts val="0"/>
              </a:spcBef>
              <a:buClr>
                <a:srgbClr val="87AF3F"/>
              </a:buClr>
              <a:buFont typeface="+mj-lt"/>
              <a:buAutoNum type="arabicPeriod"/>
            </a:pPr>
            <a:r>
              <a:rPr lang="en-IE" sz="2200" b="1" dirty="0">
                <a:solidFill>
                  <a:srgbClr val="E8A116"/>
                </a:solidFill>
                <a:latin typeface="Calibri" panose="020F0502020204030204" pitchFamily="34" charset="0"/>
                <a:cs typeface="Calibri" panose="020F0502020204030204" pitchFamily="34" charset="0"/>
              </a:rPr>
              <a:t>Beskadige</a:t>
            </a:r>
            <a:r>
              <a:rPr lang="en-IE" sz="2200" dirty="0">
                <a:solidFill>
                  <a:srgbClr val="424242"/>
                </a:solidFill>
                <a:latin typeface="Calibri" panose="020F0502020204030204" pitchFamily="34" charset="0"/>
                <a:cs typeface="Calibri" panose="020F0502020204030204" pitchFamily="34" charset="0"/>
              </a:rPr>
              <a:t>(</a:t>
            </a:r>
            <a:r>
              <a:rPr lang="en-IE" sz="2200" dirty="0" err="1">
                <a:solidFill>
                  <a:srgbClr val="424242"/>
                </a:solidFill>
                <a:latin typeface="Calibri" panose="020F0502020204030204" pitchFamily="34" charset="0"/>
                <a:cs typeface="Calibri" panose="020F0502020204030204" pitchFamily="34" charset="0"/>
              </a:rPr>
              <a:t>f.eks</a:t>
            </a:r>
            <a:r>
              <a:rPr lang="en-IE" sz="2200" dirty="0">
                <a:solidFill>
                  <a:srgbClr val="424242"/>
                </a:solidFill>
                <a:latin typeface="Calibri" panose="020F0502020204030204" pitchFamily="34" charset="0"/>
                <a:cs typeface="Calibri" panose="020F0502020204030204" pitchFamily="34" charset="0"/>
              </a:rPr>
              <a:t>skære, knække en tand) eller</a:t>
            </a:r>
          </a:p>
          <a:p>
            <a:pPr marL="457200" indent="-457200" algn="l" rtl="0">
              <a:lnSpc>
                <a:spcPts val="2340"/>
              </a:lnSpc>
              <a:spcBef>
                <a:spcPts val="0"/>
              </a:spcBef>
              <a:buClr>
                <a:srgbClr val="87AF3F"/>
              </a:buClr>
              <a:buFont typeface="+mj-lt"/>
              <a:buAutoNum type="arabicPeriod"/>
            </a:pPr>
            <a:r>
              <a:rPr lang="en-IE" sz="2200" b="1" dirty="0">
                <a:solidFill>
                  <a:srgbClr val="E8A116"/>
                </a:solidFill>
                <a:latin typeface="Calibri" panose="020F0502020204030204" pitchFamily="34" charset="0"/>
                <a:cs typeface="Calibri" panose="020F0502020204030204" pitchFamily="34" charset="0"/>
              </a:rPr>
              <a:t>Dræbe</a:t>
            </a:r>
            <a:r>
              <a:rPr lang="en-IE" sz="2200" dirty="0">
                <a:solidFill>
                  <a:srgbClr val="424242"/>
                </a:solidFill>
                <a:latin typeface="Calibri" panose="020F0502020204030204" pitchFamily="34" charset="0"/>
                <a:cs typeface="Calibri" panose="020F0502020204030204" pitchFamily="34" charset="0"/>
              </a:rPr>
              <a:t>(f.eks. fra kvælning).</a:t>
            </a:r>
          </a:p>
          <a:p>
            <a:pPr marL="450850" indent="-450850" algn="l" rtl="0">
              <a:lnSpc>
                <a:spcPts val="2340"/>
              </a:lnSpc>
              <a:spcBef>
                <a:spcPts val="0"/>
              </a:spcBef>
              <a:buClr>
                <a:srgbClr val="87AF3F"/>
              </a:buClr>
            </a:pPr>
            <a:r>
              <a:rPr lang="en-IE" sz="2200" dirty="0">
                <a:solidFill>
                  <a:srgbClr val="424242"/>
                </a:solidFill>
                <a:latin typeface="Calibri" panose="020F0502020204030204" pitchFamily="34" charset="0"/>
                <a:cs typeface="Calibri" panose="020F0502020204030204" pitchFamily="34" charset="0"/>
              </a:rPr>
              <a:t>Eksempler inkluderer,</a:t>
            </a:r>
            <a:r>
              <a:rPr lang="en-IE" sz="2200" b="1" dirty="0">
                <a:solidFill>
                  <a:srgbClr val="424242"/>
                </a:solidFill>
                <a:latin typeface="Calibri" panose="020F0502020204030204" pitchFamily="34" charset="0"/>
                <a:cs typeface="Calibri" panose="020F0502020204030204" pitchFamily="34" charset="0"/>
              </a:rPr>
              <a:t>glas, træ, sten, metal, plastik, knogler, skaller, PPE, personligt</a:t>
            </a:r>
            <a:r>
              <a:rPr lang="en-IE" sz="2200" dirty="0">
                <a:solidFill>
                  <a:srgbClr val="424242"/>
                </a:solidFill>
                <a:latin typeface="Calibri" panose="020F0502020204030204" pitchFamily="34" charset="0"/>
                <a:cs typeface="Calibri" panose="020F0502020204030204" pitchFamily="34" charset="0"/>
              </a:rPr>
              <a:t>effekter</a:t>
            </a:r>
            <a:r>
              <a:rPr lang="en-IE" sz="2200" b="1" dirty="0">
                <a:solidFill>
                  <a:srgbClr val="424242"/>
                </a:solidFill>
                <a:latin typeface="Calibri" panose="020F0502020204030204" pitchFamily="34" charset="0"/>
                <a:cs typeface="Calibri" panose="020F0502020204030204" pitchFamily="34" charset="0"/>
              </a:rPr>
              <a:t> </a:t>
            </a:r>
            <a:r>
              <a:rPr lang="en-IE" sz="2200" dirty="0">
                <a:solidFill>
                  <a:srgbClr val="424242"/>
                </a:solidFill>
                <a:latin typeface="Calibri" panose="020F0502020204030204" pitchFamily="34" charset="0"/>
                <a:cs typeface="Calibri" panose="020F0502020204030204" pitchFamily="34" charset="0"/>
              </a:rPr>
              <a:t>og så videre.</a:t>
            </a:r>
            <a:endParaRPr lang="en-US" sz="2200" dirty="0">
              <a:solidFill>
                <a:srgbClr val="424242"/>
              </a:solidFill>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617E1F24-CEAA-FFFD-F23B-649A1FACB6BA}"/>
              </a:ext>
            </a:extLst>
          </p:cNvPr>
          <p:cNvSpPr/>
          <p:nvPr/>
        </p:nvSpPr>
        <p:spPr>
          <a:xfrm>
            <a:off x="482456" y="308377"/>
            <a:ext cx="4149506" cy="1605781"/>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798381" y="761603"/>
            <a:ext cx="5816733" cy="803654"/>
          </a:xfrm>
        </p:spPr>
        <p:txBody>
          <a:bodyPr/>
          <a:lstStyle/>
          <a:p>
            <a:pPr algn="l" rtl="0"/>
            <a:r>
              <a:rPr lang="en-US" dirty="0">
                <a:solidFill>
                  <a:schemeClr val="bg1"/>
                </a:solidFill>
              </a:rPr>
              <a:t>3.1 Fødevaresikkerhed</a:t>
            </a:r>
          </a:p>
          <a:p>
            <a:pPr algn="l" rtl="0"/>
            <a:endParaRPr lang="en-US" dirty="0">
              <a:solidFill>
                <a:schemeClr val="bg1"/>
              </a:solidFill>
            </a:endParaRPr>
          </a:p>
          <a:p>
            <a:pPr algn="l" rtl="0"/>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421605"/>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6" name="Graphic 3">
            <a:extLst>
              <a:ext uri="{FF2B5EF4-FFF2-40B4-BE49-F238E27FC236}">
                <a16:creationId xmlns:a16="http://schemas.microsoft.com/office/drawing/2014/main" id="{98813213-D85F-5ECC-D1CC-7930AFFBA029}"/>
              </a:ext>
            </a:extLst>
          </p:cNvPr>
          <p:cNvGrpSpPr/>
          <p:nvPr/>
        </p:nvGrpSpPr>
        <p:grpSpPr>
          <a:xfrm>
            <a:off x="10102249" y="886766"/>
            <a:ext cx="1069679" cy="1069677"/>
            <a:chOff x="4621636" y="3685754"/>
            <a:chExt cx="1069679" cy="1069677"/>
          </a:xfrm>
          <a:solidFill>
            <a:srgbClr val="296B5F"/>
          </a:solidFill>
        </p:grpSpPr>
        <p:sp>
          <p:nvSpPr>
            <p:cNvPr id="18" name="Freeform 17">
              <a:extLst>
                <a:ext uri="{FF2B5EF4-FFF2-40B4-BE49-F238E27FC236}">
                  <a16:creationId xmlns:a16="http://schemas.microsoft.com/office/drawing/2014/main" id="{EB2CF25C-4178-FFB0-4AD2-A8B88EA93F61}"/>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w="27426" cap="flat">
              <a:noFill/>
              <a:prstDash val="solid"/>
              <a:miter/>
            </a:ln>
          </p:spPr>
          <p:txBody>
            <a:bodyPr rtlCol="0" anchor="ctr"/>
            <a:lstStyle/>
            <a:p>
              <a:pPr algn="l" rtl="0"/>
              <a:endParaRPr lang="en-US"/>
            </a:p>
          </p:txBody>
        </p:sp>
        <p:grpSp>
          <p:nvGrpSpPr>
            <p:cNvPr id="19" name="Graphic 3">
              <a:extLst>
                <a:ext uri="{FF2B5EF4-FFF2-40B4-BE49-F238E27FC236}">
                  <a16:creationId xmlns:a16="http://schemas.microsoft.com/office/drawing/2014/main" id="{67BAC4AC-989C-6670-655B-93363AD2ADF7}"/>
                </a:ext>
              </a:extLst>
            </p:cNvPr>
            <p:cNvGrpSpPr/>
            <p:nvPr/>
          </p:nvGrpSpPr>
          <p:grpSpPr>
            <a:xfrm>
              <a:off x="4621636" y="3685754"/>
              <a:ext cx="1069679" cy="1069677"/>
              <a:chOff x="4621636" y="3685754"/>
              <a:chExt cx="1069679" cy="1069677"/>
            </a:xfrm>
            <a:grpFill/>
          </p:grpSpPr>
          <p:grpSp>
            <p:nvGrpSpPr>
              <p:cNvPr id="20" name="Graphic 3">
                <a:extLst>
                  <a:ext uri="{FF2B5EF4-FFF2-40B4-BE49-F238E27FC236}">
                    <a16:creationId xmlns:a16="http://schemas.microsoft.com/office/drawing/2014/main" id="{EBB9094D-E682-E045-5483-4F1AB5A37651}"/>
                  </a:ext>
                </a:extLst>
              </p:cNvPr>
              <p:cNvGrpSpPr/>
              <p:nvPr/>
            </p:nvGrpSpPr>
            <p:grpSpPr>
              <a:xfrm>
                <a:off x="4621636" y="3685754"/>
                <a:ext cx="1069679" cy="1069677"/>
                <a:chOff x="4621636" y="3685754"/>
                <a:chExt cx="1069679" cy="1069677"/>
              </a:xfrm>
              <a:grpFill/>
            </p:grpSpPr>
            <p:sp>
              <p:nvSpPr>
                <p:cNvPr id="22" name="Freeform 21">
                  <a:extLst>
                    <a:ext uri="{FF2B5EF4-FFF2-40B4-BE49-F238E27FC236}">
                      <a16:creationId xmlns:a16="http://schemas.microsoft.com/office/drawing/2014/main" id="{8460EE17-A015-FC3D-F23C-D28061B81130}"/>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grpFill/>
                <a:ln w="27426"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5A09E9D2-A057-A0AC-453C-E315869F17B8}"/>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grpFill/>
                <a:ln w="27426"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3EF642D5-F155-E7C1-A465-8D9C1C29F3B1}"/>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grpFill/>
                <a:ln w="27426"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2424302F-E908-9F34-B537-861C5EA58BD3}"/>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grpFill/>
                <a:ln w="27426"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7E1CA25E-00E9-75B1-1312-A3A95ABE6F69}"/>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grpFill/>
                <a:ln w="27426"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910A6D50-7B60-78A3-EBCE-8E9BC92F8922}"/>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grpFill/>
                <a:ln w="27426"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0883401C-36DD-3856-9EA7-76A6B45DE7C4}"/>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grpFill/>
                <a:ln w="27426" cap="flat">
                  <a:noFill/>
                  <a:prstDash val="solid"/>
                  <a:miter/>
                </a:ln>
              </p:spPr>
              <p:txBody>
                <a:bodyPr rtlCol="0" anchor="ctr"/>
                <a:lstStyle/>
                <a:p>
                  <a:pPr algn="l" rtl="0"/>
                  <a:endParaRPr lang="en-US"/>
                </a:p>
              </p:txBody>
            </p:sp>
            <p:grpSp>
              <p:nvGrpSpPr>
                <p:cNvPr id="31" name="Graphic 3">
                  <a:extLst>
                    <a:ext uri="{FF2B5EF4-FFF2-40B4-BE49-F238E27FC236}">
                      <a16:creationId xmlns:a16="http://schemas.microsoft.com/office/drawing/2014/main" id="{02E0CCED-B201-DB3B-FDA8-A9A10A28AC37}"/>
                    </a:ext>
                  </a:extLst>
                </p:cNvPr>
                <p:cNvGrpSpPr/>
                <p:nvPr/>
              </p:nvGrpSpPr>
              <p:grpSpPr>
                <a:xfrm>
                  <a:off x="5021366" y="3862855"/>
                  <a:ext cx="233848" cy="56033"/>
                  <a:chOff x="5021366" y="3862855"/>
                  <a:chExt cx="233848" cy="56033"/>
                </a:xfrm>
                <a:grpFill/>
              </p:grpSpPr>
              <p:sp>
                <p:nvSpPr>
                  <p:cNvPr id="33" name="Freeform 32">
                    <a:extLst>
                      <a:ext uri="{FF2B5EF4-FFF2-40B4-BE49-F238E27FC236}">
                        <a16:creationId xmlns:a16="http://schemas.microsoft.com/office/drawing/2014/main" id="{C0BFB5BD-FB25-D920-9CA1-D1E6B5E15366}"/>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grpFill/>
                  <a:ln w="27426"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86F12C93-0D92-C92E-9DFB-BCF5A31BD6D7}"/>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grpFill/>
                  <a:ln w="27426" cap="flat">
                    <a:noFill/>
                    <a:prstDash val="solid"/>
                    <a:miter/>
                  </a:ln>
                </p:spPr>
                <p:txBody>
                  <a:bodyPr rtlCol="0" anchor="ctr"/>
                  <a:lstStyle/>
                  <a:p>
                    <a:pPr algn="l" rtl="0"/>
                    <a:endParaRPr lang="en-US"/>
                  </a:p>
                </p:txBody>
              </p:sp>
            </p:grpSp>
            <p:sp>
              <p:nvSpPr>
                <p:cNvPr id="32" name="Freeform 31">
                  <a:extLst>
                    <a:ext uri="{FF2B5EF4-FFF2-40B4-BE49-F238E27FC236}">
                      <a16:creationId xmlns:a16="http://schemas.microsoft.com/office/drawing/2014/main" id="{EF5A0338-2917-774A-AE77-8E6AA74E9F67}"/>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grpFill/>
                <a:ln w="27426" cap="flat">
                  <a:noFill/>
                  <a:prstDash val="solid"/>
                  <a:miter/>
                </a:ln>
              </p:spPr>
              <p:txBody>
                <a:bodyPr rtlCol="0" anchor="ctr"/>
                <a:lstStyle/>
                <a:p>
                  <a:pPr algn="l" rtl="0"/>
                  <a:endParaRPr lang="en-US"/>
                </a:p>
              </p:txBody>
            </p:sp>
          </p:grpSp>
          <p:sp>
            <p:nvSpPr>
              <p:cNvPr id="21" name="Freeform 20">
                <a:extLst>
                  <a:ext uri="{FF2B5EF4-FFF2-40B4-BE49-F238E27FC236}">
                    <a16:creationId xmlns:a16="http://schemas.microsoft.com/office/drawing/2014/main" id="{3C49929F-B656-241F-46D8-CFB5A07E5D27}"/>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509421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676657" y="2205963"/>
            <a:ext cx="11096244" cy="3428836"/>
          </a:xfrm>
        </p:spPr>
        <p:txBody>
          <a:bodyPr/>
          <a:lstStyle/>
          <a:p>
            <a:pPr marL="12700" indent="-12700" algn="l" rtl="0">
              <a:lnSpc>
                <a:spcPts val="2340"/>
              </a:lnSpc>
              <a:spcBef>
                <a:spcPts val="0"/>
              </a:spcBef>
            </a:pPr>
            <a:r>
              <a:rPr lang="en-IE" sz="2200" b="1" dirty="0">
                <a:solidFill>
                  <a:srgbClr val="424242"/>
                </a:solidFill>
                <a:latin typeface="Calibri" panose="020F0502020204030204" pitchFamily="34" charset="0"/>
                <a:cs typeface="Calibri" panose="020F0502020204030204" pitchFamily="34" charset="0"/>
              </a:rPr>
              <a:t>Kemisk</a:t>
            </a:r>
            <a:r>
              <a:rPr lang="en-IE" sz="2200" dirty="0">
                <a:solidFill>
                  <a:srgbClr val="424242"/>
                </a:solidFill>
                <a:latin typeface="Calibri" panose="020F0502020204030204" pitchFamily="34" charset="0"/>
                <a:cs typeface="Calibri" panose="020F0502020204030204" pitchFamily="34" charset="0"/>
              </a:rPr>
              <a:t>farer kan være utilsigtede (f.eks. kemikalier til rengøring fra dårlig skylning eller spild, for mange tilsætningsstoffer, der når giftig belastning, personlig medicin, der falder ned i mad under produktion) eller naturligt forekommende (pufferfisk</a:t>
            </a:r>
            <a:r>
              <a:rPr lang="en-IE" sz="2200" dirty="0" err="1">
                <a:solidFill>
                  <a:srgbClr val="424242"/>
                </a:solidFill>
                <a:latin typeface="Calibri" panose="020F0502020204030204" pitchFamily="34" charset="0"/>
                <a:cs typeface="Calibri" panose="020F0502020204030204" pitchFamily="34" charset="0"/>
              </a:rPr>
              <a:t>tetrodoxin</a:t>
            </a:r>
            <a:r>
              <a:rPr lang="en-IE" sz="2200" dirty="0">
                <a:solidFill>
                  <a:srgbClr val="424242"/>
                </a:solidFill>
                <a:latin typeface="Calibri" panose="020F0502020204030204" pitchFamily="34" charset="0"/>
                <a:cs typeface="Calibri" panose="020F0502020204030204" pitchFamily="34" charset="0"/>
              </a:rPr>
              <a:t>, svampe psilocybin, psilocin, muscarin,</a:t>
            </a:r>
            <a:r>
              <a:rPr lang="en-IE" sz="2200" dirty="0" err="1">
                <a:solidFill>
                  <a:srgbClr val="424242"/>
                </a:solidFill>
                <a:latin typeface="Calibri" panose="020F0502020204030204" pitchFamily="34" charset="0"/>
                <a:cs typeface="Calibri" panose="020F0502020204030204" pitchFamily="34" charset="0"/>
              </a:rPr>
              <a:t>coprine</a:t>
            </a:r>
            <a:r>
              <a:rPr lang="en-IE" sz="2200" dirty="0">
                <a:solidFill>
                  <a:srgbClr val="424242"/>
                </a:solidFill>
                <a:latin typeface="Calibri" panose="020F0502020204030204" pitchFamily="34" charset="0"/>
                <a:cs typeface="Calibri" panose="020F0502020204030204" pitchFamily="34" charset="0"/>
              </a:rPr>
              <a:t>etc).</a:t>
            </a:r>
          </a:p>
          <a:p>
            <a:pPr marL="12700" indent="-12700" algn="l" rtl="0">
              <a:lnSpc>
                <a:spcPts val="2340"/>
              </a:lnSpc>
              <a:spcBef>
                <a:spcPts val="0"/>
              </a:spcBef>
            </a:pPr>
            <a:endParaRPr lang="en-IE" sz="2200" dirty="0">
              <a:solidFill>
                <a:srgbClr val="424242"/>
              </a:solidFill>
              <a:latin typeface="Calibri" panose="020F0502020204030204" pitchFamily="34" charset="0"/>
              <a:cs typeface="Calibri" panose="020F0502020204030204" pitchFamily="34" charset="0"/>
            </a:endParaRPr>
          </a:p>
          <a:p>
            <a:pPr marL="12700" indent="-12700" algn="l" rtl="0">
              <a:lnSpc>
                <a:spcPts val="2340"/>
              </a:lnSpc>
              <a:spcBef>
                <a:spcPts val="0"/>
              </a:spcBef>
            </a:pPr>
            <a:r>
              <a:rPr lang="en-IE" sz="2200" b="1" dirty="0">
                <a:solidFill>
                  <a:srgbClr val="424242"/>
                </a:solidFill>
                <a:latin typeface="Calibri" panose="020F0502020204030204" pitchFamily="34" charset="0"/>
                <a:cs typeface="Calibri" panose="020F0502020204030204" pitchFamily="34" charset="0"/>
              </a:rPr>
              <a:t>Allergen</a:t>
            </a:r>
            <a:r>
              <a:rPr lang="en-IE" sz="2200" dirty="0">
                <a:solidFill>
                  <a:srgbClr val="424242"/>
                </a:solidFill>
                <a:latin typeface="Calibri" panose="020F0502020204030204" pitchFamily="34" charset="0"/>
                <a:cs typeface="Calibri" panose="020F0502020204030204" pitchFamily="34" charset="0"/>
              </a:rPr>
              <a:t>farer er stoffer, der kan udløse en allergisk reaktion og kan forårsage død som følge af anafylaksi. Allergener omfatter: korn, der indeholder gluten, krebsdyr, æg, jordnødder, sojabønner, trænødder, selleri, svovldioxid/sulfitter, sesamfrø, sennep, lupin, bløddyr, fisk og mælk. Uddannelse i fareanalyse er afgørende, før man bliver fødevarevirksomhedsleder (FBO). En fødevarevirksomhed skal registreres hos den relevante kompetente myndighed</a:t>
            </a:r>
          </a:p>
          <a:p>
            <a:pPr marL="12700" indent="-12700" algn="l" rtl="0">
              <a:lnSpc>
                <a:spcPts val="2340"/>
              </a:lnSpc>
              <a:spcBef>
                <a:spcPts val="0"/>
              </a:spcBef>
            </a:pPr>
            <a:endParaRPr lang="en-IE" sz="2200" dirty="0">
              <a:solidFill>
                <a:srgbClr val="424242"/>
              </a:solidFill>
              <a:latin typeface="Calibri" panose="020F0502020204030204" pitchFamily="34" charset="0"/>
              <a:cs typeface="Calibri" panose="020F0502020204030204" pitchFamily="34" charset="0"/>
            </a:endParaRPr>
          </a:p>
          <a:p>
            <a:pPr marL="12700" indent="-12700" algn="l" rtl="0">
              <a:lnSpc>
                <a:spcPts val="2340"/>
              </a:lnSpc>
              <a:spcBef>
                <a:spcPts val="0"/>
              </a:spcBef>
            </a:pPr>
            <a:r>
              <a:rPr lang="en-IE" sz="2200" b="1" dirty="0">
                <a:solidFill>
                  <a:srgbClr val="424242"/>
                </a:solidFill>
                <a:latin typeface="Calibri" panose="020F0502020204030204" pitchFamily="34" charset="0"/>
                <a:cs typeface="Calibri" panose="020F0502020204030204" pitchFamily="34" charset="0"/>
              </a:rPr>
              <a:t>Gode ​​fremstillings- og hygiejnepraksis</a:t>
            </a:r>
            <a:r>
              <a:rPr lang="en-IE" sz="2200" dirty="0">
                <a:solidFill>
                  <a:srgbClr val="424242"/>
                </a:solidFill>
                <a:latin typeface="Calibri" panose="020F0502020204030204" pitchFamily="34" charset="0"/>
                <a:cs typeface="Calibri" panose="020F0502020204030204" pitchFamily="34" charset="0"/>
              </a:rPr>
              <a:t>bør undgå fødevaresikkerhedsrisici.</a:t>
            </a:r>
          </a:p>
          <a:p>
            <a:pPr marL="12700" indent="-12700" algn="l" rtl="0">
              <a:lnSpc>
                <a:spcPts val="2340"/>
              </a:lnSpc>
              <a:spcBef>
                <a:spcPts val="0"/>
              </a:spcBef>
            </a:pPr>
            <a:endParaRPr lang="en-US" sz="2200" dirty="0">
              <a:solidFill>
                <a:srgbClr val="424242"/>
              </a:solidFill>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617E1F24-CEAA-FFFD-F23B-649A1FACB6BA}"/>
              </a:ext>
            </a:extLst>
          </p:cNvPr>
          <p:cNvSpPr/>
          <p:nvPr/>
        </p:nvSpPr>
        <p:spPr>
          <a:xfrm>
            <a:off x="482456" y="308377"/>
            <a:ext cx="4149506" cy="1605781"/>
          </a:xfrm>
          <a:custGeom>
            <a:avLst/>
            <a:gdLst>
              <a:gd name="connsiteX0" fmla="*/ 0 w 6642581"/>
              <a:gd name="connsiteY0" fmla="*/ 0 h 2570554"/>
              <a:gd name="connsiteX1" fmla="*/ 360681 w 6642581"/>
              <a:gd name="connsiteY1" fmla="*/ 0 h 2570554"/>
              <a:gd name="connsiteX2" fmla="*/ 1913270 w 6642581"/>
              <a:gd name="connsiteY2" fmla="*/ 0 h 2570554"/>
              <a:gd name="connsiteX3" fmla="*/ 2273951 w 6642581"/>
              <a:gd name="connsiteY3" fmla="*/ 0 h 2570554"/>
              <a:gd name="connsiteX4" fmla="*/ 4512374 w 6642581"/>
              <a:gd name="connsiteY4" fmla="*/ 0 h 2570554"/>
              <a:gd name="connsiteX5" fmla="*/ 4512375 w 6642581"/>
              <a:gd name="connsiteY5" fmla="*/ 0 h 2570554"/>
              <a:gd name="connsiteX6" fmla="*/ 4873055 w 6642581"/>
              <a:gd name="connsiteY6" fmla="*/ 0 h 2570554"/>
              <a:gd name="connsiteX7" fmla="*/ 4873056 w 6642581"/>
              <a:gd name="connsiteY7" fmla="*/ 0 h 2570554"/>
              <a:gd name="connsiteX8" fmla="*/ 5734821 w 6642581"/>
              <a:gd name="connsiteY8" fmla="*/ 0 h 2570554"/>
              <a:gd name="connsiteX9" fmla="*/ 6095502 w 6642581"/>
              <a:gd name="connsiteY9" fmla="*/ 0 h 2570554"/>
              <a:gd name="connsiteX10" fmla="*/ 6642581 w 6642581"/>
              <a:gd name="connsiteY10" fmla="*/ 497696 h 2570554"/>
              <a:gd name="connsiteX11" fmla="*/ 6642581 w 6642581"/>
              <a:gd name="connsiteY11" fmla="*/ 2570554 h 2570554"/>
              <a:gd name="connsiteX12" fmla="*/ 6281900 w 6642581"/>
              <a:gd name="connsiteY12" fmla="*/ 2570554 h 2570554"/>
              <a:gd name="connsiteX13" fmla="*/ 5420133 w 6642581"/>
              <a:gd name="connsiteY13" fmla="*/ 2570554 h 2570554"/>
              <a:gd name="connsiteX14" fmla="*/ 5059452 w 6642581"/>
              <a:gd name="connsiteY14" fmla="*/ 2570554 h 2570554"/>
              <a:gd name="connsiteX15" fmla="*/ 4299742 w 6642581"/>
              <a:gd name="connsiteY15" fmla="*/ 2570554 h 2570554"/>
              <a:gd name="connsiteX16" fmla="*/ 3939061 w 6642581"/>
              <a:gd name="connsiteY16" fmla="*/ 2570554 h 2570554"/>
              <a:gd name="connsiteX17" fmla="*/ 3506863 w 6642581"/>
              <a:gd name="connsiteY17" fmla="*/ 2570554 h 2570554"/>
              <a:gd name="connsiteX18" fmla="*/ 3146182 w 6642581"/>
              <a:gd name="connsiteY18" fmla="*/ 2570554 h 2570554"/>
              <a:gd name="connsiteX19" fmla="*/ 3077294 w 6642581"/>
              <a:gd name="connsiteY19" fmla="*/ 2570554 h 2570554"/>
              <a:gd name="connsiteX20" fmla="*/ 2716613 w 6642581"/>
              <a:gd name="connsiteY20" fmla="*/ 2570554 h 2570554"/>
              <a:gd name="connsiteX21" fmla="*/ 1164024 w 6642581"/>
              <a:gd name="connsiteY21" fmla="*/ 2570554 h 2570554"/>
              <a:gd name="connsiteX22" fmla="*/ 803343 w 6642581"/>
              <a:gd name="connsiteY22" fmla="*/ 2570554 h 2570554"/>
              <a:gd name="connsiteX23" fmla="*/ 0 w 6642581"/>
              <a:gd name="connsiteY23" fmla="*/ 1839727 h 25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42581" h="2570554">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w="3598" cap="flat">
            <a:noFill/>
            <a:prstDash val="solid"/>
            <a:miter/>
          </a:ln>
        </p:spPr>
        <p:txBody>
          <a:bodyPr wrap="square" rtlCol="0" anchor="ctr">
            <a:noAutofit/>
          </a:bodyPr>
          <a:lstStyle/>
          <a:p>
            <a:pPr algn="l" rtl="0"/>
            <a:endParaRPr lang="en-US" b="0" i="0" dirty="0">
              <a:latin typeface="Calibri" panose="020F0502020204030204" pitchFamily="34" charset="0"/>
            </a:endParaRP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798381" y="761603"/>
            <a:ext cx="5816733" cy="803654"/>
          </a:xfrm>
        </p:spPr>
        <p:txBody>
          <a:bodyPr/>
          <a:lstStyle/>
          <a:p>
            <a:pPr algn="l" rtl="0"/>
            <a:r>
              <a:rPr lang="en-US" dirty="0">
                <a:solidFill>
                  <a:schemeClr val="bg1"/>
                </a:solidFill>
              </a:rPr>
              <a:t>3.1 Fødevaresikkerhed</a:t>
            </a:r>
          </a:p>
          <a:p>
            <a:pPr algn="l" rtl="0"/>
            <a:endParaRPr lang="en-US" dirty="0">
              <a:solidFill>
                <a:schemeClr val="bg1"/>
              </a:solidFill>
            </a:endParaRPr>
          </a:p>
          <a:p>
            <a:pPr algn="l" rtl="0"/>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421605"/>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6" name="Graphic 3">
            <a:extLst>
              <a:ext uri="{FF2B5EF4-FFF2-40B4-BE49-F238E27FC236}">
                <a16:creationId xmlns:a16="http://schemas.microsoft.com/office/drawing/2014/main" id="{98813213-D85F-5ECC-D1CC-7930AFFBA029}"/>
              </a:ext>
            </a:extLst>
          </p:cNvPr>
          <p:cNvGrpSpPr/>
          <p:nvPr/>
        </p:nvGrpSpPr>
        <p:grpSpPr>
          <a:xfrm>
            <a:off x="10102249" y="886766"/>
            <a:ext cx="1069679" cy="1069677"/>
            <a:chOff x="4621636" y="3685754"/>
            <a:chExt cx="1069679" cy="1069677"/>
          </a:xfrm>
          <a:solidFill>
            <a:srgbClr val="296B5F"/>
          </a:solidFill>
        </p:grpSpPr>
        <p:sp>
          <p:nvSpPr>
            <p:cNvPr id="18" name="Freeform 17">
              <a:extLst>
                <a:ext uri="{FF2B5EF4-FFF2-40B4-BE49-F238E27FC236}">
                  <a16:creationId xmlns:a16="http://schemas.microsoft.com/office/drawing/2014/main" id="{EB2CF25C-4178-FFB0-4AD2-A8B88EA93F61}"/>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w="27426" cap="flat">
              <a:noFill/>
              <a:prstDash val="solid"/>
              <a:miter/>
            </a:ln>
          </p:spPr>
          <p:txBody>
            <a:bodyPr rtlCol="0" anchor="ctr"/>
            <a:lstStyle/>
            <a:p>
              <a:pPr algn="l" rtl="0"/>
              <a:endParaRPr lang="en-US"/>
            </a:p>
          </p:txBody>
        </p:sp>
        <p:grpSp>
          <p:nvGrpSpPr>
            <p:cNvPr id="19" name="Graphic 3">
              <a:extLst>
                <a:ext uri="{FF2B5EF4-FFF2-40B4-BE49-F238E27FC236}">
                  <a16:creationId xmlns:a16="http://schemas.microsoft.com/office/drawing/2014/main" id="{67BAC4AC-989C-6670-655B-93363AD2ADF7}"/>
                </a:ext>
              </a:extLst>
            </p:cNvPr>
            <p:cNvGrpSpPr/>
            <p:nvPr/>
          </p:nvGrpSpPr>
          <p:grpSpPr>
            <a:xfrm>
              <a:off x="4621636" y="3685754"/>
              <a:ext cx="1069679" cy="1069677"/>
              <a:chOff x="4621636" y="3685754"/>
              <a:chExt cx="1069679" cy="1069677"/>
            </a:xfrm>
            <a:grpFill/>
          </p:grpSpPr>
          <p:grpSp>
            <p:nvGrpSpPr>
              <p:cNvPr id="20" name="Graphic 3">
                <a:extLst>
                  <a:ext uri="{FF2B5EF4-FFF2-40B4-BE49-F238E27FC236}">
                    <a16:creationId xmlns:a16="http://schemas.microsoft.com/office/drawing/2014/main" id="{EBB9094D-E682-E045-5483-4F1AB5A37651}"/>
                  </a:ext>
                </a:extLst>
              </p:cNvPr>
              <p:cNvGrpSpPr/>
              <p:nvPr/>
            </p:nvGrpSpPr>
            <p:grpSpPr>
              <a:xfrm>
                <a:off x="4621636" y="3685754"/>
                <a:ext cx="1069679" cy="1069677"/>
                <a:chOff x="4621636" y="3685754"/>
                <a:chExt cx="1069679" cy="1069677"/>
              </a:xfrm>
              <a:grpFill/>
            </p:grpSpPr>
            <p:sp>
              <p:nvSpPr>
                <p:cNvPr id="22" name="Freeform 21">
                  <a:extLst>
                    <a:ext uri="{FF2B5EF4-FFF2-40B4-BE49-F238E27FC236}">
                      <a16:creationId xmlns:a16="http://schemas.microsoft.com/office/drawing/2014/main" id="{8460EE17-A015-FC3D-F23C-D28061B81130}"/>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grpFill/>
                <a:ln w="27426"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5A09E9D2-A057-A0AC-453C-E315869F17B8}"/>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grpFill/>
                <a:ln w="27426"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3EF642D5-F155-E7C1-A465-8D9C1C29F3B1}"/>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grpFill/>
                <a:ln w="27426"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2424302F-E908-9F34-B537-861C5EA58BD3}"/>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grpFill/>
                <a:ln w="27426"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7E1CA25E-00E9-75B1-1312-A3A95ABE6F69}"/>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grpFill/>
                <a:ln w="27426"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910A6D50-7B60-78A3-EBCE-8E9BC92F8922}"/>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grpFill/>
                <a:ln w="27426"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0883401C-36DD-3856-9EA7-76A6B45DE7C4}"/>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grpFill/>
                <a:ln w="27426" cap="flat">
                  <a:noFill/>
                  <a:prstDash val="solid"/>
                  <a:miter/>
                </a:ln>
              </p:spPr>
              <p:txBody>
                <a:bodyPr rtlCol="0" anchor="ctr"/>
                <a:lstStyle/>
                <a:p>
                  <a:pPr algn="l" rtl="0"/>
                  <a:endParaRPr lang="en-US"/>
                </a:p>
              </p:txBody>
            </p:sp>
            <p:grpSp>
              <p:nvGrpSpPr>
                <p:cNvPr id="31" name="Graphic 3">
                  <a:extLst>
                    <a:ext uri="{FF2B5EF4-FFF2-40B4-BE49-F238E27FC236}">
                      <a16:creationId xmlns:a16="http://schemas.microsoft.com/office/drawing/2014/main" id="{02E0CCED-B201-DB3B-FDA8-A9A10A28AC37}"/>
                    </a:ext>
                  </a:extLst>
                </p:cNvPr>
                <p:cNvGrpSpPr/>
                <p:nvPr/>
              </p:nvGrpSpPr>
              <p:grpSpPr>
                <a:xfrm>
                  <a:off x="5021366" y="3862855"/>
                  <a:ext cx="233848" cy="56033"/>
                  <a:chOff x="5021366" y="3862855"/>
                  <a:chExt cx="233848" cy="56033"/>
                </a:xfrm>
                <a:grpFill/>
              </p:grpSpPr>
              <p:sp>
                <p:nvSpPr>
                  <p:cNvPr id="33" name="Freeform 32">
                    <a:extLst>
                      <a:ext uri="{FF2B5EF4-FFF2-40B4-BE49-F238E27FC236}">
                        <a16:creationId xmlns:a16="http://schemas.microsoft.com/office/drawing/2014/main" id="{C0BFB5BD-FB25-D920-9CA1-D1E6B5E15366}"/>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grpFill/>
                  <a:ln w="27426"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86F12C93-0D92-C92E-9DFB-BCF5A31BD6D7}"/>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grpFill/>
                  <a:ln w="27426" cap="flat">
                    <a:noFill/>
                    <a:prstDash val="solid"/>
                    <a:miter/>
                  </a:ln>
                </p:spPr>
                <p:txBody>
                  <a:bodyPr rtlCol="0" anchor="ctr"/>
                  <a:lstStyle/>
                  <a:p>
                    <a:pPr algn="l" rtl="0"/>
                    <a:endParaRPr lang="en-US"/>
                  </a:p>
                </p:txBody>
              </p:sp>
            </p:grpSp>
            <p:sp>
              <p:nvSpPr>
                <p:cNvPr id="32" name="Freeform 31">
                  <a:extLst>
                    <a:ext uri="{FF2B5EF4-FFF2-40B4-BE49-F238E27FC236}">
                      <a16:creationId xmlns:a16="http://schemas.microsoft.com/office/drawing/2014/main" id="{EF5A0338-2917-774A-AE77-8E6AA74E9F67}"/>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grpFill/>
                <a:ln w="27426" cap="flat">
                  <a:noFill/>
                  <a:prstDash val="solid"/>
                  <a:miter/>
                </a:ln>
              </p:spPr>
              <p:txBody>
                <a:bodyPr rtlCol="0" anchor="ctr"/>
                <a:lstStyle/>
                <a:p>
                  <a:pPr algn="l" rtl="0"/>
                  <a:endParaRPr lang="en-US"/>
                </a:p>
              </p:txBody>
            </p:sp>
          </p:grpSp>
          <p:sp>
            <p:nvSpPr>
              <p:cNvPr id="21" name="Freeform 20">
                <a:extLst>
                  <a:ext uri="{FF2B5EF4-FFF2-40B4-BE49-F238E27FC236}">
                    <a16:creationId xmlns:a16="http://schemas.microsoft.com/office/drawing/2014/main" id="{3C49929F-B656-241F-46D8-CFB5A07E5D27}"/>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207090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468438" indent="-1468438" algn="l" rtl="0"/>
            <a:r>
              <a:rPr lang="en-IE" sz="1800" b="1" dirty="0"/>
              <a:t>Dyrke motion:</a:t>
            </a:r>
            <a:r>
              <a:rPr lang="en-IE" sz="1800" dirty="0"/>
              <a:t>Hvad er de 7 principper i HACCP? Spørg en lokal restaurant eller delikatessebutik, om de vil vise dig deres HACCP-system.</a:t>
            </a:r>
          </a:p>
          <a:p>
            <a:pPr marL="1468438" indent="-1468438" algn="l" rtl="0"/>
            <a:endParaRPr lang="en-IE" sz="1800" b="1" dirty="0"/>
          </a:p>
          <a:p>
            <a:pPr marL="1468438" indent="-1468438" algn="l" rtl="0"/>
            <a:r>
              <a:rPr lang="en-IE" sz="1800" b="1" dirty="0"/>
              <a:t>Internet side</a:t>
            </a:r>
            <a:r>
              <a:rPr lang="en-IE" sz="1800" dirty="0"/>
              <a:t>: ww.fsai.ie . Gode ​​sikkerhedsvejledninger</a:t>
            </a:r>
            <a:r>
              <a:rPr lang="en-IE" sz="1800" dirty="0">
                <a:solidFill>
                  <a:srgbClr val="87AF3F"/>
                </a:solidFill>
                <a:hlinkClick r:id="rId2">
                  <a:extLst>
                    <a:ext uri="{A12FA001-AC4F-418D-AE19-62706E023703}">
                      <ahyp:hlinkClr xmlns:ahyp="http://schemas.microsoft.com/office/drawing/2018/hyperlinkcolor" val="tx"/>
                    </a:ext>
                  </a:extLst>
                </a:hlinkClick>
              </a:rPr>
              <a:t>https://food.ec.europa.eu/safety/labelling-and-nutrition/food-information-consumers-legislation/guidance-documents_en#questions_and_answers_on_</a:t>
            </a:r>
            <a:r>
              <a:rPr lang="en-IE" sz="1800" dirty="0">
                <a:solidFill>
                  <a:srgbClr val="87AF3F"/>
                </a:solidFill>
              </a:rPr>
              <a:t> </a:t>
            </a:r>
            <a:r>
              <a:rPr lang="en-IE" sz="1800" dirty="0"/>
              <a:t>WHO Fødevaresikkerhed</a:t>
            </a:r>
            <a:r>
              <a:rPr lang="en-IE" sz="1800" dirty="0">
                <a:solidFill>
                  <a:srgbClr val="87AF3F"/>
                </a:solidFill>
                <a:hlinkClick r:id="rId3">
                  <a:extLst>
                    <a:ext uri="{A12FA001-AC4F-418D-AE19-62706E023703}">
                      <ahyp:hlinkClr xmlns:ahyp="http://schemas.microsoft.com/office/drawing/2018/hyperlinkcolor" val="tx"/>
                    </a:ext>
                  </a:extLst>
                </a:hlinkClick>
              </a:rPr>
              <a:t>https://www.who.int/news-room/fact-sheets/detail/food-safety</a:t>
            </a:r>
            <a:r>
              <a:rPr lang="en-IE" sz="1800" dirty="0">
                <a:solidFill>
                  <a:srgbClr val="87AF3F"/>
                </a:solidFill>
              </a:rPr>
              <a:t> </a:t>
            </a:r>
            <a:r>
              <a:rPr lang="en-IE" sz="1800" dirty="0"/>
              <a:t>Allergenvejledning til fødevarevirksomheder</a:t>
            </a:r>
            <a:r>
              <a:rPr lang="en-IE" sz="1800" dirty="0">
                <a:solidFill>
                  <a:srgbClr val="87AF3F"/>
                </a:solidFill>
                <a:hlinkClick r:id="rId4">
                  <a:extLst>
                    <a:ext uri="{A12FA001-AC4F-418D-AE19-62706E023703}">
                      <ahyp:hlinkClr xmlns:ahyp="http://schemas.microsoft.com/office/drawing/2018/hyperlinkcolor" val="tx"/>
                    </a:ext>
                  </a:extLst>
                </a:hlinkClick>
              </a:rPr>
              <a:t>https://www.food.gov.uk/business-guidance/allergen-guidance-for-food-businesses#:~:text=The%2014%20allergens%20are%3A%20celery,and%20sulfites%20are%20at %20a</a:t>
            </a:r>
            <a:endParaRPr lang="en-IE" sz="1800" dirty="0">
              <a:solidFill>
                <a:srgbClr val="87AF3F"/>
              </a:solidFill>
            </a:endParaRPr>
          </a:p>
          <a:p>
            <a:pPr marL="1468438" indent="-1468438" algn="l" rtl="0"/>
            <a:r>
              <a:rPr lang="en-IE" sz="1800" b="1" dirty="0"/>
              <a:t>Youtube</a:t>
            </a:r>
            <a:r>
              <a:rPr lang="en-IE" sz="1800" dirty="0"/>
              <a:t>: Hvad er fødevaresikkerhed?</a:t>
            </a:r>
            <a:r>
              <a:rPr lang="en-IE" sz="1800" dirty="0">
                <a:hlinkClick r:id="rId5"/>
              </a:rPr>
              <a:t>https://www.youtube.com/watch?v=0J2Qv_72Xzo</a:t>
            </a:r>
            <a:endParaRPr lang="en-IE" sz="1800" dirty="0"/>
          </a:p>
          <a:p>
            <a:pPr marL="1468438" indent="-1468438" algn="l" rtl="0"/>
            <a:r>
              <a:rPr lang="en-IE" sz="1800" dirty="0"/>
              <a:t>5 nøgler til fødevaresikkerhed</a:t>
            </a:r>
            <a:r>
              <a:rPr lang="en-IE" sz="1800" dirty="0">
                <a:hlinkClick r:id="rId6"/>
              </a:rPr>
              <a:t>https://www.youtube.com/watch?v=m-dfSLm9a4I</a:t>
            </a:r>
            <a:endParaRPr lang="en-IE" sz="1800" dirty="0"/>
          </a:p>
          <a:p>
            <a:pPr marL="1468438" indent="-1468438" algn="l" rtl="0"/>
            <a:r>
              <a:rPr lang="en-IE" sz="1800" dirty="0"/>
              <a:t>Tricks til ikke at blive syg:</a:t>
            </a:r>
            <a:r>
              <a:rPr lang="en-IE" sz="1800" dirty="0">
                <a:hlinkClick r:id="rId7"/>
              </a:rPr>
              <a:t>https://www.youtube.com/watch?v=220-V_8nyFI</a:t>
            </a:r>
            <a:r>
              <a:rPr lang="en-IE" sz="1800" dirty="0"/>
              <a:t> </a:t>
            </a:r>
          </a:p>
          <a:p>
            <a:pPr marL="1468438" indent="-1468438" algn="l" rtl="0"/>
            <a:r>
              <a:rPr lang="en-IE" sz="1800" b="1" dirty="0"/>
              <a:t>Casestudie:</a:t>
            </a:r>
            <a:r>
              <a:rPr lang="en-IE" sz="1800" dirty="0"/>
              <a:t>Au Bon Transit, Madre Project</a:t>
            </a:r>
            <a:r>
              <a:rPr lang="en-IE" sz="1800" b="1" dirty="0"/>
              <a:t>Ny byhandelsblad</a:t>
            </a:r>
            <a:r>
              <a:rPr lang="en-IE" sz="1800" dirty="0"/>
              <a:t>: Food Re-distributør; Bæredygtig kok</a:t>
            </a:r>
            <a:endParaRPr lang="en-IE" sz="1800" dirty="0">
              <a:solidFill>
                <a:srgbClr val="FF0000"/>
              </a:solidFill>
            </a:endParaRPr>
          </a:p>
          <a:p>
            <a:pPr marL="1468438" indent="-1468438" algn="l" rtl="0"/>
            <a:r>
              <a:rPr lang="en-IE" sz="1800" b="1" dirty="0"/>
              <a:t>Offentliggørelse</a:t>
            </a:r>
            <a:r>
              <a:rPr lang="en-IE" sz="1800" dirty="0"/>
              <a:t>: ISO 22000:2018 Ledelsessystemer for fødevaresikkerhed – Krav til enhver organisation i fødevarekæden; IS 342: 2002 Hygiejne for foodprocessorer. NSAI</a:t>
            </a:r>
          </a:p>
          <a:p>
            <a:pPr marL="1468438" indent="-1468438" algn="l" rtl="0"/>
            <a:endParaRPr lang="en-IE" sz="1800" dirty="0"/>
          </a:p>
          <a:p>
            <a:pPr marL="1468438" indent="-1468438"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915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123070" y="324587"/>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43" name="Graphic 3">
            <a:extLst>
              <a:ext uri="{FF2B5EF4-FFF2-40B4-BE49-F238E27FC236}">
                <a16:creationId xmlns:a16="http://schemas.microsoft.com/office/drawing/2014/main" id="{2B53BE83-F059-F15B-DCD0-E4AF14761C3A}"/>
              </a:ext>
            </a:extLst>
          </p:cNvPr>
          <p:cNvGrpSpPr/>
          <p:nvPr/>
        </p:nvGrpSpPr>
        <p:grpSpPr>
          <a:xfrm>
            <a:off x="2132357" y="4823006"/>
            <a:ext cx="1073455" cy="1074802"/>
            <a:chOff x="6601914" y="3685068"/>
            <a:chExt cx="1090935" cy="1092304"/>
          </a:xfrm>
          <a:solidFill>
            <a:srgbClr val="296B5F"/>
          </a:solidFill>
        </p:grpSpPr>
        <p:sp>
          <p:nvSpPr>
            <p:cNvPr id="44" name="Freeform 43">
              <a:extLst>
                <a:ext uri="{FF2B5EF4-FFF2-40B4-BE49-F238E27FC236}">
                  <a16:creationId xmlns:a16="http://schemas.microsoft.com/office/drawing/2014/main" id="{C731375D-08D3-503E-AB3D-05A0DA685E6A}"/>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E8A116"/>
            </a:solidFill>
            <a:ln w="27426"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C6E3B8D4-5758-91A0-B2B1-F1E0D022872E}"/>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E8A116"/>
            </a:solidFill>
            <a:ln w="27426" cap="flat">
              <a:noFill/>
              <a:prstDash val="solid"/>
              <a:miter/>
            </a:ln>
          </p:spPr>
          <p:txBody>
            <a:bodyPr rtlCol="0" anchor="ctr"/>
            <a:lstStyle/>
            <a:p>
              <a:pPr algn="l" rtl="0"/>
              <a:endParaRPr lang="en-US"/>
            </a:p>
          </p:txBody>
        </p:sp>
        <p:grpSp>
          <p:nvGrpSpPr>
            <p:cNvPr id="46" name="Graphic 3">
              <a:extLst>
                <a:ext uri="{FF2B5EF4-FFF2-40B4-BE49-F238E27FC236}">
                  <a16:creationId xmlns:a16="http://schemas.microsoft.com/office/drawing/2014/main" id="{926F50ED-AC4E-49A4-E74C-66EAEAF11196}"/>
                </a:ext>
              </a:extLst>
            </p:cNvPr>
            <p:cNvGrpSpPr/>
            <p:nvPr/>
          </p:nvGrpSpPr>
          <p:grpSpPr>
            <a:xfrm>
              <a:off x="6601914" y="3685068"/>
              <a:ext cx="1090935" cy="1092304"/>
              <a:chOff x="6601914" y="3685068"/>
              <a:chExt cx="1090935" cy="1092304"/>
            </a:xfrm>
            <a:grpFill/>
          </p:grpSpPr>
          <p:sp>
            <p:nvSpPr>
              <p:cNvPr id="47" name="Freeform 46">
                <a:extLst>
                  <a:ext uri="{FF2B5EF4-FFF2-40B4-BE49-F238E27FC236}">
                    <a16:creationId xmlns:a16="http://schemas.microsoft.com/office/drawing/2014/main" id="{B68AB357-CDDB-A3AE-CA14-D03D11197014}"/>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48" name="Freeform 47">
                <a:extLst>
                  <a:ext uri="{FF2B5EF4-FFF2-40B4-BE49-F238E27FC236}">
                    <a16:creationId xmlns:a16="http://schemas.microsoft.com/office/drawing/2014/main" id="{779405A1-B906-188D-3931-23936526B7B1}"/>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grpSp>
            <p:nvGrpSpPr>
              <p:cNvPr id="49" name="Graphic 3">
                <a:extLst>
                  <a:ext uri="{FF2B5EF4-FFF2-40B4-BE49-F238E27FC236}">
                    <a16:creationId xmlns:a16="http://schemas.microsoft.com/office/drawing/2014/main" id="{53BE1551-110F-D193-0B44-9A283FFA2D8E}"/>
                  </a:ext>
                </a:extLst>
              </p:cNvPr>
              <p:cNvGrpSpPr/>
              <p:nvPr/>
            </p:nvGrpSpPr>
            <p:grpSpPr>
              <a:xfrm>
                <a:off x="6601914" y="3685068"/>
                <a:ext cx="1090935" cy="1092304"/>
                <a:chOff x="6601914" y="3685068"/>
                <a:chExt cx="1090935" cy="1092304"/>
              </a:xfrm>
              <a:grpFill/>
            </p:grpSpPr>
            <p:sp>
              <p:nvSpPr>
                <p:cNvPr id="70" name="Freeform 69">
                  <a:extLst>
                    <a:ext uri="{FF2B5EF4-FFF2-40B4-BE49-F238E27FC236}">
                      <a16:creationId xmlns:a16="http://schemas.microsoft.com/office/drawing/2014/main" id="{0CF2CBF5-2AF6-7A6D-1A3A-229BF915A6C1}"/>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71" name="Freeform 70">
                  <a:extLst>
                    <a:ext uri="{FF2B5EF4-FFF2-40B4-BE49-F238E27FC236}">
                      <a16:creationId xmlns:a16="http://schemas.microsoft.com/office/drawing/2014/main" id="{B688FCE2-A62B-9132-8846-F5AB89C66221}"/>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pPr algn="l" rtl="0"/>
                  <a:endParaRPr lang="en-US"/>
                </a:p>
              </p:txBody>
            </p:sp>
          </p:grpSp>
          <p:sp>
            <p:nvSpPr>
              <p:cNvPr id="50" name="Freeform 49">
                <a:extLst>
                  <a:ext uri="{FF2B5EF4-FFF2-40B4-BE49-F238E27FC236}">
                    <a16:creationId xmlns:a16="http://schemas.microsoft.com/office/drawing/2014/main" id="{72987E1D-AE7E-F678-77B2-68C55D8DC17B}"/>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24DC37BA-5DFF-C420-D2B2-E288F2E4EF6E}"/>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37DED313-29F1-6DD2-0506-C476B17E523B}"/>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38A363DC-4CC7-5BBA-2D35-1D14278574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BA86D9A4-FCB1-6290-3FB1-908410F23A4A}"/>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C0CD5131-0F74-2553-D90C-947B5CB30965}"/>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A9A2DA76-2F39-1A6B-4A7F-DB6A49A1E837}"/>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7" name="Freeform 56">
                <a:extLst>
                  <a:ext uri="{FF2B5EF4-FFF2-40B4-BE49-F238E27FC236}">
                    <a16:creationId xmlns:a16="http://schemas.microsoft.com/office/drawing/2014/main" id="{54384D0B-C730-4AC2-4547-681D8D4E59A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8" name="Freeform 57">
                <a:extLst>
                  <a:ext uri="{FF2B5EF4-FFF2-40B4-BE49-F238E27FC236}">
                    <a16:creationId xmlns:a16="http://schemas.microsoft.com/office/drawing/2014/main" id="{E5E9F989-44ED-7E7D-DEB0-AEAFAE5A9611}"/>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F07CEC90-7D13-2FC3-DC82-1F9CBAC31DD0}"/>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60" name="Freeform 59">
                <a:extLst>
                  <a:ext uri="{FF2B5EF4-FFF2-40B4-BE49-F238E27FC236}">
                    <a16:creationId xmlns:a16="http://schemas.microsoft.com/office/drawing/2014/main" id="{1A9F5AC8-0A8B-DD74-F073-16450CF29EBA}"/>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61" name="Freeform 60">
                <a:extLst>
                  <a:ext uri="{FF2B5EF4-FFF2-40B4-BE49-F238E27FC236}">
                    <a16:creationId xmlns:a16="http://schemas.microsoft.com/office/drawing/2014/main" id="{BA3110D8-E06B-94A5-6F29-6FCAD46CCB80}"/>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pPr algn="l" rtl="0"/>
                <a:endParaRPr lang="en-US"/>
              </a:p>
            </p:txBody>
          </p:sp>
          <p:sp>
            <p:nvSpPr>
              <p:cNvPr id="62" name="Freeform 61">
                <a:extLst>
                  <a:ext uri="{FF2B5EF4-FFF2-40B4-BE49-F238E27FC236}">
                    <a16:creationId xmlns:a16="http://schemas.microsoft.com/office/drawing/2014/main" id="{47F9B4F9-FE74-EDBE-4E5B-AC0F5CB92A9A}"/>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3" name="Freeform 62">
                <a:extLst>
                  <a:ext uri="{FF2B5EF4-FFF2-40B4-BE49-F238E27FC236}">
                    <a16:creationId xmlns:a16="http://schemas.microsoft.com/office/drawing/2014/main" id="{20C3E110-BFBD-1926-099C-4E6141808688}"/>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4" name="Freeform 63">
                <a:extLst>
                  <a:ext uri="{FF2B5EF4-FFF2-40B4-BE49-F238E27FC236}">
                    <a16:creationId xmlns:a16="http://schemas.microsoft.com/office/drawing/2014/main" id="{8011FBC0-409E-2B69-DF37-F64FD42C6FFB}"/>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6E7BFF52-A855-569B-89D3-71C5B7A89216}"/>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EF40BB45-8C0C-D03F-96FA-01D1104F6D9B}"/>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A6571058-59BF-CE85-B98B-E960F50D538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CAA95B17-5539-13EF-33FC-701E500F3B8B}"/>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9" name="Freeform 68">
                <a:extLst>
                  <a:ext uri="{FF2B5EF4-FFF2-40B4-BE49-F238E27FC236}">
                    <a16:creationId xmlns:a16="http://schemas.microsoft.com/office/drawing/2014/main" id="{7F92A114-C392-8F33-0D8D-C60D5B741301}"/>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grpSp>
      </p:grpSp>
      <p:pic>
        <p:nvPicPr>
          <p:cNvPr id="7" name="Picture 6">
            <a:extLst>
              <a:ext uri="{FF2B5EF4-FFF2-40B4-BE49-F238E27FC236}">
                <a16:creationId xmlns:a16="http://schemas.microsoft.com/office/drawing/2014/main" id="{0F604C08-5D92-8A81-BE70-3BF0A9E0BBDF}"/>
              </a:ext>
            </a:extLst>
          </p:cNvPr>
          <p:cNvPicPr>
            <a:picLocks noChangeAspect="1"/>
          </p:cNvPicPr>
          <p:nvPr/>
        </p:nvPicPr>
        <p:blipFill rotWithShape="1">
          <a:blip r:embed="rId2"/>
          <a:srcRect r="16255"/>
          <a:stretch/>
        </p:blipFill>
        <p:spPr>
          <a:xfrm>
            <a:off x="6878624" y="1422056"/>
            <a:ext cx="4697876" cy="4475752"/>
          </a:xfrm>
          <a:prstGeom prst="rect">
            <a:avLst/>
          </a:prstGeom>
        </p:spPr>
      </p:pic>
      <p:pic>
        <p:nvPicPr>
          <p:cNvPr id="8" name="Picture 7">
            <a:extLst>
              <a:ext uri="{FF2B5EF4-FFF2-40B4-BE49-F238E27FC236}">
                <a16:creationId xmlns:a16="http://schemas.microsoft.com/office/drawing/2014/main" id="{F7002B67-5270-DBC4-343A-B798503D34FB}"/>
              </a:ext>
            </a:extLst>
          </p:cNvPr>
          <p:cNvPicPr>
            <a:picLocks noChangeAspect="1"/>
          </p:cNvPicPr>
          <p:nvPr/>
        </p:nvPicPr>
        <p:blipFill>
          <a:blip r:embed="rId3"/>
          <a:stretch>
            <a:fillRect/>
          </a:stretch>
        </p:blipFill>
        <p:spPr>
          <a:xfrm rot="21270526">
            <a:off x="3403626" y="497698"/>
            <a:ext cx="4899200" cy="2053813"/>
          </a:xfrm>
          <a:prstGeom prst="rect">
            <a:avLst/>
          </a:prstGeom>
        </p:spPr>
      </p:pic>
      <p:sp>
        <p:nvSpPr>
          <p:cNvPr id="36"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0" y="720951"/>
            <a:ext cx="2988913" cy="803654"/>
          </a:xfrm>
        </p:spPr>
        <p:txBody>
          <a:bodyPr/>
          <a:lstStyle/>
          <a:p>
            <a:pPr algn="l" rtl="0"/>
            <a:r>
              <a:rPr lang="en-US" b="1" dirty="0">
                <a:solidFill>
                  <a:srgbClr val="E8A116"/>
                </a:solidFill>
              </a:rPr>
              <a:t>3.2</a:t>
            </a:r>
          </a:p>
          <a:p>
            <a:pPr algn="l" rtl="0"/>
            <a:r>
              <a:rPr lang="en-US" b="1" dirty="0">
                <a:solidFill>
                  <a:srgbClr val="E8A116"/>
                </a:solidFill>
              </a:rPr>
              <a:t>Fødevarebårne sygdomme</a:t>
            </a:r>
          </a:p>
          <a:p>
            <a:pPr algn="l" rtl="0"/>
            <a:endParaRPr lang="en-US" b="1" dirty="0">
              <a:solidFill>
                <a:srgbClr val="E8A116"/>
              </a:solidFill>
            </a:endParaRPr>
          </a:p>
        </p:txBody>
      </p:sp>
    </p:spTree>
    <p:extLst>
      <p:ext uri="{BB962C8B-B14F-4D97-AF65-F5344CB8AC3E}">
        <p14:creationId xmlns:p14="http://schemas.microsoft.com/office/powerpoint/2010/main" val="4036361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475667" y="763789"/>
            <a:ext cx="8100833" cy="5134019"/>
          </a:xfrm>
        </p:spPr>
        <p:txBody>
          <a:bodyPr/>
          <a:lstStyle/>
          <a:p>
            <a:pPr marL="12700" indent="-12700" algn="l" rtl="0">
              <a:lnSpc>
                <a:spcPts val="2340"/>
              </a:lnSpc>
              <a:spcBef>
                <a:spcPts val="0"/>
              </a:spcBef>
            </a:pPr>
            <a:r>
              <a:rPr lang="en-IE" sz="2200" dirty="0">
                <a:solidFill>
                  <a:srgbClr val="424242"/>
                </a:solidFill>
              </a:rPr>
              <a:t>Fødevarebårne sygdomme forårsager madforgiftning og omfatter en række af</a:t>
            </a:r>
            <a:r>
              <a:rPr lang="en-IE" sz="2200" b="1" dirty="0">
                <a:solidFill>
                  <a:srgbClr val="424242"/>
                </a:solidFill>
              </a:rPr>
              <a:t>biologiske farer</a:t>
            </a:r>
            <a:r>
              <a:rPr lang="en-IE" sz="2200" dirty="0">
                <a:solidFill>
                  <a:srgbClr val="424242"/>
                </a:solidFill>
              </a:rPr>
              <a:t>inklusive</a:t>
            </a:r>
            <a:r>
              <a:rPr lang="en-IE" sz="2200" b="1" dirty="0">
                <a:solidFill>
                  <a:srgbClr val="424242"/>
                </a:solidFill>
              </a:rPr>
              <a:t>bakterier, vira, svampe og parasitter</a:t>
            </a:r>
            <a:r>
              <a:rPr lang="en-IE" sz="2200" dirty="0">
                <a:solidFill>
                  <a:srgbClr val="424242"/>
                </a:solidFill>
              </a:rPr>
              <a:t>som kan forårsage sygdom eller død. Bakterier og vira findes overalt, men hovedsageligt</a:t>
            </a:r>
            <a:r>
              <a:rPr lang="en-IE" sz="2200" b="1" dirty="0">
                <a:solidFill>
                  <a:srgbClr val="424242"/>
                </a:solidFill>
              </a:rPr>
              <a:t>spildevand, tarme, jord, næse, hud, inficerede sår, støv og ubehandlet vand</a:t>
            </a:r>
            <a:r>
              <a:rPr lang="en-IE" sz="2200" dirty="0">
                <a:solidFill>
                  <a:srgbClr val="424242"/>
                </a:solidFill>
              </a:rPr>
              <a:t>. Afhængigt af mikroben, symptomer på madforgiftning</a:t>
            </a:r>
            <a:r>
              <a:rPr lang="en-IE" b="1" dirty="0">
                <a:solidFill>
                  <a:srgbClr val="E8A116"/>
                </a:solidFill>
              </a:rPr>
              <a:t>diarré, opkastning, blodig urin, influenza, lammelser, sløret syn eller gulsot</a:t>
            </a:r>
            <a:r>
              <a:rPr lang="en-IE" sz="2200" b="1" dirty="0">
                <a:solidFill>
                  <a:srgbClr val="E8A116"/>
                </a:solidFill>
              </a:rPr>
              <a:t>.</a:t>
            </a: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r>
              <a:rPr lang="en-IE" sz="2200" dirty="0">
                <a:solidFill>
                  <a:srgbClr val="424242"/>
                </a:solidFill>
              </a:rPr>
              <a:t>Biologiske farer kontrolleres af</a:t>
            </a:r>
            <a:r>
              <a:rPr lang="en-IE" sz="2200" b="1" dirty="0">
                <a:solidFill>
                  <a:srgbClr val="424242"/>
                </a:solidFill>
              </a:rPr>
              <a:t>temperatur</a:t>
            </a:r>
            <a:r>
              <a:rPr lang="en-IE" sz="2200" dirty="0">
                <a:solidFill>
                  <a:srgbClr val="424242"/>
                </a:solidFill>
              </a:rPr>
              <a:t>(f.eks. tilstrækkelig tilberedning, køling, nedkøling – se</a:t>
            </a:r>
            <a:r>
              <a:rPr lang="en-IE" sz="2200" b="1" dirty="0">
                <a:solidFill>
                  <a:srgbClr val="424242"/>
                </a:solidFill>
              </a:rPr>
              <a:t>Farezone</a:t>
            </a:r>
            <a:r>
              <a:rPr lang="en-IE" sz="2200" dirty="0">
                <a:solidFill>
                  <a:srgbClr val="424242"/>
                </a:solidFill>
              </a:rPr>
              <a:t>diagram),</a:t>
            </a:r>
            <a:r>
              <a:rPr lang="en-IE" sz="2200" b="1" dirty="0">
                <a:solidFill>
                  <a:srgbClr val="424242"/>
                </a:solidFill>
              </a:rPr>
              <a:t>surhedsgrad</a:t>
            </a:r>
            <a:r>
              <a:rPr lang="en-IE" sz="2200" dirty="0">
                <a:solidFill>
                  <a:srgbClr val="424242"/>
                </a:solidFill>
              </a:rPr>
              <a:t>(pH),</a:t>
            </a:r>
            <a:r>
              <a:rPr lang="en-IE" sz="2200" b="1" dirty="0">
                <a:solidFill>
                  <a:srgbClr val="424242"/>
                </a:solidFill>
              </a:rPr>
              <a:t>fugtighed</a:t>
            </a:r>
            <a:r>
              <a:rPr lang="en-IE" sz="2200" dirty="0">
                <a:solidFill>
                  <a:srgbClr val="424242"/>
                </a:solidFill>
              </a:rPr>
              <a:t>(bakterier osv. har brug for vand for at vokse), undgåelse af</a:t>
            </a:r>
            <a:r>
              <a:rPr lang="en-IE" sz="2200" b="1" dirty="0">
                <a:solidFill>
                  <a:srgbClr val="424242"/>
                </a:solidFill>
              </a:rPr>
              <a:t>krydskontaminering</a:t>
            </a:r>
            <a:r>
              <a:rPr lang="en-IE" sz="2200" dirty="0">
                <a:solidFill>
                  <a:srgbClr val="424242"/>
                </a:solidFill>
              </a:rPr>
              <a:t>, og håndhævelse af personlig hygiejne for fødevarebehandlere.</a:t>
            </a:r>
          </a:p>
          <a:p>
            <a:pPr marL="12700" indent="-12700" algn="l" rtl="0">
              <a:lnSpc>
                <a:spcPts val="2340"/>
              </a:lnSpc>
              <a:spcBef>
                <a:spcPts val="0"/>
              </a:spcBef>
            </a:pPr>
            <a:r>
              <a:rPr lang="en-IE" sz="2200" dirty="0">
                <a:solidFill>
                  <a:srgbClr val="424242"/>
                </a:solidFill>
              </a:rPr>
              <a:t>Af de biologiske farer,</a:t>
            </a:r>
            <a:r>
              <a:rPr lang="en-IE" sz="2200" b="1" dirty="0">
                <a:solidFill>
                  <a:srgbClr val="424242"/>
                </a:solidFill>
              </a:rPr>
              <a:t>bakterie</a:t>
            </a:r>
            <a:r>
              <a:rPr lang="en-IE" sz="2200" dirty="0">
                <a:solidFill>
                  <a:srgbClr val="424242"/>
                </a:solidFill>
              </a:rPr>
              <a:t>er den primære organisme, der er involveret i fødevarebårne sygdomme. Kontrol af bakteriers overlevelse og væksthastighed er af primær interesse for fødevarevirksomhedslederen.</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0" y="720951"/>
            <a:ext cx="2988913" cy="803654"/>
          </a:xfrm>
        </p:spPr>
        <p:txBody>
          <a:bodyPr/>
          <a:lstStyle/>
          <a:p>
            <a:pPr algn="l" rtl="0"/>
            <a:r>
              <a:rPr lang="en-US" b="1" dirty="0">
                <a:solidFill>
                  <a:srgbClr val="E8A116"/>
                </a:solidFill>
              </a:rPr>
              <a:t>3.2</a:t>
            </a:r>
          </a:p>
          <a:p>
            <a:pPr algn="l" rtl="0"/>
            <a:r>
              <a:rPr lang="en-US" b="1" dirty="0">
                <a:solidFill>
                  <a:srgbClr val="E8A116"/>
                </a:solidFill>
              </a:rPr>
              <a:t>Fødevarebårne sygdomme</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123070" y="324587"/>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F604C08-5D92-8A81-BE70-3BF0A9E0BB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170" r="16255"/>
          <a:stretch/>
        </p:blipFill>
        <p:spPr>
          <a:xfrm>
            <a:off x="433953" y="2651906"/>
            <a:ext cx="2689117" cy="2838924"/>
          </a:xfrm>
          <a:prstGeom prst="roundRect">
            <a:avLst/>
          </a:prstGeom>
        </p:spPr>
      </p:pic>
    </p:spTree>
    <p:extLst>
      <p:ext uri="{BB962C8B-B14F-4D97-AF65-F5344CB8AC3E}">
        <p14:creationId xmlns:p14="http://schemas.microsoft.com/office/powerpoint/2010/main" val="198821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694929" y="761603"/>
            <a:ext cx="8077970" cy="5134019"/>
          </a:xfrm>
        </p:spPr>
        <p:txBody>
          <a:bodyPr/>
          <a:lstStyle/>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Vurdere</a:t>
            </a:r>
            <a:r>
              <a:rPr lang="en-IE" b="1" dirty="0">
                <a:solidFill>
                  <a:srgbClr val="424242"/>
                </a:solidFill>
              </a:rPr>
              <a:t>sundhed</a:t>
            </a:r>
            <a:r>
              <a:rPr lang="en-IE" dirty="0">
                <a:solidFill>
                  <a:srgbClr val="424242"/>
                </a:solidFill>
              </a:rPr>
              <a:t>problemer med at arbejde i et urbant landbrugsmiljø</a:t>
            </a:r>
          </a:p>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ansøge</a:t>
            </a:r>
            <a:r>
              <a:rPr lang="en-IE" b="1" dirty="0">
                <a:solidFill>
                  <a:srgbClr val="424242"/>
                </a:solidFill>
              </a:rPr>
              <a:t>landbrugspraksis</a:t>
            </a:r>
            <a:r>
              <a:rPr lang="en-IE" dirty="0">
                <a:solidFill>
                  <a:srgbClr val="424242"/>
                </a:solidFill>
              </a:rPr>
              <a:t>som også giver en positiv social indvirkning på enkeltpersoner og lokalsamfund i ugunstigt stillede byområder</a:t>
            </a:r>
          </a:p>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Implementer bedste praksis og input for at forbedre</a:t>
            </a:r>
            <a:r>
              <a:rPr lang="en-IE" b="1" dirty="0">
                <a:solidFill>
                  <a:srgbClr val="424242"/>
                </a:solidFill>
              </a:rPr>
              <a:t>jordens sundhed</a:t>
            </a:r>
            <a:r>
              <a:rPr lang="en-IE" dirty="0">
                <a:solidFill>
                  <a:srgbClr val="424242"/>
                </a:solidFill>
              </a:rPr>
              <a:t>og producere økonomisk og økologisk levedygtige produkter</a:t>
            </a:r>
          </a:p>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Gennemføre byjordsanering og</a:t>
            </a:r>
            <a:r>
              <a:rPr lang="en-IE" b="1" dirty="0">
                <a:solidFill>
                  <a:srgbClr val="424242"/>
                </a:solidFill>
              </a:rPr>
              <a:t>jordgenopretning</a:t>
            </a:r>
          </a:p>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Forstå hvordan</a:t>
            </a:r>
            <a:r>
              <a:rPr lang="en-IE" b="1" dirty="0">
                <a:solidFill>
                  <a:srgbClr val="424242"/>
                </a:solidFill>
              </a:rPr>
              <a:t>tempereret klima</a:t>
            </a:r>
            <a:r>
              <a:rPr lang="en-IE" dirty="0">
                <a:solidFill>
                  <a:srgbClr val="424242"/>
                </a:solidFill>
              </a:rPr>
              <a:t>påvirker de vigtigste fødevare- og blomsterproducerende plantefamilier, der almindeligvis findes i Europa</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1995619" cy="803654"/>
          </a:xfrm>
        </p:spPr>
        <p:txBody>
          <a:bodyPr/>
          <a:lstStyle/>
          <a:p>
            <a:pPr algn="l" rtl="0"/>
            <a:r>
              <a:rPr lang="en-US" b="1" dirty="0">
                <a:solidFill>
                  <a:srgbClr val="E8A116"/>
                </a:solidFill>
              </a:rPr>
              <a:t>1.2 Læringsresultater</a:t>
            </a:r>
          </a:p>
        </p:txBody>
      </p:sp>
      <p:sp>
        <p:nvSpPr>
          <p:cNvPr id="2" name="Text Placeholder 4">
            <a:extLst>
              <a:ext uri="{FF2B5EF4-FFF2-40B4-BE49-F238E27FC236}">
                <a16:creationId xmlns:a16="http://schemas.microsoft.com/office/drawing/2014/main" id="{6266AA1A-47B8-B156-7FA3-7D73B249F0E5}"/>
              </a:ext>
            </a:extLst>
          </p:cNvPr>
          <p:cNvSpPr txBox="1">
            <a:spLocks/>
          </p:cNvSpPr>
          <p:nvPr/>
        </p:nvSpPr>
        <p:spPr>
          <a:xfrm>
            <a:off x="687822" y="2579808"/>
            <a:ext cx="2269372" cy="1945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gn="l" rtl="0"/>
            <a:r>
              <a:rPr lang="en-IE" sz="2600" i="1" dirty="0">
                <a:solidFill>
                  <a:srgbClr val="424242"/>
                </a:solidFill>
              </a:rPr>
              <a:t>Efter afslutningen af ​​dette kursus skal underviseren være i stand til at:</a:t>
            </a:r>
          </a:p>
          <a:p>
            <a:pPr marL="15875" indent="-15875" algn="l" rtl="0"/>
            <a:endParaRPr lang="en-IE" sz="2600" dirty="0">
              <a:solidFill>
                <a:srgbClr val="424242"/>
              </a:solidFill>
            </a:endParaRPr>
          </a:p>
        </p:txBody>
      </p:sp>
      <p:cxnSp>
        <p:nvCxnSpPr>
          <p:cNvPr id="3" name="Straight Connector 2">
            <a:extLst>
              <a:ext uri="{FF2B5EF4-FFF2-40B4-BE49-F238E27FC236}">
                <a16:creationId xmlns:a16="http://schemas.microsoft.com/office/drawing/2014/main" id="{72A3F91D-4AA1-E156-AD07-E47BDA88F647}"/>
              </a:ext>
            </a:extLst>
          </p:cNvPr>
          <p:cNvCxnSpPr>
            <a:cxnSpLocks/>
          </p:cNvCxnSpPr>
          <p:nvPr/>
        </p:nvCxnSpPr>
        <p:spPr>
          <a:xfrm>
            <a:off x="3107689" y="315577"/>
            <a:ext cx="0" cy="4482267"/>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A3B9697-893C-1713-0427-24BE27AB24B4}"/>
              </a:ext>
            </a:extLst>
          </p:cNvPr>
          <p:cNvGrpSpPr/>
          <p:nvPr/>
        </p:nvGrpSpPr>
        <p:grpSpPr>
          <a:xfrm>
            <a:off x="2727451" y="4882206"/>
            <a:ext cx="789352" cy="789216"/>
            <a:chOff x="3258209" y="1217582"/>
            <a:chExt cx="4712093" cy="4711281"/>
          </a:xfrm>
          <a:solidFill>
            <a:srgbClr val="296B5F"/>
          </a:solidFill>
        </p:grpSpPr>
        <p:sp>
          <p:nvSpPr>
            <p:cNvPr id="7" name="Freeform 31">
              <a:extLst>
                <a:ext uri="{FF2B5EF4-FFF2-40B4-BE49-F238E27FC236}">
                  <a16:creationId xmlns:a16="http://schemas.microsoft.com/office/drawing/2014/main" id="{2BC0960B-BAAF-3382-9963-6EE82F55A85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w="9514" cap="flat">
              <a:noFill/>
              <a:prstDash val="solid"/>
              <a:miter/>
            </a:ln>
          </p:spPr>
          <p:txBody>
            <a:bodyPr rtlCol="0" anchor="ctr"/>
            <a:lstStyle/>
            <a:p>
              <a:pPr algn="l" rtl="0"/>
              <a:endParaRPr lang="en-US"/>
            </a:p>
          </p:txBody>
        </p:sp>
        <p:sp>
          <p:nvSpPr>
            <p:cNvPr id="8" name="Freeform 32">
              <a:extLst>
                <a:ext uri="{FF2B5EF4-FFF2-40B4-BE49-F238E27FC236}">
                  <a16:creationId xmlns:a16="http://schemas.microsoft.com/office/drawing/2014/main" id="{A16BA56E-A00D-4697-0907-92458CBF0148}"/>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w="9514" cap="flat">
              <a:noFill/>
              <a:prstDash val="solid"/>
              <a:miter/>
            </a:ln>
          </p:spPr>
          <p:txBody>
            <a:bodyPr rtlCol="0" anchor="ctr"/>
            <a:lstStyle/>
            <a:p>
              <a:pPr algn="l" rtl="0"/>
              <a:endParaRPr lang="en-US" dirty="0"/>
            </a:p>
          </p:txBody>
        </p:sp>
        <p:grpSp>
          <p:nvGrpSpPr>
            <p:cNvPr id="9" name="Group 8">
              <a:extLst>
                <a:ext uri="{FF2B5EF4-FFF2-40B4-BE49-F238E27FC236}">
                  <a16:creationId xmlns:a16="http://schemas.microsoft.com/office/drawing/2014/main" id="{A8096BC7-10C3-3BA3-7F15-F724EDA52321}"/>
                </a:ext>
              </a:extLst>
            </p:cNvPr>
            <p:cNvGrpSpPr/>
            <p:nvPr/>
          </p:nvGrpSpPr>
          <p:grpSpPr>
            <a:xfrm>
              <a:off x="3258209" y="1217582"/>
              <a:ext cx="4712093" cy="4711281"/>
              <a:chOff x="3258209" y="1217582"/>
              <a:chExt cx="4712093" cy="4711281"/>
            </a:xfrm>
            <a:grpFill/>
          </p:grpSpPr>
          <p:sp>
            <p:nvSpPr>
              <p:cNvPr id="10" name="Freeform 16">
                <a:extLst>
                  <a:ext uri="{FF2B5EF4-FFF2-40B4-BE49-F238E27FC236}">
                    <a16:creationId xmlns:a16="http://schemas.microsoft.com/office/drawing/2014/main" id="{7650332D-C0F2-3D13-B2DF-3C1169E9297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pPr algn="l" rtl="0"/>
                <a:endParaRPr lang="en-US"/>
              </a:p>
            </p:txBody>
          </p:sp>
          <p:sp>
            <p:nvSpPr>
              <p:cNvPr id="11" name="Freeform 18">
                <a:extLst>
                  <a:ext uri="{FF2B5EF4-FFF2-40B4-BE49-F238E27FC236}">
                    <a16:creationId xmlns:a16="http://schemas.microsoft.com/office/drawing/2014/main" id="{289DCB9C-BD9B-9028-3BAF-8A52485BF40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pPr algn="l" rtl="0"/>
                <a:endParaRPr lang="en-US"/>
              </a:p>
            </p:txBody>
          </p:sp>
          <p:sp>
            <p:nvSpPr>
              <p:cNvPr id="12" name="Freeform 19">
                <a:extLst>
                  <a:ext uri="{FF2B5EF4-FFF2-40B4-BE49-F238E27FC236}">
                    <a16:creationId xmlns:a16="http://schemas.microsoft.com/office/drawing/2014/main" id="{4CD175CB-407B-475C-240E-2CA9C5E5488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pPr algn="l" rtl="0"/>
                <a:endParaRPr lang="en-US"/>
              </a:p>
            </p:txBody>
          </p:sp>
          <p:sp>
            <p:nvSpPr>
              <p:cNvPr id="13" name="Freeform 20">
                <a:extLst>
                  <a:ext uri="{FF2B5EF4-FFF2-40B4-BE49-F238E27FC236}">
                    <a16:creationId xmlns:a16="http://schemas.microsoft.com/office/drawing/2014/main" id="{D81CD108-5AB1-0814-EA21-F2C1344C57E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pPr algn="l" rtl="0"/>
                <a:endParaRPr lang="en-US"/>
              </a:p>
            </p:txBody>
          </p:sp>
          <p:sp>
            <p:nvSpPr>
              <p:cNvPr id="14" name="Freeform 21">
                <a:extLst>
                  <a:ext uri="{FF2B5EF4-FFF2-40B4-BE49-F238E27FC236}">
                    <a16:creationId xmlns:a16="http://schemas.microsoft.com/office/drawing/2014/main" id="{2194DCCB-96AD-5573-A91F-9DC1C58DF64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algn="l" rtl="0"/>
                <a:endParaRPr lang="en-US"/>
              </a:p>
            </p:txBody>
          </p:sp>
          <p:sp>
            <p:nvSpPr>
              <p:cNvPr id="15" name="Freeform 22">
                <a:extLst>
                  <a:ext uri="{FF2B5EF4-FFF2-40B4-BE49-F238E27FC236}">
                    <a16:creationId xmlns:a16="http://schemas.microsoft.com/office/drawing/2014/main" id="{1CA4865D-3B2D-E496-BD0A-2DB8C4F3B6DB}"/>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algn="l" rtl="0"/>
                <a:endParaRPr lang="en-US"/>
              </a:p>
            </p:txBody>
          </p:sp>
          <p:sp>
            <p:nvSpPr>
              <p:cNvPr id="16" name="Freeform 23">
                <a:extLst>
                  <a:ext uri="{FF2B5EF4-FFF2-40B4-BE49-F238E27FC236}">
                    <a16:creationId xmlns:a16="http://schemas.microsoft.com/office/drawing/2014/main" id="{ED279027-16B5-86AF-A873-CAD68858E8C6}"/>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pPr algn="l" rtl="0"/>
                <a:endParaRPr lang="en-US"/>
              </a:p>
            </p:txBody>
          </p:sp>
          <p:sp>
            <p:nvSpPr>
              <p:cNvPr id="17" name="Freeform 24">
                <a:extLst>
                  <a:ext uri="{FF2B5EF4-FFF2-40B4-BE49-F238E27FC236}">
                    <a16:creationId xmlns:a16="http://schemas.microsoft.com/office/drawing/2014/main" id="{B896F235-B8D3-C192-B23B-548E36EF7EC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pPr algn="l" rtl="0"/>
                <a:endParaRPr lang="en-US"/>
              </a:p>
            </p:txBody>
          </p:sp>
          <p:sp>
            <p:nvSpPr>
              <p:cNvPr id="18" name="Freeform 25">
                <a:extLst>
                  <a:ext uri="{FF2B5EF4-FFF2-40B4-BE49-F238E27FC236}">
                    <a16:creationId xmlns:a16="http://schemas.microsoft.com/office/drawing/2014/main" id="{0069C247-52E8-FDAE-469E-BB4268C311E3}"/>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pPr algn="l" rtl="0"/>
                <a:endParaRPr lang="en-US"/>
              </a:p>
            </p:txBody>
          </p:sp>
          <p:sp>
            <p:nvSpPr>
              <p:cNvPr id="19" name="Freeform 26">
                <a:extLst>
                  <a:ext uri="{FF2B5EF4-FFF2-40B4-BE49-F238E27FC236}">
                    <a16:creationId xmlns:a16="http://schemas.microsoft.com/office/drawing/2014/main" id="{919425F7-AB84-DED3-26A6-A71A0E6FD0B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pPr algn="l" rtl="0"/>
                <a:endParaRPr lang="en-US"/>
              </a:p>
            </p:txBody>
          </p:sp>
          <p:sp>
            <p:nvSpPr>
              <p:cNvPr id="20" name="Freeform 27">
                <a:extLst>
                  <a:ext uri="{FF2B5EF4-FFF2-40B4-BE49-F238E27FC236}">
                    <a16:creationId xmlns:a16="http://schemas.microsoft.com/office/drawing/2014/main" id="{2A3484C4-E489-107A-AB41-B984E981055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pPr algn="l" rtl="0"/>
                <a:endParaRPr lang="en-US"/>
              </a:p>
            </p:txBody>
          </p:sp>
          <p:sp>
            <p:nvSpPr>
              <p:cNvPr id="21" name="Freeform 28">
                <a:extLst>
                  <a:ext uri="{FF2B5EF4-FFF2-40B4-BE49-F238E27FC236}">
                    <a16:creationId xmlns:a16="http://schemas.microsoft.com/office/drawing/2014/main" id="{BAA5F073-AE53-5D74-3BB2-3639AA4D2DA9}"/>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pPr algn="l" rtl="0"/>
                <a:endParaRPr lang="en-US"/>
              </a:p>
            </p:txBody>
          </p:sp>
          <p:sp>
            <p:nvSpPr>
              <p:cNvPr id="22" name="Freeform 29">
                <a:extLst>
                  <a:ext uri="{FF2B5EF4-FFF2-40B4-BE49-F238E27FC236}">
                    <a16:creationId xmlns:a16="http://schemas.microsoft.com/office/drawing/2014/main" id="{D4750043-F203-F5BD-5D56-D7E428E2114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pPr algn="l" rtl="0"/>
                <a:endParaRPr lang="en-US"/>
              </a:p>
            </p:txBody>
          </p:sp>
          <p:sp>
            <p:nvSpPr>
              <p:cNvPr id="23" name="Freeform 30">
                <a:extLst>
                  <a:ext uri="{FF2B5EF4-FFF2-40B4-BE49-F238E27FC236}">
                    <a16:creationId xmlns:a16="http://schemas.microsoft.com/office/drawing/2014/main" id="{318376C7-1015-1047-7DFB-A2D9AC734D44}"/>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933563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475667" y="763789"/>
            <a:ext cx="8100833" cy="5134019"/>
          </a:xfrm>
        </p:spPr>
        <p:txBody>
          <a:bodyPr/>
          <a:lstStyle/>
          <a:p>
            <a:pPr marL="12700" indent="-12700" algn="l" rtl="0">
              <a:lnSpc>
                <a:spcPts val="2340"/>
              </a:lnSpc>
              <a:spcBef>
                <a:spcPts val="0"/>
              </a:spcBef>
            </a:pPr>
            <a:r>
              <a:rPr lang="en-IE" sz="2200" dirty="0">
                <a:solidFill>
                  <a:srgbClr val="424242"/>
                </a:solidFill>
              </a:rPr>
              <a:t>Folk bliver syge enten af</a:t>
            </a:r>
            <a:r>
              <a:rPr lang="en-IE" sz="2200" b="1" dirty="0">
                <a:solidFill>
                  <a:srgbClr val="424242"/>
                </a:solidFill>
              </a:rPr>
              <a:t>spise</a:t>
            </a:r>
            <a:r>
              <a:rPr lang="en-IE" sz="2200" dirty="0">
                <a:solidFill>
                  <a:srgbClr val="424242"/>
                </a:solidFill>
              </a:rPr>
              <a:t> </a:t>
            </a:r>
            <a:r>
              <a:rPr lang="en-IE" sz="2200" b="1" dirty="0">
                <a:solidFill>
                  <a:srgbClr val="424242"/>
                </a:solidFill>
              </a:rPr>
              <a:t>bakterier/vira</a:t>
            </a:r>
            <a:r>
              <a:rPr lang="en-IE" sz="2200" dirty="0">
                <a:solidFill>
                  <a:srgbClr val="424242"/>
                </a:solidFill>
              </a:rPr>
              <a:t>eller ved at spise</a:t>
            </a:r>
            <a:r>
              <a:rPr lang="en-IE" sz="2200" b="1" dirty="0">
                <a:solidFill>
                  <a:srgbClr val="424242"/>
                </a:solidFill>
              </a:rPr>
              <a:t>toksiner</a:t>
            </a:r>
            <a:r>
              <a:rPr lang="en-IE" sz="2200" dirty="0">
                <a:solidFill>
                  <a:srgbClr val="424242"/>
                </a:solidFill>
              </a:rPr>
              <a:t>fremstillet af bakterier. Nogle bakterier producerer</a:t>
            </a:r>
            <a:r>
              <a:rPr lang="en-IE" sz="2200" b="1" dirty="0">
                <a:solidFill>
                  <a:srgbClr val="424242"/>
                </a:solidFill>
              </a:rPr>
              <a:t>sporer</a:t>
            </a:r>
            <a:r>
              <a:rPr lang="en-IE" sz="2200" dirty="0">
                <a:solidFill>
                  <a:srgbClr val="424242"/>
                </a:solidFill>
              </a:rPr>
              <a:t>som er meget modstandsdygtige over for normale tilberedningstemperaturer (hvorfor konservering fungerer så godt til at konservere mad).</a:t>
            </a: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r>
              <a:rPr lang="en-IE" sz="2200" b="1" dirty="0">
                <a:solidFill>
                  <a:srgbClr val="296B5F"/>
                </a:solidFill>
              </a:rPr>
              <a:t>Madforgiftning er normalt forårsaget af:</a:t>
            </a: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r>
              <a:rPr lang="en-IE" sz="2200" b="1" dirty="0">
                <a:solidFill>
                  <a:srgbClr val="424242"/>
                </a:solidFill>
              </a:rPr>
              <a:t>Campylobacter</a:t>
            </a:r>
            <a:r>
              <a:rPr lang="en-IE" sz="2200" dirty="0">
                <a:solidFill>
                  <a:srgbClr val="424242"/>
                </a:solidFill>
              </a:rPr>
              <a:t>bakterie,</a:t>
            </a:r>
            <a:r>
              <a:rPr lang="en-IE" sz="2200" b="1" dirty="0">
                <a:solidFill>
                  <a:srgbClr val="424242"/>
                </a:solidFill>
              </a:rPr>
              <a:t>Salmonella</a:t>
            </a:r>
            <a:r>
              <a:rPr lang="en-IE" sz="2200" dirty="0">
                <a:solidFill>
                  <a:srgbClr val="424242"/>
                </a:solidFill>
              </a:rPr>
              <a:t>bakterie,</a:t>
            </a:r>
            <a:r>
              <a:rPr lang="en-IE" sz="2200" b="1" dirty="0">
                <a:solidFill>
                  <a:srgbClr val="424242"/>
                </a:solidFill>
              </a:rPr>
              <a:t>Listeria</a:t>
            </a:r>
            <a:r>
              <a:rPr lang="en-IE" sz="2200" dirty="0">
                <a:solidFill>
                  <a:srgbClr val="424242"/>
                </a:solidFill>
              </a:rPr>
              <a:t>bakterie,</a:t>
            </a:r>
            <a:r>
              <a:rPr lang="en-IE" sz="2200" b="1" dirty="0">
                <a:solidFill>
                  <a:srgbClr val="424242"/>
                </a:solidFill>
              </a:rPr>
              <a:t>E coli</a:t>
            </a:r>
            <a:r>
              <a:rPr lang="en-IE" sz="2200" dirty="0">
                <a:solidFill>
                  <a:srgbClr val="424242"/>
                </a:solidFill>
              </a:rPr>
              <a:t>bakterier og</a:t>
            </a:r>
            <a:r>
              <a:rPr lang="en-IE" sz="2200" b="1" dirty="0">
                <a:solidFill>
                  <a:srgbClr val="424242"/>
                </a:solidFill>
              </a:rPr>
              <a:t>Norovirus</a:t>
            </a:r>
            <a:r>
              <a:rPr lang="en-IE" sz="2200" dirty="0">
                <a:solidFill>
                  <a:srgbClr val="424242"/>
                </a:solidFill>
              </a:rPr>
              <a:t>.</a:t>
            </a: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r>
              <a:rPr lang="en-IE" sz="2200" dirty="0">
                <a:solidFill>
                  <a:srgbClr val="424242"/>
                </a:solidFill>
              </a:rPr>
              <a:t>Andre bakterier omfatter: Clostridium</a:t>
            </a:r>
            <a:r>
              <a:rPr lang="en-IE" sz="2200" dirty="0" err="1">
                <a:solidFill>
                  <a:srgbClr val="424242"/>
                </a:solidFill>
              </a:rPr>
              <a:t>perfringens</a:t>
            </a:r>
            <a:r>
              <a:rPr lang="en-IE" sz="2200" dirty="0">
                <a:solidFill>
                  <a:srgbClr val="424242"/>
                </a:solidFill>
              </a:rPr>
              <a:t>, Clostridium botulinum, Staphylococcus aureus,</a:t>
            </a:r>
            <a:r>
              <a:rPr lang="en-IE" sz="2200" dirty="0" err="1">
                <a:solidFill>
                  <a:srgbClr val="424242"/>
                </a:solidFill>
              </a:rPr>
              <a:t>Bascillus</a:t>
            </a:r>
            <a:r>
              <a:rPr lang="en-IE" sz="2200" dirty="0">
                <a:solidFill>
                  <a:srgbClr val="424242"/>
                </a:solidFill>
              </a:rPr>
              <a:t>cereus,</a:t>
            </a:r>
            <a:r>
              <a:rPr lang="en-IE" sz="2200" dirty="0" err="1">
                <a:solidFill>
                  <a:srgbClr val="424242"/>
                </a:solidFill>
              </a:rPr>
              <a:t>Cronobacter</a:t>
            </a:r>
            <a:r>
              <a:rPr lang="en-IE" sz="2200" dirty="0">
                <a:solidFill>
                  <a:srgbClr val="424242"/>
                </a:solidFill>
              </a:rPr>
              <a:t>samt hepatitis A-virus.</a:t>
            </a: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r>
              <a:rPr lang="en-IE" sz="2200" dirty="0">
                <a:solidFill>
                  <a:srgbClr val="424242"/>
                </a:solidFill>
              </a:rPr>
              <a:t>De påvirker meget ofte alvorligt</a:t>
            </a:r>
            <a:r>
              <a:rPr lang="en-IE" sz="2200" b="1" dirty="0">
                <a:solidFill>
                  <a:srgbClr val="424242"/>
                </a:solidFill>
              </a:rPr>
              <a:t>udsatte grupper</a:t>
            </a:r>
            <a:r>
              <a:rPr lang="en-IE" sz="2200" dirty="0">
                <a:solidFill>
                  <a:srgbClr val="424242"/>
                </a:solidFill>
              </a:rPr>
              <a:t>såsom spædbørn, ældre, gravide kvinder og immunkompromitterede personer.</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123070" y="324587"/>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43" name="Graphic 3">
            <a:extLst>
              <a:ext uri="{FF2B5EF4-FFF2-40B4-BE49-F238E27FC236}">
                <a16:creationId xmlns:a16="http://schemas.microsoft.com/office/drawing/2014/main" id="{2B53BE83-F059-F15B-DCD0-E4AF14761C3A}"/>
              </a:ext>
            </a:extLst>
          </p:cNvPr>
          <p:cNvGrpSpPr/>
          <p:nvPr/>
        </p:nvGrpSpPr>
        <p:grpSpPr>
          <a:xfrm>
            <a:off x="2132357" y="4823006"/>
            <a:ext cx="1073455" cy="1074802"/>
            <a:chOff x="6601914" y="3685068"/>
            <a:chExt cx="1090935" cy="1092304"/>
          </a:xfrm>
          <a:solidFill>
            <a:srgbClr val="296B5F"/>
          </a:solidFill>
        </p:grpSpPr>
        <p:sp>
          <p:nvSpPr>
            <p:cNvPr id="44" name="Freeform 43">
              <a:extLst>
                <a:ext uri="{FF2B5EF4-FFF2-40B4-BE49-F238E27FC236}">
                  <a16:creationId xmlns:a16="http://schemas.microsoft.com/office/drawing/2014/main" id="{C731375D-08D3-503E-AB3D-05A0DA685E6A}"/>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E8A116"/>
            </a:solidFill>
            <a:ln w="27426"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C6E3B8D4-5758-91A0-B2B1-F1E0D022872E}"/>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E8A116"/>
            </a:solidFill>
            <a:ln w="27426" cap="flat">
              <a:noFill/>
              <a:prstDash val="solid"/>
              <a:miter/>
            </a:ln>
          </p:spPr>
          <p:txBody>
            <a:bodyPr rtlCol="0" anchor="ctr"/>
            <a:lstStyle/>
            <a:p>
              <a:pPr algn="l" rtl="0"/>
              <a:endParaRPr lang="en-US"/>
            </a:p>
          </p:txBody>
        </p:sp>
        <p:grpSp>
          <p:nvGrpSpPr>
            <p:cNvPr id="46" name="Graphic 3">
              <a:extLst>
                <a:ext uri="{FF2B5EF4-FFF2-40B4-BE49-F238E27FC236}">
                  <a16:creationId xmlns:a16="http://schemas.microsoft.com/office/drawing/2014/main" id="{926F50ED-AC4E-49A4-E74C-66EAEAF11196}"/>
                </a:ext>
              </a:extLst>
            </p:cNvPr>
            <p:cNvGrpSpPr/>
            <p:nvPr/>
          </p:nvGrpSpPr>
          <p:grpSpPr>
            <a:xfrm>
              <a:off x="6601914" y="3685068"/>
              <a:ext cx="1090935" cy="1092304"/>
              <a:chOff x="6601914" y="3685068"/>
              <a:chExt cx="1090935" cy="1092304"/>
            </a:xfrm>
            <a:grpFill/>
          </p:grpSpPr>
          <p:sp>
            <p:nvSpPr>
              <p:cNvPr id="47" name="Freeform 46">
                <a:extLst>
                  <a:ext uri="{FF2B5EF4-FFF2-40B4-BE49-F238E27FC236}">
                    <a16:creationId xmlns:a16="http://schemas.microsoft.com/office/drawing/2014/main" id="{B68AB357-CDDB-A3AE-CA14-D03D11197014}"/>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48" name="Freeform 47">
                <a:extLst>
                  <a:ext uri="{FF2B5EF4-FFF2-40B4-BE49-F238E27FC236}">
                    <a16:creationId xmlns:a16="http://schemas.microsoft.com/office/drawing/2014/main" id="{779405A1-B906-188D-3931-23936526B7B1}"/>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grpSp>
            <p:nvGrpSpPr>
              <p:cNvPr id="49" name="Graphic 3">
                <a:extLst>
                  <a:ext uri="{FF2B5EF4-FFF2-40B4-BE49-F238E27FC236}">
                    <a16:creationId xmlns:a16="http://schemas.microsoft.com/office/drawing/2014/main" id="{53BE1551-110F-D193-0B44-9A283FFA2D8E}"/>
                  </a:ext>
                </a:extLst>
              </p:cNvPr>
              <p:cNvGrpSpPr/>
              <p:nvPr/>
            </p:nvGrpSpPr>
            <p:grpSpPr>
              <a:xfrm>
                <a:off x="6601914" y="3685068"/>
                <a:ext cx="1090935" cy="1092304"/>
                <a:chOff x="6601914" y="3685068"/>
                <a:chExt cx="1090935" cy="1092304"/>
              </a:xfrm>
              <a:grpFill/>
            </p:grpSpPr>
            <p:sp>
              <p:nvSpPr>
                <p:cNvPr id="70" name="Freeform 69">
                  <a:extLst>
                    <a:ext uri="{FF2B5EF4-FFF2-40B4-BE49-F238E27FC236}">
                      <a16:creationId xmlns:a16="http://schemas.microsoft.com/office/drawing/2014/main" id="{0CF2CBF5-2AF6-7A6D-1A3A-229BF915A6C1}"/>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71" name="Freeform 70">
                  <a:extLst>
                    <a:ext uri="{FF2B5EF4-FFF2-40B4-BE49-F238E27FC236}">
                      <a16:creationId xmlns:a16="http://schemas.microsoft.com/office/drawing/2014/main" id="{B688FCE2-A62B-9132-8846-F5AB89C66221}"/>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pPr algn="l" rtl="0"/>
                  <a:endParaRPr lang="en-US"/>
                </a:p>
              </p:txBody>
            </p:sp>
          </p:grpSp>
          <p:sp>
            <p:nvSpPr>
              <p:cNvPr id="50" name="Freeform 49">
                <a:extLst>
                  <a:ext uri="{FF2B5EF4-FFF2-40B4-BE49-F238E27FC236}">
                    <a16:creationId xmlns:a16="http://schemas.microsoft.com/office/drawing/2014/main" id="{72987E1D-AE7E-F678-77B2-68C55D8DC17B}"/>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24DC37BA-5DFF-C420-D2B2-E288F2E4EF6E}"/>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37DED313-29F1-6DD2-0506-C476B17E523B}"/>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38A363DC-4CC7-5BBA-2D35-1D14278574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BA86D9A4-FCB1-6290-3FB1-908410F23A4A}"/>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C0CD5131-0F74-2553-D90C-947B5CB30965}"/>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A9A2DA76-2F39-1A6B-4A7F-DB6A49A1E837}"/>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7" name="Freeform 56">
                <a:extLst>
                  <a:ext uri="{FF2B5EF4-FFF2-40B4-BE49-F238E27FC236}">
                    <a16:creationId xmlns:a16="http://schemas.microsoft.com/office/drawing/2014/main" id="{54384D0B-C730-4AC2-4547-681D8D4E59A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8" name="Freeform 57">
                <a:extLst>
                  <a:ext uri="{FF2B5EF4-FFF2-40B4-BE49-F238E27FC236}">
                    <a16:creationId xmlns:a16="http://schemas.microsoft.com/office/drawing/2014/main" id="{E5E9F989-44ED-7E7D-DEB0-AEAFAE5A9611}"/>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F07CEC90-7D13-2FC3-DC82-1F9CBAC31DD0}"/>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60" name="Freeform 59">
                <a:extLst>
                  <a:ext uri="{FF2B5EF4-FFF2-40B4-BE49-F238E27FC236}">
                    <a16:creationId xmlns:a16="http://schemas.microsoft.com/office/drawing/2014/main" id="{1A9F5AC8-0A8B-DD74-F073-16450CF29EBA}"/>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61" name="Freeform 60">
                <a:extLst>
                  <a:ext uri="{FF2B5EF4-FFF2-40B4-BE49-F238E27FC236}">
                    <a16:creationId xmlns:a16="http://schemas.microsoft.com/office/drawing/2014/main" id="{BA3110D8-E06B-94A5-6F29-6FCAD46CCB80}"/>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pPr algn="l" rtl="0"/>
                <a:endParaRPr lang="en-US"/>
              </a:p>
            </p:txBody>
          </p:sp>
          <p:sp>
            <p:nvSpPr>
              <p:cNvPr id="62" name="Freeform 61">
                <a:extLst>
                  <a:ext uri="{FF2B5EF4-FFF2-40B4-BE49-F238E27FC236}">
                    <a16:creationId xmlns:a16="http://schemas.microsoft.com/office/drawing/2014/main" id="{47F9B4F9-FE74-EDBE-4E5B-AC0F5CB92A9A}"/>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3" name="Freeform 62">
                <a:extLst>
                  <a:ext uri="{FF2B5EF4-FFF2-40B4-BE49-F238E27FC236}">
                    <a16:creationId xmlns:a16="http://schemas.microsoft.com/office/drawing/2014/main" id="{20C3E110-BFBD-1926-099C-4E6141808688}"/>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4" name="Freeform 63">
                <a:extLst>
                  <a:ext uri="{FF2B5EF4-FFF2-40B4-BE49-F238E27FC236}">
                    <a16:creationId xmlns:a16="http://schemas.microsoft.com/office/drawing/2014/main" id="{8011FBC0-409E-2B69-DF37-F64FD42C6FFB}"/>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6E7BFF52-A855-569B-89D3-71C5B7A89216}"/>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EF40BB45-8C0C-D03F-96FA-01D1104F6D9B}"/>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A6571058-59BF-CE85-B98B-E960F50D538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CAA95B17-5539-13EF-33FC-701E500F3B8B}"/>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69" name="Freeform 68">
                <a:extLst>
                  <a:ext uri="{FF2B5EF4-FFF2-40B4-BE49-F238E27FC236}">
                    <a16:creationId xmlns:a16="http://schemas.microsoft.com/office/drawing/2014/main" id="{7F92A114-C392-8F33-0D8D-C60D5B741301}"/>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grpSp>
      </p:grpSp>
      <p:sp>
        <p:nvSpPr>
          <p:cNvPr id="35" name="Text Placeholder 3">
            <a:extLst>
              <a:ext uri="{FF2B5EF4-FFF2-40B4-BE49-F238E27FC236}">
                <a16:creationId xmlns:a16="http://schemas.microsoft.com/office/drawing/2014/main" id="{9E0FD84C-0DB0-A747-9C28-9505FE9A7E00}"/>
              </a:ext>
            </a:extLst>
          </p:cNvPr>
          <p:cNvSpPr txBox="1">
            <a:spLocks/>
          </p:cNvSpPr>
          <p:nvPr/>
        </p:nvSpPr>
        <p:spPr>
          <a:xfrm>
            <a:off x="615500" y="720951"/>
            <a:ext cx="2988913"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dirty="0">
                <a:solidFill>
                  <a:srgbClr val="E8A116"/>
                </a:solidFill>
              </a:rPr>
              <a:t>3.2</a:t>
            </a:r>
          </a:p>
          <a:p>
            <a:pPr algn="l" rtl="0"/>
            <a:r>
              <a:rPr lang="en-US" b="1" dirty="0">
                <a:solidFill>
                  <a:srgbClr val="E8A116"/>
                </a:solidFill>
              </a:rPr>
              <a:t>Fødevarebårne sygdomme</a:t>
            </a:r>
          </a:p>
          <a:p>
            <a:pPr algn="l" rtl="0"/>
            <a:endParaRPr lang="en-US" b="1" dirty="0">
              <a:solidFill>
                <a:srgbClr val="E8A116"/>
              </a:solidFill>
            </a:endParaRPr>
          </a:p>
        </p:txBody>
      </p:sp>
    </p:spTree>
    <p:extLst>
      <p:ext uri="{BB962C8B-B14F-4D97-AF65-F5344CB8AC3E}">
        <p14:creationId xmlns:p14="http://schemas.microsoft.com/office/powerpoint/2010/main" val="2316105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475667" y="763789"/>
            <a:ext cx="8100833" cy="5134019"/>
          </a:xfrm>
        </p:spPr>
        <p:txBody>
          <a:bodyPr/>
          <a:lstStyle/>
          <a:p>
            <a:pPr marL="12700" indent="-12700" algn="l" rtl="0">
              <a:lnSpc>
                <a:spcPts val="2340"/>
              </a:lnSpc>
              <a:spcBef>
                <a:spcPts val="0"/>
              </a:spcBef>
            </a:pPr>
            <a:r>
              <a:rPr lang="en-IE" sz="2200" b="1" dirty="0">
                <a:solidFill>
                  <a:srgbClr val="296B5F"/>
                </a:solidFill>
              </a:rPr>
              <a:t>Risikofødevarer omfatter:</a:t>
            </a:r>
          </a:p>
          <a:p>
            <a:pPr marL="12700" indent="-12700" algn="l" rtl="0">
              <a:lnSpc>
                <a:spcPct val="100000"/>
              </a:lnSpc>
              <a:spcBef>
                <a:spcPts val="0"/>
              </a:spcBef>
            </a:pPr>
            <a:endParaRPr lang="en-IE" sz="800" dirty="0">
              <a:solidFill>
                <a:srgbClr val="424242"/>
              </a:solidFill>
            </a:endParaRPr>
          </a:p>
          <a:p>
            <a:pPr marL="342900" indent="-342900" algn="l" rtl="0">
              <a:lnSpc>
                <a:spcPts val="2340"/>
              </a:lnSpc>
              <a:spcBef>
                <a:spcPts val="0"/>
              </a:spcBef>
              <a:buClr>
                <a:srgbClr val="296B5F"/>
              </a:buClr>
              <a:buFont typeface="Arial" panose="020B0604020202020204" pitchFamily="34" charset="0"/>
              <a:buChar char="•"/>
            </a:pPr>
            <a:r>
              <a:rPr lang="en-IE" sz="2200" dirty="0">
                <a:solidFill>
                  <a:srgbClr val="424242"/>
                </a:solidFill>
              </a:rPr>
              <a:t>Klar-til-spise fødevarer;</a:t>
            </a:r>
          </a:p>
          <a:p>
            <a:pPr marL="342900" indent="-342900" algn="l" rtl="0">
              <a:lnSpc>
                <a:spcPts val="2340"/>
              </a:lnSpc>
              <a:spcBef>
                <a:spcPts val="0"/>
              </a:spcBef>
              <a:buClr>
                <a:srgbClr val="296B5F"/>
              </a:buClr>
              <a:buFont typeface="Arial" panose="020B0604020202020204" pitchFamily="34" charset="0"/>
              <a:buChar char="•"/>
            </a:pPr>
            <a:r>
              <a:rPr lang="en-IE" sz="2200" dirty="0">
                <a:solidFill>
                  <a:srgbClr val="424242"/>
                </a:solidFill>
              </a:rPr>
              <a:t>Salater og rå bladgrøntsager;</a:t>
            </a:r>
          </a:p>
          <a:p>
            <a:pPr marL="342900" indent="-342900" algn="l" rtl="0">
              <a:lnSpc>
                <a:spcPts val="2340"/>
              </a:lnSpc>
              <a:spcBef>
                <a:spcPts val="0"/>
              </a:spcBef>
              <a:buClr>
                <a:srgbClr val="296B5F"/>
              </a:buClr>
              <a:buFont typeface="Arial" panose="020B0604020202020204" pitchFamily="34" charset="0"/>
              <a:buChar char="•"/>
            </a:pPr>
            <a:r>
              <a:rPr lang="en-IE" sz="2200" dirty="0">
                <a:solidFill>
                  <a:srgbClr val="424242"/>
                </a:solidFill>
              </a:rPr>
              <a:t>Fisk og kødprodukter kogte og rå;</a:t>
            </a:r>
          </a:p>
          <a:p>
            <a:pPr marL="342900" indent="-342900" algn="l" rtl="0">
              <a:lnSpc>
                <a:spcPts val="2340"/>
              </a:lnSpc>
              <a:spcBef>
                <a:spcPts val="0"/>
              </a:spcBef>
              <a:buClr>
                <a:srgbClr val="296B5F"/>
              </a:buClr>
              <a:buFont typeface="Arial" panose="020B0604020202020204" pitchFamily="34" charset="0"/>
              <a:buChar char="•"/>
            </a:pPr>
            <a:r>
              <a:rPr lang="en-IE" sz="2200" dirty="0">
                <a:solidFill>
                  <a:srgbClr val="424242"/>
                </a:solidFill>
              </a:rPr>
              <a:t>Mælk og mejeriprodukter, især upasteuriseret mælk og mejeriprodukter;</a:t>
            </a:r>
          </a:p>
          <a:p>
            <a:pPr marL="342900" indent="-342900" algn="l" rtl="0">
              <a:lnSpc>
                <a:spcPts val="2340"/>
              </a:lnSpc>
              <a:spcBef>
                <a:spcPts val="0"/>
              </a:spcBef>
              <a:buClr>
                <a:srgbClr val="296B5F"/>
              </a:buClr>
              <a:buFont typeface="Arial" panose="020B0604020202020204" pitchFamily="34" charset="0"/>
              <a:buChar char="•"/>
            </a:pPr>
            <a:r>
              <a:rPr lang="en-IE" sz="2200" dirty="0">
                <a:solidFill>
                  <a:srgbClr val="424242"/>
                </a:solidFill>
              </a:rPr>
              <a:t>Æg og ægprodukter, især produkter fremstillet af rå æg, såsom tiramisu, mousse og hjemmelavet mayonnaise;</a:t>
            </a:r>
          </a:p>
          <a:p>
            <a:pPr marL="342900" indent="-342900" algn="l" rtl="0">
              <a:lnSpc>
                <a:spcPts val="2340"/>
              </a:lnSpc>
              <a:spcBef>
                <a:spcPts val="0"/>
              </a:spcBef>
              <a:buClr>
                <a:srgbClr val="296B5F"/>
              </a:buClr>
              <a:buFont typeface="Arial" panose="020B0604020202020204" pitchFamily="34" charset="0"/>
              <a:buChar char="•"/>
            </a:pPr>
            <a:r>
              <a:rPr lang="en-IE" sz="2200" dirty="0">
                <a:solidFill>
                  <a:srgbClr val="424242"/>
                </a:solidFill>
              </a:rPr>
              <a:t>Upasteuriseret frugt- og grøntsagsjuice;</a:t>
            </a:r>
          </a:p>
          <a:p>
            <a:pPr marL="342900" indent="-342900" algn="l" rtl="0">
              <a:lnSpc>
                <a:spcPts val="2340"/>
              </a:lnSpc>
              <a:spcBef>
                <a:spcPts val="0"/>
              </a:spcBef>
              <a:buClr>
                <a:srgbClr val="296B5F"/>
              </a:buClr>
              <a:buFont typeface="Arial" panose="020B0604020202020204" pitchFamily="34" charset="0"/>
              <a:buChar char="•"/>
            </a:pPr>
            <a:r>
              <a:rPr lang="en-IE" sz="2200" dirty="0">
                <a:solidFill>
                  <a:srgbClr val="424242"/>
                </a:solidFill>
              </a:rPr>
              <a:t>Ukloreret drikkevand fra private brønde og gruppeordningskilder.</a:t>
            </a: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r>
              <a:rPr lang="en-IE" sz="2200" dirty="0">
                <a:solidFill>
                  <a:srgbClr val="424242"/>
                </a:solidFill>
              </a:rPr>
              <a:t>Data fra britiske og amerikanske undersøgelser har kun fundet det</a:t>
            </a:r>
            <a:r>
              <a:rPr lang="en-IE" sz="2200" b="1" dirty="0">
                <a:solidFill>
                  <a:srgbClr val="424242"/>
                </a:solidFill>
              </a:rPr>
              <a:t>50 % til 60 %</a:t>
            </a:r>
            <a:r>
              <a:rPr lang="en-IE" sz="2200" dirty="0">
                <a:solidFill>
                  <a:srgbClr val="424242"/>
                </a:solidFill>
              </a:rPr>
              <a:t>af folk</a:t>
            </a:r>
            <a:r>
              <a:rPr lang="en-IE" sz="2200" b="1" dirty="0">
                <a:solidFill>
                  <a:srgbClr val="424242"/>
                </a:solidFill>
              </a:rPr>
              <a:t>vaske deres hænder</a:t>
            </a:r>
            <a:r>
              <a:rPr lang="en-IE" sz="2200" dirty="0">
                <a:solidFill>
                  <a:srgbClr val="424242"/>
                </a:solidFill>
              </a:rPr>
              <a:t>efter toiletbesøg, og at mænd og dem i de yngre aldersgrupper har en tendens til at have dårligere håndvask. Sjov kendsgerning:</a:t>
            </a:r>
            <a:r>
              <a:rPr lang="en-IE" b="1" dirty="0">
                <a:solidFill>
                  <a:srgbClr val="E8A116"/>
                </a:solidFill>
              </a:rPr>
              <a:t>1 g menneskelig afføring har 1 billion mikrober</a:t>
            </a:r>
            <a:r>
              <a:rPr lang="en-IE" sz="2200" dirty="0">
                <a:solidFill>
                  <a:srgbClr val="424242"/>
                </a:solidFill>
              </a:rPr>
              <a:t>(det er en million millioner! Eller 1.000.000.000.000)</a:t>
            </a: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endParaRPr lang="en-IE" sz="2200" dirty="0">
              <a:solidFill>
                <a:srgbClr val="424242"/>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123070" y="324587"/>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9E0FD84C-0DB0-A747-9C28-9505FE9A7E00}"/>
              </a:ext>
            </a:extLst>
          </p:cNvPr>
          <p:cNvSpPr txBox="1">
            <a:spLocks/>
          </p:cNvSpPr>
          <p:nvPr/>
        </p:nvSpPr>
        <p:spPr>
          <a:xfrm>
            <a:off x="615500" y="720951"/>
            <a:ext cx="2988913"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a:solidFill>
                  <a:srgbClr val="E8A116"/>
                </a:solidFill>
              </a:rPr>
              <a:t>3.2</a:t>
            </a:r>
          </a:p>
          <a:p>
            <a:pPr algn="l" rtl="0"/>
            <a:r>
              <a:rPr lang="en-US" b="1">
                <a:solidFill>
                  <a:srgbClr val="E8A116"/>
                </a:solidFill>
              </a:rPr>
              <a:t>Fødevarebårne sygdomme</a:t>
            </a:r>
          </a:p>
          <a:p>
            <a:pPr algn="l" rtl="0"/>
            <a:endParaRPr lang="en-US" b="1" dirty="0">
              <a:solidFill>
                <a:srgbClr val="E8A116"/>
              </a:solidFill>
            </a:endParaRPr>
          </a:p>
        </p:txBody>
      </p:sp>
      <p:sp>
        <p:nvSpPr>
          <p:cNvPr id="42" name="Freeform 41">
            <a:extLst>
              <a:ext uri="{FF2B5EF4-FFF2-40B4-BE49-F238E27FC236}">
                <a16:creationId xmlns:a16="http://schemas.microsoft.com/office/drawing/2014/main" id="{0D414DFD-B208-E005-8241-DD406EC0A4B1}"/>
              </a:ext>
            </a:extLst>
          </p:cNvPr>
          <p:cNvSpPr/>
          <p:nvPr/>
        </p:nvSpPr>
        <p:spPr>
          <a:xfrm>
            <a:off x="1505243" y="4994624"/>
            <a:ext cx="1653361" cy="702791"/>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w="27426" cap="flat">
            <a:noFill/>
            <a:prstDash val="solid"/>
            <a:miter/>
          </a:ln>
        </p:spPr>
        <p:txBody>
          <a:bodyPr rtlCol="0" anchor="ctr"/>
          <a:lstStyle/>
          <a:p>
            <a:pPr algn="l" rtl="0"/>
            <a:endParaRPr lang="en-US"/>
          </a:p>
        </p:txBody>
      </p:sp>
    </p:spTree>
    <p:extLst>
      <p:ext uri="{BB962C8B-B14F-4D97-AF65-F5344CB8AC3E}">
        <p14:creationId xmlns:p14="http://schemas.microsoft.com/office/powerpoint/2010/main" val="2169806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54125" indent="-1254125" algn="l" rtl="0"/>
            <a:r>
              <a:rPr lang="en-IE" sz="1800" b="1" dirty="0"/>
              <a:t>Dyrke motion:</a:t>
            </a:r>
            <a:r>
              <a:rPr lang="en-IE" sz="1800" dirty="0"/>
              <a:t>Du har ret til sikker mad...Find ud af, hvem der er ansvarlig for at inspicere og regulere fødevarevirksomheder i dit land. For eksempel i Irland inspiceres fødevarelokaler og fødevareklager af Environmental Health Officers (EHO'er) fra Health Service på vegne af Food Safety Authority of Ireland.</a:t>
            </a:r>
          </a:p>
          <a:p>
            <a:pPr marL="1254125" indent="-1254125" algn="l" rtl="0"/>
            <a:endParaRPr lang="en-IE" sz="1800" b="1" dirty="0"/>
          </a:p>
          <a:p>
            <a:pPr marL="1254125" indent="-1254125" algn="l" rtl="0"/>
            <a:r>
              <a:rPr lang="en-IE" sz="1800" b="1" dirty="0"/>
              <a:t>Hjemmesider</a:t>
            </a:r>
            <a:r>
              <a:rPr lang="en-IE" sz="1800" dirty="0"/>
              <a:t>: Hvorfor vaske dine hænder.</a:t>
            </a:r>
            <a:r>
              <a:rPr lang="en-IE" sz="1800" dirty="0">
                <a:solidFill>
                  <a:srgbClr val="87AF3F"/>
                </a:solidFill>
                <a:hlinkClick r:id="rId2">
                  <a:extLst>
                    <a:ext uri="{A12FA001-AC4F-418D-AE19-62706E023703}">
                      <ahyp:hlinkClr xmlns:ahyp="http://schemas.microsoft.com/office/drawing/2018/hyperlinkcolor" val="tx"/>
                    </a:ext>
                  </a:extLst>
                </a:hlinkClick>
              </a:rPr>
              <a:t>https://www.cdc.gov/handwashing/why-handwashing</a:t>
            </a:r>
            <a:r>
              <a:rPr lang="en-IE" sz="1800" dirty="0">
                <a:solidFill>
                  <a:srgbClr val="87AF3F"/>
                </a:solidFill>
              </a:rPr>
              <a:t>.</a:t>
            </a:r>
          </a:p>
          <a:p>
            <a:pPr marL="1254125" indent="-1254125" algn="l" rtl="0"/>
            <a:r>
              <a:rPr lang="en-IE" sz="1800" dirty="0">
                <a:solidFill>
                  <a:srgbClr val="87AF3F"/>
                </a:solidFill>
              </a:rPr>
              <a:t> </a:t>
            </a:r>
            <a:r>
              <a:rPr lang="en-IE" sz="1800" dirty="0"/>
              <a:t>Fødevarebårne patogener html</a:t>
            </a:r>
            <a:r>
              <a:rPr lang="en-IE" sz="1800" dirty="0">
                <a:solidFill>
                  <a:srgbClr val="87AF3F"/>
                </a:solidFill>
              </a:rPr>
              <a:t> </a:t>
            </a:r>
            <a:r>
              <a:rPr lang="en-IE" sz="1800" dirty="0">
                <a:solidFill>
                  <a:srgbClr val="87AF3F"/>
                </a:solidFill>
                <a:hlinkClick r:id="rId3">
                  <a:extLst>
                    <a:ext uri="{A12FA001-AC4F-418D-AE19-62706E023703}">
                      <ahyp:hlinkClr xmlns:ahyp="http://schemas.microsoft.com/office/drawing/2018/hyperlinkcolor" val="tx"/>
                    </a:ext>
                  </a:extLst>
                </a:hlinkClick>
              </a:rPr>
              <a:t>https://www.fda.gov/food/foodborne-pathogens</a:t>
            </a:r>
            <a:endParaRPr lang="en-IE" sz="1800" dirty="0">
              <a:solidFill>
                <a:srgbClr val="87AF3F"/>
              </a:solidFill>
            </a:endParaRPr>
          </a:p>
          <a:p>
            <a:pPr marL="1254125" indent="-1254125" algn="l" rtl="0"/>
            <a:endParaRPr lang="en-IE" sz="1800" dirty="0"/>
          </a:p>
          <a:p>
            <a:pPr marL="1254125" indent="-1254125" algn="l" rtl="0"/>
            <a:r>
              <a:rPr lang="en-IE" sz="1800" b="1" dirty="0"/>
              <a:t>Youtube:</a:t>
            </a:r>
            <a:r>
              <a:rPr lang="en-IE" sz="1800" dirty="0"/>
              <a:t>Sandheden om madforgiftning</a:t>
            </a:r>
            <a:r>
              <a:rPr lang="en-IE" sz="1800" dirty="0">
                <a:hlinkClick r:id="rId4"/>
              </a:rPr>
              <a:t>https://www.youtube.com/watch?v=Pq2me3r0cz4</a:t>
            </a:r>
            <a:r>
              <a:rPr lang="en-IE" sz="1800" dirty="0"/>
              <a:t> </a:t>
            </a:r>
          </a:p>
          <a:p>
            <a:pPr marL="1254125" indent="-1254125" algn="l" rtl="0"/>
            <a:r>
              <a:rPr lang="en-IE" sz="1800" dirty="0"/>
              <a:t>Madforgiftning og Madsygdom</a:t>
            </a:r>
            <a:r>
              <a:rPr lang="en-IE" sz="1800" dirty="0">
                <a:hlinkClick r:id="rId5"/>
              </a:rPr>
              <a:t>https://www.youtube.com/watch?v=e6F-wg9ESEE</a:t>
            </a:r>
            <a:r>
              <a:rPr lang="en-IE" sz="1800" dirty="0"/>
              <a:t> </a:t>
            </a:r>
          </a:p>
          <a:p>
            <a:pPr marL="1254125" indent="-1254125" algn="l" rtl="0"/>
            <a:endParaRPr lang="en-IE" sz="1800" b="1" dirty="0"/>
          </a:p>
          <a:p>
            <a:pPr marL="1254125" indent="-1254125" algn="l" rtl="0"/>
            <a:r>
              <a:rPr lang="en-IE" sz="1800" b="1" dirty="0"/>
              <a:t>Offentliggørelse:</a:t>
            </a:r>
            <a:r>
              <a:rPr lang="en-IE" sz="1800" dirty="0"/>
              <a:t>WHO. 2009. Håndhygiejnevejledning</a:t>
            </a:r>
            <a:r>
              <a:rPr lang="en-IE" sz="1800" dirty="0">
                <a:solidFill>
                  <a:srgbClr val="87AF3F"/>
                </a:solidFill>
                <a:hlinkClick r:id="rId6">
                  <a:extLst>
                    <a:ext uri="{A12FA001-AC4F-418D-AE19-62706E023703}">
                      <ahyp:hlinkClr xmlns:ahyp="http://schemas.microsoft.com/office/drawing/2018/hyperlinkcolor" val="tx"/>
                    </a:ext>
                  </a:extLst>
                </a:hlinkClick>
              </a:rPr>
              <a:t>https://www.ncbi.nlm.nih.gov/books/NBK144001/</a:t>
            </a:r>
            <a:r>
              <a:rPr lang="en-IE" sz="1800" dirty="0">
                <a:solidFill>
                  <a:srgbClr val="87AF3F"/>
                </a:solidFill>
              </a:rPr>
              <a:t> </a:t>
            </a:r>
          </a:p>
          <a:p>
            <a:pPr marL="1254125" indent="-1254125" algn="l" rtl="0"/>
            <a:endParaRPr lang="en-IE" sz="1800" dirty="0"/>
          </a:p>
          <a:p>
            <a:pPr marL="1254125" indent="-1254125"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393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988913" cy="803654"/>
          </a:xfrm>
        </p:spPr>
        <p:txBody>
          <a:bodyPr/>
          <a:lstStyle/>
          <a:p>
            <a:pPr algn="l" rtl="0"/>
            <a:r>
              <a:rPr lang="en-US" b="1" dirty="0">
                <a:solidFill>
                  <a:srgbClr val="E8A116"/>
                </a:solidFill>
              </a:rPr>
              <a:t>3.3 EU-fødevaremærkning, ernærings- og sundhedsanprisninger</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724628" y="306903"/>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8E7E726-0E4F-E1F5-A3F2-F9E90ACA6D8A}"/>
              </a:ext>
            </a:extLst>
          </p:cNvPr>
          <p:cNvGrpSpPr/>
          <p:nvPr/>
        </p:nvGrpSpPr>
        <p:grpSpPr>
          <a:xfrm>
            <a:off x="3171123" y="4850921"/>
            <a:ext cx="877031" cy="989677"/>
            <a:chOff x="4643578" y="432838"/>
            <a:chExt cx="1028134" cy="1160188"/>
          </a:xfrm>
          <a:solidFill>
            <a:srgbClr val="296B5F"/>
          </a:solidFill>
        </p:grpSpPr>
        <p:sp>
          <p:nvSpPr>
            <p:cNvPr id="6" name="Freeform 5">
              <a:extLst>
                <a:ext uri="{FF2B5EF4-FFF2-40B4-BE49-F238E27FC236}">
                  <a16:creationId xmlns:a16="http://schemas.microsoft.com/office/drawing/2014/main" id="{E73E216B-E71E-668C-E070-CE096B591A13}"/>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3208C4BD-F9CF-A740-6B1A-E5C938CED23F}"/>
                </a:ext>
              </a:extLst>
            </p:cNvPr>
            <p:cNvGrpSpPr/>
            <p:nvPr/>
          </p:nvGrpSpPr>
          <p:grpSpPr>
            <a:xfrm>
              <a:off x="4643578" y="432838"/>
              <a:ext cx="1028134" cy="1160188"/>
              <a:chOff x="4643578" y="432838"/>
              <a:chExt cx="1028134" cy="1160188"/>
            </a:xfrm>
            <a:grpFill/>
          </p:grpSpPr>
          <p:sp>
            <p:nvSpPr>
              <p:cNvPr id="8" name="Freeform 7">
                <a:extLst>
                  <a:ext uri="{FF2B5EF4-FFF2-40B4-BE49-F238E27FC236}">
                    <a16:creationId xmlns:a16="http://schemas.microsoft.com/office/drawing/2014/main" id="{56DADBB1-668E-7243-0BC6-01F036A639A5}"/>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3FDF0DA3-5EAC-01E7-42F6-D9BE8ECE25FC}"/>
                  </a:ext>
                </a:extLst>
              </p:cNvPr>
              <p:cNvGrpSpPr/>
              <p:nvPr/>
            </p:nvGrpSpPr>
            <p:grpSpPr>
              <a:xfrm>
                <a:off x="4643578" y="432838"/>
                <a:ext cx="1028134" cy="1160188"/>
                <a:chOff x="4643578" y="432838"/>
                <a:chExt cx="1028134" cy="1160188"/>
              </a:xfrm>
              <a:grpFill/>
            </p:grpSpPr>
            <p:sp>
              <p:nvSpPr>
                <p:cNvPr id="10" name="Freeform 9">
                  <a:extLst>
                    <a:ext uri="{FF2B5EF4-FFF2-40B4-BE49-F238E27FC236}">
                      <a16:creationId xmlns:a16="http://schemas.microsoft.com/office/drawing/2014/main" id="{3FAE5A74-5EC6-FF4A-F9FC-C255C437A7A6}"/>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BC7CF95D-0BA6-69E3-2B74-608233E48C8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pic>
        <p:nvPicPr>
          <p:cNvPr id="14" name="Picture 13">
            <a:extLst>
              <a:ext uri="{FF2B5EF4-FFF2-40B4-BE49-F238E27FC236}">
                <a16:creationId xmlns:a16="http://schemas.microsoft.com/office/drawing/2014/main" id="{E9555ABC-2016-E25C-98E5-3314C53574B1}"/>
              </a:ext>
            </a:extLst>
          </p:cNvPr>
          <p:cNvPicPr>
            <a:picLocks noChangeAspect="1"/>
          </p:cNvPicPr>
          <p:nvPr/>
        </p:nvPicPr>
        <p:blipFill>
          <a:blip r:embed="rId2"/>
          <a:stretch>
            <a:fillRect/>
          </a:stretch>
        </p:blipFill>
        <p:spPr>
          <a:xfrm>
            <a:off x="7227752" y="898741"/>
            <a:ext cx="3977724" cy="3228298"/>
          </a:xfrm>
          <a:prstGeom prst="rect">
            <a:avLst/>
          </a:prstGeom>
        </p:spPr>
      </p:pic>
      <p:pic>
        <p:nvPicPr>
          <p:cNvPr id="15" name="Picture 14">
            <a:extLst>
              <a:ext uri="{FF2B5EF4-FFF2-40B4-BE49-F238E27FC236}">
                <a16:creationId xmlns:a16="http://schemas.microsoft.com/office/drawing/2014/main" id="{5832CCD4-42E2-AA0C-25BA-FF0C062D122B}"/>
              </a:ext>
            </a:extLst>
          </p:cNvPr>
          <p:cNvPicPr>
            <a:picLocks noChangeAspect="1"/>
          </p:cNvPicPr>
          <p:nvPr/>
        </p:nvPicPr>
        <p:blipFill>
          <a:blip r:embed="rId3"/>
          <a:stretch>
            <a:fillRect/>
          </a:stretch>
        </p:blipFill>
        <p:spPr>
          <a:xfrm>
            <a:off x="4048154" y="942600"/>
            <a:ext cx="3013147" cy="3436342"/>
          </a:xfrm>
          <a:prstGeom prst="rect">
            <a:avLst/>
          </a:prstGeom>
        </p:spPr>
      </p:pic>
      <p:pic>
        <p:nvPicPr>
          <p:cNvPr id="17" name="Picture 16">
            <a:extLst>
              <a:ext uri="{FF2B5EF4-FFF2-40B4-BE49-F238E27FC236}">
                <a16:creationId xmlns:a16="http://schemas.microsoft.com/office/drawing/2014/main" id="{D66ED264-CD52-50DA-802E-CCEDE1BB1E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6614" y="2660771"/>
            <a:ext cx="2570280" cy="3317997"/>
          </a:xfrm>
          <a:prstGeom prst="rect">
            <a:avLst/>
          </a:prstGeom>
        </p:spPr>
      </p:pic>
    </p:spTree>
    <p:extLst>
      <p:ext uri="{BB962C8B-B14F-4D97-AF65-F5344CB8AC3E}">
        <p14:creationId xmlns:p14="http://schemas.microsoft.com/office/powerpoint/2010/main" val="540062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4106646" y="763789"/>
            <a:ext cx="7469853" cy="5134019"/>
          </a:xfrm>
        </p:spPr>
        <p:txBody>
          <a:bodyPr/>
          <a:lstStyle/>
          <a:p>
            <a:pPr marL="12700" indent="-12700" algn="l" rtl="0">
              <a:lnSpc>
                <a:spcPts val="2240"/>
              </a:lnSpc>
              <a:spcBef>
                <a:spcPts val="0"/>
              </a:spcBef>
            </a:pPr>
            <a:r>
              <a:rPr lang="en-IE" sz="2200" dirty="0">
                <a:solidFill>
                  <a:srgbClr val="424242"/>
                </a:solidFill>
              </a:rPr>
              <a:t>Lovgivningen omkring fødevaremærkning vedrører oplysning og</a:t>
            </a:r>
            <a:r>
              <a:rPr lang="en-IE" sz="2200" b="1" dirty="0">
                <a:solidFill>
                  <a:srgbClr val="424242"/>
                </a:solidFill>
              </a:rPr>
              <a:t>at beskytte forbrugerne</a:t>
            </a:r>
            <a:r>
              <a:rPr lang="en-IE" sz="2200" dirty="0">
                <a:solidFill>
                  <a:srgbClr val="424242"/>
                </a:solidFill>
              </a:rPr>
              <a:t>vedrørende de oplysninger, som fødevareproducenterne præsenterer enten på pakningen eller via annoncering på sociale medier og hjemmeside.</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dirty="0">
                <a:solidFill>
                  <a:srgbClr val="424242"/>
                </a:solidFill>
              </a:rPr>
              <a:t>EU-lovgivningen vedr</a:t>
            </a:r>
            <a:r>
              <a:rPr lang="en-IE" sz="2200" b="1" dirty="0">
                <a:solidFill>
                  <a:srgbClr val="424242"/>
                </a:solidFill>
              </a:rPr>
              <a:t>mærkning</a:t>
            </a:r>
            <a:r>
              <a:rPr lang="en-IE" sz="2200" dirty="0">
                <a:solidFill>
                  <a:srgbClr val="424242"/>
                </a:solidFill>
              </a:rPr>
              <a:t>og</a:t>
            </a:r>
            <a:r>
              <a:rPr lang="en-IE" sz="2200" b="1" dirty="0">
                <a:solidFill>
                  <a:srgbClr val="424242"/>
                </a:solidFill>
              </a:rPr>
              <a:t>allergen</a:t>
            </a:r>
            <a:r>
              <a:rPr lang="en-IE" sz="2200" dirty="0">
                <a:solidFill>
                  <a:srgbClr val="424242"/>
                </a:solidFill>
              </a:rPr>
              <a:t>oplysningerne er beskrevet i EU-forordning 1169/2011. Det gælder generelt for færdigpakkede fødevarer, men allergifremkaldende stoffer skal mærkes i ikke-færdigpakkede fødevarer.</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dirty="0">
                <a:solidFill>
                  <a:srgbClr val="424242"/>
                </a:solidFill>
              </a:rPr>
              <a:t>Mad information</a:t>
            </a:r>
            <a:r>
              <a:rPr lang="en-IE" sz="2200" b="1" dirty="0">
                <a:solidFill>
                  <a:srgbClr val="424242"/>
                </a:solidFill>
              </a:rPr>
              <a:t>må ikke vildlede forbrugeren</a:t>
            </a:r>
            <a:r>
              <a:rPr lang="en-IE" sz="2200" dirty="0">
                <a:solidFill>
                  <a:srgbClr val="424242"/>
                </a:solidFill>
              </a:rPr>
              <a:t>om madens egenskaber. Du kan ikke kræve eller antyde sundhedsmæssige fordele, hvor der ikke er nogen. På samme måde kan du ikke påstå, at fødevaren kan forebygge, behandle eller helbrede en menneskelig sygdom, fordi den så vil blive karakteriseret som et lægemiddel.</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988913" cy="803654"/>
          </a:xfrm>
        </p:spPr>
        <p:txBody>
          <a:bodyPr/>
          <a:lstStyle/>
          <a:p>
            <a:pPr algn="l" rtl="0"/>
            <a:r>
              <a:rPr lang="en-US" b="1" dirty="0">
                <a:solidFill>
                  <a:srgbClr val="E8A116"/>
                </a:solidFill>
              </a:rPr>
              <a:t>3.3 EU-fødevaremærkning, ernærings- og sundhedsanprisninger</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724628" y="306903"/>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8E7E726-0E4F-E1F5-A3F2-F9E90ACA6D8A}"/>
              </a:ext>
            </a:extLst>
          </p:cNvPr>
          <p:cNvGrpSpPr/>
          <p:nvPr/>
        </p:nvGrpSpPr>
        <p:grpSpPr>
          <a:xfrm>
            <a:off x="3171123" y="4850921"/>
            <a:ext cx="877031" cy="989677"/>
            <a:chOff x="4643578" y="432838"/>
            <a:chExt cx="1028134" cy="1160188"/>
          </a:xfrm>
          <a:solidFill>
            <a:srgbClr val="296B5F"/>
          </a:solidFill>
        </p:grpSpPr>
        <p:sp>
          <p:nvSpPr>
            <p:cNvPr id="6" name="Freeform 5">
              <a:extLst>
                <a:ext uri="{FF2B5EF4-FFF2-40B4-BE49-F238E27FC236}">
                  <a16:creationId xmlns:a16="http://schemas.microsoft.com/office/drawing/2014/main" id="{E73E216B-E71E-668C-E070-CE096B591A13}"/>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3208C4BD-F9CF-A740-6B1A-E5C938CED23F}"/>
                </a:ext>
              </a:extLst>
            </p:cNvPr>
            <p:cNvGrpSpPr/>
            <p:nvPr/>
          </p:nvGrpSpPr>
          <p:grpSpPr>
            <a:xfrm>
              <a:off x="4643578" y="432838"/>
              <a:ext cx="1028134" cy="1160188"/>
              <a:chOff x="4643578" y="432838"/>
              <a:chExt cx="1028134" cy="1160188"/>
            </a:xfrm>
            <a:grpFill/>
          </p:grpSpPr>
          <p:sp>
            <p:nvSpPr>
              <p:cNvPr id="8" name="Freeform 7">
                <a:extLst>
                  <a:ext uri="{FF2B5EF4-FFF2-40B4-BE49-F238E27FC236}">
                    <a16:creationId xmlns:a16="http://schemas.microsoft.com/office/drawing/2014/main" id="{56DADBB1-668E-7243-0BC6-01F036A639A5}"/>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3FDF0DA3-5EAC-01E7-42F6-D9BE8ECE25FC}"/>
                  </a:ext>
                </a:extLst>
              </p:cNvPr>
              <p:cNvGrpSpPr/>
              <p:nvPr/>
            </p:nvGrpSpPr>
            <p:grpSpPr>
              <a:xfrm>
                <a:off x="4643578" y="432838"/>
                <a:ext cx="1028134" cy="1160188"/>
                <a:chOff x="4643578" y="432838"/>
                <a:chExt cx="1028134" cy="1160188"/>
              </a:xfrm>
              <a:grpFill/>
            </p:grpSpPr>
            <p:sp>
              <p:nvSpPr>
                <p:cNvPr id="10" name="Freeform 9">
                  <a:extLst>
                    <a:ext uri="{FF2B5EF4-FFF2-40B4-BE49-F238E27FC236}">
                      <a16:creationId xmlns:a16="http://schemas.microsoft.com/office/drawing/2014/main" id="{3FAE5A74-5EC6-FF4A-F9FC-C255C437A7A6}"/>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BC7CF95D-0BA6-69E3-2B74-608233E48C8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spTree>
    <p:extLst>
      <p:ext uri="{BB962C8B-B14F-4D97-AF65-F5344CB8AC3E}">
        <p14:creationId xmlns:p14="http://schemas.microsoft.com/office/powerpoint/2010/main" val="567321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4106646" y="686299"/>
            <a:ext cx="7469853" cy="5134019"/>
          </a:xfrm>
        </p:spPr>
        <p:txBody>
          <a:bodyPr/>
          <a:lstStyle/>
          <a:p>
            <a:pPr marL="12700" indent="-12700" algn="l" rtl="0">
              <a:lnSpc>
                <a:spcPts val="2240"/>
              </a:lnSpc>
              <a:spcBef>
                <a:spcPts val="0"/>
              </a:spcBef>
            </a:pPr>
            <a:r>
              <a:rPr lang="en-IE" sz="2200" b="1" dirty="0">
                <a:solidFill>
                  <a:srgbClr val="296B5F"/>
                </a:solidFill>
              </a:rPr>
              <a:t>Obligatoriske oplysninger</a:t>
            </a:r>
            <a:r>
              <a:rPr lang="en-IE" sz="2200" dirty="0">
                <a:solidFill>
                  <a:srgbClr val="296B5F"/>
                </a:solidFill>
              </a:rPr>
              <a:t>:</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dirty="0">
                <a:solidFill>
                  <a:srgbClr val="424242"/>
                </a:solidFill>
              </a:rPr>
              <a:t>Følgende information skal fremgå læseligt på pakningen:</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Navne på fødevaren (ikke mærkenavnet);</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Liste af</a:t>
            </a:r>
            <a:r>
              <a:rPr lang="en-IE" sz="2200" u="sng" dirty="0">
                <a:solidFill>
                  <a:srgbClr val="424242"/>
                </a:solidFill>
              </a:rPr>
              <a:t>alle</a:t>
            </a:r>
            <a:r>
              <a:rPr lang="en-IE" sz="2200" dirty="0">
                <a:solidFill>
                  <a:srgbClr val="424242"/>
                </a:solidFill>
              </a:rPr>
              <a:t>ingredienser i faldende rækkefølge;</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Kvantitativ af ingrediensen (Quid);</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Netto mængde;</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Allergen (fremhæv med fed skrift på pakken eller på et skilt for ikke-færdigpakket);</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'Bedst før'/'sidste brugsdato';</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Oprindelsesland;</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Opbevarings-/brugsforhold;</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Navn og adresse på fødevarevirksomheden;</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Alkoholstyrke (hvis &gt; 1,5 % vol);</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Næringsdeklaration (ernæringsdeklaration foran på pakken er ikke obligatorisk).</a:t>
            </a:r>
          </a:p>
          <a:p>
            <a:pPr marL="342900" indent="-342900" algn="l" rtl="0">
              <a:lnSpc>
                <a:spcPts val="2240"/>
              </a:lnSpc>
              <a:spcBef>
                <a:spcPts val="0"/>
              </a:spcBef>
              <a:buFont typeface="Arial" panose="020B0604020202020204" pitchFamily="34" charset="0"/>
              <a:buChar char="•"/>
            </a:pPr>
            <a:r>
              <a:rPr lang="en-IE" sz="2200" dirty="0">
                <a:solidFill>
                  <a:srgbClr val="424242"/>
                </a:solidFill>
              </a:rPr>
              <a:t>Allergener:</a:t>
            </a:r>
            <a:r>
              <a:rPr lang="en-IE" sz="2000" i="1" dirty="0">
                <a:solidFill>
                  <a:srgbClr val="424242"/>
                </a:solidFill>
              </a:rPr>
              <a:t>korn indeholdende gluten, krebsdyr, æg, jordnødder, sojabønner, trænødder, selleri, svovldioxid/sulfitter, sesamfrø, sennep, lupin, bløddyr, fisk og mælk</a:t>
            </a:r>
            <a:r>
              <a:rPr lang="en-IE" sz="2000" dirty="0">
                <a:solidFill>
                  <a:srgbClr val="424242"/>
                </a:solidFill>
              </a:rPr>
              <a:t>.</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988913" cy="803654"/>
          </a:xfrm>
        </p:spPr>
        <p:txBody>
          <a:bodyPr/>
          <a:lstStyle/>
          <a:p>
            <a:pPr algn="l" rtl="0"/>
            <a:r>
              <a:rPr lang="en-US" b="1" dirty="0">
                <a:solidFill>
                  <a:srgbClr val="E8A116"/>
                </a:solidFill>
              </a:rPr>
              <a:t>3.3 EU-fødevaremærkning, ernærings- og sundhedsanprisninger</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724628" y="306903"/>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8E7E726-0E4F-E1F5-A3F2-F9E90ACA6D8A}"/>
              </a:ext>
            </a:extLst>
          </p:cNvPr>
          <p:cNvGrpSpPr/>
          <p:nvPr/>
        </p:nvGrpSpPr>
        <p:grpSpPr>
          <a:xfrm>
            <a:off x="3171123" y="4850921"/>
            <a:ext cx="877031" cy="989677"/>
            <a:chOff x="4643578" y="432838"/>
            <a:chExt cx="1028134" cy="1160188"/>
          </a:xfrm>
          <a:solidFill>
            <a:srgbClr val="296B5F"/>
          </a:solidFill>
        </p:grpSpPr>
        <p:sp>
          <p:nvSpPr>
            <p:cNvPr id="6" name="Freeform 5">
              <a:extLst>
                <a:ext uri="{FF2B5EF4-FFF2-40B4-BE49-F238E27FC236}">
                  <a16:creationId xmlns:a16="http://schemas.microsoft.com/office/drawing/2014/main" id="{E73E216B-E71E-668C-E070-CE096B591A13}"/>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3208C4BD-F9CF-A740-6B1A-E5C938CED23F}"/>
                </a:ext>
              </a:extLst>
            </p:cNvPr>
            <p:cNvGrpSpPr/>
            <p:nvPr/>
          </p:nvGrpSpPr>
          <p:grpSpPr>
            <a:xfrm>
              <a:off x="4643578" y="432838"/>
              <a:ext cx="1028134" cy="1160188"/>
              <a:chOff x="4643578" y="432838"/>
              <a:chExt cx="1028134" cy="1160188"/>
            </a:xfrm>
            <a:grpFill/>
          </p:grpSpPr>
          <p:sp>
            <p:nvSpPr>
              <p:cNvPr id="8" name="Freeform 7">
                <a:extLst>
                  <a:ext uri="{FF2B5EF4-FFF2-40B4-BE49-F238E27FC236}">
                    <a16:creationId xmlns:a16="http://schemas.microsoft.com/office/drawing/2014/main" id="{56DADBB1-668E-7243-0BC6-01F036A639A5}"/>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3FDF0DA3-5EAC-01E7-42F6-D9BE8ECE25FC}"/>
                  </a:ext>
                </a:extLst>
              </p:cNvPr>
              <p:cNvGrpSpPr/>
              <p:nvPr/>
            </p:nvGrpSpPr>
            <p:grpSpPr>
              <a:xfrm>
                <a:off x="4643578" y="432838"/>
                <a:ext cx="1028134" cy="1160188"/>
                <a:chOff x="4643578" y="432838"/>
                <a:chExt cx="1028134" cy="1160188"/>
              </a:xfrm>
              <a:grpFill/>
            </p:grpSpPr>
            <p:sp>
              <p:nvSpPr>
                <p:cNvPr id="10" name="Freeform 9">
                  <a:extLst>
                    <a:ext uri="{FF2B5EF4-FFF2-40B4-BE49-F238E27FC236}">
                      <a16:creationId xmlns:a16="http://schemas.microsoft.com/office/drawing/2014/main" id="{3FAE5A74-5EC6-FF4A-F9FC-C255C437A7A6}"/>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BC7CF95D-0BA6-69E3-2B74-608233E48C8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spTree>
    <p:extLst>
      <p:ext uri="{BB962C8B-B14F-4D97-AF65-F5344CB8AC3E}">
        <p14:creationId xmlns:p14="http://schemas.microsoft.com/office/powerpoint/2010/main" val="35265464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4106646" y="763789"/>
            <a:ext cx="7469853" cy="5134019"/>
          </a:xfrm>
        </p:spPr>
        <p:txBody>
          <a:bodyPr/>
          <a:lstStyle/>
          <a:p>
            <a:pPr marL="12700" indent="-12700" algn="l" rtl="0">
              <a:lnSpc>
                <a:spcPts val="2240"/>
              </a:lnSpc>
              <a:spcBef>
                <a:spcPts val="0"/>
              </a:spcBef>
            </a:pPr>
            <a:r>
              <a:rPr lang="en-IE" sz="2200" b="1" dirty="0">
                <a:solidFill>
                  <a:srgbClr val="296B5F"/>
                </a:solidFill>
              </a:rPr>
              <a:t>Ernærings- og sundhedspåstande</a:t>
            </a:r>
            <a:r>
              <a:rPr lang="en-IE" sz="2200" dirty="0">
                <a:solidFill>
                  <a:srgbClr val="296B5F"/>
                </a:solidFill>
              </a:rPr>
              <a:t>:</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dirty="0">
                <a:solidFill>
                  <a:srgbClr val="424242"/>
                </a:solidFill>
              </a:rPr>
              <a:t>En sundhedsanprisning er enhver påstand, der angiver, antyder eller antyder et forhold mellem en</a:t>
            </a:r>
            <a:r>
              <a:rPr lang="en-IE" sz="2200" b="1" dirty="0">
                <a:solidFill>
                  <a:srgbClr val="424242"/>
                </a:solidFill>
              </a:rPr>
              <a:t>mad</a:t>
            </a:r>
            <a:r>
              <a:rPr lang="en-IE" sz="2200" dirty="0">
                <a:solidFill>
                  <a:srgbClr val="424242"/>
                </a:solidFill>
              </a:rPr>
              <a:t>eller dens bestanddel og</a:t>
            </a:r>
            <a:r>
              <a:rPr lang="en-IE" sz="2200" b="1" dirty="0">
                <a:solidFill>
                  <a:srgbClr val="424242"/>
                </a:solidFill>
              </a:rPr>
              <a:t>sundhed</a:t>
            </a:r>
            <a:r>
              <a:rPr lang="en-IE" sz="2200" dirty="0">
                <a:solidFill>
                  <a:srgbClr val="424242"/>
                </a:solidFill>
              </a:rPr>
              <a:t>, der normalt vises på</a:t>
            </a:r>
            <a:r>
              <a:rPr lang="en-IE" sz="2200" b="1" dirty="0">
                <a:solidFill>
                  <a:srgbClr val="424242"/>
                </a:solidFill>
              </a:rPr>
              <a:t>foran på pakken</a:t>
            </a:r>
            <a:r>
              <a:rPr lang="en-IE" sz="2200" dirty="0">
                <a:solidFill>
                  <a:srgbClr val="424242"/>
                </a:solidFill>
              </a:rPr>
              <a:t>.</a:t>
            </a:r>
          </a:p>
          <a:p>
            <a:pPr marL="12700" indent="-12700" algn="l" rtl="0">
              <a:lnSpc>
                <a:spcPts val="2240"/>
              </a:lnSpc>
              <a:spcBef>
                <a:spcPts val="0"/>
              </a:spcBef>
            </a:pPr>
            <a:r>
              <a:rPr lang="en-IE" sz="2200" dirty="0">
                <a:solidFill>
                  <a:srgbClr val="424242"/>
                </a:solidFill>
              </a:rPr>
              <a:t>Forordning (EF) nr. 1924/2006 og 432/2012 tillader forskellige sundhedsanprisninger, forudsat at de er baseret på videnskabelig dokumentation og let kan forstås af forbrugerne.</a:t>
            </a:r>
          </a:p>
          <a:p>
            <a:pPr marL="12700" indent="-12700" algn="l" rtl="0">
              <a:lnSpc>
                <a:spcPts val="2240"/>
              </a:lnSpc>
              <a:spcBef>
                <a:spcPts val="0"/>
              </a:spcBef>
            </a:pPr>
            <a:r>
              <a:rPr lang="en-IE" sz="2200" b="1" dirty="0">
                <a:solidFill>
                  <a:srgbClr val="424242"/>
                </a:solidFill>
              </a:rPr>
              <a:t>Ernæringsanprisninger</a:t>
            </a:r>
            <a:r>
              <a:rPr lang="en-IE" sz="2200" dirty="0">
                <a:solidFill>
                  <a:srgbClr val="424242"/>
                </a:solidFill>
              </a:rPr>
              <a:t>er angivet i teksten, f.eks. 'Høj calciumindhold'.</a:t>
            </a:r>
            <a:r>
              <a:rPr lang="en-IE" sz="2200" b="1" dirty="0">
                <a:solidFill>
                  <a:srgbClr val="424242"/>
                </a:solidFill>
              </a:rPr>
              <a:t>Yderligere sundhedsanprisninger</a:t>
            </a:r>
            <a:r>
              <a:rPr lang="en-IE" sz="2200" dirty="0">
                <a:solidFill>
                  <a:srgbClr val="424242"/>
                </a:solidFill>
              </a:rPr>
              <a:t>kan tilføjes og kan være: funktionel; sygdom rick reduktion; eller henviser til børns udvikling og sundhed (f.eks. 'calcium spiller en vigtig rolle i at styrke knoglerne'; 'regelmæssigt forbrug af calcium kan være med til at reducere risikoen for knogleskørhed'; 'calcium er nødvendigt for udviklingen af ​​knogler hos børn').</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dirty="0">
                <a:solidFill>
                  <a:srgbClr val="424242"/>
                </a:solidFill>
              </a:rPr>
              <a:t>En liste over krav kan findes i bilaget til den konsoliderede version af EF 1924/2006.</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988913" cy="803654"/>
          </a:xfrm>
        </p:spPr>
        <p:txBody>
          <a:bodyPr/>
          <a:lstStyle/>
          <a:p>
            <a:pPr algn="l" rtl="0"/>
            <a:r>
              <a:rPr lang="en-US" b="1" dirty="0">
                <a:solidFill>
                  <a:srgbClr val="E8A116"/>
                </a:solidFill>
              </a:rPr>
              <a:t>3.3 EU-fødevaremærkning, ernærings- og sundhedsanprisninger</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724628" y="306903"/>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C8E7E726-0E4F-E1F5-A3F2-F9E90ACA6D8A}"/>
              </a:ext>
            </a:extLst>
          </p:cNvPr>
          <p:cNvGrpSpPr/>
          <p:nvPr/>
        </p:nvGrpSpPr>
        <p:grpSpPr>
          <a:xfrm>
            <a:off x="3171123" y="4850921"/>
            <a:ext cx="877031" cy="989677"/>
            <a:chOff x="4643578" y="432838"/>
            <a:chExt cx="1028134" cy="1160188"/>
          </a:xfrm>
          <a:solidFill>
            <a:srgbClr val="296B5F"/>
          </a:solidFill>
        </p:grpSpPr>
        <p:sp>
          <p:nvSpPr>
            <p:cNvPr id="6" name="Freeform 5">
              <a:extLst>
                <a:ext uri="{FF2B5EF4-FFF2-40B4-BE49-F238E27FC236}">
                  <a16:creationId xmlns:a16="http://schemas.microsoft.com/office/drawing/2014/main" id="{E73E216B-E71E-668C-E070-CE096B591A13}"/>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3208C4BD-F9CF-A740-6B1A-E5C938CED23F}"/>
                </a:ext>
              </a:extLst>
            </p:cNvPr>
            <p:cNvGrpSpPr/>
            <p:nvPr/>
          </p:nvGrpSpPr>
          <p:grpSpPr>
            <a:xfrm>
              <a:off x="4643578" y="432838"/>
              <a:ext cx="1028134" cy="1160188"/>
              <a:chOff x="4643578" y="432838"/>
              <a:chExt cx="1028134" cy="1160188"/>
            </a:xfrm>
            <a:grpFill/>
          </p:grpSpPr>
          <p:sp>
            <p:nvSpPr>
              <p:cNvPr id="8" name="Freeform 7">
                <a:extLst>
                  <a:ext uri="{FF2B5EF4-FFF2-40B4-BE49-F238E27FC236}">
                    <a16:creationId xmlns:a16="http://schemas.microsoft.com/office/drawing/2014/main" id="{56DADBB1-668E-7243-0BC6-01F036A639A5}"/>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3FDF0DA3-5EAC-01E7-42F6-D9BE8ECE25FC}"/>
                  </a:ext>
                </a:extLst>
              </p:cNvPr>
              <p:cNvGrpSpPr/>
              <p:nvPr/>
            </p:nvGrpSpPr>
            <p:grpSpPr>
              <a:xfrm>
                <a:off x="4643578" y="432838"/>
                <a:ext cx="1028134" cy="1160188"/>
                <a:chOff x="4643578" y="432838"/>
                <a:chExt cx="1028134" cy="1160188"/>
              </a:xfrm>
              <a:grpFill/>
            </p:grpSpPr>
            <p:sp>
              <p:nvSpPr>
                <p:cNvPr id="10" name="Freeform 9">
                  <a:extLst>
                    <a:ext uri="{FF2B5EF4-FFF2-40B4-BE49-F238E27FC236}">
                      <a16:creationId xmlns:a16="http://schemas.microsoft.com/office/drawing/2014/main" id="{3FAE5A74-5EC6-FF4A-F9FC-C255C437A7A6}"/>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BC7CF95D-0BA6-69E3-2B74-608233E48C8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spTree>
    <p:extLst>
      <p:ext uri="{BB962C8B-B14F-4D97-AF65-F5344CB8AC3E}">
        <p14:creationId xmlns:p14="http://schemas.microsoft.com/office/powerpoint/2010/main" val="28736625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4106646" y="763789"/>
            <a:ext cx="7469853" cy="5134019"/>
          </a:xfrm>
        </p:spPr>
        <p:txBody>
          <a:bodyPr/>
          <a:lstStyle/>
          <a:p>
            <a:pPr marL="12700" indent="-12700" algn="l" rtl="0">
              <a:lnSpc>
                <a:spcPts val="2240"/>
              </a:lnSpc>
              <a:spcBef>
                <a:spcPts val="0"/>
              </a:spcBef>
            </a:pPr>
            <a:r>
              <a:rPr lang="en-IE" sz="2200" b="1" dirty="0">
                <a:solidFill>
                  <a:srgbClr val="296B5F"/>
                </a:solidFill>
              </a:rPr>
              <a:t>Beskyttede fødevarenavne - Geografisk indikation</a:t>
            </a:r>
            <a:r>
              <a:rPr lang="en-IE" sz="2200" dirty="0">
                <a:solidFill>
                  <a:srgbClr val="296B5F"/>
                </a:solidFill>
              </a:rPr>
              <a:t>.</a:t>
            </a:r>
            <a:endParaRPr lang="en-IE" sz="2200" dirty="0">
              <a:solidFill>
                <a:srgbClr val="424242"/>
              </a:solidFill>
            </a:endParaRPr>
          </a:p>
          <a:p>
            <a:pPr marL="12700" indent="-12700" algn="l" rtl="0">
              <a:lnSpc>
                <a:spcPts val="2240"/>
              </a:lnSpc>
              <a:spcBef>
                <a:spcPts val="0"/>
              </a:spcBef>
            </a:pPr>
            <a:r>
              <a:rPr lang="en-IE" sz="2200" dirty="0">
                <a:solidFill>
                  <a:srgbClr val="424242"/>
                </a:solidFill>
              </a:rPr>
              <a:t>Geografiske betegnelser etablerer intellektuelle ejendomsrettigheder for specifikke produkter, hvis kvaliteter er specifikt knyttet til produktionsområdet.</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b="1" dirty="0">
                <a:solidFill>
                  <a:srgbClr val="296B5F"/>
                </a:solidFill>
              </a:rPr>
              <a:t>Der er tre typer</a:t>
            </a:r>
            <a:r>
              <a:rPr lang="en-IE" sz="2200" dirty="0">
                <a:solidFill>
                  <a:srgbClr val="424242"/>
                </a:solidFill>
              </a:rPr>
              <a:t>:</a:t>
            </a:r>
          </a:p>
          <a:p>
            <a:pPr marL="457200" indent="-457200" algn="l" rtl="0">
              <a:lnSpc>
                <a:spcPts val="2240"/>
              </a:lnSpc>
              <a:spcBef>
                <a:spcPts val="0"/>
              </a:spcBef>
              <a:buClr>
                <a:srgbClr val="296B5F"/>
              </a:buClr>
              <a:buFont typeface="+mj-lt"/>
              <a:buAutoNum type="arabicPeriod"/>
            </a:pPr>
            <a:r>
              <a:rPr lang="en-IE" sz="2200" dirty="0">
                <a:solidFill>
                  <a:srgbClr val="424242"/>
                </a:solidFill>
              </a:rPr>
              <a:t>Beskyttet oprindelsesbetegnelse (</a:t>
            </a:r>
            <a:r>
              <a:rPr lang="en-IE" sz="2200" b="1" dirty="0">
                <a:solidFill>
                  <a:srgbClr val="424242"/>
                </a:solidFill>
              </a:rPr>
              <a:t>BOB</a:t>
            </a:r>
            <a:r>
              <a:rPr lang="en-IE" sz="2200" dirty="0">
                <a:solidFill>
                  <a:srgbClr val="424242"/>
                </a:solidFill>
              </a:rPr>
              <a:t>) af mad og vin, hvor ingredienser og produktion finder sted i den specifikke region, f.eks. Kalamata-oliven;</a:t>
            </a:r>
          </a:p>
          <a:p>
            <a:pPr marL="457200" indent="-457200" algn="l" rtl="0">
              <a:lnSpc>
                <a:spcPts val="2240"/>
              </a:lnSpc>
              <a:spcBef>
                <a:spcPts val="0"/>
              </a:spcBef>
              <a:buClr>
                <a:srgbClr val="296B5F"/>
              </a:buClr>
              <a:buFont typeface="+mj-lt"/>
              <a:buAutoNum type="arabicPeriod"/>
            </a:pPr>
            <a:r>
              <a:rPr lang="en-IE" sz="2200" dirty="0">
                <a:solidFill>
                  <a:srgbClr val="424242"/>
                </a:solidFill>
              </a:rPr>
              <a:t>Beskyttet geografisk betegnelse (</a:t>
            </a:r>
            <a:r>
              <a:rPr lang="en-IE" sz="2200" b="1" dirty="0">
                <a:solidFill>
                  <a:srgbClr val="424242"/>
                </a:solidFill>
              </a:rPr>
              <a:t>BGB</a:t>
            </a:r>
            <a:r>
              <a:rPr lang="en-IE" sz="2200" dirty="0">
                <a:solidFill>
                  <a:srgbClr val="424242"/>
                </a:solidFill>
              </a:rPr>
              <a:t>) af mad, vin og spiritus mindst et af stadierne af produktion, forarbejdning eller tilberedning finder sted i regionen og</a:t>
            </a:r>
          </a:p>
          <a:p>
            <a:pPr marL="457200" indent="-457200" algn="l" rtl="0">
              <a:lnSpc>
                <a:spcPts val="2240"/>
              </a:lnSpc>
              <a:spcBef>
                <a:spcPts val="0"/>
              </a:spcBef>
              <a:buClr>
                <a:srgbClr val="296B5F"/>
              </a:buClr>
              <a:buFont typeface="+mj-lt"/>
              <a:buAutoNum type="arabicPeriod"/>
            </a:pPr>
            <a:r>
              <a:rPr lang="en-IE" sz="2200" dirty="0">
                <a:solidFill>
                  <a:srgbClr val="424242"/>
                </a:solidFill>
              </a:rPr>
              <a:t>Traditionel specialitet garanteret (</a:t>
            </a:r>
            <a:r>
              <a:rPr lang="en-IE" sz="2200" b="1" dirty="0">
                <a:solidFill>
                  <a:srgbClr val="424242"/>
                </a:solidFill>
              </a:rPr>
              <a:t>TSG</a:t>
            </a:r>
            <a:r>
              <a:rPr lang="en-IE" sz="2200" dirty="0">
                <a:solidFill>
                  <a:srgbClr val="424242"/>
                </a:solidFill>
              </a:rPr>
              <a:t>), fremhæver den traditionelle sammensætning eller produktionsmetode.</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1" y="761603"/>
            <a:ext cx="2988913" cy="803654"/>
          </a:xfrm>
        </p:spPr>
        <p:txBody>
          <a:bodyPr/>
          <a:lstStyle/>
          <a:p>
            <a:pPr algn="l" rtl="0"/>
            <a:r>
              <a:rPr lang="en-US" b="1" dirty="0">
                <a:solidFill>
                  <a:srgbClr val="E8A116"/>
                </a:solidFill>
              </a:rPr>
              <a:t>3.3 EU-fødevaremærkning, ernærings- og sundhedsanprisninger</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724628" y="306903"/>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B47A0BC-C728-9AFD-F2DC-466B4A8D2B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752"/>
          <a:stretch/>
        </p:blipFill>
        <p:spPr>
          <a:xfrm>
            <a:off x="8341417" y="4920700"/>
            <a:ext cx="3235082" cy="992606"/>
          </a:xfrm>
          <a:prstGeom prst="snip2DiagRect">
            <a:avLst/>
          </a:prstGeom>
        </p:spPr>
      </p:pic>
    </p:spTree>
    <p:extLst>
      <p:ext uri="{BB962C8B-B14F-4D97-AF65-F5344CB8AC3E}">
        <p14:creationId xmlns:p14="http://schemas.microsoft.com/office/powerpoint/2010/main" val="19884655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267529"/>
            <a:ext cx="11027739" cy="4995245"/>
          </a:xfrm>
        </p:spPr>
        <p:txBody>
          <a:bodyPr/>
          <a:lstStyle/>
          <a:p>
            <a:pPr marL="1339850" indent="-1339850" algn="l" rtl="0"/>
            <a:r>
              <a:rPr lang="en-IE" sz="1800" b="1" dirty="0"/>
              <a:t>Dyrke motion:</a:t>
            </a:r>
            <a:r>
              <a:rPr lang="en-IE" sz="1800" dirty="0"/>
              <a:t>En geografisk betegnelse er et tegn på, at et produkt kommer fra en bestemt region, hvilket giver det en bestemt kvalitet, omdømme eller anden egenskab. Angiv eksempler på fødevarer, der har en geografisk betegnelse i dit område.</a:t>
            </a:r>
          </a:p>
          <a:p>
            <a:pPr marL="1339850" indent="-1339850" algn="l" rtl="0"/>
            <a:endParaRPr lang="en-IE" sz="1800" dirty="0"/>
          </a:p>
          <a:p>
            <a:pPr marL="1339850" indent="-1339850" algn="l" rtl="0"/>
            <a:r>
              <a:rPr lang="en-IE" sz="1800" b="1" dirty="0"/>
              <a:t>Internet side</a:t>
            </a:r>
            <a:r>
              <a:rPr lang="en-IE" sz="1800" dirty="0"/>
              <a:t>: Retningslinjer for mærkning og hygiejne for producenter af små mængder æg</a:t>
            </a:r>
            <a:r>
              <a:rPr lang="en-IE" sz="1800" dirty="0">
                <a:hlinkClick r:id="rId2"/>
              </a:rPr>
              <a:t>https://www.fsai.ie/getmedia/2de2c9ba-ee0d-4fae-8880-8d0cad38d973/labelling-and-hygiene-guidelines-for-hen-eggs-2015-final.pdf?ext=.pdf</a:t>
            </a:r>
            <a:r>
              <a:rPr lang="en-IE" sz="1800" dirty="0"/>
              <a:t>. Geografiske betegnelser og kvalitetsordninger forklaret</a:t>
            </a:r>
            <a:r>
              <a:rPr lang="en-IE" sz="1800" dirty="0">
                <a:solidFill>
                  <a:srgbClr val="87AF3F"/>
                </a:solidFill>
                <a:hlinkClick r:id="rId3">
                  <a:extLst>
                    <a:ext uri="{A12FA001-AC4F-418D-AE19-62706E023703}">
                      <ahyp:hlinkClr xmlns:ahyp="http://schemas.microsoft.com/office/drawing/2018/hyperlinkcolor" val="tx"/>
                    </a:ext>
                  </a:extLst>
                </a:hlinkClick>
              </a:rPr>
              <a:t>https://agriculture.ec.europa.eu/farming/geographical-indications-and-quality-schemes/geographical-indications-and-quality-schemes-explained_en</a:t>
            </a:r>
            <a:r>
              <a:rPr lang="en-IE" sz="1800" dirty="0">
                <a:solidFill>
                  <a:srgbClr val="87AF3F"/>
                </a:solidFill>
              </a:rPr>
              <a:t> </a:t>
            </a:r>
          </a:p>
          <a:p>
            <a:pPr marL="1339850" indent="-1339850" algn="l" rtl="0"/>
            <a:r>
              <a:rPr lang="en-IE" sz="1800" b="1" dirty="0"/>
              <a:t>Youtube</a:t>
            </a:r>
            <a:r>
              <a:rPr lang="en-IE" sz="1800" dirty="0"/>
              <a:t>: Fødevaremærkning: hvad du skal vide</a:t>
            </a:r>
            <a:r>
              <a:rPr lang="en-IE" sz="1800" dirty="0">
                <a:solidFill>
                  <a:srgbClr val="87AF3F"/>
                </a:solidFill>
                <a:hlinkClick r:id="rId4">
                  <a:extLst>
                    <a:ext uri="{A12FA001-AC4F-418D-AE19-62706E023703}">
                      <ahyp:hlinkClr xmlns:ahyp="http://schemas.microsoft.com/office/drawing/2018/hyperlinkcolor" val="tx"/>
                    </a:ext>
                  </a:extLst>
                </a:hlinkClick>
              </a:rPr>
              <a:t>https://www.youtube.com/watch?v=wFBmdbcuMC8</a:t>
            </a:r>
            <a:r>
              <a:rPr lang="en-IE" sz="1800" dirty="0">
                <a:solidFill>
                  <a:srgbClr val="87AF3F"/>
                </a:solidFill>
              </a:rPr>
              <a:t> </a:t>
            </a:r>
            <a:r>
              <a:rPr lang="en-IE" sz="1800" dirty="0"/>
              <a:t>; EU-lovgivning om fødevareinformation til forbrugere mærkning https://</a:t>
            </a:r>
            <a:r>
              <a:rPr lang="en-IE" sz="1800" dirty="0">
                <a:solidFill>
                  <a:srgbClr val="87AF3F"/>
                </a:solidFill>
              </a:rPr>
              <a:t>www.youtube.com/watch?v=pq37f54vbsw</a:t>
            </a:r>
          </a:p>
          <a:p>
            <a:pPr marL="1339850" indent="-1339850" algn="l" rtl="0"/>
            <a:r>
              <a:rPr lang="en-IE" sz="1800" b="1" dirty="0"/>
              <a:t>Offentliggørelse</a:t>
            </a:r>
            <a:r>
              <a:rPr lang="en-IE" sz="1800" dirty="0"/>
              <a:t>:</a:t>
            </a:r>
            <a:r>
              <a:rPr lang="en-IE" sz="1800" dirty="0" err="1"/>
              <a:t>Fransvea</a:t>
            </a:r>
            <a:r>
              <a:rPr lang="en-IE" sz="1800" dirty="0"/>
              <a:t>EN,</a:t>
            </a:r>
            <a:r>
              <a:rPr lang="en-IE" sz="1800" dirty="0" err="1"/>
              <a:t>Celano</a:t>
            </a:r>
            <a:r>
              <a:rPr lang="en-IE" sz="1800" dirty="0"/>
              <a:t>G,</a:t>
            </a:r>
            <a:r>
              <a:rPr lang="en-IE" sz="1800" dirty="0" err="1"/>
              <a:t>Pagliarone</a:t>
            </a:r>
            <a:r>
              <a:rPr lang="en-IE" sz="1800" dirty="0"/>
              <a:t>CN,</a:t>
            </a:r>
            <a:r>
              <a:rPr lang="en-IE" sz="1800" dirty="0" err="1"/>
              <a:t>Disanto</a:t>
            </a:r>
            <a:r>
              <a:rPr lang="en-IE" sz="1800" dirty="0"/>
              <a:t>C,</a:t>
            </a:r>
            <a:r>
              <a:rPr lang="en-IE" sz="1800" dirty="0" err="1"/>
              <a:t>Balzaretti</a:t>
            </a:r>
            <a:r>
              <a:rPr lang="en-IE" sz="1800" dirty="0"/>
              <a:t>C,</a:t>
            </a:r>
            <a:r>
              <a:rPr lang="en-IE" sz="1800" dirty="0" err="1"/>
              <a:t>Celano</a:t>
            </a:r>
            <a:r>
              <a:rPr lang="en-IE" sz="1800" dirty="0"/>
              <a:t>GV,</a:t>
            </a:r>
            <a:r>
              <a:rPr lang="en-IE" sz="1800" dirty="0" err="1"/>
              <a:t>Bonerba</a:t>
            </a:r>
            <a:r>
              <a:rPr lang="en-IE" sz="1800" dirty="0"/>
              <a:t>E. Fødevaremærkning: En kort analyse af europæisk forordning 1169/2011. Ital J Mad</a:t>
            </a:r>
            <a:r>
              <a:rPr lang="en-IE" sz="1800" dirty="0" err="1"/>
              <a:t>Saf</a:t>
            </a:r>
            <a:r>
              <a:rPr lang="en-IE" sz="1800" dirty="0"/>
              <a:t>. 2014 Aug 28;3(3):1703.</a:t>
            </a:r>
            <a:r>
              <a:rPr lang="en-IE" sz="1800" dirty="0" err="1"/>
              <a:t>doi</a:t>
            </a:r>
            <a:r>
              <a:rPr lang="en-IE" sz="1800" dirty="0"/>
              <a:t>: 10.4081/ijfs.2014.1703. PMID: 27800352; PMCID: PMC5076719.</a:t>
            </a:r>
          </a:p>
          <a:p>
            <a:pPr marL="1339850" indent="-1339850" algn="l" rtl="0"/>
            <a:r>
              <a:rPr lang="en-IE" sz="1800" dirty="0"/>
              <a:t>Mad Drikke Europa &amp;</a:t>
            </a:r>
            <a:r>
              <a:rPr lang="en-IE" sz="1800" dirty="0" err="1"/>
              <a:t>Eurohandel</a:t>
            </a:r>
            <a:r>
              <a:rPr lang="en-IE" sz="1800" dirty="0"/>
              <a:t>: Vejledning om levering af fødevareinformation til forbrugere. 2013.</a:t>
            </a:r>
            <a:r>
              <a:rPr lang="en-IE" sz="1800" dirty="0">
                <a:solidFill>
                  <a:srgbClr val="87AF3F"/>
                </a:solidFill>
                <a:hlinkClick r:id="rId5">
                  <a:extLst>
                    <a:ext uri="{A12FA001-AC4F-418D-AE19-62706E023703}">
                      <ahyp:hlinkClr xmlns:ahyp="http://schemas.microsoft.com/office/drawing/2018/hyperlinkcolor" val="tx"/>
                    </a:ext>
                  </a:extLst>
                </a:hlinkClick>
              </a:rPr>
              <a:t>https://www.reading.ac.uk/foodlaw/pdf/eu-13017-FDE-FIC-Guidance.pd</a:t>
            </a:r>
            <a:r>
              <a:rPr lang="en-IE" sz="1800" dirty="0"/>
              <a:t>f</a:t>
            </a:r>
          </a:p>
          <a:p>
            <a:pPr marL="1339850" indent="-1339850" algn="l" rtl="0"/>
            <a:r>
              <a:rPr lang="en-IE" sz="1800" dirty="0"/>
              <a:t> </a:t>
            </a:r>
          </a:p>
          <a:p>
            <a:pPr marL="1339850" indent="-1339850"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42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2A538FA-A226-6EB5-267B-533FD9D88DB6}"/>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3321" r="3321"/>
          <a:stretch>
            <a:fillRect/>
          </a:stretch>
        </p:blipFill>
        <p:spPr/>
      </p:pic>
      <p:sp>
        <p:nvSpPr>
          <p:cNvPr id="3" name="Freeform 2">
            <a:extLst>
              <a:ext uri="{FF2B5EF4-FFF2-40B4-BE49-F238E27FC236}">
                <a16:creationId xmlns:a16="http://schemas.microsoft.com/office/drawing/2014/main" id="{2B5F0BD6-D7E3-159A-9C41-7A65C65C2BF1}"/>
              </a:ext>
            </a:extLst>
          </p:cNvPr>
          <p:cNvSpPr/>
          <p:nvPr/>
        </p:nvSpPr>
        <p:spPr>
          <a:xfrm>
            <a:off x="0" y="2318090"/>
            <a:ext cx="54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pPr algn="l" rtl="0"/>
            <a:endParaRPr lang="en-US"/>
          </a:p>
        </p:txBody>
      </p:sp>
      <p:sp>
        <p:nvSpPr>
          <p:cNvPr id="6" name="Text Placeholder 3">
            <a:extLst>
              <a:ext uri="{FF2B5EF4-FFF2-40B4-BE49-F238E27FC236}">
                <a16:creationId xmlns:a16="http://schemas.microsoft.com/office/drawing/2014/main" id="{EE46F285-036C-EAB3-8702-1E0F0C6347AC}"/>
              </a:ext>
            </a:extLst>
          </p:cNvPr>
          <p:cNvSpPr txBox="1">
            <a:spLocks/>
          </p:cNvSpPr>
          <p:nvPr/>
        </p:nvSpPr>
        <p:spPr>
          <a:xfrm>
            <a:off x="-130143" y="2803631"/>
            <a:ext cx="5400000" cy="3066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4800" dirty="0">
                <a:solidFill>
                  <a:schemeClr val="bg1"/>
                </a:solidFill>
              </a:rPr>
              <a:t>Cirkulær økonomi og affaldshåndtering til robuste bymiljøer</a:t>
            </a:r>
          </a:p>
        </p:txBody>
      </p:sp>
      <p:sp>
        <p:nvSpPr>
          <p:cNvPr id="9" name="Text Placeholder 4">
            <a:extLst>
              <a:ext uri="{FF2B5EF4-FFF2-40B4-BE49-F238E27FC236}">
                <a16:creationId xmlns:a16="http://schemas.microsoft.com/office/drawing/2014/main" id="{FB9D3D78-55CA-C61E-0044-A48278C3E802}"/>
              </a:ext>
            </a:extLst>
          </p:cNvPr>
          <p:cNvSpPr txBox="1">
            <a:spLocks/>
          </p:cNvSpPr>
          <p:nvPr/>
        </p:nvSpPr>
        <p:spPr>
          <a:xfrm>
            <a:off x="3747431" y="987947"/>
            <a:ext cx="2066906"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13000" dirty="0">
                <a:solidFill>
                  <a:schemeClr val="bg1"/>
                </a:solidFill>
              </a:rPr>
              <a:t>04</a:t>
            </a:r>
          </a:p>
        </p:txBody>
      </p:sp>
    </p:spTree>
    <p:extLst>
      <p:ext uri="{BB962C8B-B14F-4D97-AF65-F5344CB8AC3E}">
        <p14:creationId xmlns:p14="http://schemas.microsoft.com/office/powerpoint/2010/main" val="96505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694929" y="761603"/>
            <a:ext cx="8077970" cy="5134019"/>
          </a:xfrm>
        </p:spPr>
        <p:txBody>
          <a:bodyPr/>
          <a:lstStyle/>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Forstå</a:t>
            </a:r>
            <a:r>
              <a:rPr lang="en-IE" b="1" dirty="0">
                <a:solidFill>
                  <a:srgbClr val="424242"/>
                </a:solidFill>
              </a:rPr>
              <a:t>produktion</a:t>
            </a:r>
            <a:r>
              <a:rPr lang="en-IE" dirty="0">
                <a:solidFill>
                  <a:srgbClr val="424242"/>
                </a:solidFill>
              </a:rPr>
              <a:t>og forarbejdning af bygård</a:t>
            </a:r>
            <a:r>
              <a:rPr lang="en-IE" b="1" dirty="0">
                <a:solidFill>
                  <a:srgbClr val="424242"/>
                </a:solidFill>
              </a:rPr>
              <a:t>mad</a:t>
            </a:r>
            <a:r>
              <a:rPr lang="en-IE" dirty="0">
                <a:solidFill>
                  <a:srgbClr val="424242"/>
                </a:solidFill>
              </a:rPr>
              <a:t>Produkter</a:t>
            </a:r>
          </a:p>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Følg bedste praksis i</a:t>
            </a:r>
            <a:r>
              <a:rPr lang="en-IE" b="1" dirty="0">
                <a:solidFill>
                  <a:srgbClr val="424242"/>
                </a:solidFill>
              </a:rPr>
              <a:t>biavl</a:t>
            </a:r>
            <a:r>
              <a:rPr lang="en-IE" dirty="0">
                <a:solidFill>
                  <a:srgbClr val="424242"/>
                </a:solidFill>
              </a:rPr>
              <a:t>og honningproduktion i et bymiljø</a:t>
            </a:r>
          </a:p>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Identificere social virksomhed,</a:t>
            </a:r>
            <a:r>
              <a:rPr lang="en-IE" b="1" dirty="0" err="1">
                <a:solidFill>
                  <a:srgbClr val="424242"/>
                </a:solidFill>
              </a:rPr>
              <a:t>agri</a:t>
            </a:r>
            <a:r>
              <a:rPr lang="en-IE" b="1" dirty="0">
                <a:solidFill>
                  <a:srgbClr val="424242"/>
                </a:solidFill>
              </a:rPr>
              <a:t>-turisme</a:t>
            </a:r>
            <a:r>
              <a:rPr lang="en-IE" dirty="0">
                <a:solidFill>
                  <a:srgbClr val="424242"/>
                </a:solidFill>
              </a:rPr>
              <a:t>og bio-inspireret innovation beskæftigelse/forretningsmuligheder i den grønne byøkonomi</a:t>
            </a:r>
          </a:p>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Vis bevidsthed om</a:t>
            </a:r>
            <a:r>
              <a:rPr lang="en-IE" b="1" dirty="0">
                <a:solidFill>
                  <a:srgbClr val="424242"/>
                </a:solidFill>
              </a:rPr>
              <a:t>fødevaresikkerhedsrisici</a:t>
            </a:r>
            <a:r>
              <a:rPr lang="en-IE" dirty="0">
                <a:solidFill>
                  <a:srgbClr val="424242"/>
                </a:solidFill>
              </a:rPr>
              <a:t>og principper for</a:t>
            </a:r>
            <a:r>
              <a:rPr lang="en-IE" b="1" dirty="0">
                <a:solidFill>
                  <a:srgbClr val="424242"/>
                </a:solidFill>
              </a:rPr>
              <a:t>HACCP</a:t>
            </a:r>
            <a:r>
              <a:rPr lang="en-IE" dirty="0">
                <a:solidFill>
                  <a:srgbClr val="424242"/>
                </a:solidFill>
              </a:rPr>
              <a:t>i fødevareproduktion</a:t>
            </a:r>
          </a:p>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Identificer kilden og forebyggende foranstaltninger af visse</a:t>
            </a:r>
            <a:r>
              <a:rPr lang="en-IE" b="1" dirty="0">
                <a:solidFill>
                  <a:srgbClr val="424242"/>
                </a:solidFill>
              </a:rPr>
              <a:t>fødevarebårne sygdomme</a:t>
            </a:r>
            <a:r>
              <a:rPr lang="en-IE" dirty="0">
                <a:solidFill>
                  <a:srgbClr val="424242"/>
                </a:solidFill>
              </a:rPr>
              <a:t>i fødevareproduktionsmiljøet</a:t>
            </a:r>
          </a:p>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Fremstil en række fødevarer, der er i overensstemmelse med EU-lovgivningen og</a:t>
            </a:r>
            <a:r>
              <a:rPr lang="en-IE" b="1" dirty="0">
                <a:solidFill>
                  <a:srgbClr val="424242"/>
                </a:solidFill>
              </a:rPr>
              <a:t>fødevaremærkning</a:t>
            </a:r>
            <a:r>
              <a:rPr lang="en-IE" dirty="0">
                <a:solidFill>
                  <a:srgbClr val="424242"/>
                </a:solidFill>
              </a:rPr>
              <a:t>krav</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163148" cy="803654"/>
          </a:xfrm>
        </p:spPr>
        <p:txBody>
          <a:bodyPr/>
          <a:lstStyle/>
          <a:p>
            <a:pPr algn="l" rtl="0"/>
            <a:r>
              <a:rPr lang="en-US" b="1" dirty="0">
                <a:solidFill>
                  <a:srgbClr val="E8A116"/>
                </a:solidFill>
              </a:rPr>
              <a:t>1.2 Læringsresultater</a:t>
            </a:r>
          </a:p>
        </p:txBody>
      </p:sp>
      <p:sp>
        <p:nvSpPr>
          <p:cNvPr id="2" name="Text Placeholder 4">
            <a:extLst>
              <a:ext uri="{FF2B5EF4-FFF2-40B4-BE49-F238E27FC236}">
                <a16:creationId xmlns:a16="http://schemas.microsoft.com/office/drawing/2014/main" id="{6266AA1A-47B8-B156-7FA3-7D73B249F0E5}"/>
              </a:ext>
            </a:extLst>
          </p:cNvPr>
          <p:cNvSpPr txBox="1">
            <a:spLocks/>
          </p:cNvSpPr>
          <p:nvPr/>
        </p:nvSpPr>
        <p:spPr>
          <a:xfrm>
            <a:off x="715255" y="2651452"/>
            <a:ext cx="2269372" cy="1945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gn="l" rtl="0"/>
            <a:r>
              <a:rPr lang="en-IE" sz="2600" i="1" dirty="0">
                <a:solidFill>
                  <a:srgbClr val="424242"/>
                </a:solidFill>
              </a:rPr>
              <a:t>Efter afslutningen af ​​dette kursus skal underviseren være i stand til at:</a:t>
            </a:r>
          </a:p>
          <a:p>
            <a:pPr marL="15875" indent="-15875" algn="l" rtl="0"/>
            <a:endParaRPr lang="en-IE" sz="2600" dirty="0">
              <a:solidFill>
                <a:srgbClr val="424242"/>
              </a:solidFill>
            </a:endParaRPr>
          </a:p>
        </p:txBody>
      </p:sp>
      <p:cxnSp>
        <p:nvCxnSpPr>
          <p:cNvPr id="3" name="Straight Connector 2">
            <a:extLst>
              <a:ext uri="{FF2B5EF4-FFF2-40B4-BE49-F238E27FC236}">
                <a16:creationId xmlns:a16="http://schemas.microsoft.com/office/drawing/2014/main" id="{72A3F91D-4AA1-E156-AD07-E47BDA88F647}"/>
              </a:ext>
            </a:extLst>
          </p:cNvPr>
          <p:cNvCxnSpPr>
            <a:cxnSpLocks/>
          </p:cNvCxnSpPr>
          <p:nvPr/>
        </p:nvCxnSpPr>
        <p:spPr>
          <a:xfrm>
            <a:off x="3107689" y="315577"/>
            <a:ext cx="0" cy="4482267"/>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A3B9697-893C-1713-0427-24BE27AB24B4}"/>
              </a:ext>
            </a:extLst>
          </p:cNvPr>
          <p:cNvGrpSpPr/>
          <p:nvPr/>
        </p:nvGrpSpPr>
        <p:grpSpPr>
          <a:xfrm>
            <a:off x="2727451" y="4882206"/>
            <a:ext cx="789352" cy="789216"/>
            <a:chOff x="3258209" y="1217582"/>
            <a:chExt cx="4712093" cy="4711281"/>
          </a:xfrm>
          <a:solidFill>
            <a:srgbClr val="296B5F"/>
          </a:solidFill>
        </p:grpSpPr>
        <p:sp>
          <p:nvSpPr>
            <p:cNvPr id="7" name="Freeform 31">
              <a:extLst>
                <a:ext uri="{FF2B5EF4-FFF2-40B4-BE49-F238E27FC236}">
                  <a16:creationId xmlns:a16="http://schemas.microsoft.com/office/drawing/2014/main" id="{2BC0960B-BAAF-3382-9963-6EE82F55A85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w="9514" cap="flat">
              <a:noFill/>
              <a:prstDash val="solid"/>
              <a:miter/>
            </a:ln>
          </p:spPr>
          <p:txBody>
            <a:bodyPr rtlCol="0" anchor="ctr"/>
            <a:lstStyle/>
            <a:p>
              <a:pPr algn="l" rtl="0"/>
              <a:endParaRPr lang="en-US"/>
            </a:p>
          </p:txBody>
        </p:sp>
        <p:sp>
          <p:nvSpPr>
            <p:cNvPr id="8" name="Freeform 32">
              <a:extLst>
                <a:ext uri="{FF2B5EF4-FFF2-40B4-BE49-F238E27FC236}">
                  <a16:creationId xmlns:a16="http://schemas.microsoft.com/office/drawing/2014/main" id="{A16BA56E-A00D-4697-0907-92458CBF0148}"/>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w="9514" cap="flat">
              <a:noFill/>
              <a:prstDash val="solid"/>
              <a:miter/>
            </a:ln>
          </p:spPr>
          <p:txBody>
            <a:bodyPr rtlCol="0" anchor="ctr"/>
            <a:lstStyle/>
            <a:p>
              <a:pPr algn="l" rtl="0"/>
              <a:endParaRPr lang="en-US" dirty="0"/>
            </a:p>
          </p:txBody>
        </p:sp>
        <p:grpSp>
          <p:nvGrpSpPr>
            <p:cNvPr id="9" name="Group 8">
              <a:extLst>
                <a:ext uri="{FF2B5EF4-FFF2-40B4-BE49-F238E27FC236}">
                  <a16:creationId xmlns:a16="http://schemas.microsoft.com/office/drawing/2014/main" id="{A8096BC7-10C3-3BA3-7F15-F724EDA52321}"/>
                </a:ext>
              </a:extLst>
            </p:cNvPr>
            <p:cNvGrpSpPr/>
            <p:nvPr/>
          </p:nvGrpSpPr>
          <p:grpSpPr>
            <a:xfrm>
              <a:off x="3258209" y="1217582"/>
              <a:ext cx="4712093" cy="4711281"/>
              <a:chOff x="3258209" y="1217582"/>
              <a:chExt cx="4712093" cy="4711281"/>
            </a:xfrm>
            <a:grpFill/>
          </p:grpSpPr>
          <p:sp>
            <p:nvSpPr>
              <p:cNvPr id="10" name="Freeform 16">
                <a:extLst>
                  <a:ext uri="{FF2B5EF4-FFF2-40B4-BE49-F238E27FC236}">
                    <a16:creationId xmlns:a16="http://schemas.microsoft.com/office/drawing/2014/main" id="{7650332D-C0F2-3D13-B2DF-3C1169E9297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pPr algn="l" rtl="0"/>
                <a:endParaRPr lang="en-US"/>
              </a:p>
            </p:txBody>
          </p:sp>
          <p:sp>
            <p:nvSpPr>
              <p:cNvPr id="11" name="Freeform 18">
                <a:extLst>
                  <a:ext uri="{FF2B5EF4-FFF2-40B4-BE49-F238E27FC236}">
                    <a16:creationId xmlns:a16="http://schemas.microsoft.com/office/drawing/2014/main" id="{289DCB9C-BD9B-9028-3BAF-8A52485BF40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pPr algn="l" rtl="0"/>
                <a:endParaRPr lang="en-US"/>
              </a:p>
            </p:txBody>
          </p:sp>
          <p:sp>
            <p:nvSpPr>
              <p:cNvPr id="12" name="Freeform 19">
                <a:extLst>
                  <a:ext uri="{FF2B5EF4-FFF2-40B4-BE49-F238E27FC236}">
                    <a16:creationId xmlns:a16="http://schemas.microsoft.com/office/drawing/2014/main" id="{4CD175CB-407B-475C-240E-2CA9C5E5488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pPr algn="l" rtl="0"/>
                <a:endParaRPr lang="en-US"/>
              </a:p>
            </p:txBody>
          </p:sp>
          <p:sp>
            <p:nvSpPr>
              <p:cNvPr id="13" name="Freeform 20">
                <a:extLst>
                  <a:ext uri="{FF2B5EF4-FFF2-40B4-BE49-F238E27FC236}">
                    <a16:creationId xmlns:a16="http://schemas.microsoft.com/office/drawing/2014/main" id="{D81CD108-5AB1-0814-EA21-F2C1344C57E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pPr algn="l" rtl="0"/>
                <a:endParaRPr lang="en-US"/>
              </a:p>
            </p:txBody>
          </p:sp>
          <p:sp>
            <p:nvSpPr>
              <p:cNvPr id="14" name="Freeform 21">
                <a:extLst>
                  <a:ext uri="{FF2B5EF4-FFF2-40B4-BE49-F238E27FC236}">
                    <a16:creationId xmlns:a16="http://schemas.microsoft.com/office/drawing/2014/main" id="{2194DCCB-96AD-5573-A91F-9DC1C58DF64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algn="l" rtl="0"/>
                <a:endParaRPr lang="en-US"/>
              </a:p>
            </p:txBody>
          </p:sp>
          <p:sp>
            <p:nvSpPr>
              <p:cNvPr id="15" name="Freeform 22">
                <a:extLst>
                  <a:ext uri="{FF2B5EF4-FFF2-40B4-BE49-F238E27FC236}">
                    <a16:creationId xmlns:a16="http://schemas.microsoft.com/office/drawing/2014/main" id="{1CA4865D-3B2D-E496-BD0A-2DB8C4F3B6DB}"/>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algn="l" rtl="0"/>
                <a:endParaRPr lang="en-US"/>
              </a:p>
            </p:txBody>
          </p:sp>
          <p:sp>
            <p:nvSpPr>
              <p:cNvPr id="16" name="Freeform 23">
                <a:extLst>
                  <a:ext uri="{FF2B5EF4-FFF2-40B4-BE49-F238E27FC236}">
                    <a16:creationId xmlns:a16="http://schemas.microsoft.com/office/drawing/2014/main" id="{ED279027-16B5-86AF-A873-CAD68858E8C6}"/>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pPr algn="l" rtl="0"/>
                <a:endParaRPr lang="en-US"/>
              </a:p>
            </p:txBody>
          </p:sp>
          <p:sp>
            <p:nvSpPr>
              <p:cNvPr id="17" name="Freeform 24">
                <a:extLst>
                  <a:ext uri="{FF2B5EF4-FFF2-40B4-BE49-F238E27FC236}">
                    <a16:creationId xmlns:a16="http://schemas.microsoft.com/office/drawing/2014/main" id="{B896F235-B8D3-C192-B23B-548E36EF7EC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pPr algn="l" rtl="0"/>
                <a:endParaRPr lang="en-US"/>
              </a:p>
            </p:txBody>
          </p:sp>
          <p:sp>
            <p:nvSpPr>
              <p:cNvPr id="18" name="Freeform 25">
                <a:extLst>
                  <a:ext uri="{FF2B5EF4-FFF2-40B4-BE49-F238E27FC236}">
                    <a16:creationId xmlns:a16="http://schemas.microsoft.com/office/drawing/2014/main" id="{0069C247-52E8-FDAE-469E-BB4268C311E3}"/>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pPr algn="l" rtl="0"/>
                <a:endParaRPr lang="en-US"/>
              </a:p>
            </p:txBody>
          </p:sp>
          <p:sp>
            <p:nvSpPr>
              <p:cNvPr id="19" name="Freeform 26">
                <a:extLst>
                  <a:ext uri="{FF2B5EF4-FFF2-40B4-BE49-F238E27FC236}">
                    <a16:creationId xmlns:a16="http://schemas.microsoft.com/office/drawing/2014/main" id="{919425F7-AB84-DED3-26A6-A71A0E6FD0B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pPr algn="l" rtl="0"/>
                <a:endParaRPr lang="en-US"/>
              </a:p>
            </p:txBody>
          </p:sp>
          <p:sp>
            <p:nvSpPr>
              <p:cNvPr id="20" name="Freeform 27">
                <a:extLst>
                  <a:ext uri="{FF2B5EF4-FFF2-40B4-BE49-F238E27FC236}">
                    <a16:creationId xmlns:a16="http://schemas.microsoft.com/office/drawing/2014/main" id="{2A3484C4-E489-107A-AB41-B984E981055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pPr algn="l" rtl="0"/>
                <a:endParaRPr lang="en-US"/>
              </a:p>
            </p:txBody>
          </p:sp>
          <p:sp>
            <p:nvSpPr>
              <p:cNvPr id="21" name="Freeform 28">
                <a:extLst>
                  <a:ext uri="{FF2B5EF4-FFF2-40B4-BE49-F238E27FC236}">
                    <a16:creationId xmlns:a16="http://schemas.microsoft.com/office/drawing/2014/main" id="{BAA5F073-AE53-5D74-3BB2-3639AA4D2DA9}"/>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pPr algn="l" rtl="0"/>
                <a:endParaRPr lang="en-US"/>
              </a:p>
            </p:txBody>
          </p:sp>
          <p:sp>
            <p:nvSpPr>
              <p:cNvPr id="22" name="Freeform 29">
                <a:extLst>
                  <a:ext uri="{FF2B5EF4-FFF2-40B4-BE49-F238E27FC236}">
                    <a16:creationId xmlns:a16="http://schemas.microsoft.com/office/drawing/2014/main" id="{D4750043-F203-F5BD-5D56-D7E428E2114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pPr algn="l" rtl="0"/>
                <a:endParaRPr lang="en-US"/>
              </a:p>
            </p:txBody>
          </p:sp>
          <p:sp>
            <p:nvSpPr>
              <p:cNvPr id="23" name="Freeform 30">
                <a:extLst>
                  <a:ext uri="{FF2B5EF4-FFF2-40B4-BE49-F238E27FC236}">
                    <a16:creationId xmlns:a16="http://schemas.microsoft.com/office/drawing/2014/main" id="{318376C7-1015-1047-7DFB-A2D9AC734D44}"/>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4060457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206927" y="985839"/>
            <a:ext cx="4524765" cy="4950970"/>
          </a:xfrm>
        </p:spPr>
        <p:txBody>
          <a:bodyPr>
            <a:normAutofit/>
          </a:bodyPr>
          <a:lstStyle/>
          <a:p>
            <a:pPr algn="l" rtl="0">
              <a:lnSpc>
                <a:spcPts val="2880"/>
              </a:lnSpc>
              <a:spcBef>
                <a:spcPts val="0"/>
              </a:spcBef>
            </a:pPr>
            <a:endParaRPr lang="en-US" sz="2400" dirty="0"/>
          </a:p>
          <a:p>
            <a:pPr algn="l" rtl="0">
              <a:lnSpc>
                <a:spcPts val="2880"/>
              </a:lnSpc>
              <a:spcBef>
                <a:spcPts val="0"/>
              </a:spcBef>
            </a:pPr>
            <a:r>
              <a:rPr lang="en-US" sz="2400" dirty="0"/>
              <a:t>"Vi er den første generation, der mærker virkningen af ​​klimaændringer - og den sidste generation, der rent faktisk kan gøre noget ved det."</a:t>
            </a:r>
          </a:p>
          <a:p>
            <a:pPr algn="l" rtl="0">
              <a:lnSpc>
                <a:spcPts val="2880"/>
              </a:lnSpc>
              <a:spcBef>
                <a:spcPts val="0"/>
              </a:spcBef>
            </a:pPr>
            <a:endParaRPr lang="en-US" sz="2400" dirty="0"/>
          </a:p>
          <a:p>
            <a:pPr algn="l" rtl="0">
              <a:lnSpc>
                <a:spcPts val="2880"/>
              </a:lnSpc>
              <a:spcBef>
                <a:spcPts val="0"/>
              </a:spcBef>
            </a:pPr>
            <a:r>
              <a:rPr lang="en-US" sz="2400" i="0" dirty="0"/>
              <a:t>Guvernør Jay Inslee -</a:t>
            </a:r>
          </a:p>
          <a:p>
            <a:pPr algn="l" rtl="0">
              <a:lnSpc>
                <a:spcPts val="2880"/>
              </a:lnSpc>
              <a:spcBef>
                <a:spcPts val="0"/>
              </a:spcBef>
            </a:pPr>
            <a:r>
              <a:rPr lang="en-US" sz="2400" i="0" dirty="0"/>
              <a:t>Washington State</a:t>
            </a:r>
          </a:p>
          <a:p>
            <a:pPr algn="l" rtl="0">
              <a:lnSpc>
                <a:spcPts val="2880"/>
              </a:lnSpc>
              <a:spcBef>
                <a:spcPts val="0"/>
              </a:spcBef>
            </a:pPr>
            <a:endParaRPr lang="en-US" sz="2400" dirty="0"/>
          </a:p>
          <a:p>
            <a:pPr algn="l" rtl="0">
              <a:lnSpc>
                <a:spcPts val="2880"/>
              </a:lnSpc>
              <a:spcBef>
                <a:spcPts val="0"/>
              </a:spcBef>
            </a:pPr>
            <a:endParaRPr lang="en-US" i="0" dirty="0"/>
          </a:p>
        </p:txBody>
      </p:sp>
      <p:pic>
        <p:nvPicPr>
          <p:cNvPr id="6" name="Picture Placeholder 5">
            <a:extLst>
              <a:ext uri="{FF2B5EF4-FFF2-40B4-BE49-F238E27FC236}">
                <a16:creationId xmlns:a16="http://schemas.microsoft.com/office/drawing/2014/main" id="{9E510B80-A088-0E33-EEBE-95AF2A3B465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l="4826" r="4826"/>
          <a:stretch/>
        </p:blipFill>
        <p:spPr>
          <a:xfrm>
            <a:off x="6096000" y="1893062"/>
            <a:ext cx="5496431" cy="4055778"/>
          </a:xfrm>
        </p:spPr>
      </p:pic>
      <p:sp>
        <p:nvSpPr>
          <p:cNvPr id="3" name="Text Placeholder 3">
            <a:extLst>
              <a:ext uri="{FF2B5EF4-FFF2-40B4-BE49-F238E27FC236}">
                <a16:creationId xmlns:a16="http://schemas.microsoft.com/office/drawing/2014/main" id="{69941A79-68A5-71A6-AAE6-DD474DBD3CFD}"/>
              </a:ext>
            </a:extLst>
          </p:cNvPr>
          <p:cNvSpPr txBox="1">
            <a:spLocks/>
          </p:cNvSpPr>
          <p:nvPr/>
        </p:nvSpPr>
        <p:spPr>
          <a:xfrm>
            <a:off x="7219518" y="631973"/>
            <a:ext cx="4729675"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3600" b="1" dirty="0">
                <a:solidFill>
                  <a:srgbClr val="E8A116"/>
                </a:solidFill>
              </a:rPr>
              <a:t>4.1 Klimaændringer og drivhusgasser</a:t>
            </a:r>
          </a:p>
          <a:p>
            <a:pPr marL="0" indent="0" algn="l" rtl="0">
              <a:buNone/>
            </a:pPr>
            <a:endParaRPr lang="en-US" sz="3600" b="1" dirty="0">
              <a:solidFill>
                <a:srgbClr val="E8A116"/>
              </a:solidFill>
            </a:endParaRPr>
          </a:p>
        </p:txBody>
      </p:sp>
      <p:grpSp>
        <p:nvGrpSpPr>
          <p:cNvPr id="5" name="Google Shape;510;p10"/>
          <p:cNvGrpSpPr/>
          <p:nvPr/>
        </p:nvGrpSpPr>
        <p:grpSpPr>
          <a:xfrm>
            <a:off x="5731692" y="658350"/>
            <a:ext cx="1487826" cy="1083162"/>
            <a:chOff x="3400450" y="986392"/>
            <a:chExt cx="1487826" cy="1083162"/>
          </a:xfrm>
        </p:grpSpPr>
        <p:sp>
          <p:nvSpPr>
            <p:cNvPr id="7" name="Google Shape;511;p10"/>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512;p10"/>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894893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39515AC8-6C6B-CBF6-846C-1B38C4A1794A}"/>
              </a:ext>
            </a:extLst>
          </p:cNvPr>
          <p:cNvSpPr/>
          <p:nvPr/>
        </p:nvSpPr>
        <p:spPr>
          <a:xfrm>
            <a:off x="0" y="0"/>
            <a:ext cx="8301038" cy="1612830"/>
          </a:xfrm>
          <a:custGeom>
            <a:avLst/>
            <a:gdLst>
              <a:gd name="connsiteX0" fmla="*/ 0 w 8301038"/>
              <a:gd name="connsiteY0" fmla="*/ 0 h 1612830"/>
              <a:gd name="connsiteX1" fmla="*/ 4042957 w 8301038"/>
              <a:gd name="connsiteY1" fmla="*/ 0 h 1612830"/>
              <a:gd name="connsiteX2" fmla="*/ 4686300 w 8301038"/>
              <a:gd name="connsiteY2" fmla="*/ 0 h 1612830"/>
              <a:gd name="connsiteX3" fmla="*/ 8301038 w 8301038"/>
              <a:gd name="connsiteY3" fmla="*/ 0 h 1612830"/>
              <a:gd name="connsiteX4" fmla="*/ 8301038 w 8301038"/>
              <a:gd name="connsiteY4" fmla="*/ 752694 h 1612830"/>
              <a:gd name="connsiteX5" fmla="*/ 8301038 w 8301038"/>
              <a:gd name="connsiteY5" fmla="*/ 752695 h 1612830"/>
              <a:gd name="connsiteX6" fmla="*/ 8301038 w 8301038"/>
              <a:gd name="connsiteY6" fmla="*/ 898331 h 1612830"/>
              <a:gd name="connsiteX7" fmla="*/ 8301038 w 8301038"/>
              <a:gd name="connsiteY7" fmla="*/ 1246294 h 1612830"/>
              <a:gd name="connsiteX8" fmla="*/ 8301038 w 8301038"/>
              <a:gd name="connsiteY8" fmla="*/ 1391931 h 1612830"/>
              <a:gd name="connsiteX9" fmla="*/ 7998147 w 8301038"/>
              <a:gd name="connsiteY9" fmla="*/ 1612830 h 1612830"/>
              <a:gd name="connsiteX10" fmla="*/ 7575776 w 8301038"/>
              <a:gd name="connsiteY10" fmla="*/ 1612830 h 1612830"/>
              <a:gd name="connsiteX11" fmla="*/ 6736633 w 8301038"/>
              <a:gd name="connsiteY11" fmla="*/ 1612830 h 1612830"/>
              <a:gd name="connsiteX12" fmla="*/ 4352949 w 8301038"/>
              <a:gd name="connsiteY12" fmla="*/ 1612830 h 1612830"/>
              <a:gd name="connsiteX13" fmla="*/ 4042957 w 8301038"/>
              <a:gd name="connsiteY13" fmla="*/ 1612830 h 1612830"/>
              <a:gd name="connsiteX14" fmla="*/ 3888101 w 8301038"/>
              <a:gd name="connsiteY14" fmla="*/ 1612830 h 1612830"/>
              <a:gd name="connsiteX15" fmla="*/ 2964569 w 8301038"/>
              <a:gd name="connsiteY15" fmla="*/ 1612830 h 1612830"/>
              <a:gd name="connsiteX16" fmla="*/ 0 w 8301038"/>
              <a:gd name="connsiteY16" fmla="*/ 1612830 h 161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01038" h="1612830">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574359" y="1970075"/>
            <a:ext cx="11041379" cy="3839881"/>
          </a:xfrm>
        </p:spPr>
        <p:txBody>
          <a:bodyPr/>
          <a:lstStyle/>
          <a:p>
            <a:pPr marL="12700" indent="-12700" algn="l" rtl="0">
              <a:lnSpc>
                <a:spcPts val="2240"/>
              </a:lnSpc>
              <a:spcBef>
                <a:spcPts val="0"/>
              </a:spcBef>
            </a:pPr>
            <a:r>
              <a:rPr lang="en-IE" sz="2200" dirty="0">
                <a:solidFill>
                  <a:srgbClr val="424242"/>
                </a:solidFill>
              </a:rPr>
              <a:t>Klimaændringer refererer til</a:t>
            </a:r>
            <a:r>
              <a:rPr lang="en-IE" sz="2200" b="1" dirty="0">
                <a:solidFill>
                  <a:srgbClr val="424242"/>
                </a:solidFill>
              </a:rPr>
              <a:t>langsigtet</a:t>
            </a:r>
            <a:r>
              <a:rPr lang="en-IE" sz="2200" dirty="0">
                <a:solidFill>
                  <a:srgbClr val="424242"/>
                </a:solidFill>
              </a:rPr>
              <a:t>skift i temperaturer og vejrmønstre.</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dirty="0">
                <a:solidFill>
                  <a:srgbClr val="424242"/>
                </a:solidFill>
              </a:rPr>
              <a:t>Siden 1800-tallet,</a:t>
            </a:r>
            <a:r>
              <a:rPr lang="en-IE" sz="2200" b="1" dirty="0">
                <a:solidFill>
                  <a:srgbClr val="424242"/>
                </a:solidFill>
              </a:rPr>
              <a:t>menneskelige aktiviteter</a:t>
            </a:r>
            <a:r>
              <a:rPr lang="en-IE" sz="2200" dirty="0">
                <a:solidFill>
                  <a:srgbClr val="424242"/>
                </a:solidFill>
              </a:rPr>
              <a:t>har været den vigtigste drivkraft bag klimaændringer, primært på grund af afbrænding af fossile brændstoffer som kul, olie og gas. Brændende</a:t>
            </a:r>
            <a:r>
              <a:rPr lang="en-IE" sz="2200" b="1" dirty="0">
                <a:solidFill>
                  <a:srgbClr val="424242"/>
                </a:solidFill>
              </a:rPr>
              <a:t>fossile brændstoffer</a:t>
            </a:r>
            <a:r>
              <a:rPr lang="en-IE" sz="2200" dirty="0">
                <a:solidFill>
                  <a:srgbClr val="424242"/>
                </a:solidFill>
              </a:rPr>
              <a:t>genererer drivhusgasemissioner (GHG), der fungerer som et tæppe viklet rundt om jorden, fanger solens varme og hæver temperaturen.</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dirty="0">
                <a:solidFill>
                  <a:srgbClr val="424242"/>
                </a:solidFill>
              </a:rPr>
              <a:t>De vigtigste drivhusgasser er</a:t>
            </a:r>
            <a:r>
              <a:rPr lang="en-IE" sz="2200" b="1" dirty="0">
                <a:solidFill>
                  <a:srgbClr val="424242"/>
                </a:solidFill>
              </a:rPr>
              <a:t>metan</a:t>
            </a:r>
            <a:r>
              <a:rPr lang="en-IE" sz="2200" dirty="0">
                <a:solidFill>
                  <a:srgbClr val="424242"/>
                </a:solidFill>
              </a:rPr>
              <a:t>og</a:t>
            </a:r>
            <a:r>
              <a:rPr lang="en-IE" sz="2200" b="1" dirty="0">
                <a:solidFill>
                  <a:srgbClr val="424242"/>
                </a:solidFill>
              </a:rPr>
              <a:t>carbondioxid</a:t>
            </a:r>
            <a:r>
              <a:rPr lang="en-IE" sz="2200" dirty="0">
                <a:solidFill>
                  <a:srgbClr val="424242"/>
                </a:solidFill>
              </a:rPr>
              <a:t>. Forbrænding af fossilt brændsel er den største bidragyder af drivhusgasser; 74 % af drivhusgasemissionerne i EU.</a:t>
            </a:r>
          </a:p>
          <a:p>
            <a:pPr marL="12700" indent="-12700" algn="l" rtl="0">
              <a:lnSpc>
                <a:spcPts val="2240"/>
              </a:lnSpc>
              <a:spcBef>
                <a:spcPts val="0"/>
              </a:spcBef>
            </a:pPr>
            <a:r>
              <a:rPr lang="en-IE" sz="2200" dirty="0">
                <a:solidFill>
                  <a:srgbClr val="424242"/>
                </a:solidFill>
              </a:rPr>
              <a:t>Landbruget står for 11,4 % af emissionerne.</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b="1" dirty="0">
                <a:solidFill>
                  <a:srgbClr val="424242"/>
                </a:solidFill>
              </a:rPr>
              <a:t>Kina</a:t>
            </a:r>
            <a:r>
              <a:rPr lang="en-IE" sz="2200" dirty="0">
                <a:solidFill>
                  <a:srgbClr val="424242"/>
                </a:solidFill>
              </a:rPr>
              <a:t>, det</a:t>
            </a:r>
            <a:r>
              <a:rPr lang="en-IE" sz="2200" b="1" dirty="0">
                <a:solidFill>
                  <a:srgbClr val="424242"/>
                </a:solidFill>
              </a:rPr>
              <a:t>Forenede Stater</a:t>
            </a:r>
            <a:r>
              <a:rPr lang="en-IE" sz="2200" dirty="0">
                <a:solidFill>
                  <a:srgbClr val="424242"/>
                </a:solidFill>
              </a:rPr>
              <a:t>, og</a:t>
            </a:r>
            <a:r>
              <a:rPr lang="en-IE" sz="2200" b="1" dirty="0">
                <a:solidFill>
                  <a:srgbClr val="424242"/>
                </a:solidFill>
              </a:rPr>
              <a:t>den europæiske union</a:t>
            </a:r>
            <a:r>
              <a:rPr lang="en-IE" sz="2200" dirty="0">
                <a:solidFill>
                  <a:srgbClr val="424242"/>
                </a:solidFill>
              </a:rPr>
              <a:t>står for ca</a:t>
            </a:r>
            <a:r>
              <a:rPr lang="en-IE" sz="2200" b="1" dirty="0">
                <a:solidFill>
                  <a:srgbClr val="424242"/>
                </a:solidFill>
              </a:rPr>
              <a:t>76 %</a:t>
            </a:r>
            <a:r>
              <a:rPr lang="en-IE" sz="2200" dirty="0">
                <a:solidFill>
                  <a:srgbClr val="424242"/>
                </a:solidFill>
              </a:rPr>
              <a:t>af drivhusgasemissioner.</a:t>
            </a: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114523" y="387666"/>
            <a:ext cx="8198166" cy="803654"/>
          </a:xfrm>
        </p:spPr>
        <p:txBody>
          <a:bodyPr/>
          <a:lstStyle/>
          <a:p>
            <a:pPr algn="l" rtl="0">
              <a:lnSpc>
                <a:spcPts val="3720"/>
              </a:lnSpc>
              <a:spcBef>
                <a:spcPts val="0"/>
              </a:spcBef>
            </a:pPr>
            <a:r>
              <a:rPr lang="en-US" dirty="0">
                <a:solidFill>
                  <a:schemeClr val="bg1"/>
                </a:solidFill>
              </a:rPr>
              <a:t>4.1 Klimaændringer og drivhusgasser</a:t>
            </a:r>
          </a:p>
          <a:p>
            <a:pPr algn="l" rtl="0">
              <a:lnSpc>
                <a:spcPts val="3720"/>
              </a:lnSpc>
              <a:spcBef>
                <a:spcPts val="0"/>
              </a:spcBef>
            </a:pPr>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191320"/>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FC07DBB-3A68-72B9-354E-7304162C8D77}"/>
              </a:ext>
            </a:extLst>
          </p:cNvPr>
          <p:cNvGrpSpPr/>
          <p:nvPr/>
        </p:nvGrpSpPr>
        <p:grpSpPr>
          <a:xfrm>
            <a:off x="10555044" y="415067"/>
            <a:ext cx="1060694" cy="1061397"/>
            <a:chOff x="5614841" y="786428"/>
            <a:chExt cx="901130" cy="901727"/>
          </a:xfrm>
          <a:solidFill>
            <a:srgbClr val="296B5F"/>
          </a:solidFill>
        </p:grpSpPr>
        <p:grpSp>
          <p:nvGrpSpPr>
            <p:cNvPr id="8" name="Graphic 2">
              <a:extLst>
                <a:ext uri="{FF2B5EF4-FFF2-40B4-BE49-F238E27FC236}">
                  <a16:creationId xmlns:a16="http://schemas.microsoft.com/office/drawing/2014/main" id="{20265B31-0D28-C91C-77F7-0BC2D452FA3E}"/>
                </a:ext>
              </a:extLst>
            </p:cNvPr>
            <p:cNvGrpSpPr/>
            <p:nvPr/>
          </p:nvGrpSpPr>
          <p:grpSpPr>
            <a:xfrm>
              <a:off x="5715019" y="1058540"/>
              <a:ext cx="543506" cy="445337"/>
              <a:chOff x="5715019" y="1058540"/>
              <a:chExt cx="543506" cy="445337"/>
            </a:xfrm>
            <a:grpFill/>
          </p:grpSpPr>
          <p:sp>
            <p:nvSpPr>
              <p:cNvPr id="10" name="Freeform 9">
                <a:extLst>
                  <a:ext uri="{FF2B5EF4-FFF2-40B4-BE49-F238E27FC236}">
                    <a16:creationId xmlns:a16="http://schemas.microsoft.com/office/drawing/2014/main" id="{D4ACEE44-BF6B-5AEE-EF57-643BBBEFD4FA}"/>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EE1F5324-77DE-B51E-9AB3-BE5A658FBB8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9" name="Freeform 8">
              <a:extLst>
                <a:ext uri="{FF2B5EF4-FFF2-40B4-BE49-F238E27FC236}">
                  <a16:creationId xmlns:a16="http://schemas.microsoft.com/office/drawing/2014/main" id="{E14FD4B5-1CB9-1761-78A9-76DEF404F997}"/>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161219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39515AC8-6C6B-CBF6-846C-1B38C4A1794A}"/>
              </a:ext>
            </a:extLst>
          </p:cNvPr>
          <p:cNvSpPr/>
          <p:nvPr/>
        </p:nvSpPr>
        <p:spPr>
          <a:xfrm>
            <a:off x="0" y="0"/>
            <a:ext cx="8301038" cy="1612830"/>
          </a:xfrm>
          <a:custGeom>
            <a:avLst/>
            <a:gdLst>
              <a:gd name="connsiteX0" fmla="*/ 0 w 8301038"/>
              <a:gd name="connsiteY0" fmla="*/ 0 h 1612830"/>
              <a:gd name="connsiteX1" fmla="*/ 4042957 w 8301038"/>
              <a:gd name="connsiteY1" fmla="*/ 0 h 1612830"/>
              <a:gd name="connsiteX2" fmla="*/ 4686300 w 8301038"/>
              <a:gd name="connsiteY2" fmla="*/ 0 h 1612830"/>
              <a:gd name="connsiteX3" fmla="*/ 8301038 w 8301038"/>
              <a:gd name="connsiteY3" fmla="*/ 0 h 1612830"/>
              <a:gd name="connsiteX4" fmla="*/ 8301038 w 8301038"/>
              <a:gd name="connsiteY4" fmla="*/ 752694 h 1612830"/>
              <a:gd name="connsiteX5" fmla="*/ 8301038 w 8301038"/>
              <a:gd name="connsiteY5" fmla="*/ 752695 h 1612830"/>
              <a:gd name="connsiteX6" fmla="*/ 8301038 w 8301038"/>
              <a:gd name="connsiteY6" fmla="*/ 898331 h 1612830"/>
              <a:gd name="connsiteX7" fmla="*/ 8301038 w 8301038"/>
              <a:gd name="connsiteY7" fmla="*/ 1246294 h 1612830"/>
              <a:gd name="connsiteX8" fmla="*/ 8301038 w 8301038"/>
              <a:gd name="connsiteY8" fmla="*/ 1391931 h 1612830"/>
              <a:gd name="connsiteX9" fmla="*/ 7998147 w 8301038"/>
              <a:gd name="connsiteY9" fmla="*/ 1612830 h 1612830"/>
              <a:gd name="connsiteX10" fmla="*/ 7575776 w 8301038"/>
              <a:gd name="connsiteY10" fmla="*/ 1612830 h 1612830"/>
              <a:gd name="connsiteX11" fmla="*/ 6736633 w 8301038"/>
              <a:gd name="connsiteY11" fmla="*/ 1612830 h 1612830"/>
              <a:gd name="connsiteX12" fmla="*/ 4352949 w 8301038"/>
              <a:gd name="connsiteY12" fmla="*/ 1612830 h 1612830"/>
              <a:gd name="connsiteX13" fmla="*/ 4042957 w 8301038"/>
              <a:gd name="connsiteY13" fmla="*/ 1612830 h 1612830"/>
              <a:gd name="connsiteX14" fmla="*/ 3888101 w 8301038"/>
              <a:gd name="connsiteY14" fmla="*/ 1612830 h 1612830"/>
              <a:gd name="connsiteX15" fmla="*/ 2964569 w 8301038"/>
              <a:gd name="connsiteY15" fmla="*/ 1612830 h 1612830"/>
              <a:gd name="connsiteX16" fmla="*/ 0 w 8301038"/>
              <a:gd name="connsiteY16" fmla="*/ 1612830 h 161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01038" h="1612830">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191320"/>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FC07DBB-3A68-72B9-354E-7304162C8D77}"/>
              </a:ext>
            </a:extLst>
          </p:cNvPr>
          <p:cNvGrpSpPr/>
          <p:nvPr/>
        </p:nvGrpSpPr>
        <p:grpSpPr>
          <a:xfrm>
            <a:off x="10555044" y="415067"/>
            <a:ext cx="1060694" cy="1061397"/>
            <a:chOff x="5614841" y="786428"/>
            <a:chExt cx="901130" cy="901727"/>
          </a:xfrm>
          <a:solidFill>
            <a:srgbClr val="296B5F"/>
          </a:solidFill>
        </p:grpSpPr>
        <p:grpSp>
          <p:nvGrpSpPr>
            <p:cNvPr id="8" name="Graphic 2">
              <a:extLst>
                <a:ext uri="{FF2B5EF4-FFF2-40B4-BE49-F238E27FC236}">
                  <a16:creationId xmlns:a16="http://schemas.microsoft.com/office/drawing/2014/main" id="{20265B31-0D28-C91C-77F7-0BC2D452FA3E}"/>
                </a:ext>
              </a:extLst>
            </p:cNvPr>
            <p:cNvGrpSpPr/>
            <p:nvPr/>
          </p:nvGrpSpPr>
          <p:grpSpPr>
            <a:xfrm>
              <a:off x="5715019" y="1058540"/>
              <a:ext cx="543506" cy="445337"/>
              <a:chOff x="5715019" y="1058540"/>
              <a:chExt cx="543506" cy="445337"/>
            </a:xfrm>
            <a:grpFill/>
          </p:grpSpPr>
          <p:sp>
            <p:nvSpPr>
              <p:cNvPr id="10" name="Freeform 9">
                <a:extLst>
                  <a:ext uri="{FF2B5EF4-FFF2-40B4-BE49-F238E27FC236}">
                    <a16:creationId xmlns:a16="http://schemas.microsoft.com/office/drawing/2014/main" id="{D4ACEE44-BF6B-5AEE-EF57-643BBBEFD4FA}"/>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EE1F5324-77DE-B51E-9AB3-BE5A658FBB8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9" name="Freeform 8">
              <a:extLst>
                <a:ext uri="{FF2B5EF4-FFF2-40B4-BE49-F238E27FC236}">
                  <a16:creationId xmlns:a16="http://schemas.microsoft.com/office/drawing/2014/main" id="{E14FD4B5-1CB9-1761-78A9-76DEF404F997}"/>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2707D6F9-D0AA-997C-455D-A7C98B940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685" y="1871667"/>
            <a:ext cx="9679840" cy="4435297"/>
          </a:xfrm>
          <a:prstGeom prst="rect">
            <a:avLst/>
          </a:prstGeom>
        </p:spPr>
      </p:pic>
      <p:sp>
        <p:nvSpPr>
          <p:cNvPr id="12"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114523" y="387666"/>
            <a:ext cx="8198166" cy="803654"/>
          </a:xfrm>
        </p:spPr>
        <p:txBody>
          <a:bodyPr/>
          <a:lstStyle/>
          <a:p>
            <a:pPr algn="l" rtl="0">
              <a:lnSpc>
                <a:spcPts val="3720"/>
              </a:lnSpc>
              <a:spcBef>
                <a:spcPts val="0"/>
              </a:spcBef>
            </a:pPr>
            <a:r>
              <a:rPr lang="en-US" dirty="0">
                <a:solidFill>
                  <a:schemeClr val="bg1"/>
                </a:solidFill>
              </a:rPr>
              <a:t>4.1 Klimaændringer og drivhusgasser</a:t>
            </a:r>
          </a:p>
          <a:p>
            <a:pPr algn="l" rtl="0">
              <a:lnSpc>
                <a:spcPts val="3720"/>
              </a:lnSpc>
              <a:spcBef>
                <a:spcPts val="0"/>
              </a:spcBef>
            </a:pPr>
            <a:endParaRPr lang="en-US" dirty="0"/>
          </a:p>
        </p:txBody>
      </p:sp>
    </p:spTree>
    <p:extLst>
      <p:ext uri="{BB962C8B-B14F-4D97-AF65-F5344CB8AC3E}">
        <p14:creationId xmlns:p14="http://schemas.microsoft.com/office/powerpoint/2010/main" val="14140656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39515AC8-6C6B-CBF6-846C-1B38C4A1794A}"/>
              </a:ext>
            </a:extLst>
          </p:cNvPr>
          <p:cNvSpPr/>
          <p:nvPr/>
        </p:nvSpPr>
        <p:spPr>
          <a:xfrm>
            <a:off x="0" y="0"/>
            <a:ext cx="8301038" cy="1612830"/>
          </a:xfrm>
          <a:custGeom>
            <a:avLst/>
            <a:gdLst>
              <a:gd name="connsiteX0" fmla="*/ 0 w 8301038"/>
              <a:gd name="connsiteY0" fmla="*/ 0 h 1612830"/>
              <a:gd name="connsiteX1" fmla="*/ 4042957 w 8301038"/>
              <a:gd name="connsiteY1" fmla="*/ 0 h 1612830"/>
              <a:gd name="connsiteX2" fmla="*/ 4686300 w 8301038"/>
              <a:gd name="connsiteY2" fmla="*/ 0 h 1612830"/>
              <a:gd name="connsiteX3" fmla="*/ 8301038 w 8301038"/>
              <a:gd name="connsiteY3" fmla="*/ 0 h 1612830"/>
              <a:gd name="connsiteX4" fmla="*/ 8301038 w 8301038"/>
              <a:gd name="connsiteY4" fmla="*/ 752694 h 1612830"/>
              <a:gd name="connsiteX5" fmla="*/ 8301038 w 8301038"/>
              <a:gd name="connsiteY5" fmla="*/ 752695 h 1612830"/>
              <a:gd name="connsiteX6" fmla="*/ 8301038 w 8301038"/>
              <a:gd name="connsiteY6" fmla="*/ 898331 h 1612830"/>
              <a:gd name="connsiteX7" fmla="*/ 8301038 w 8301038"/>
              <a:gd name="connsiteY7" fmla="*/ 1246294 h 1612830"/>
              <a:gd name="connsiteX8" fmla="*/ 8301038 w 8301038"/>
              <a:gd name="connsiteY8" fmla="*/ 1391931 h 1612830"/>
              <a:gd name="connsiteX9" fmla="*/ 7998147 w 8301038"/>
              <a:gd name="connsiteY9" fmla="*/ 1612830 h 1612830"/>
              <a:gd name="connsiteX10" fmla="*/ 7575776 w 8301038"/>
              <a:gd name="connsiteY10" fmla="*/ 1612830 h 1612830"/>
              <a:gd name="connsiteX11" fmla="*/ 6736633 w 8301038"/>
              <a:gd name="connsiteY11" fmla="*/ 1612830 h 1612830"/>
              <a:gd name="connsiteX12" fmla="*/ 4352949 w 8301038"/>
              <a:gd name="connsiteY12" fmla="*/ 1612830 h 1612830"/>
              <a:gd name="connsiteX13" fmla="*/ 4042957 w 8301038"/>
              <a:gd name="connsiteY13" fmla="*/ 1612830 h 1612830"/>
              <a:gd name="connsiteX14" fmla="*/ 3888101 w 8301038"/>
              <a:gd name="connsiteY14" fmla="*/ 1612830 h 1612830"/>
              <a:gd name="connsiteX15" fmla="*/ 2964569 w 8301038"/>
              <a:gd name="connsiteY15" fmla="*/ 1612830 h 1612830"/>
              <a:gd name="connsiteX16" fmla="*/ 0 w 8301038"/>
              <a:gd name="connsiteY16" fmla="*/ 1612830 h 161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01038" h="1612830">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574359" y="1903920"/>
            <a:ext cx="11041379" cy="3401300"/>
          </a:xfrm>
        </p:spPr>
        <p:txBody>
          <a:bodyPr/>
          <a:lstStyle/>
          <a:p>
            <a:pPr marL="12700" indent="-12700" algn="l" rtl="0">
              <a:lnSpc>
                <a:spcPts val="2240"/>
              </a:lnSpc>
              <a:spcBef>
                <a:spcPts val="0"/>
              </a:spcBef>
            </a:pPr>
            <a:r>
              <a:rPr lang="en-IE" sz="2200" dirty="0">
                <a:solidFill>
                  <a:srgbClr val="424242"/>
                </a:solidFill>
              </a:rPr>
              <a:t>Gennemsnitstemperaturen på Jordens overflade er nu ca</a:t>
            </a:r>
            <a:r>
              <a:rPr lang="en-IE" sz="2200" b="1" dirty="0">
                <a:solidFill>
                  <a:srgbClr val="424242"/>
                </a:solidFill>
              </a:rPr>
              <a:t>1,1°C varmere</a:t>
            </a:r>
            <a:r>
              <a:rPr lang="en-IE" sz="2200" dirty="0">
                <a:solidFill>
                  <a:srgbClr val="424242"/>
                </a:solidFill>
              </a:rPr>
              <a:t>end det var i slutningen af ​​1800-tallet. Denne tilsyneladende lille ændring har haft en enorm indvirkning, der forårsager: intens</a:t>
            </a:r>
            <a:r>
              <a:rPr lang="en-IE" sz="2200" b="1" dirty="0">
                <a:solidFill>
                  <a:srgbClr val="424242"/>
                </a:solidFill>
              </a:rPr>
              <a:t>tørke</a:t>
            </a:r>
            <a:r>
              <a:rPr lang="en-IE" sz="2200" dirty="0">
                <a:solidFill>
                  <a:srgbClr val="424242"/>
                </a:solidFill>
              </a:rPr>
              <a:t>,</a:t>
            </a:r>
            <a:r>
              <a:rPr lang="en-IE" sz="2200" b="1" dirty="0">
                <a:solidFill>
                  <a:srgbClr val="424242"/>
                </a:solidFill>
              </a:rPr>
              <a:t>vandmangel</a:t>
            </a:r>
            <a:r>
              <a:rPr lang="en-IE" sz="2200" dirty="0">
                <a:solidFill>
                  <a:srgbClr val="424242"/>
                </a:solidFill>
              </a:rPr>
              <a:t>, svær</a:t>
            </a:r>
            <a:r>
              <a:rPr lang="en-IE" sz="2200" b="1" dirty="0">
                <a:solidFill>
                  <a:srgbClr val="424242"/>
                </a:solidFill>
              </a:rPr>
              <a:t>brande</a:t>
            </a:r>
            <a:r>
              <a:rPr lang="en-IE" sz="2200" dirty="0">
                <a:solidFill>
                  <a:srgbClr val="424242"/>
                </a:solidFill>
              </a:rPr>
              <a:t>, stigende</a:t>
            </a:r>
            <a:r>
              <a:rPr lang="en-IE" sz="2200" b="1" dirty="0">
                <a:solidFill>
                  <a:srgbClr val="424242"/>
                </a:solidFill>
              </a:rPr>
              <a:t>havniveauer</a:t>
            </a:r>
            <a:r>
              <a:rPr lang="en-IE" sz="2200" dirty="0">
                <a:solidFill>
                  <a:srgbClr val="424242"/>
                </a:solidFill>
              </a:rPr>
              <a:t>,</a:t>
            </a:r>
            <a:r>
              <a:rPr lang="en-IE" sz="2200" b="1" dirty="0">
                <a:solidFill>
                  <a:srgbClr val="424242"/>
                </a:solidFill>
              </a:rPr>
              <a:t>oversvømmelse</a:t>
            </a:r>
            <a:r>
              <a:rPr lang="en-IE" sz="2200" dirty="0">
                <a:solidFill>
                  <a:srgbClr val="424242"/>
                </a:solidFill>
              </a:rPr>
              <a:t>,</a:t>
            </a:r>
            <a:r>
              <a:rPr lang="en-IE" sz="2200" b="1" dirty="0">
                <a:solidFill>
                  <a:srgbClr val="424242"/>
                </a:solidFill>
              </a:rPr>
              <a:t>smeltning</a:t>
            </a:r>
            <a:r>
              <a:rPr lang="en-IE" sz="2200" dirty="0">
                <a:solidFill>
                  <a:srgbClr val="424242"/>
                </a:solidFill>
              </a:rPr>
              <a:t>polar is, katastrofal</a:t>
            </a:r>
            <a:r>
              <a:rPr lang="en-IE" sz="2200" b="1" dirty="0">
                <a:solidFill>
                  <a:srgbClr val="424242"/>
                </a:solidFill>
              </a:rPr>
              <a:t>storme</a:t>
            </a:r>
            <a:r>
              <a:rPr lang="en-IE" sz="2200" dirty="0">
                <a:solidFill>
                  <a:srgbClr val="424242"/>
                </a:solidFill>
              </a:rPr>
              <a:t>og faldende</a:t>
            </a:r>
            <a:r>
              <a:rPr lang="en-IE" sz="2200" b="1" dirty="0">
                <a:solidFill>
                  <a:srgbClr val="424242"/>
                </a:solidFill>
              </a:rPr>
              <a:t>biodiversitet</a:t>
            </a:r>
            <a:r>
              <a:rPr lang="en-IE" sz="2200" dirty="0">
                <a:solidFill>
                  <a:srgbClr val="424242"/>
                </a:solidFill>
              </a:rPr>
              <a:t>.</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dirty="0">
                <a:solidFill>
                  <a:srgbClr val="424242"/>
                </a:solidFill>
              </a:rPr>
              <a:t>Globalt er de to hovedtræk ved klimaændringer: ændringer i forekomsten af ​​og omfanget af ekstreme vejrhændelser, såsom hedebølger eller nedbørshændelser, og langsomt indtrædende ændringer såsom havniveaustigning, tab af gletschere og økosystemændringer.</a:t>
            </a:r>
          </a:p>
          <a:p>
            <a:pPr marL="12700" indent="-12700" algn="l" rtl="0">
              <a:lnSpc>
                <a:spcPts val="2240"/>
              </a:lnSpc>
              <a:spcBef>
                <a:spcPts val="0"/>
              </a:spcBef>
            </a:pPr>
            <a:r>
              <a:rPr lang="en-IE" sz="2200" dirty="0">
                <a:solidFill>
                  <a:srgbClr val="424242"/>
                </a:solidFill>
              </a:rPr>
              <a:t>Disse ændringer</a:t>
            </a:r>
            <a:r>
              <a:rPr lang="en-IE" sz="2200" b="1" dirty="0">
                <a:solidFill>
                  <a:srgbClr val="424242"/>
                </a:solidFill>
              </a:rPr>
              <a:t>negativt påvirke afgrødeudbyttet</a:t>
            </a:r>
            <a:r>
              <a:rPr lang="en-IE" sz="2200" dirty="0">
                <a:solidFill>
                  <a:srgbClr val="424242"/>
                </a:solidFill>
              </a:rPr>
              <a:t>, potentielt reducere afgrødernes ernæringsmæssige kvalitet og forårsage forstyrrelser i forsyningskæden.</a:t>
            </a:r>
            <a:r>
              <a:rPr lang="en-IE" sz="2200" b="1" dirty="0">
                <a:solidFill>
                  <a:srgbClr val="424242"/>
                </a:solidFill>
              </a:rPr>
              <a:t>Skifter</a:t>
            </a:r>
            <a:r>
              <a:rPr lang="en-IE" sz="2200" dirty="0">
                <a:solidFill>
                  <a:srgbClr val="424242"/>
                </a:solidFill>
              </a:rPr>
              <a:t>energisystemer fra fossile brændstoffer til</a:t>
            </a:r>
            <a:r>
              <a:rPr lang="en-IE" sz="2200" b="1" dirty="0">
                <a:solidFill>
                  <a:srgbClr val="424242"/>
                </a:solidFill>
              </a:rPr>
              <a:t>vedvarende energi</a:t>
            </a:r>
            <a:r>
              <a:rPr lang="en-IE" sz="2200" dirty="0">
                <a:solidFill>
                  <a:srgbClr val="424242"/>
                </a:solidFill>
              </a:rPr>
              <a:t>som sol eller vind vil reducere de emissioner, der driver klimaændringerne.</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b="1" dirty="0">
                <a:solidFill>
                  <a:srgbClr val="424242"/>
                </a:solidFill>
              </a:rPr>
              <a:t>Kulstofbinding</a:t>
            </a:r>
            <a:r>
              <a:rPr lang="en-IE" sz="2200" dirty="0">
                <a:solidFill>
                  <a:srgbClr val="424242"/>
                </a:solidFill>
              </a:rPr>
              <a:t>er processen med at opfange og lagre atmosfærisk kuldioxid. Det er en metode til at reducere mængden af ​​kuldioxid i atmosfæren med det mål at reducere de globale klimaændringer.</a:t>
            </a:r>
            <a:r>
              <a:rPr lang="en-IE" sz="2200" b="1" dirty="0">
                <a:solidFill>
                  <a:srgbClr val="424242"/>
                </a:solidFill>
              </a:rPr>
              <a:t>Jord</a:t>
            </a:r>
            <a:r>
              <a:rPr lang="en-IE" sz="2200" dirty="0">
                <a:solidFill>
                  <a:srgbClr val="424242"/>
                </a:solidFill>
              </a:rPr>
              <a:t>er en vigtig</a:t>
            </a:r>
            <a:r>
              <a:rPr lang="en-IE" sz="2200" b="1" dirty="0">
                <a:solidFill>
                  <a:srgbClr val="424242"/>
                </a:solidFill>
              </a:rPr>
              <a:t>kulstofpulje</a:t>
            </a:r>
            <a:r>
              <a:rPr lang="en-IE" sz="2200" dirty="0">
                <a:solidFill>
                  <a:srgbClr val="424242"/>
                </a:solidFill>
              </a:rPr>
              <a:t>(et sted, hvor kulstof kan opbevares).</a:t>
            </a:r>
            <a:r>
              <a:rPr lang="en-IE" sz="2200" b="1" dirty="0">
                <a:solidFill>
                  <a:srgbClr val="424242"/>
                </a:solidFill>
              </a:rPr>
              <a:t>Kompostering</a:t>
            </a:r>
            <a:r>
              <a:rPr lang="en-IE" sz="2200" dirty="0">
                <a:solidFill>
                  <a:srgbClr val="424242"/>
                </a:solidFill>
              </a:rPr>
              <a:t>, bidrager til kulstofbinding i et bymiljø.</a:t>
            </a:r>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191320"/>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FC07DBB-3A68-72B9-354E-7304162C8D77}"/>
              </a:ext>
            </a:extLst>
          </p:cNvPr>
          <p:cNvGrpSpPr/>
          <p:nvPr/>
        </p:nvGrpSpPr>
        <p:grpSpPr>
          <a:xfrm>
            <a:off x="10555044" y="415067"/>
            <a:ext cx="1060694" cy="1061397"/>
            <a:chOff x="5614841" y="786428"/>
            <a:chExt cx="901130" cy="901727"/>
          </a:xfrm>
          <a:solidFill>
            <a:srgbClr val="296B5F"/>
          </a:solidFill>
        </p:grpSpPr>
        <p:grpSp>
          <p:nvGrpSpPr>
            <p:cNvPr id="8" name="Graphic 2">
              <a:extLst>
                <a:ext uri="{FF2B5EF4-FFF2-40B4-BE49-F238E27FC236}">
                  <a16:creationId xmlns:a16="http://schemas.microsoft.com/office/drawing/2014/main" id="{20265B31-0D28-C91C-77F7-0BC2D452FA3E}"/>
                </a:ext>
              </a:extLst>
            </p:cNvPr>
            <p:cNvGrpSpPr/>
            <p:nvPr/>
          </p:nvGrpSpPr>
          <p:grpSpPr>
            <a:xfrm>
              <a:off x="5715019" y="1058540"/>
              <a:ext cx="543506" cy="445337"/>
              <a:chOff x="5715019" y="1058540"/>
              <a:chExt cx="543506" cy="445337"/>
            </a:xfrm>
            <a:grpFill/>
          </p:grpSpPr>
          <p:sp>
            <p:nvSpPr>
              <p:cNvPr id="10" name="Freeform 9">
                <a:extLst>
                  <a:ext uri="{FF2B5EF4-FFF2-40B4-BE49-F238E27FC236}">
                    <a16:creationId xmlns:a16="http://schemas.microsoft.com/office/drawing/2014/main" id="{D4ACEE44-BF6B-5AEE-EF57-643BBBEFD4FA}"/>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EE1F5324-77DE-B51E-9AB3-BE5A658FBB8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9" name="Freeform 8">
              <a:extLst>
                <a:ext uri="{FF2B5EF4-FFF2-40B4-BE49-F238E27FC236}">
                  <a16:creationId xmlns:a16="http://schemas.microsoft.com/office/drawing/2014/main" id="{E14FD4B5-1CB9-1761-78A9-76DEF404F997}"/>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12" name="Text Placeholder 16">
            <a:extLst>
              <a:ext uri="{FF2B5EF4-FFF2-40B4-BE49-F238E27FC236}">
                <a16:creationId xmlns:a16="http://schemas.microsoft.com/office/drawing/2014/main" id="{6E7EAE59-40A4-A5E3-9E2D-CDF7075942B7}"/>
              </a:ext>
            </a:extLst>
          </p:cNvPr>
          <p:cNvSpPr txBox="1">
            <a:spLocks/>
          </p:cNvSpPr>
          <p:nvPr/>
        </p:nvSpPr>
        <p:spPr>
          <a:xfrm>
            <a:off x="114523" y="387666"/>
            <a:ext cx="8198166"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3720"/>
              </a:lnSpc>
              <a:spcBef>
                <a:spcPts val="0"/>
              </a:spcBef>
            </a:pPr>
            <a:r>
              <a:rPr lang="en-US" dirty="0">
                <a:solidFill>
                  <a:schemeClr val="bg1"/>
                </a:solidFill>
              </a:rPr>
              <a:t>4.1 Klimaændringer og drivhusgasser</a:t>
            </a:r>
          </a:p>
          <a:p>
            <a:pPr algn="l" rtl="0">
              <a:lnSpc>
                <a:spcPts val="3720"/>
              </a:lnSpc>
              <a:spcBef>
                <a:spcPts val="0"/>
              </a:spcBef>
            </a:pPr>
            <a:endParaRPr lang="en-US" dirty="0"/>
          </a:p>
        </p:txBody>
      </p:sp>
    </p:spTree>
    <p:extLst>
      <p:ext uri="{BB962C8B-B14F-4D97-AF65-F5344CB8AC3E}">
        <p14:creationId xmlns:p14="http://schemas.microsoft.com/office/powerpoint/2010/main" val="29825656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339850" indent="-1339850" algn="l" rtl="0">
              <a:lnSpc>
                <a:spcPts val="2160"/>
              </a:lnSpc>
              <a:spcBef>
                <a:spcPts val="0"/>
              </a:spcBef>
            </a:pPr>
            <a:r>
              <a:rPr lang="en-IE" sz="1800" b="1" dirty="0"/>
              <a:t>Dyrke motion:</a:t>
            </a:r>
            <a:r>
              <a:rPr lang="en-IE" sz="1800" dirty="0"/>
              <a:t>Nævn 10 ting, du kan gøre derhjemme for at reducere klimaforandringerne.</a:t>
            </a:r>
          </a:p>
          <a:p>
            <a:pPr marL="1339850" indent="-1339850" algn="l" rtl="0">
              <a:lnSpc>
                <a:spcPts val="2160"/>
              </a:lnSpc>
              <a:spcBef>
                <a:spcPts val="0"/>
              </a:spcBef>
            </a:pPr>
            <a:endParaRPr lang="en-IE" sz="1800" b="1" dirty="0"/>
          </a:p>
          <a:p>
            <a:pPr marL="1339850" indent="-1339850" algn="l" rtl="0">
              <a:lnSpc>
                <a:spcPts val="2160"/>
              </a:lnSpc>
              <a:spcBef>
                <a:spcPts val="0"/>
              </a:spcBef>
            </a:pPr>
            <a:r>
              <a:rPr lang="en-IE" sz="1800" b="1" dirty="0"/>
              <a:t>Internet side:</a:t>
            </a:r>
            <a:r>
              <a:rPr lang="en-IE" sz="1800" dirty="0"/>
              <a:t>Hvad er klimaforandringer</a:t>
            </a:r>
            <a:r>
              <a:rPr lang="en-IE" sz="1800" dirty="0">
                <a:solidFill>
                  <a:srgbClr val="87AF3F"/>
                </a:solidFill>
                <a:hlinkClick r:id="rId2">
                  <a:extLst>
                    <a:ext uri="{A12FA001-AC4F-418D-AE19-62706E023703}">
                      <ahyp:hlinkClr xmlns:ahyp="http://schemas.microsoft.com/office/drawing/2018/hyperlinkcolor" val="tx"/>
                    </a:ext>
                  </a:extLst>
                </a:hlinkClick>
              </a:rPr>
              <a:t>https://www.un.org/en/climatechange/what-is-climate-change</a:t>
            </a:r>
            <a:r>
              <a:rPr lang="en-IE" sz="1800" dirty="0">
                <a:solidFill>
                  <a:srgbClr val="87AF3F"/>
                </a:solidFill>
              </a:rPr>
              <a:t>;</a:t>
            </a:r>
          </a:p>
          <a:p>
            <a:pPr marL="1339850" indent="-1339850" algn="l" rtl="0">
              <a:lnSpc>
                <a:spcPts val="2160"/>
              </a:lnSpc>
              <a:spcBef>
                <a:spcPts val="0"/>
              </a:spcBef>
            </a:pPr>
            <a:r>
              <a:rPr lang="en-IE" sz="1800" dirty="0">
                <a:solidFill>
                  <a:srgbClr val="87AF3F"/>
                </a:solidFill>
              </a:rPr>
              <a:t> </a:t>
            </a:r>
            <a:r>
              <a:rPr lang="en-IE" sz="1800" dirty="0"/>
              <a:t>Drivhusgasemissioner efter kildesektor EU 2020</a:t>
            </a:r>
            <a:r>
              <a:rPr lang="en-IE" sz="1800" dirty="0">
                <a:solidFill>
                  <a:srgbClr val="87AF3F"/>
                </a:solidFill>
                <a:hlinkClick r:id="rId3">
                  <a:extLst>
                    <a:ext uri="{A12FA001-AC4F-418D-AE19-62706E023703}">
                      <ahyp:hlinkClr xmlns:ahyp="http://schemas.microsoft.com/office/drawing/2018/hyperlinkcolor" val="tx"/>
                    </a:ext>
                  </a:extLst>
                </a:hlinkClick>
              </a:rPr>
              <a:t>https://ec.europa.eu/eurostat/statistics-explained/index.php?title=File:Greenhouse_gas_emissions_by_source_sector,_EU,_2020.png</a:t>
            </a:r>
            <a:r>
              <a:rPr lang="en-IE" sz="1800" dirty="0">
                <a:solidFill>
                  <a:srgbClr val="87AF3F"/>
                </a:solidFill>
              </a:rPr>
              <a:t> </a:t>
            </a:r>
          </a:p>
          <a:p>
            <a:pPr marL="1339850" indent="-1339850" algn="l" rtl="0">
              <a:lnSpc>
                <a:spcPts val="2160"/>
              </a:lnSpc>
              <a:spcBef>
                <a:spcPts val="0"/>
              </a:spcBef>
            </a:pPr>
            <a:endParaRPr lang="en-IE" sz="1800" dirty="0"/>
          </a:p>
          <a:p>
            <a:pPr marL="1339850" indent="-1339850" algn="l" rtl="0">
              <a:lnSpc>
                <a:spcPts val="2160"/>
              </a:lnSpc>
              <a:spcBef>
                <a:spcPts val="0"/>
              </a:spcBef>
            </a:pPr>
            <a:r>
              <a:rPr lang="en-IE" sz="1800" b="1" dirty="0"/>
              <a:t>Youtube</a:t>
            </a:r>
            <a:r>
              <a:rPr lang="en-IE" sz="1800" dirty="0"/>
              <a:t>: Hvad er drivhuseffekten?</a:t>
            </a:r>
            <a:r>
              <a:rPr lang="en-IE" sz="1800" dirty="0">
                <a:solidFill>
                  <a:srgbClr val="87AF3F"/>
                </a:solidFill>
                <a:hlinkClick r:id="rId4"/>
              </a:rPr>
              <a:t>https://www.youtube.com/watch?v=SN5-DnOHQmE</a:t>
            </a:r>
            <a:endParaRPr lang="en-IE" sz="1800" dirty="0">
              <a:solidFill>
                <a:srgbClr val="87AF3F"/>
              </a:solidFill>
            </a:endParaRPr>
          </a:p>
          <a:p>
            <a:pPr marL="1339850" indent="-1339850" algn="l" rtl="0">
              <a:lnSpc>
                <a:spcPts val="2160"/>
              </a:lnSpc>
              <a:spcBef>
                <a:spcPts val="0"/>
              </a:spcBef>
            </a:pPr>
            <a:r>
              <a:rPr lang="en-IE" sz="1800" dirty="0">
                <a:solidFill>
                  <a:srgbClr val="87AF3F"/>
                </a:solidFill>
              </a:rPr>
              <a:t> </a:t>
            </a:r>
            <a:r>
              <a:rPr lang="en-IE" sz="1800" dirty="0">
                <a:solidFill>
                  <a:schemeClr val="tx1">
                    <a:lumMod val="50000"/>
                  </a:schemeClr>
                </a:solidFill>
              </a:rPr>
              <a:t>Virkeligheden af ​​klimaændringer</a:t>
            </a:r>
            <a:r>
              <a:rPr lang="en-IE" sz="1800" dirty="0">
                <a:solidFill>
                  <a:srgbClr val="87AF3F"/>
                </a:solidFill>
              </a:rPr>
              <a:t>https://www.youtube.com/watch?v=SBjtO-0tbKU</a:t>
            </a:r>
          </a:p>
          <a:p>
            <a:pPr marL="1339850" indent="-1339850" algn="l" rtl="0">
              <a:lnSpc>
                <a:spcPts val="2160"/>
              </a:lnSpc>
              <a:spcBef>
                <a:spcPts val="0"/>
              </a:spcBef>
            </a:pPr>
            <a:endParaRPr lang="en-IE" sz="1800" b="1" dirty="0"/>
          </a:p>
          <a:p>
            <a:pPr marL="1339850" indent="-1339850" algn="l" rtl="0">
              <a:lnSpc>
                <a:spcPts val="2160"/>
              </a:lnSpc>
              <a:spcBef>
                <a:spcPts val="0"/>
              </a:spcBef>
            </a:pPr>
            <a:r>
              <a:rPr lang="en-IE" sz="1800" b="1" dirty="0"/>
              <a:t>Offentliggørelse</a:t>
            </a:r>
            <a:r>
              <a:rPr lang="en-IE" sz="1800" dirty="0"/>
              <a:t>: Lal, R. 2004. Kulstofbinding i jorden for at afbøde klimaændringer.</a:t>
            </a:r>
            <a:r>
              <a:rPr lang="en-IE" sz="1800" dirty="0" err="1"/>
              <a:t>Geoderma</a:t>
            </a:r>
            <a:r>
              <a:rPr lang="en-IE" sz="1800" dirty="0"/>
              <a:t>. bind 123 (1-2). P 1-22.</a:t>
            </a:r>
          </a:p>
          <a:p>
            <a:pPr marL="1339850" indent="-1339850" algn="l" rtl="0">
              <a:lnSpc>
                <a:spcPts val="2160"/>
              </a:lnSpc>
              <a:spcBef>
                <a:spcPts val="0"/>
              </a:spcBef>
            </a:pPr>
            <a:r>
              <a:rPr lang="en-IE" sz="1800" dirty="0"/>
              <a:t>Slater, R. et al. 2007. Klimaforandringer, landbrugspolitik og fattigdomsbekæmpelse – hvor meget ved vi? https://sarpn.org/documents/d0002852/Climate_agriculture_poverty_ODI_Sept2007.pdf</a:t>
            </a:r>
          </a:p>
          <a:p>
            <a:pPr marL="1339850" indent="-1339850" algn="l" rtl="0">
              <a:lnSpc>
                <a:spcPts val="2160"/>
              </a:lnSpc>
              <a:spcBef>
                <a:spcPts val="0"/>
              </a:spcBef>
            </a:pPr>
            <a:r>
              <a:rPr lang="en-IE" sz="1800" dirty="0"/>
              <a:t> </a:t>
            </a:r>
          </a:p>
          <a:p>
            <a:pPr marL="1339850" indent="-1339850" algn="l" rtl="0">
              <a:lnSpc>
                <a:spcPts val="2160"/>
              </a:lnSpc>
              <a:spcBef>
                <a:spcPts val="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688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D68C47E4-CBD3-392C-ACE9-760B82978097}"/>
              </a:ext>
            </a:extLst>
          </p:cNvPr>
          <p:cNvSpPr/>
          <p:nvPr/>
        </p:nvSpPr>
        <p:spPr>
          <a:xfrm rot="5400000">
            <a:off x="1600313" y="-1600313"/>
            <a:ext cx="2013765" cy="5214391"/>
          </a:xfrm>
          <a:custGeom>
            <a:avLst/>
            <a:gdLst>
              <a:gd name="connsiteX0" fmla="*/ 0 w 2013765"/>
              <a:gd name="connsiteY0" fmla="*/ 5214391 h 5214391"/>
              <a:gd name="connsiteX1" fmla="*/ 0 w 2013765"/>
              <a:gd name="connsiteY1" fmla="*/ 0 h 5214391"/>
              <a:gd name="connsiteX2" fmla="*/ 56631 w 2013765"/>
              <a:gd name="connsiteY2" fmla="*/ 0 h 5214391"/>
              <a:gd name="connsiteX3" fmla="*/ 1059438 w 2013765"/>
              <a:gd name="connsiteY3" fmla="*/ 0 h 5214391"/>
              <a:gd name="connsiteX4" fmla="*/ 1059439 w 2013765"/>
              <a:gd name="connsiteY4" fmla="*/ 0 h 5214391"/>
              <a:gd name="connsiteX5" fmla="*/ 1221023 w 2013765"/>
              <a:gd name="connsiteY5" fmla="*/ 0 h 5214391"/>
              <a:gd name="connsiteX6" fmla="*/ 1607091 w 2013765"/>
              <a:gd name="connsiteY6" fmla="*/ 0 h 5214391"/>
              <a:gd name="connsiteX7" fmla="*/ 1768676 w 2013765"/>
              <a:gd name="connsiteY7" fmla="*/ 0 h 5214391"/>
              <a:gd name="connsiteX8" fmla="*/ 2013765 w 2013765"/>
              <a:gd name="connsiteY8" fmla="*/ 370916 h 5214391"/>
              <a:gd name="connsiteX9" fmla="*/ 2013765 w 2013765"/>
              <a:gd name="connsiteY9" fmla="*/ 888147 h 5214391"/>
              <a:gd name="connsiteX10" fmla="*/ 2013765 w 2013765"/>
              <a:gd name="connsiteY10" fmla="*/ 1915750 h 5214391"/>
              <a:gd name="connsiteX11" fmla="*/ 2013765 w 2013765"/>
              <a:gd name="connsiteY11" fmla="*/ 5214391 h 5214391"/>
              <a:gd name="connsiteX12" fmla="*/ 0 w 2013765"/>
              <a:gd name="connsiteY12" fmla="*/ 5214391 h 521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3765" h="5214391">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574360" y="387666"/>
            <a:ext cx="4640031" cy="803654"/>
          </a:xfrm>
        </p:spPr>
        <p:txBody>
          <a:bodyPr/>
          <a:lstStyle/>
          <a:p>
            <a:pPr algn="l" rtl="0">
              <a:lnSpc>
                <a:spcPts val="3720"/>
              </a:lnSpc>
              <a:spcBef>
                <a:spcPts val="0"/>
              </a:spcBef>
            </a:pPr>
            <a:r>
              <a:rPr lang="en-US" dirty="0">
                <a:solidFill>
                  <a:schemeClr val="bg1"/>
                </a:solidFill>
              </a:rPr>
              <a:t>4.2 Lovgivning om affaldshåndtering</a:t>
            </a:r>
          </a:p>
          <a:p>
            <a:pPr algn="l" rtl="0">
              <a:lnSpc>
                <a:spcPts val="3720"/>
              </a:lnSpc>
              <a:spcBef>
                <a:spcPts val="0"/>
              </a:spcBef>
            </a:pPr>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574451"/>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A25BDBE-0A47-52D6-18DE-DE079AA8FA1B}"/>
              </a:ext>
            </a:extLst>
          </p:cNvPr>
          <p:cNvGrpSpPr/>
          <p:nvPr/>
        </p:nvGrpSpPr>
        <p:grpSpPr>
          <a:xfrm>
            <a:off x="10206610" y="900599"/>
            <a:ext cx="1012049" cy="1023928"/>
            <a:chOff x="7190753" y="5365577"/>
            <a:chExt cx="745522" cy="754273"/>
          </a:xfrm>
          <a:solidFill>
            <a:srgbClr val="296B5F"/>
          </a:solidFill>
        </p:grpSpPr>
        <p:grpSp>
          <p:nvGrpSpPr>
            <p:cNvPr id="19" name="Graphic 2">
              <a:extLst>
                <a:ext uri="{FF2B5EF4-FFF2-40B4-BE49-F238E27FC236}">
                  <a16:creationId xmlns:a16="http://schemas.microsoft.com/office/drawing/2014/main" id="{63CA86C9-63D1-477B-7FB4-9231918CADFC}"/>
                </a:ext>
              </a:extLst>
            </p:cNvPr>
            <p:cNvGrpSpPr/>
            <p:nvPr/>
          </p:nvGrpSpPr>
          <p:grpSpPr>
            <a:xfrm>
              <a:off x="7353351" y="5647412"/>
              <a:ext cx="420044" cy="75879"/>
              <a:chOff x="7353351" y="5647412"/>
              <a:chExt cx="420044" cy="75879"/>
            </a:xfrm>
            <a:grpFill/>
          </p:grpSpPr>
          <p:sp>
            <p:nvSpPr>
              <p:cNvPr id="31" name="Freeform 30">
                <a:extLst>
                  <a:ext uri="{FF2B5EF4-FFF2-40B4-BE49-F238E27FC236}">
                    <a16:creationId xmlns:a16="http://schemas.microsoft.com/office/drawing/2014/main" id="{B04E8CEA-C3F9-402E-F625-32F220E416CC}"/>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BE7FE18-0EA9-D7D9-BF9D-50749F68B3A9}"/>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0" name="Graphic 2">
              <a:extLst>
                <a:ext uri="{FF2B5EF4-FFF2-40B4-BE49-F238E27FC236}">
                  <a16:creationId xmlns:a16="http://schemas.microsoft.com/office/drawing/2014/main" id="{DE031EBC-C8EF-C387-9436-3BCA5C99B2D0}"/>
                </a:ext>
              </a:extLst>
            </p:cNvPr>
            <p:cNvGrpSpPr/>
            <p:nvPr/>
          </p:nvGrpSpPr>
          <p:grpSpPr>
            <a:xfrm>
              <a:off x="7190753" y="5365577"/>
              <a:ext cx="745522" cy="754273"/>
              <a:chOff x="7190753" y="5365577"/>
              <a:chExt cx="745522" cy="754273"/>
            </a:xfrm>
            <a:grpFill/>
          </p:grpSpPr>
          <p:sp>
            <p:nvSpPr>
              <p:cNvPr id="21" name="Freeform 20">
                <a:extLst>
                  <a:ext uri="{FF2B5EF4-FFF2-40B4-BE49-F238E27FC236}">
                    <a16:creationId xmlns:a16="http://schemas.microsoft.com/office/drawing/2014/main" id="{E9E2C6A4-B79F-E28B-30E2-52A618EA5D7D}"/>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C1288F19-B29F-C57B-6ABF-962640358F2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10FF5FE9-F838-2F26-AF4C-A17BFBB502F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DED5BB62-CD7B-3F20-6F4F-E6B83CDEADFF}"/>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57CFA03F-5C12-D02E-0D40-E4506FF7B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7581DB54-C2CC-9F0E-BA11-9B88AC68EB5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235EAAAE-6D53-ABEA-B836-235A725170EB}"/>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29ECA21A-D761-0B04-E76F-DDCEB0650DBA}"/>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DC803F77-6034-33B5-FD95-DF118060F0CC}"/>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pic>
        <p:nvPicPr>
          <p:cNvPr id="5" name="Picture 4">
            <a:extLst>
              <a:ext uri="{FF2B5EF4-FFF2-40B4-BE49-F238E27FC236}">
                <a16:creationId xmlns:a16="http://schemas.microsoft.com/office/drawing/2014/main" id="{E9DF0BC2-533E-1FF6-6070-062695FA2832}"/>
              </a:ext>
            </a:extLst>
          </p:cNvPr>
          <p:cNvPicPr>
            <a:picLocks noChangeAspect="1"/>
          </p:cNvPicPr>
          <p:nvPr/>
        </p:nvPicPr>
        <p:blipFill>
          <a:blip r:embed="rId2"/>
          <a:stretch>
            <a:fillRect/>
          </a:stretch>
        </p:blipFill>
        <p:spPr>
          <a:xfrm>
            <a:off x="0" y="1880093"/>
            <a:ext cx="6314948" cy="4499258"/>
          </a:xfrm>
          <a:prstGeom prst="rect">
            <a:avLst/>
          </a:prstGeom>
        </p:spPr>
      </p:pic>
      <p:pic>
        <p:nvPicPr>
          <p:cNvPr id="33" name="Picture 32">
            <a:extLst>
              <a:ext uri="{FF2B5EF4-FFF2-40B4-BE49-F238E27FC236}">
                <a16:creationId xmlns:a16="http://schemas.microsoft.com/office/drawing/2014/main" id="{6B3E5037-3EDF-42CC-E18B-6D527D368B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8573" y="5509415"/>
            <a:ext cx="5813427" cy="854438"/>
          </a:xfrm>
          <a:prstGeom prst="rect">
            <a:avLst/>
          </a:prstGeom>
        </p:spPr>
      </p:pic>
      <p:pic>
        <p:nvPicPr>
          <p:cNvPr id="34" name="Picture 3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5743" y="2489986"/>
            <a:ext cx="3842916" cy="2283001"/>
          </a:xfrm>
          <a:prstGeom prst="roundRect">
            <a:avLst/>
          </a:prstGeom>
        </p:spPr>
      </p:pic>
    </p:spTree>
    <p:extLst>
      <p:ext uri="{BB962C8B-B14F-4D97-AF65-F5344CB8AC3E}">
        <p14:creationId xmlns:p14="http://schemas.microsoft.com/office/powerpoint/2010/main" val="41284953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D68C47E4-CBD3-392C-ACE9-760B82978097}"/>
              </a:ext>
            </a:extLst>
          </p:cNvPr>
          <p:cNvSpPr/>
          <p:nvPr/>
        </p:nvSpPr>
        <p:spPr>
          <a:xfrm rot="5400000">
            <a:off x="1600313" y="-1600313"/>
            <a:ext cx="2013765" cy="5214391"/>
          </a:xfrm>
          <a:custGeom>
            <a:avLst/>
            <a:gdLst>
              <a:gd name="connsiteX0" fmla="*/ 0 w 2013765"/>
              <a:gd name="connsiteY0" fmla="*/ 5214391 h 5214391"/>
              <a:gd name="connsiteX1" fmla="*/ 0 w 2013765"/>
              <a:gd name="connsiteY1" fmla="*/ 0 h 5214391"/>
              <a:gd name="connsiteX2" fmla="*/ 56631 w 2013765"/>
              <a:gd name="connsiteY2" fmla="*/ 0 h 5214391"/>
              <a:gd name="connsiteX3" fmla="*/ 1059438 w 2013765"/>
              <a:gd name="connsiteY3" fmla="*/ 0 h 5214391"/>
              <a:gd name="connsiteX4" fmla="*/ 1059439 w 2013765"/>
              <a:gd name="connsiteY4" fmla="*/ 0 h 5214391"/>
              <a:gd name="connsiteX5" fmla="*/ 1221023 w 2013765"/>
              <a:gd name="connsiteY5" fmla="*/ 0 h 5214391"/>
              <a:gd name="connsiteX6" fmla="*/ 1607091 w 2013765"/>
              <a:gd name="connsiteY6" fmla="*/ 0 h 5214391"/>
              <a:gd name="connsiteX7" fmla="*/ 1768676 w 2013765"/>
              <a:gd name="connsiteY7" fmla="*/ 0 h 5214391"/>
              <a:gd name="connsiteX8" fmla="*/ 2013765 w 2013765"/>
              <a:gd name="connsiteY8" fmla="*/ 370916 h 5214391"/>
              <a:gd name="connsiteX9" fmla="*/ 2013765 w 2013765"/>
              <a:gd name="connsiteY9" fmla="*/ 888147 h 5214391"/>
              <a:gd name="connsiteX10" fmla="*/ 2013765 w 2013765"/>
              <a:gd name="connsiteY10" fmla="*/ 1915750 h 5214391"/>
              <a:gd name="connsiteX11" fmla="*/ 2013765 w 2013765"/>
              <a:gd name="connsiteY11" fmla="*/ 5214391 h 5214391"/>
              <a:gd name="connsiteX12" fmla="*/ 0 w 2013765"/>
              <a:gd name="connsiteY12" fmla="*/ 5214391 h 521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3765" h="5214391">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641242" y="2322786"/>
            <a:ext cx="10946155" cy="3428836"/>
          </a:xfrm>
        </p:spPr>
        <p:txBody>
          <a:bodyPr numCol="1" spcCol="144000"/>
          <a:lstStyle/>
          <a:p>
            <a:pPr marL="12700" indent="-12700" algn="l" rtl="0">
              <a:lnSpc>
                <a:spcPts val="2340"/>
              </a:lnSpc>
              <a:spcBef>
                <a:spcPts val="0"/>
              </a:spcBef>
            </a:pPr>
            <a:r>
              <a:rPr lang="en-IE" sz="2200" dirty="0">
                <a:solidFill>
                  <a:srgbClr val="424242"/>
                </a:solidFill>
              </a:rPr>
              <a:t>Ifølge europæisk lovgivning refererer "affald" til noget, der kasseres og defineres som "</a:t>
            </a:r>
            <a:r>
              <a:rPr lang="en-IE" sz="2200" b="1" dirty="0">
                <a:solidFill>
                  <a:srgbClr val="424242"/>
                </a:solidFill>
              </a:rPr>
              <a:t>ethvert stof eller objekt, som indehaveren skiller sig af med eller agter eller er forpligtet til at skille sig af med</a:t>
            </a:r>
            <a:r>
              <a:rPr lang="en-IE" sz="2200" dirty="0">
                <a:solidFill>
                  <a:srgbClr val="424242"/>
                </a:solidFill>
              </a:rPr>
              <a:t>”.</a:t>
            </a: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r>
              <a:rPr lang="en-IE" sz="2200" dirty="0">
                <a:solidFill>
                  <a:srgbClr val="424242"/>
                </a:solidFill>
              </a:rPr>
              <a:t>Håndtering af affald "betyder indsamling, transport, nyttiggørelse og bortskaffelse af affald og omfatter overvågning af sådanne operationer og efterbehandling af bortskaffelsespladser". Håndtering af affald på en miljørigtig måde og brug af de sekundære materialer, de indeholder, er nøgleelementer i EU's miljøpolitik.</a:t>
            </a: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r>
              <a:rPr lang="en-IE" sz="2200" dirty="0">
                <a:solidFill>
                  <a:srgbClr val="424242"/>
                </a:solidFill>
              </a:rPr>
              <a:t>EU's affaldspolitik har til formål at beskytte miljøet og menneskers sundhed og hjælpe EU's overgang til en cirkulær økonomi. Den opstiller mål og mål for at: forbedre affaldshåndteringen; stimulere innovation inden for genanvendelse og begrænse deponering. Men niveauet for affaldsproduktion i EU er i høj grad afhængig af den økonomiske udvikling, hvorved jo rigere landet er, jo mere affald genereres der. Affaldsreduktion, genbrug og genbrug (den "</a:t>
            </a:r>
            <a:r>
              <a:rPr lang="en-IE" sz="2200" b="1" dirty="0">
                <a:solidFill>
                  <a:srgbClr val="424242"/>
                </a:solidFill>
              </a:rPr>
              <a:t>3R'er</a:t>
            </a:r>
            <a:r>
              <a:rPr lang="en-IE" sz="2200" dirty="0">
                <a:solidFill>
                  <a:srgbClr val="424242"/>
                </a:solidFill>
              </a:rPr>
              <a:t>”) adfærd har været bredt accepterede værktøjer til affaldshåndtering.</a:t>
            </a: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574360" y="387666"/>
            <a:ext cx="4826423" cy="803654"/>
          </a:xfrm>
        </p:spPr>
        <p:txBody>
          <a:bodyPr/>
          <a:lstStyle/>
          <a:p>
            <a:pPr algn="l" rtl="0">
              <a:lnSpc>
                <a:spcPts val="3720"/>
              </a:lnSpc>
              <a:spcBef>
                <a:spcPts val="0"/>
              </a:spcBef>
            </a:pPr>
            <a:r>
              <a:rPr lang="en-US" dirty="0">
                <a:solidFill>
                  <a:schemeClr val="bg1"/>
                </a:solidFill>
              </a:rPr>
              <a:t>4.2 Lovgivning om affaldshåndtering</a:t>
            </a:r>
          </a:p>
          <a:p>
            <a:pPr algn="l" rtl="0">
              <a:lnSpc>
                <a:spcPts val="3720"/>
              </a:lnSpc>
              <a:spcBef>
                <a:spcPts val="0"/>
              </a:spcBef>
            </a:pPr>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574451"/>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A25BDBE-0A47-52D6-18DE-DE079AA8FA1B}"/>
              </a:ext>
            </a:extLst>
          </p:cNvPr>
          <p:cNvGrpSpPr/>
          <p:nvPr/>
        </p:nvGrpSpPr>
        <p:grpSpPr>
          <a:xfrm>
            <a:off x="10206610" y="900599"/>
            <a:ext cx="1012049" cy="1023928"/>
            <a:chOff x="7190753" y="5365577"/>
            <a:chExt cx="745522" cy="754273"/>
          </a:xfrm>
          <a:solidFill>
            <a:srgbClr val="296B5F"/>
          </a:solidFill>
        </p:grpSpPr>
        <p:grpSp>
          <p:nvGrpSpPr>
            <p:cNvPr id="19" name="Graphic 2">
              <a:extLst>
                <a:ext uri="{FF2B5EF4-FFF2-40B4-BE49-F238E27FC236}">
                  <a16:creationId xmlns:a16="http://schemas.microsoft.com/office/drawing/2014/main" id="{63CA86C9-63D1-477B-7FB4-9231918CADFC}"/>
                </a:ext>
              </a:extLst>
            </p:cNvPr>
            <p:cNvGrpSpPr/>
            <p:nvPr/>
          </p:nvGrpSpPr>
          <p:grpSpPr>
            <a:xfrm>
              <a:off x="7353351" y="5647412"/>
              <a:ext cx="420044" cy="75879"/>
              <a:chOff x="7353351" y="5647412"/>
              <a:chExt cx="420044" cy="75879"/>
            </a:xfrm>
            <a:grpFill/>
          </p:grpSpPr>
          <p:sp>
            <p:nvSpPr>
              <p:cNvPr id="31" name="Freeform 30">
                <a:extLst>
                  <a:ext uri="{FF2B5EF4-FFF2-40B4-BE49-F238E27FC236}">
                    <a16:creationId xmlns:a16="http://schemas.microsoft.com/office/drawing/2014/main" id="{B04E8CEA-C3F9-402E-F625-32F220E416CC}"/>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BE7FE18-0EA9-D7D9-BF9D-50749F68B3A9}"/>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0" name="Graphic 2">
              <a:extLst>
                <a:ext uri="{FF2B5EF4-FFF2-40B4-BE49-F238E27FC236}">
                  <a16:creationId xmlns:a16="http://schemas.microsoft.com/office/drawing/2014/main" id="{DE031EBC-C8EF-C387-9436-3BCA5C99B2D0}"/>
                </a:ext>
              </a:extLst>
            </p:cNvPr>
            <p:cNvGrpSpPr/>
            <p:nvPr/>
          </p:nvGrpSpPr>
          <p:grpSpPr>
            <a:xfrm>
              <a:off x="7190753" y="5365577"/>
              <a:ext cx="745522" cy="754273"/>
              <a:chOff x="7190753" y="5365577"/>
              <a:chExt cx="745522" cy="754273"/>
            </a:xfrm>
            <a:grpFill/>
          </p:grpSpPr>
          <p:sp>
            <p:nvSpPr>
              <p:cNvPr id="21" name="Freeform 20">
                <a:extLst>
                  <a:ext uri="{FF2B5EF4-FFF2-40B4-BE49-F238E27FC236}">
                    <a16:creationId xmlns:a16="http://schemas.microsoft.com/office/drawing/2014/main" id="{E9E2C6A4-B79F-E28B-30E2-52A618EA5D7D}"/>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C1288F19-B29F-C57B-6ABF-962640358F2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10FF5FE9-F838-2F26-AF4C-A17BFBB502F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DED5BB62-CD7B-3F20-6F4F-E6B83CDEADFF}"/>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57CFA03F-5C12-D02E-0D40-E4506FF7B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7581DB54-C2CC-9F0E-BA11-9B88AC68EB5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235EAAAE-6D53-ABEA-B836-235A725170EB}"/>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29ECA21A-D761-0B04-E76F-DDCEB0650DBA}"/>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DC803F77-6034-33B5-FD95-DF118060F0CC}"/>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5838270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D68C47E4-CBD3-392C-ACE9-760B82978097}"/>
              </a:ext>
            </a:extLst>
          </p:cNvPr>
          <p:cNvSpPr/>
          <p:nvPr/>
        </p:nvSpPr>
        <p:spPr>
          <a:xfrm rot="5400000">
            <a:off x="1600313" y="-1600313"/>
            <a:ext cx="2013765" cy="5214391"/>
          </a:xfrm>
          <a:custGeom>
            <a:avLst/>
            <a:gdLst>
              <a:gd name="connsiteX0" fmla="*/ 0 w 2013765"/>
              <a:gd name="connsiteY0" fmla="*/ 5214391 h 5214391"/>
              <a:gd name="connsiteX1" fmla="*/ 0 w 2013765"/>
              <a:gd name="connsiteY1" fmla="*/ 0 h 5214391"/>
              <a:gd name="connsiteX2" fmla="*/ 56631 w 2013765"/>
              <a:gd name="connsiteY2" fmla="*/ 0 h 5214391"/>
              <a:gd name="connsiteX3" fmla="*/ 1059438 w 2013765"/>
              <a:gd name="connsiteY3" fmla="*/ 0 h 5214391"/>
              <a:gd name="connsiteX4" fmla="*/ 1059439 w 2013765"/>
              <a:gd name="connsiteY4" fmla="*/ 0 h 5214391"/>
              <a:gd name="connsiteX5" fmla="*/ 1221023 w 2013765"/>
              <a:gd name="connsiteY5" fmla="*/ 0 h 5214391"/>
              <a:gd name="connsiteX6" fmla="*/ 1607091 w 2013765"/>
              <a:gd name="connsiteY6" fmla="*/ 0 h 5214391"/>
              <a:gd name="connsiteX7" fmla="*/ 1768676 w 2013765"/>
              <a:gd name="connsiteY7" fmla="*/ 0 h 5214391"/>
              <a:gd name="connsiteX8" fmla="*/ 2013765 w 2013765"/>
              <a:gd name="connsiteY8" fmla="*/ 370916 h 5214391"/>
              <a:gd name="connsiteX9" fmla="*/ 2013765 w 2013765"/>
              <a:gd name="connsiteY9" fmla="*/ 888147 h 5214391"/>
              <a:gd name="connsiteX10" fmla="*/ 2013765 w 2013765"/>
              <a:gd name="connsiteY10" fmla="*/ 1915750 h 5214391"/>
              <a:gd name="connsiteX11" fmla="*/ 2013765 w 2013765"/>
              <a:gd name="connsiteY11" fmla="*/ 5214391 h 5214391"/>
              <a:gd name="connsiteX12" fmla="*/ 0 w 2013765"/>
              <a:gd name="connsiteY12" fmla="*/ 5214391 h 521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3765" h="5214391">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641242" y="2322786"/>
            <a:ext cx="10946155" cy="3428836"/>
          </a:xfrm>
        </p:spPr>
        <p:txBody>
          <a:bodyPr numCol="1" spcCol="144000"/>
          <a:lstStyle/>
          <a:p>
            <a:pPr marL="12700" indent="-12700" algn="l" rtl="0">
              <a:lnSpc>
                <a:spcPts val="2340"/>
              </a:lnSpc>
              <a:spcBef>
                <a:spcPts val="0"/>
              </a:spcBef>
            </a:pPr>
            <a:r>
              <a:rPr lang="en-IE" sz="2200" dirty="0">
                <a:solidFill>
                  <a:srgbClr val="424242"/>
                </a:solidFill>
              </a:rPr>
              <a:t>Affaldsrammedirektivet 2008/98/EF (</a:t>
            </a:r>
            <a:r>
              <a:rPr lang="en-IE" sz="2200" b="1" dirty="0">
                <a:solidFill>
                  <a:srgbClr val="424242"/>
                </a:solidFill>
              </a:rPr>
              <a:t>WFD</a:t>
            </a:r>
            <a:r>
              <a:rPr lang="en-IE" sz="2200" dirty="0">
                <a:solidFill>
                  <a:srgbClr val="424242"/>
                </a:solidFill>
              </a:rPr>
              <a:t>) ses som en milepæl for moderne affaldshåndtering i EU. Det var først i 2008, at begrebet en i EU-sammenhæng</a:t>
            </a:r>
            <a:r>
              <a:rPr lang="en-IE" sz="2200" b="1" dirty="0">
                <a:solidFill>
                  <a:srgbClr val="424242"/>
                </a:solidFill>
              </a:rPr>
              <a:t>affaldshierarki</a:t>
            </a:r>
            <a:r>
              <a:rPr lang="en-IE" sz="2200" dirty="0">
                <a:solidFill>
                  <a:srgbClr val="424242"/>
                </a:solidFill>
              </a:rPr>
              <a:t>blev indført sammen med klart defineret en komplet prioriteret rækkefølge for forebyggelse og affaldshåndtering. Senest ændrede direktiv 2018/851 vandrammedirektivet ved at skærpe kravene vedr.</a:t>
            </a:r>
            <a:r>
              <a:rPr lang="en-IE" sz="2200" b="1" dirty="0">
                <a:solidFill>
                  <a:srgbClr val="424242"/>
                </a:solidFill>
              </a:rPr>
              <a:t>affaldsforebyggelse</a:t>
            </a:r>
            <a:r>
              <a:rPr lang="en-IE" sz="2200" dirty="0">
                <a:solidFill>
                  <a:srgbClr val="424242"/>
                </a:solidFill>
              </a:rPr>
              <a:t>.</a:t>
            </a: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r>
              <a:rPr lang="en-IE" sz="2200" dirty="0">
                <a:solidFill>
                  <a:srgbClr val="424242"/>
                </a:solidFill>
              </a:rPr>
              <a:t>Sammenlignet med</a:t>
            </a:r>
            <a:r>
              <a:rPr lang="en-IE" sz="2200" b="1" dirty="0">
                <a:solidFill>
                  <a:srgbClr val="424242"/>
                </a:solidFill>
              </a:rPr>
              <a:t>3R's rammer for cirkulær økonomi</a:t>
            </a:r>
            <a:r>
              <a:rPr lang="en-IE" sz="2200" dirty="0">
                <a:solidFill>
                  <a:srgbClr val="424242"/>
                </a:solidFill>
              </a:rPr>
              <a:t>, overvejer affaldshierarkiet især prioriteringsrækkefølgen i affaldshåndtering gennem en fem-trins plotpyramide fra den mest foretrukne mulighed for "forebyggelse" til den mindst foretrukne mulighed for "bortskaffelse" (f.eks. at gå fra den mindst miljøbelastende mulighed til den ene med størst miljøpåvirkning).</a:t>
            </a: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574359" y="387666"/>
            <a:ext cx="4690069" cy="803654"/>
          </a:xfrm>
        </p:spPr>
        <p:txBody>
          <a:bodyPr/>
          <a:lstStyle/>
          <a:p>
            <a:pPr algn="l" rtl="0">
              <a:lnSpc>
                <a:spcPts val="3720"/>
              </a:lnSpc>
              <a:spcBef>
                <a:spcPts val="0"/>
              </a:spcBef>
            </a:pPr>
            <a:r>
              <a:rPr lang="en-US" dirty="0">
                <a:solidFill>
                  <a:schemeClr val="bg1"/>
                </a:solidFill>
              </a:rPr>
              <a:t>4.2 Lovgivning om affaldshåndtering</a:t>
            </a:r>
          </a:p>
          <a:p>
            <a:pPr algn="l" rtl="0">
              <a:lnSpc>
                <a:spcPts val="3720"/>
              </a:lnSpc>
              <a:spcBef>
                <a:spcPts val="0"/>
              </a:spcBef>
            </a:pPr>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574451"/>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A25BDBE-0A47-52D6-18DE-DE079AA8FA1B}"/>
              </a:ext>
            </a:extLst>
          </p:cNvPr>
          <p:cNvGrpSpPr/>
          <p:nvPr/>
        </p:nvGrpSpPr>
        <p:grpSpPr>
          <a:xfrm>
            <a:off x="10206610" y="900599"/>
            <a:ext cx="1012049" cy="1023928"/>
            <a:chOff x="7190753" y="5365577"/>
            <a:chExt cx="745522" cy="754273"/>
          </a:xfrm>
          <a:solidFill>
            <a:srgbClr val="296B5F"/>
          </a:solidFill>
        </p:grpSpPr>
        <p:grpSp>
          <p:nvGrpSpPr>
            <p:cNvPr id="19" name="Graphic 2">
              <a:extLst>
                <a:ext uri="{FF2B5EF4-FFF2-40B4-BE49-F238E27FC236}">
                  <a16:creationId xmlns:a16="http://schemas.microsoft.com/office/drawing/2014/main" id="{63CA86C9-63D1-477B-7FB4-9231918CADFC}"/>
                </a:ext>
              </a:extLst>
            </p:cNvPr>
            <p:cNvGrpSpPr/>
            <p:nvPr/>
          </p:nvGrpSpPr>
          <p:grpSpPr>
            <a:xfrm>
              <a:off x="7353351" y="5647412"/>
              <a:ext cx="420044" cy="75879"/>
              <a:chOff x="7353351" y="5647412"/>
              <a:chExt cx="420044" cy="75879"/>
            </a:xfrm>
            <a:grpFill/>
          </p:grpSpPr>
          <p:sp>
            <p:nvSpPr>
              <p:cNvPr id="31" name="Freeform 30">
                <a:extLst>
                  <a:ext uri="{FF2B5EF4-FFF2-40B4-BE49-F238E27FC236}">
                    <a16:creationId xmlns:a16="http://schemas.microsoft.com/office/drawing/2014/main" id="{B04E8CEA-C3F9-402E-F625-32F220E416CC}"/>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BE7FE18-0EA9-D7D9-BF9D-50749F68B3A9}"/>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0" name="Graphic 2">
              <a:extLst>
                <a:ext uri="{FF2B5EF4-FFF2-40B4-BE49-F238E27FC236}">
                  <a16:creationId xmlns:a16="http://schemas.microsoft.com/office/drawing/2014/main" id="{DE031EBC-C8EF-C387-9436-3BCA5C99B2D0}"/>
                </a:ext>
              </a:extLst>
            </p:cNvPr>
            <p:cNvGrpSpPr/>
            <p:nvPr/>
          </p:nvGrpSpPr>
          <p:grpSpPr>
            <a:xfrm>
              <a:off x="7190753" y="5365577"/>
              <a:ext cx="745522" cy="754273"/>
              <a:chOff x="7190753" y="5365577"/>
              <a:chExt cx="745522" cy="754273"/>
            </a:xfrm>
            <a:grpFill/>
          </p:grpSpPr>
          <p:sp>
            <p:nvSpPr>
              <p:cNvPr id="21" name="Freeform 20">
                <a:extLst>
                  <a:ext uri="{FF2B5EF4-FFF2-40B4-BE49-F238E27FC236}">
                    <a16:creationId xmlns:a16="http://schemas.microsoft.com/office/drawing/2014/main" id="{E9E2C6A4-B79F-E28B-30E2-52A618EA5D7D}"/>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C1288F19-B29F-C57B-6ABF-962640358F2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10FF5FE9-F838-2F26-AF4C-A17BFBB502F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DED5BB62-CD7B-3F20-6F4F-E6B83CDEADFF}"/>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57CFA03F-5C12-D02E-0D40-E4506FF7B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7581DB54-C2CC-9F0E-BA11-9B88AC68EB5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235EAAAE-6D53-ABEA-B836-235A725170EB}"/>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29ECA21A-D761-0B04-E76F-DDCEB0650DBA}"/>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DC803F77-6034-33B5-FD95-DF118060F0CC}"/>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8043" y="672236"/>
            <a:ext cx="2439010" cy="1448968"/>
          </a:xfrm>
          <a:prstGeom prst="roundRect">
            <a:avLst/>
          </a:prstGeom>
        </p:spPr>
      </p:pic>
    </p:spTree>
    <p:extLst>
      <p:ext uri="{BB962C8B-B14F-4D97-AF65-F5344CB8AC3E}">
        <p14:creationId xmlns:p14="http://schemas.microsoft.com/office/powerpoint/2010/main" val="3127858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D68C47E4-CBD3-392C-ACE9-760B82978097}"/>
              </a:ext>
            </a:extLst>
          </p:cNvPr>
          <p:cNvSpPr/>
          <p:nvPr/>
        </p:nvSpPr>
        <p:spPr>
          <a:xfrm rot="5400000">
            <a:off x="1600313" y="-1600313"/>
            <a:ext cx="2013765" cy="5214391"/>
          </a:xfrm>
          <a:custGeom>
            <a:avLst/>
            <a:gdLst>
              <a:gd name="connsiteX0" fmla="*/ 0 w 2013765"/>
              <a:gd name="connsiteY0" fmla="*/ 5214391 h 5214391"/>
              <a:gd name="connsiteX1" fmla="*/ 0 w 2013765"/>
              <a:gd name="connsiteY1" fmla="*/ 0 h 5214391"/>
              <a:gd name="connsiteX2" fmla="*/ 56631 w 2013765"/>
              <a:gd name="connsiteY2" fmla="*/ 0 h 5214391"/>
              <a:gd name="connsiteX3" fmla="*/ 1059438 w 2013765"/>
              <a:gd name="connsiteY3" fmla="*/ 0 h 5214391"/>
              <a:gd name="connsiteX4" fmla="*/ 1059439 w 2013765"/>
              <a:gd name="connsiteY4" fmla="*/ 0 h 5214391"/>
              <a:gd name="connsiteX5" fmla="*/ 1221023 w 2013765"/>
              <a:gd name="connsiteY5" fmla="*/ 0 h 5214391"/>
              <a:gd name="connsiteX6" fmla="*/ 1607091 w 2013765"/>
              <a:gd name="connsiteY6" fmla="*/ 0 h 5214391"/>
              <a:gd name="connsiteX7" fmla="*/ 1768676 w 2013765"/>
              <a:gd name="connsiteY7" fmla="*/ 0 h 5214391"/>
              <a:gd name="connsiteX8" fmla="*/ 2013765 w 2013765"/>
              <a:gd name="connsiteY8" fmla="*/ 370916 h 5214391"/>
              <a:gd name="connsiteX9" fmla="*/ 2013765 w 2013765"/>
              <a:gd name="connsiteY9" fmla="*/ 888147 h 5214391"/>
              <a:gd name="connsiteX10" fmla="*/ 2013765 w 2013765"/>
              <a:gd name="connsiteY10" fmla="*/ 1915750 h 5214391"/>
              <a:gd name="connsiteX11" fmla="*/ 2013765 w 2013765"/>
              <a:gd name="connsiteY11" fmla="*/ 5214391 h 5214391"/>
              <a:gd name="connsiteX12" fmla="*/ 0 w 2013765"/>
              <a:gd name="connsiteY12" fmla="*/ 5214391 h 521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3765" h="5214391">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641242" y="2322786"/>
            <a:ext cx="10946155" cy="3428836"/>
          </a:xfrm>
        </p:spPr>
        <p:txBody>
          <a:bodyPr numCol="1" spcCol="144000"/>
          <a:lstStyle/>
          <a:p>
            <a:pPr marL="12700" indent="-12700" algn="l" rtl="0">
              <a:lnSpc>
                <a:spcPts val="2340"/>
              </a:lnSpc>
              <a:spcBef>
                <a:spcPts val="0"/>
              </a:spcBef>
            </a:pPr>
            <a:r>
              <a:rPr lang="en-IE" sz="2200" dirty="0">
                <a:solidFill>
                  <a:srgbClr val="424242"/>
                </a:solidFill>
              </a:rPr>
              <a:t>Enhver virksomhed eller offentligt organ, der producerer affald, skal fremlægge bevis for, at de anvender</a:t>
            </a:r>
            <a:r>
              <a:rPr lang="en-IE" sz="2200" b="1" dirty="0">
                <a:solidFill>
                  <a:srgbClr val="424242"/>
                </a:solidFill>
              </a:rPr>
              <a:t>affaldshierarki</a:t>
            </a:r>
            <a:r>
              <a:rPr lang="en-IE" sz="2200" dirty="0">
                <a:solidFill>
                  <a:srgbClr val="424242"/>
                </a:solidFill>
              </a:rPr>
              <a:t>. Hvert europæisk land har betydelig national lovgivning med hensyn til at regulere kravene til affald. I modsætning til affald, "</a:t>
            </a:r>
            <a:r>
              <a:rPr lang="en-IE" sz="2200" b="1" dirty="0">
                <a:solidFill>
                  <a:srgbClr val="424242"/>
                </a:solidFill>
              </a:rPr>
              <a:t>biprodukter</a:t>
            </a:r>
            <a:r>
              <a:rPr lang="en-IE" sz="2200" dirty="0">
                <a:solidFill>
                  <a:srgbClr val="424242"/>
                </a:solidFill>
              </a:rPr>
              <a:t>” er stoffer, der er et resultat af en produktionsproces, hvis primære formål ikke er produktionen af ​​den pågældende vare, men som kan anvendes yderligere lovligt uden negative miljø- og sundhedsmæssige påvirkninger (f.eks. spredning af gylle til jordgødskning). En beslutning om, hvorvidt et bestemt stof er et biprodukt eller ej, skal i første omgang træffes af producenten af ​​stoffet sammen med de kompetente nationale myndigheder baseret på den gældende nationale lovgivning, der gennemfører vandrammedirektivet.</a:t>
            </a: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574360" y="387666"/>
            <a:ext cx="4640031" cy="803654"/>
          </a:xfrm>
        </p:spPr>
        <p:txBody>
          <a:bodyPr/>
          <a:lstStyle/>
          <a:p>
            <a:pPr algn="l" rtl="0">
              <a:lnSpc>
                <a:spcPts val="3720"/>
              </a:lnSpc>
              <a:spcBef>
                <a:spcPts val="0"/>
              </a:spcBef>
            </a:pPr>
            <a:r>
              <a:rPr lang="en-US" dirty="0">
                <a:solidFill>
                  <a:schemeClr val="bg1"/>
                </a:solidFill>
              </a:rPr>
              <a:t>4.2 Lovgivning om affaldshåndtering</a:t>
            </a:r>
          </a:p>
          <a:p>
            <a:pPr algn="l" rtl="0">
              <a:lnSpc>
                <a:spcPts val="3720"/>
              </a:lnSpc>
              <a:spcBef>
                <a:spcPts val="0"/>
              </a:spcBef>
            </a:pPr>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574451"/>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A25BDBE-0A47-52D6-18DE-DE079AA8FA1B}"/>
              </a:ext>
            </a:extLst>
          </p:cNvPr>
          <p:cNvGrpSpPr/>
          <p:nvPr/>
        </p:nvGrpSpPr>
        <p:grpSpPr>
          <a:xfrm>
            <a:off x="10206610" y="900599"/>
            <a:ext cx="1012049" cy="1023928"/>
            <a:chOff x="7190753" y="5365577"/>
            <a:chExt cx="745522" cy="754273"/>
          </a:xfrm>
          <a:solidFill>
            <a:srgbClr val="296B5F"/>
          </a:solidFill>
        </p:grpSpPr>
        <p:grpSp>
          <p:nvGrpSpPr>
            <p:cNvPr id="19" name="Graphic 2">
              <a:extLst>
                <a:ext uri="{FF2B5EF4-FFF2-40B4-BE49-F238E27FC236}">
                  <a16:creationId xmlns:a16="http://schemas.microsoft.com/office/drawing/2014/main" id="{63CA86C9-63D1-477B-7FB4-9231918CADFC}"/>
                </a:ext>
              </a:extLst>
            </p:cNvPr>
            <p:cNvGrpSpPr/>
            <p:nvPr/>
          </p:nvGrpSpPr>
          <p:grpSpPr>
            <a:xfrm>
              <a:off x="7353351" y="5647412"/>
              <a:ext cx="420044" cy="75879"/>
              <a:chOff x="7353351" y="5647412"/>
              <a:chExt cx="420044" cy="75879"/>
            </a:xfrm>
            <a:grpFill/>
          </p:grpSpPr>
          <p:sp>
            <p:nvSpPr>
              <p:cNvPr id="31" name="Freeform 30">
                <a:extLst>
                  <a:ext uri="{FF2B5EF4-FFF2-40B4-BE49-F238E27FC236}">
                    <a16:creationId xmlns:a16="http://schemas.microsoft.com/office/drawing/2014/main" id="{B04E8CEA-C3F9-402E-F625-32F220E416CC}"/>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BE7FE18-0EA9-D7D9-BF9D-50749F68B3A9}"/>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0" name="Graphic 2">
              <a:extLst>
                <a:ext uri="{FF2B5EF4-FFF2-40B4-BE49-F238E27FC236}">
                  <a16:creationId xmlns:a16="http://schemas.microsoft.com/office/drawing/2014/main" id="{DE031EBC-C8EF-C387-9436-3BCA5C99B2D0}"/>
                </a:ext>
              </a:extLst>
            </p:cNvPr>
            <p:cNvGrpSpPr/>
            <p:nvPr/>
          </p:nvGrpSpPr>
          <p:grpSpPr>
            <a:xfrm>
              <a:off x="7190753" y="5365577"/>
              <a:ext cx="745522" cy="754273"/>
              <a:chOff x="7190753" y="5365577"/>
              <a:chExt cx="745522" cy="754273"/>
            </a:xfrm>
            <a:grpFill/>
          </p:grpSpPr>
          <p:sp>
            <p:nvSpPr>
              <p:cNvPr id="21" name="Freeform 20">
                <a:extLst>
                  <a:ext uri="{FF2B5EF4-FFF2-40B4-BE49-F238E27FC236}">
                    <a16:creationId xmlns:a16="http://schemas.microsoft.com/office/drawing/2014/main" id="{E9E2C6A4-B79F-E28B-30E2-52A618EA5D7D}"/>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C1288F19-B29F-C57B-6ABF-962640358F2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10FF5FE9-F838-2F26-AF4C-A17BFBB502F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DED5BB62-CD7B-3F20-6F4F-E6B83CDEADFF}"/>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57CFA03F-5C12-D02E-0D40-E4506FF7B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7581DB54-C2CC-9F0E-BA11-9B88AC68EB5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235EAAAE-6D53-ABEA-B836-235A725170EB}"/>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29ECA21A-D761-0B04-E76F-DDCEB0650DBA}"/>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DC803F77-6034-33B5-FD95-DF118060F0CC}"/>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pic>
        <p:nvPicPr>
          <p:cNvPr id="33" name="Picture 32">
            <a:extLst>
              <a:ext uri="{FF2B5EF4-FFF2-40B4-BE49-F238E27FC236}">
                <a16:creationId xmlns:a16="http://schemas.microsoft.com/office/drawing/2014/main" id="{E9DF0BC2-533E-1FF6-6070-062695FA28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0944"/>
          <a:stretch/>
        </p:blipFill>
        <p:spPr>
          <a:xfrm>
            <a:off x="8485228" y="4782038"/>
            <a:ext cx="3442764" cy="1939168"/>
          </a:xfrm>
          <a:prstGeom prst="rect">
            <a:avLst/>
          </a:prstGeom>
        </p:spPr>
      </p:pic>
    </p:spTree>
    <p:extLst>
      <p:ext uri="{BB962C8B-B14F-4D97-AF65-F5344CB8AC3E}">
        <p14:creationId xmlns:p14="http://schemas.microsoft.com/office/powerpoint/2010/main" val="26960417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D68C47E4-CBD3-392C-ACE9-760B82978097}"/>
              </a:ext>
            </a:extLst>
          </p:cNvPr>
          <p:cNvSpPr/>
          <p:nvPr/>
        </p:nvSpPr>
        <p:spPr>
          <a:xfrm rot="5400000">
            <a:off x="1600313" y="-1600313"/>
            <a:ext cx="2013765" cy="5214391"/>
          </a:xfrm>
          <a:custGeom>
            <a:avLst/>
            <a:gdLst>
              <a:gd name="connsiteX0" fmla="*/ 0 w 2013765"/>
              <a:gd name="connsiteY0" fmla="*/ 5214391 h 5214391"/>
              <a:gd name="connsiteX1" fmla="*/ 0 w 2013765"/>
              <a:gd name="connsiteY1" fmla="*/ 0 h 5214391"/>
              <a:gd name="connsiteX2" fmla="*/ 56631 w 2013765"/>
              <a:gd name="connsiteY2" fmla="*/ 0 h 5214391"/>
              <a:gd name="connsiteX3" fmla="*/ 1059438 w 2013765"/>
              <a:gd name="connsiteY3" fmla="*/ 0 h 5214391"/>
              <a:gd name="connsiteX4" fmla="*/ 1059439 w 2013765"/>
              <a:gd name="connsiteY4" fmla="*/ 0 h 5214391"/>
              <a:gd name="connsiteX5" fmla="*/ 1221023 w 2013765"/>
              <a:gd name="connsiteY5" fmla="*/ 0 h 5214391"/>
              <a:gd name="connsiteX6" fmla="*/ 1607091 w 2013765"/>
              <a:gd name="connsiteY6" fmla="*/ 0 h 5214391"/>
              <a:gd name="connsiteX7" fmla="*/ 1768676 w 2013765"/>
              <a:gd name="connsiteY7" fmla="*/ 0 h 5214391"/>
              <a:gd name="connsiteX8" fmla="*/ 2013765 w 2013765"/>
              <a:gd name="connsiteY8" fmla="*/ 370916 h 5214391"/>
              <a:gd name="connsiteX9" fmla="*/ 2013765 w 2013765"/>
              <a:gd name="connsiteY9" fmla="*/ 888147 h 5214391"/>
              <a:gd name="connsiteX10" fmla="*/ 2013765 w 2013765"/>
              <a:gd name="connsiteY10" fmla="*/ 1915750 h 5214391"/>
              <a:gd name="connsiteX11" fmla="*/ 2013765 w 2013765"/>
              <a:gd name="connsiteY11" fmla="*/ 5214391 h 5214391"/>
              <a:gd name="connsiteX12" fmla="*/ 0 w 2013765"/>
              <a:gd name="connsiteY12" fmla="*/ 5214391 h 521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3765" h="5214391">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641242" y="2322786"/>
            <a:ext cx="10946155" cy="4092082"/>
          </a:xfrm>
        </p:spPr>
        <p:txBody>
          <a:bodyPr numCol="1" spcCol="144000"/>
          <a:lstStyle/>
          <a:p>
            <a:pPr marL="12700" indent="-12700" algn="l" rtl="0">
              <a:lnSpc>
                <a:spcPts val="2340"/>
              </a:lnSpc>
              <a:spcBef>
                <a:spcPts val="0"/>
              </a:spcBef>
            </a:pPr>
            <a:r>
              <a:rPr lang="en-IE" sz="2200" dirty="0">
                <a:solidFill>
                  <a:srgbClr val="424242"/>
                </a:solidFill>
              </a:rPr>
              <a:t>Vandrammedirektivet inkorporerer begrebet slutningen af ​​affald (</a:t>
            </a:r>
            <a:r>
              <a:rPr lang="en-IE" sz="2200" dirty="0" err="1">
                <a:solidFill>
                  <a:srgbClr val="424242"/>
                </a:solidFill>
              </a:rPr>
              <a:t>EoW</a:t>
            </a:r>
            <a:r>
              <a:rPr lang="en-IE" sz="2200" dirty="0">
                <a:solidFill>
                  <a:srgbClr val="424242"/>
                </a:solidFill>
              </a:rPr>
              <a:t>) ved at opstille betingelser for, at stoffer, der opfylder affaldsdefinitionen, efter at have gennemgået en nyttiggørelse (herunder genanvendelse) kan opnå en ikke-affaldsstatus og dermed falde uden for affaldslovgivningens anvendelsesområde. Affald produceret af</a:t>
            </a:r>
            <a:r>
              <a:rPr lang="en-IE" sz="2200" b="1" dirty="0">
                <a:solidFill>
                  <a:srgbClr val="424242"/>
                </a:solidFill>
              </a:rPr>
              <a:t>fødevareforarbejdning</a:t>
            </a:r>
            <a:r>
              <a:rPr lang="en-IE" sz="2200" dirty="0">
                <a:solidFill>
                  <a:srgbClr val="424242"/>
                </a:solidFill>
              </a:rPr>
              <a:t>kan omfatte</a:t>
            </a:r>
            <a:r>
              <a:rPr lang="en-IE" sz="2200" b="1" dirty="0">
                <a:solidFill>
                  <a:srgbClr val="424242"/>
                </a:solidFill>
              </a:rPr>
              <a:t>animalske biprodukter</a:t>
            </a:r>
            <a:r>
              <a:rPr lang="en-IE" sz="2200" dirty="0">
                <a:solidFill>
                  <a:srgbClr val="424242"/>
                </a:solidFill>
              </a:rPr>
              <a:t>(APB'er), som er materialer af animalsk oprindelse, som folk ikke indtager. ABP'er er sorteret i tre kategorier afhængigt af risiko.</a:t>
            </a:r>
          </a:p>
          <a:p>
            <a:pPr marL="12700" indent="-12700" algn="l" rtl="0">
              <a:lnSpc>
                <a:spcPts val="2340"/>
              </a:lnSpc>
              <a:spcBef>
                <a:spcPts val="0"/>
              </a:spcBef>
            </a:pPr>
            <a:endParaRPr lang="en-IE" sz="2200" dirty="0">
              <a:solidFill>
                <a:srgbClr val="424242"/>
              </a:solidFill>
            </a:endParaRPr>
          </a:p>
          <a:p>
            <a:pPr marL="12700" indent="-12700" algn="l" rtl="0">
              <a:lnSpc>
                <a:spcPts val="2340"/>
              </a:lnSpc>
              <a:spcBef>
                <a:spcPts val="0"/>
              </a:spcBef>
            </a:pPr>
            <a:r>
              <a:rPr lang="en-IE" sz="2200" dirty="0">
                <a:solidFill>
                  <a:srgbClr val="424242"/>
                </a:solidFill>
              </a:rPr>
              <a:t>Forhør dig hos din lokale affaldsindsamlingsudbyder og tilsynsmyndighed vedrørende krav til</a:t>
            </a:r>
            <a:r>
              <a:rPr lang="en-IE" sz="2200" b="1" dirty="0">
                <a:solidFill>
                  <a:srgbClr val="424242"/>
                </a:solidFill>
              </a:rPr>
              <a:t>affaldstilladelser</a:t>
            </a:r>
            <a:r>
              <a:rPr lang="en-IE" sz="2200" dirty="0">
                <a:solidFill>
                  <a:srgbClr val="424242"/>
                </a:solidFill>
              </a:rPr>
              <a:t>(f.eks. tilladelser, licenser, registreringsattest, krav til sortering af affald osv.) vedrørende din virksomhed. Væsentlige bureaukratiske affaldsgodkendelser og tilladelser til planlægning af arealanvendelse kan være påkrævet for projekter i samfundsskala for at behandle/opbevare/genanvende/genvinde eller bortskaffe affald. Væske "</a:t>
            </a:r>
            <a:r>
              <a:rPr lang="en-IE" sz="2200" b="1" dirty="0">
                <a:solidFill>
                  <a:srgbClr val="424242"/>
                </a:solidFill>
              </a:rPr>
              <a:t>handelsspildevand</a:t>
            </a:r>
            <a:r>
              <a:rPr lang="en-IE" sz="2200" dirty="0">
                <a:solidFill>
                  <a:srgbClr val="424242"/>
                </a:solidFill>
              </a:rPr>
              <a:t>” produceret på stedet kan også kræve en tilladelse før udledning til spildevandsværker.</a:t>
            </a:r>
          </a:p>
          <a:p>
            <a:pPr marL="12700" indent="-12700" algn="l" rtl="0">
              <a:lnSpc>
                <a:spcPts val="2340"/>
              </a:lnSpc>
              <a:spcBef>
                <a:spcPts val="0"/>
              </a:spcBef>
            </a:pPr>
            <a:endParaRPr lang="en-IE" sz="2200" dirty="0">
              <a:solidFill>
                <a:srgbClr val="424242"/>
              </a:solidFill>
            </a:endParaRPr>
          </a:p>
        </p:txBody>
      </p:sp>
      <p:sp>
        <p:nvSpPr>
          <p:cNvPr id="17" name="Text Placeholder 16">
            <a:extLst>
              <a:ext uri="{FF2B5EF4-FFF2-40B4-BE49-F238E27FC236}">
                <a16:creationId xmlns:a16="http://schemas.microsoft.com/office/drawing/2014/main" id="{6E7EAE59-40A4-A5E3-9E2D-CDF7075942B7}"/>
              </a:ext>
            </a:extLst>
          </p:cNvPr>
          <p:cNvSpPr>
            <a:spLocks noGrp="1"/>
          </p:cNvSpPr>
          <p:nvPr>
            <p:ph type="body" sz="quarter" idx="16"/>
          </p:nvPr>
        </p:nvSpPr>
        <p:spPr>
          <a:xfrm>
            <a:off x="574360" y="387666"/>
            <a:ext cx="4640031" cy="803654"/>
          </a:xfrm>
        </p:spPr>
        <p:txBody>
          <a:bodyPr/>
          <a:lstStyle/>
          <a:p>
            <a:pPr algn="l" rtl="0">
              <a:lnSpc>
                <a:spcPts val="3720"/>
              </a:lnSpc>
              <a:spcBef>
                <a:spcPts val="0"/>
              </a:spcBef>
            </a:pPr>
            <a:r>
              <a:rPr lang="en-US" dirty="0">
                <a:solidFill>
                  <a:schemeClr val="bg1"/>
                </a:solidFill>
              </a:rPr>
              <a:t>4.2 Lovgivning om affaldshåndtering</a:t>
            </a:r>
          </a:p>
          <a:p>
            <a:pPr algn="l" rtl="0">
              <a:lnSpc>
                <a:spcPts val="3720"/>
              </a:lnSpc>
              <a:spcBef>
                <a:spcPts val="0"/>
              </a:spcBef>
            </a:pPr>
            <a:endParaRPr lang="en-US" dirty="0"/>
          </a:p>
        </p:txBody>
      </p:sp>
      <p:cxnSp>
        <p:nvCxnSpPr>
          <p:cNvPr id="29" name="Straight Connector 28">
            <a:extLst>
              <a:ext uri="{FF2B5EF4-FFF2-40B4-BE49-F238E27FC236}">
                <a16:creationId xmlns:a16="http://schemas.microsoft.com/office/drawing/2014/main" id="{0E37B157-C3C6-09BA-3A94-501DFE2CE9B7}"/>
              </a:ext>
            </a:extLst>
          </p:cNvPr>
          <p:cNvCxnSpPr>
            <a:cxnSpLocks/>
          </p:cNvCxnSpPr>
          <p:nvPr/>
        </p:nvCxnSpPr>
        <p:spPr>
          <a:xfrm flipH="1">
            <a:off x="0" y="1574451"/>
            <a:ext cx="10008525"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A25BDBE-0A47-52D6-18DE-DE079AA8FA1B}"/>
              </a:ext>
            </a:extLst>
          </p:cNvPr>
          <p:cNvGrpSpPr/>
          <p:nvPr/>
        </p:nvGrpSpPr>
        <p:grpSpPr>
          <a:xfrm>
            <a:off x="10206610" y="900599"/>
            <a:ext cx="1012049" cy="1023928"/>
            <a:chOff x="7190753" y="5365577"/>
            <a:chExt cx="745522" cy="754273"/>
          </a:xfrm>
          <a:solidFill>
            <a:srgbClr val="296B5F"/>
          </a:solidFill>
        </p:grpSpPr>
        <p:grpSp>
          <p:nvGrpSpPr>
            <p:cNvPr id="19" name="Graphic 2">
              <a:extLst>
                <a:ext uri="{FF2B5EF4-FFF2-40B4-BE49-F238E27FC236}">
                  <a16:creationId xmlns:a16="http://schemas.microsoft.com/office/drawing/2014/main" id="{63CA86C9-63D1-477B-7FB4-9231918CADFC}"/>
                </a:ext>
              </a:extLst>
            </p:cNvPr>
            <p:cNvGrpSpPr/>
            <p:nvPr/>
          </p:nvGrpSpPr>
          <p:grpSpPr>
            <a:xfrm>
              <a:off x="7353351" y="5647412"/>
              <a:ext cx="420044" cy="75879"/>
              <a:chOff x="7353351" y="5647412"/>
              <a:chExt cx="420044" cy="75879"/>
            </a:xfrm>
            <a:grpFill/>
          </p:grpSpPr>
          <p:sp>
            <p:nvSpPr>
              <p:cNvPr id="31" name="Freeform 30">
                <a:extLst>
                  <a:ext uri="{FF2B5EF4-FFF2-40B4-BE49-F238E27FC236}">
                    <a16:creationId xmlns:a16="http://schemas.microsoft.com/office/drawing/2014/main" id="{B04E8CEA-C3F9-402E-F625-32F220E416CC}"/>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BE7FE18-0EA9-D7D9-BF9D-50749F68B3A9}"/>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0" name="Graphic 2">
              <a:extLst>
                <a:ext uri="{FF2B5EF4-FFF2-40B4-BE49-F238E27FC236}">
                  <a16:creationId xmlns:a16="http://schemas.microsoft.com/office/drawing/2014/main" id="{DE031EBC-C8EF-C387-9436-3BCA5C99B2D0}"/>
                </a:ext>
              </a:extLst>
            </p:cNvPr>
            <p:cNvGrpSpPr/>
            <p:nvPr/>
          </p:nvGrpSpPr>
          <p:grpSpPr>
            <a:xfrm>
              <a:off x="7190753" y="5365577"/>
              <a:ext cx="745522" cy="754273"/>
              <a:chOff x="7190753" y="5365577"/>
              <a:chExt cx="745522" cy="754273"/>
            </a:xfrm>
            <a:grpFill/>
          </p:grpSpPr>
          <p:sp>
            <p:nvSpPr>
              <p:cNvPr id="21" name="Freeform 20">
                <a:extLst>
                  <a:ext uri="{FF2B5EF4-FFF2-40B4-BE49-F238E27FC236}">
                    <a16:creationId xmlns:a16="http://schemas.microsoft.com/office/drawing/2014/main" id="{E9E2C6A4-B79F-E28B-30E2-52A618EA5D7D}"/>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C1288F19-B29F-C57B-6ABF-962640358F2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10FF5FE9-F838-2F26-AF4C-A17BFBB502F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DED5BB62-CD7B-3F20-6F4F-E6B83CDEADFF}"/>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57CFA03F-5C12-D02E-0D40-E4506FF7B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7581DB54-C2CC-9F0E-BA11-9B88AC68EB5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235EAAAE-6D53-ABEA-B836-235A725170EB}"/>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29ECA21A-D761-0B04-E76F-DDCEB0650DBA}"/>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DC803F77-6034-33B5-FD95-DF118060F0CC}"/>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45510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3694929" y="761603"/>
            <a:ext cx="8077970" cy="5134019"/>
          </a:xfrm>
        </p:spPr>
        <p:txBody>
          <a:bodyPr/>
          <a:lstStyle/>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Vurder og vurder betydningen af ​​nul affald og</a:t>
            </a:r>
            <a:r>
              <a:rPr lang="en-IE" b="1" dirty="0">
                <a:solidFill>
                  <a:srgbClr val="424242"/>
                </a:solidFill>
              </a:rPr>
              <a:t>cirkulær økonomi</a:t>
            </a:r>
            <a:r>
              <a:rPr lang="en-IE" dirty="0">
                <a:solidFill>
                  <a:srgbClr val="424242"/>
                </a:solidFill>
              </a:rPr>
              <a:t>der forhindrer affald: kompostering og upcycling i bymiljøer</a:t>
            </a:r>
          </a:p>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Vær kompatibel med europæiske og lokale</a:t>
            </a:r>
            <a:r>
              <a:rPr lang="en-IE" b="1" dirty="0">
                <a:solidFill>
                  <a:srgbClr val="424242"/>
                </a:solidFill>
              </a:rPr>
              <a:t>affaldshåndtering</a:t>
            </a:r>
            <a:r>
              <a:rPr lang="en-IE" dirty="0">
                <a:solidFill>
                  <a:srgbClr val="424242"/>
                </a:solidFill>
              </a:rPr>
              <a:t>lovgivning</a:t>
            </a:r>
          </a:p>
          <a:p>
            <a:pPr marL="342900" indent="-342900" algn="l" rtl="0">
              <a:lnSpc>
                <a:spcPct val="100000"/>
              </a:lnSpc>
              <a:spcBef>
                <a:spcPts val="0"/>
              </a:spcBef>
              <a:buClr>
                <a:srgbClr val="E8A116"/>
              </a:buClr>
              <a:buFont typeface="Arial" panose="020B0604020202020204" pitchFamily="34" charset="0"/>
              <a:buChar char="•"/>
            </a:pPr>
            <a:r>
              <a:rPr lang="en-IE" dirty="0">
                <a:solidFill>
                  <a:srgbClr val="424242"/>
                </a:solidFill>
              </a:rPr>
              <a:t>Forstå virkningen af ​​at bygge nye byøkosystemer på</a:t>
            </a:r>
            <a:r>
              <a:rPr lang="en-IE" b="1" dirty="0">
                <a:solidFill>
                  <a:srgbClr val="424242"/>
                </a:solidFill>
              </a:rPr>
              <a:t>klima forandring</a:t>
            </a:r>
          </a:p>
          <a:p>
            <a:pPr marL="171450" indent="-171450" algn="l" rtl="0">
              <a:lnSpc>
                <a:spcPct val="100000"/>
              </a:lnSpc>
              <a:spcBef>
                <a:spcPts val="0"/>
              </a:spcBef>
              <a:buClr>
                <a:srgbClr val="E8A116"/>
              </a:buClr>
              <a:buFont typeface="Arial" panose="020B0604020202020204" pitchFamily="34" charset="0"/>
              <a:buChar char="•"/>
            </a:pPr>
            <a:endParaRPr lang="en-IE" sz="1100" dirty="0">
              <a:solidFill>
                <a:srgbClr val="42424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15502" y="761603"/>
            <a:ext cx="2290076" cy="803654"/>
          </a:xfrm>
        </p:spPr>
        <p:txBody>
          <a:bodyPr/>
          <a:lstStyle/>
          <a:p>
            <a:pPr algn="l" rtl="0"/>
            <a:r>
              <a:rPr lang="en-US" b="1" dirty="0">
                <a:solidFill>
                  <a:srgbClr val="E8A116"/>
                </a:solidFill>
              </a:rPr>
              <a:t>1.2 Læringsresultater</a:t>
            </a:r>
          </a:p>
        </p:txBody>
      </p:sp>
      <p:sp>
        <p:nvSpPr>
          <p:cNvPr id="2" name="Text Placeholder 4">
            <a:extLst>
              <a:ext uri="{FF2B5EF4-FFF2-40B4-BE49-F238E27FC236}">
                <a16:creationId xmlns:a16="http://schemas.microsoft.com/office/drawing/2014/main" id="{6266AA1A-47B8-B156-7FA3-7D73B249F0E5}"/>
              </a:ext>
            </a:extLst>
          </p:cNvPr>
          <p:cNvSpPr txBox="1">
            <a:spLocks/>
          </p:cNvSpPr>
          <p:nvPr/>
        </p:nvSpPr>
        <p:spPr>
          <a:xfrm>
            <a:off x="687822" y="2823744"/>
            <a:ext cx="2269372" cy="1945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gn="l" rtl="0"/>
            <a:r>
              <a:rPr lang="en-IE" sz="2600" i="1" dirty="0">
                <a:solidFill>
                  <a:srgbClr val="424242"/>
                </a:solidFill>
              </a:rPr>
              <a:t>Efter afslutningen af ​​dette kursus skal underviseren være i stand til at:</a:t>
            </a:r>
          </a:p>
          <a:p>
            <a:pPr marL="15875" indent="-15875" algn="l" rtl="0"/>
            <a:endParaRPr lang="en-IE" sz="2600" dirty="0">
              <a:solidFill>
                <a:srgbClr val="424242"/>
              </a:solidFill>
            </a:endParaRPr>
          </a:p>
        </p:txBody>
      </p:sp>
      <p:cxnSp>
        <p:nvCxnSpPr>
          <p:cNvPr id="3" name="Straight Connector 2">
            <a:extLst>
              <a:ext uri="{FF2B5EF4-FFF2-40B4-BE49-F238E27FC236}">
                <a16:creationId xmlns:a16="http://schemas.microsoft.com/office/drawing/2014/main" id="{72A3F91D-4AA1-E156-AD07-E47BDA88F647}"/>
              </a:ext>
            </a:extLst>
          </p:cNvPr>
          <p:cNvCxnSpPr>
            <a:cxnSpLocks/>
          </p:cNvCxnSpPr>
          <p:nvPr/>
        </p:nvCxnSpPr>
        <p:spPr>
          <a:xfrm>
            <a:off x="3107689" y="315577"/>
            <a:ext cx="0" cy="4482267"/>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A3B9697-893C-1713-0427-24BE27AB24B4}"/>
              </a:ext>
            </a:extLst>
          </p:cNvPr>
          <p:cNvGrpSpPr/>
          <p:nvPr/>
        </p:nvGrpSpPr>
        <p:grpSpPr>
          <a:xfrm>
            <a:off x="2727451" y="4882206"/>
            <a:ext cx="789352" cy="789216"/>
            <a:chOff x="3258209" y="1217582"/>
            <a:chExt cx="4712093" cy="4711281"/>
          </a:xfrm>
          <a:solidFill>
            <a:srgbClr val="296B5F"/>
          </a:solidFill>
        </p:grpSpPr>
        <p:sp>
          <p:nvSpPr>
            <p:cNvPr id="7" name="Freeform 31">
              <a:extLst>
                <a:ext uri="{FF2B5EF4-FFF2-40B4-BE49-F238E27FC236}">
                  <a16:creationId xmlns:a16="http://schemas.microsoft.com/office/drawing/2014/main" id="{2BC0960B-BAAF-3382-9963-6EE82F55A85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w="9514" cap="flat">
              <a:noFill/>
              <a:prstDash val="solid"/>
              <a:miter/>
            </a:ln>
          </p:spPr>
          <p:txBody>
            <a:bodyPr rtlCol="0" anchor="ctr"/>
            <a:lstStyle/>
            <a:p>
              <a:pPr algn="l" rtl="0"/>
              <a:endParaRPr lang="en-US"/>
            </a:p>
          </p:txBody>
        </p:sp>
        <p:sp>
          <p:nvSpPr>
            <p:cNvPr id="8" name="Freeform 32">
              <a:extLst>
                <a:ext uri="{FF2B5EF4-FFF2-40B4-BE49-F238E27FC236}">
                  <a16:creationId xmlns:a16="http://schemas.microsoft.com/office/drawing/2014/main" id="{A16BA56E-A00D-4697-0907-92458CBF0148}"/>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w="9514" cap="flat">
              <a:noFill/>
              <a:prstDash val="solid"/>
              <a:miter/>
            </a:ln>
          </p:spPr>
          <p:txBody>
            <a:bodyPr rtlCol="0" anchor="ctr"/>
            <a:lstStyle/>
            <a:p>
              <a:pPr algn="l" rtl="0"/>
              <a:endParaRPr lang="en-US" dirty="0"/>
            </a:p>
          </p:txBody>
        </p:sp>
        <p:grpSp>
          <p:nvGrpSpPr>
            <p:cNvPr id="9" name="Group 8">
              <a:extLst>
                <a:ext uri="{FF2B5EF4-FFF2-40B4-BE49-F238E27FC236}">
                  <a16:creationId xmlns:a16="http://schemas.microsoft.com/office/drawing/2014/main" id="{A8096BC7-10C3-3BA3-7F15-F724EDA52321}"/>
                </a:ext>
              </a:extLst>
            </p:cNvPr>
            <p:cNvGrpSpPr/>
            <p:nvPr/>
          </p:nvGrpSpPr>
          <p:grpSpPr>
            <a:xfrm>
              <a:off x="3258209" y="1217582"/>
              <a:ext cx="4712093" cy="4711281"/>
              <a:chOff x="3258209" y="1217582"/>
              <a:chExt cx="4712093" cy="4711281"/>
            </a:xfrm>
            <a:grpFill/>
          </p:grpSpPr>
          <p:sp>
            <p:nvSpPr>
              <p:cNvPr id="10" name="Freeform 16">
                <a:extLst>
                  <a:ext uri="{FF2B5EF4-FFF2-40B4-BE49-F238E27FC236}">
                    <a16:creationId xmlns:a16="http://schemas.microsoft.com/office/drawing/2014/main" id="{7650332D-C0F2-3D13-B2DF-3C1169E9297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pPr algn="l" rtl="0"/>
                <a:endParaRPr lang="en-US"/>
              </a:p>
            </p:txBody>
          </p:sp>
          <p:sp>
            <p:nvSpPr>
              <p:cNvPr id="11" name="Freeform 18">
                <a:extLst>
                  <a:ext uri="{FF2B5EF4-FFF2-40B4-BE49-F238E27FC236}">
                    <a16:creationId xmlns:a16="http://schemas.microsoft.com/office/drawing/2014/main" id="{289DCB9C-BD9B-9028-3BAF-8A52485BF40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pPr algn="l" rtl="0"/>
                <a:endParaRPr lang="en-US"/>
              </a:p>
            </p:txBody>
          </p:sp>
          <p:sp>
            <p:nvSpPr>
              <p:cNvPr id="12" name="Freeform 19">
                <a:extLst>
                  <a:ext uri="{FF2B5EF4-FFF2-40B4-BE49-F238E27FC236}">
                    <a16:creationId xmlns:a16="http://schemas.microsoft.com/office/drawing/2014/main" id="{4CD175CB-407B-475C-240E-2CA9C5E5488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pPr algn="l" rtl="0"/>
                <a:endParaRPr lang="en-US"/>
              </a:p>
            </p:txBody>
          </p:sp>
          <p:sp>
            <p:nvSpPr>
              <p:cNvPr id="13" name="Freeform 20">
                <a:extLst>
                  <a:ext uri="{FF2B5EF4-FFF2-40B4-BE49-F238E27FC236}">
                    <a16:creationId xmlns:a16="http://schemas.microsoft.com/office/drawing/2014/main" id="{D81CD108-5AB1-0814-EA21-F2C1344C57E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pPr algn="l" rtl="0"/>
                <a:endParaRPr lang="en-US"/>
              </a:p>
            </p:txBody>
          </p:sp>
          <p:sp>
            <p:nvSpPr>
              <p:cNvPr id="14" name="Freeform 21">
                <a:extLst>
                  <a:ext uri="{FF2B5EF4-FFF2-40B4-BE49-F238E27FC236}">
                    <a16:creationId xmlns:a16="http://schemas.microsoft.com/office/drawing/2014/main" id="{2194DCCB-96AD-5573-A91F-9DC1C58DF64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algn="l" rtl="0"/>
                <a:endParaRPr lang="en-US"/>
              </a:p>
            </p:txBody>
          </p:sp>
          <p:sp>
            <p:nvSpPr>
              <p:cNvPr id="15" name="Freeform 22">
                <a:extLst>
                  <a:ext uri="{FF2B5EF4-FFF2-40B4-BE49-F238E27FC236}">
                    <a16:creationId xmlns:a16="http://schemas.microsoft.com/office/drawing/2014/main" id="{1CA4865D-3B2D-E496-BD0A-2DB8C4F3B6DB}"/>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algn="l" rtl="0"/>
                <a:endParaRPr lang="en-US"/>
              </a:p>
            </p:txBody>
          </p:sp>
          <p:sp>
            <p:nvSpPr>
              <p:cNvPr id="16" name="Freeform 23">
                <a:extLst>
                  <a:ext uri="{FF2B5EF4-FFF2-40B4-BE49-F238E27FC236}">
                    <a16:creationId xmlns:a16="http://schemas.microsoft.com/office/drawing/2014/main" id="{ED279027-16B5-86AF-A873-CAD68858E8C6}"/>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pPr algn="l" rtl="0"/>
                <a:endParaRPr lang="en-US"/>
              </a:p>
            </p:txBody>
          </p:sp>
          <p:sp>
            <p:nvSpPr>
              <p:cNvPr id="17" name="Freeform 24">
                <a:extLst>
                  <a:ext uri="{FF2B5EF4-FFF2-40B4-BE49-F238E27FC236}">
                    <a16:creationId xmlns:a16="http://schemas.microsoft.com/office/drawing/2014/main" id="{B896F235-B8D3-C192-B23B-548E36EF7EC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pPr algn="l" rtl="0"/>
                <a:endParaRPr lang="en-US"/>
              </a:p>
            </p:txBody>
          </p:sp>
          <p:sp>
            <p:nvSpPr>
              <p:cNvPr id="18" name="Freeform 25">
                <a:extLst>
                  <a:ext uri="{FF2B5EF4-FFF2-40B4-BE49-F238E27FC236}">
                    <a16:creationId xmlns:a16="http://schemas.microsoft.com/office/drawing/2014/main" id="{0069C247-52E8-FDAE-469E-BB4268C311E3}"/>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pPr algn="l" rtl="0"/>
                <a:endParaRPr lang="en-US"/>
              </a:p>
            </p:txBody>
          </p:sp>
          <p:sp>
            <p:nvSpPr>
              <p:cNvPr id="19" name="Freeform 26">
                <a:extLst>
                  <a:ext uri="{FF2B5EF4-FFF2-40B4-BE49-F238E27FC236}">
                    <a16:creationId xmlns:a16="http://schemas.microsoft.com/office/drawing/2014/main" id="{919425F7-AB84-DED3-26A6-A71A0E6FD0B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pPr algn="l" rtl="0"/>
                <a:endParaRPr lang="en-US"/>
              </a:p>
            </p:txBody>
          </p:sp>
          <p:sp>
            <p:nvSpPr>
              <p:cNvPr id="20" name="Freeform 27">
                <a:extLst>
                  <a:ext uri="{FF2B5EF4-FFF2-40B4-BE49-F238E27FC236}">
                    <a16:creationId xmlns:a16="http://schemas.microsoft.com/office/drawing/2014/main" id="{2A3484C4-E489-107A-AB41-B984E981055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pPr algn="l" rtl="0"/>
                <a:endParaRPr lang="en-US"/>
              </a:p>
            </p:txBody>
          </p:sp>
          <p:sp>
            <p:nvSpPr>
              <p:cNvPr id="21" name="Freeform 28">
                <a:extLst>
                  <a:ext uri="{FF2B5EF4-FFF2-40B4-BE49-F238E27FC236}">
                    <a16:creationId xmlns:a16="http://schemas.microsoft.com/office/drawing/2014/main" id="{BAA5F073-AE53-5D74-3BB2-3639AA4D2DA9}"/>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pPr algn="l" rtl="0"/>
                <a:endParaRPr lang="en-US"/>
              </a:p>
            </p:txBody>
          </p:sp>
          <p:sp>
            <p:nvSpPr>
              <p:cNvPr id="22" name="Freeform 29">
                <a:extLst>
                  <a:ext uri="{FF2B5EF4-FFF2-40B4-BE49-F238E27FC236}">
                    <a16:creationId xmlns:a16="http://schemas.microsoft.com/office/drawing/2014/main" id="{D4750043-F203-F5BD-5D56-D7E428E2114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pPr algn="l" rtl="0"/>
                <a:endParaRPr lang="en-US"/>
              </a:p>
            </p:txBody>
          </p:sp>
          <p:sp>
            <p:nvSpPr>
              <p:cNvPr id="23" name="Freeform 30">
                <a:extLst>
                  <a:ext uri="{FF2B5EF4-FFF2-40B4-BE49-F238E27FC236}">
                    <a16:creationId xmlns:a16="http://schemas.microsoft.com/office/drawing/2014/main" id="{318376C7-1015-1047-7DFB-A2D9AC734D44}"/>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7279231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487985" y="925846"/>
            <a:ext cx="11027739" cy="4995245"/>
          </a:xfrm>
        </p:spPr>
        <p:txBody>
          <a:bodyPr/>
          <a:lstStyle/>
          <a:p>
            <a:pPr marL="1296988" indent="-1296988" algn="l" rtl="0"/>
            <a:r>
              <a:rPr lang="en-IE" sz="1800" b="1" dirty="0"/>
              <a:t>Dyrke motion:</a:t>
            </a:r>
            <a:r>
              <a:rPr lang="en-IE" sz="1800" dirty="0"/>
              <a:t>Hvor går dit affald hen? Find ud af, hvor og hvordan dit affald bliver genbrugt, komposteret eller dumpet.</a:t>
            </a:r>
          </a:p>
          <a:p>
            <a:pPr marL="1296988" indent="-1296988" algn="l" rtl="0"/>
            <a:endParaRPr lang="en-IE" sz="1800" b="1" dirty="0"/>
          </a:p>
          <a:p>
            <a:pPr marL="1296988" indent="-1296988" algn="l" rtl="0"/>
            <a:r>
              <a:rPr lang="en-IE" sz="1800" b="1" dirty="0"/>
              <a:t>Hjemmesider</a:t>
            </a:r>
            <a:r>
              <a:rPr lang="en-IE" sz="1800" dirty="0"/>
              <a:t>: NEU lov om affaldshåndtering:</a:t>
            </a:r>
            <a:r>
              <a:rPr lang="en-IE" sz="1800" dirty="0">
                <a:solidFill>
                  <a:srgbClr val="87AF3F"/>
                </a:solidFill>
              </a:rPr>
              <a:t> </a:t>
            </a:r>
            <a:r>
              <a:rPr lang="en-IE" sz="1800" dirty="0">
                <a:solidFill>
                  <a:srgbClr val="87AF3F"/>
                </a:solidFill>
                <a:hlinkClick r:id="rId2">
                  <a:extLst>
                    <a:ext uri="{A12FA001-AC4F-418D-AE19-62706E023703}">
                      <ahyp:hlinkClr xmlns:ahyp="http://schemas.microsoft.com/office/drawing/2018/hyperlinkcolor" val="tx"/>
                    </a:ext>
                  </a:extLst>
                </a:hlinkClick>
              </a:rPr>
              <a:t>https://eur-lex.europa.eu/EN/legal-content/summary/eu-waste-management-law.html#:~:text=Waste%20management%20must%20be%20carried,by%20an%20officially %20genkendt%20operatør</a:t>
            </a:r>
            <a:r>
              <a:rPr lang="en-IE" sz="1800" dirty="0">
                <a:solidFill>
                  <a:srgbClr val="87AF3F"/>
                </a:solidFill>
              </a:rPr>
              <a:t>.</a:t>
            </a:r>
            <a:r>
              <a:rPr lang="en-IE" sz="1800" dirty="0"/>
              <a:t>Affald og genbrug</a:t>
            </a:r>
            <a:r>
              <a:rPr lang="en-IE" sz="1800" dirty="0">
                <a:solidFill>
                  <a:srgbClr val="87AF3F"/>
                </a:solidFill>
                <a:hlinkClick r:id="rId3">
                  <a:extLst>
                    <a:ext uri="{A12FA001-AC4F-418D-AE19-62706E023703}">
                      <ahyp:hlinkClr xmlns:ahyp="http://schemas.microsoft.com/office/drawing/2018/hyperlinkcolor" val="tx"/>
                    </a:ext>
                  </a:extLst>
                </a:hlinkClick>
              </a:rPr>
              <a:t>https://environment.ec.europa.eu/topics/waste-and-recycling_en#:~:text=The%20Waste%20Framework%20Directive%20is,of%20waste%20require%20specific%20approaches</a:t>
            </a:r>
            <a:r>
              <a:rPr lang="en-IE" sz="1800" dirty="0"/>
              <a:t>.</a:t>
            </a:r>
          </a:p>
          <a:p>
            <a:pPr marL="1296988" indent="-1296988" algn="l" rtl="0"/>
            <a:r>
              <a:rPr lang="en-IE" sz="1800" dirty="0"/>
              <a:t>Madspild.dvs</a:t>
            </a:r>
          </a:p>
          <a:p>
            <a:pPr marL="1296988" indent="-1296988" algn="l" rtl="0"/>
            <a:r>
              <a:rPr lang="en-IE" sz="1800" b="1" dirty="0"/>
              <a:t>Youtube</a:t>
            </a:r>
            <a:r>
              <a:rPr lang="en-IE" sz="1800" dirty="0"/>
              <a:t>: Affaldshierarkiet forklarede:</a:t>
            </a:r>
            <a:r>
              <a:rPr lang="en-IE" sz="1800" dirty="0">
                <a:solidFill>
                  <a:srgbClr val="87AF3F"/>
                </a:solidFill>
                <a:hlinkClick r:id="rId4">
                  <a:extLst>
                    <a:ext uri="{A12FA001-AC4F-418D-AE19-62706E023703}">
                      <ahyp:hlinkClr xmlns:ahyp="http://schemas.microsoft.com/office/drawing/2018/hyperlinkcolor" val="tx"/>
                    </a:ext>
                  </a:extLst>
                </a:hlinkClick>
              </a:rPr>
              <a:t>https://www.youtube.com/watch?v=l3pZ4yqTv14</a:t>
            </a:r>
            <a:endParaRPr lang="en-IE" sz="1800" dirty="0">
              <a:solidFill>
                <a:srgbClr val="87AF3F"/>
              </a:solidFill>
            </a:endParaRPr>
          </a:p>
          <a:p>
            <a:pPr marL="1296988" indent="-1296988" algn="l" rtl="0"/>
            <a:endParaRPr lang="en-IE" sz="1800" dirty="0"/>
          </a:p>
          <a:p>
            <a:pPr marL="1296988" indent="-1296988" algn="l" rtl="0"/>
            <a:r>
              <a:rPr lang="en-IE" sz="1800" b="1" dirty="0"/>
              <a:t>Casestudie:</a:t>
            </a:r>
            <a:r>
              <a:rPr lang="en-IE" sz="1800" dirty="0"/>
              <a:t>Au Bon Transit, Cork Urban Soil</a:t>
            </a:r>
          </a:p>
          <a:p>
            <a:pPr marL="1296988" indent="-1296988" algn="l" rtl="0"/>
            <a:r>
              <a:rPr lang="en-IE" sz="1800" b="1" dirty="0"/>
              <a:t>Offentliggørelse</a:t>
            </a:r>
            <a:r>
              <a:rPr lang="en-IE" sz="1800" dirty="0"/>
              <a:t>: Zhang, C. et al. 2022. En oversigt over affaldshierarkiets rammer for</a:t>
            </a:r>
            <a:r>
              <a:rPr lang="en-IE" sz="1800" dirty="0" err="1"/>
              <a:t>analysere</a:t>
            </a:r>
            <a:r>
              <a:rPr lang="en-IE" sz="1800" dirty="0"/>
              <a:t>cirkulariteten i bygge- og anlægsaffaldshåndteringen i Europa. Videnskab om det samlede miljø. Vol. 803</a:t>
            </a:r>
          </a:p>
          <a:p>
            <a:pPr marL="1296988" indent="-1296988" algn="l" rtl="0"/>
            <a:r>
              <a:rPr lang="lt-LT" sz="1800" dirty="0"/>
              <a:t> </a:t>
            </a:r>
            <a:r>
              <a:rPr lang="lt-LT" sz="1800" dirty="0" err="1"/>
              <a:t>Minelgaitė</a:t>
            </a:r>
            <a:r>
              <a:rPr lang="lt-LT" sz="1800" dirty="0"/>
              <a:t>,</a:t>
            </a:r>
            <a:r>
              <a:rPr lang="en-IE" sz="1800" dirty="0"/>
              <a:t>A. og</a:t>
            </a:r>
            <a:r>
              <a:rPr lang="lt-LT" sz="1800" dirty="0" err="1"/>
              <a:t>Liobikienė</a:t>
            </a:r>
            <a:r>
              <a:rPr lang="lt-LT" sz="1800" dirty="0"/>
              <a:t>,</a:t>
            </a:r>
            <a:r>
              <a:rPr lang="en-IE" sz="1800" dirty="0"/>
              <a:t>G. 2019. Affaldsproblem i EU og dets indflydelse på affaldshåndteringsadfærd, Science of The Total Environment. Vol. 667.</a:t>
            </a:r>
          </a:p>
          <a:p>
            <a:pPr marL="1296988" indent="-1296988" algn="l" rtl="0"/>
            <a:r>
              <a:rPr lang="en-IE" sz="1800" dirty="0"/>
              <a:t> </a:t>
            </a:r>
          </a:p>
          <a:p>
            <a:pPr marL="1296988" indent="-1296988"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4274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rot="5400000" flipH="1">
            <a:off x="-1392221" y="1718999"/>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1" y="614086"/>
            <a:ext cx="3287295" cy="1421237"/>
          </a:xfrm>
        </p:spPr>
        <p:txBody>
          <a:bodyPr/>
          <a:lstStyle/>
          <a:p>
            <a:pPr algn="l" rtl="0">
              <a:lnSpc>
                <a:spcPts val="3720"/>
              </a:lnSpc>
              <a:spcBef>
                <a:spcPts val="0"/>
              </a:spcBef>
            </a:pPr>
            <a:r>
              <a:rPr lang="en-US" dirty="0">
                <a:solidFill>
                  <a:schemeClr val="bg1"/>
                </a:solidFill>
              </a:rPr>
              <a:t>4.3 Cirkulær økonomi – mindre affald, færre emissioner</a:t>
            </a:r>
          </a:p>
          <a:p>
            <a:pPr algn="l" rtl="0">
              <a:lnSpc>
                <a:spcPts val="3720"/>
              </a:lnSpc>
              <a:spcBef>
                <a:spcPts val="0"/>
              </a:spcBef>
            </a:pPr>
            <a:endParaRPr lang="en-US" dirty="0">
              <a:solidFill>
                <a:schemeClr val="bg1"/>
              </a:solidFill>
            </a:endParaRPr>
          </a:p>
        </p:txBody>
      </p:sp>
      <p:pic>
        <p:nvPicPr>
          <p:cNvPr id="2" name="Picture 1">
            <a:extLst>
              <a:ext uri="{FF2B5EF4-FFF2-40B4-BE49-F238E27FC236}">
                <a16:creationId xmlns:a16="http://schemas.microsoft.com/office/drawing/2014/main" id="{3A1AC9EF-A004-73BB-7F6A-7A4556CFF4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6880" y="5076898"/>
            <a:ext cx="2998083" cy="1781102"/>
          </a:xfrm>
          <a:prstGeom prst="rect">
            <a:avLst/>
          </a:prstGeom>
        </p:spPr>
      </p:pic>
      <p:pic>
        <p:nvPicPr>
          <p:cNvPr id="3" name="Picture 2">
            <a:extLst>
              <a:ext uri="{FF2B5EF4-FFF2-40B4-BE49-F238E27FC236}">
                <a16:creationId xmlns:a16="http://schemas.microsoft.com/office/drawing/2014/main" id="{CABC0864-7A94-83CB-61D7-7363BC2870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7777" y="122688"/>
            <a:ext cx="5982998" cy="6085744"/>
          </a:xfrm>
          <a:prstGeom prst="rect">
            <a:avLst/>
          </a:prstGeom>
        </p:spPr>
      </p:pic>
    </p:spTree>
    <p:extLst>
      <p:ext uri="{BB962C8B-B14F-4D97-AF65-F5344CB8AC3E}">
        <p14:creationId xmlns:p14="http://schemas.microsoft.com/office/powerpoint/2010/main" val="32346569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989204" y="487477"/>
            <a:ext cx="7885018" cy="3428836"/>
          </a:xfrm>
        </p:spPr>
        <p:txBody>
          <a:bodyPr/>
          <a:lstStyle/>
          <a:p>
            <a:pPr marL="12700" indent="-12700" algn="l" rtl="0">
              <a:lnSpc>
                <a:spcPts val="2240"/>
              </a:lnSpc>
              <a:spcBef>
                <a:spcPts val="0"/>
              </a:spcBef>
            </a:pPr>
            <a:r>
              <a:rPr lang="en-IE" sz="2200" dirty="0">
                <a:solidFill>
                  <a:srgbClr val="424242"/>
                </a:solidFill>
              </a:rPr>
              <a:t>Den Europæiske Union producerer mere end 2,2 milliarder tons affald hvert år. Det er i øjeblikket ved at opdatere sin lovgivning om affaldshåndtering for at fremme et skift til en</a:t>
            </a:r>
            <a:r>
              <a:rPr lang="en-IE" sz="2200" b="1" dirty="0">
                <a:solidFill>
                  <a:srgbClr val="424242"/>
                </a:solidFill>
              </a:rPr>
              <a:t>mere bæredygtig model</a:t>
            </a:r>
            <a:r>
              <a:rPr lang="en-IE" sz="2200" dirty="0">
                <a:solidFill>
                  <a:srgbClr val="424242"/>
                </a:solidFill>
              </a:rPr>
              <a:t>kendt som cirkulær økonomi. Efterhånden som verden bevæger sig mod sin byfremtid, har den lineære økonomiske model, det såkaldte "tag, lav og bortskaffe"-mønster opnået et hidtil uset vækstniveau, der fører til alvorlige ressourceforsyningsrisici og affaldsgenereringspres.</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dirty="0">
                <a:solidFill>
                  <a:srgbClr val="424242"/>
                </a:solidFill>
              </a:rPr>
              <a:t>Den "cirkulære økonomi" er en model for produktion og forbrug, som involverer deling, leasing, genbrug, reparation, istandsættelse og genanvendelse af eksisterende materialer og produkter så længe som muligt. På den måde forlænges produkternes livscyklus. Den cirkulære økonomi lukker sløjfer i industrielle økosystemer ved at anvende en</a:t>
            </a:r>
            <a:r>
              <a:rPr lang="en-IE" sz="2200" b="1" dirty="0">
                <a:solidFill>
                  <a:srgbClr val="424242"/>
                </a:solidFill>
              </a:rPr>
              <a:t>reducer-genbrug-genbrug (3Rs)</a:t>
            </a:r>
            <a:r>
              <a:rPr lang="en-IE" sz="2200" dirty="0">
                <a:solidFill>
                  <a:srgbClr val="424242"/>
                </a:solidFill>
              </a:rPr>
              <a:t>princip, der forhindrer generering af affald og gør affald til ressourcer. I marts 2020 præsenterede Europa-Kommissionen den nye handlingsplan for cirkulær økonomi, som havde til formål at fremme mere bæredygtigt produktdesign, reducere spild og styrke forbrugerne, for eksempel ved at skabe ret til reparation.</a:t>
            </a: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rot="5400000" flipH="1">
            <a:off x="-1392221" y="1718999"/>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1" y="614086"/>
            <a:ext cx="3287295" cy="1421237"/>
          </a:xfrm>
        </p:spPr>
        <p:txBody>
          <a:bodyPr/>
          <a:lstStyle/>
          <a:p>
            <a:pPr algn="l" rtl="0">
              <a:lnSpc>
                <a:spcPts val="3720"/>
              </a:lnSpc>
              <a:spcBef>
                <a:spcPts val="0"/>
              </a:spcBef>
            </a:pPr>
            <a:r>
              <a:rPr lang="en-US" dirty="0">
                <a:solidFill>
                  <a:schemeClr val="bg1"/>
                </a:solidFill>
              </a:rPr>
              <a:t>4.3 Cirkulær økonomi – mindre affald, færre emissioner</a:t>
            </a:r>
          </a:p>
          <a:p>
            <a:pPr algn="l" rtl="0">
              <a:lnSpc>
                <a:spcPts val="3720"/>
              </a:lnSpc>
              <a:spcBef>
                <a:spcPts val="0"/>
              </a:spcBef>
            </a:pPr>
            <a:endParaRPr lang="en-US" dirty="0">
              <a:solidFill>
                <a:schemeClr val="bg1"/>
              </a:solidFill>
            </a:endParaRPr>
          </a:p>
        </p:txBody>
      </p:sp>
    </p:spTree>
    <p:extLst>
      <p:ext uri="{BB962C8B-B14F-4D97-AF65-F5344CB8AC3E}">
        <p14:creationId xmlns:p14="http://schemas.microsoft.com/office/powerpoint/2010/main" val="28698067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989204" y="487477"/>
            <a:ext cx="7818664" cy="3428836"/>
          </a:xfrm>
        </p:spPr>
        <p:txBody>
          <a:bodyPr/>
          <a:lstStyle/>
          <a:p>
            <a:pPr marL="12700" indent="-12700" algn="l" rtl="0">
              <a:lnSpc>
                <a:spcPts val="2240"/>
              </a:lnSpc>
              <a:spcBef>
                <a:spcPts val="0"/>
              </a:spcBef>
            </a:pPr>
            <a:r>
              <a:rPr lang="en-IE" sz="2200" dirty="0">
                <a:solidFill>
                  <a:srgbClr val="424242"/>
                </a:solidFill>
              </a:rPr>
              <a:t>Der er fokus på ressourcekrævende sektorer, såsom elektronik og</a:t>
            </a:r>
            <a:r>
              <a:rPr lang="en-IE" sz="2200" b="1" dirty="0">
                <a:solidFill>
                  <a:srgbClr val="424242"/>
                </a:solidFill>
              </a:rPr>
              <a:t>IKT, plast, tekstiler og byggeri</a:t>
            </a:r>
            <a:r>
              <a:rPr lang="en-IE" sz="2200" dirty="0">
                <a:solidFill>
                  <a:srgbClr val="424242"/>
                </a:solidFill>
              </a:rPr>
              <a:t>. I november 2022 foreslog Kommissionen nye EU-dækkende regler for emballage. Det har til formål at reducere</a:t>
            </a:r>
            <a:r>
              <a:rPr lang="en-IE" sz="2200" b="1" dirty="0">
                <a:solidFill>
                  <a:srgbClr val="424242"/>
                </a:solidFill>
              </a:rPr>
              <a:t>emballageaffald</a:t>
            </a:r>
            <a:r>
              <a:rPr lang="en-IE" sz="2200" dirty="0">
                <a:solidFill>
                  <a:srgbClr val="424242"/>
                </a:solidFill>
              </a:rPr>
              <a:t>og forbedre emballagedesign, med for eksempel klar</a:t>
            </a:r>
            <a:r>
              <a:rPr lang="en-IE" sz="2200" b="1" dirty="0">
                <a:solidFill>
                  <a:srgbClr val="424242"/>
                </a:solidFill>
              </a:rPr>
              <a:t>mærkning</a:t>
            </a:r>
            <a:r>
              <a:rPr lang="en-IE" sz="2200" dirty="0">
                <a:solidFill>
                  <a:srgbClr val="424242"/>
                </a:solidFill>
              </a:rPr>
              <a:t>at fremme genbrug og genbrug; og opfordrer til en overgang til biobaseret, bionedbrydeligt og</a:t>
            </a:r>
            <a:r>
              <a:rPr lang="en-IE" sz="2200" b="1" dirty="0">
                <a:solidFill>
                  <a:srgbClr val="424242"/>
                </a:solidFill>
              </a:rPr>
              <a:t>komposterbar</a:t>
            </a:r>
            <a:r>
              <a:rPr lang="en-IE" sz="2200" dirty="0">
                <a:solidFill>
                  <a:srgbClr val="424242"/>
                </a:solidFill>
              </a:rPr>
              <a:t>plastik.</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dirty="0">
                <a:solidFill>
                  <a:srgbClr val="424242"/>
                </a:solidFill>
              </a:rPr>
              <a:t>En fordel ved den cirkulære økonomi er en reduktion i den samlede årlige udledning af drivhusgasser. At skabe mere effektive og bæredygtige produkter fra starten vil bidrage til at reducere energi- og ressourceforbruget. Et skift til mere pålidelige produkter, der kan genbruges, opgraderes og repareres, ville reducere mængden af ​​affald.</a:t>
            </a:r>
          </a:p>
          <a:p>
            <a:pPr marL="12700" indent="-12700" algn="l" rtl="0">
              <a:lnSpc>
                <a:spcPts val="2240"/>
              </a:lnSpc>
              <a:spcBef>
                <a:spcPts val="0"/>
              </a:spcBef>
            </a:pPr>
            <a:endParaRPr lang="en-IE" sz="2200" dirty="0">
              <a:solidFill>
                <a:srgbClr val="424242"/>
              </a:solidFill>
            </a:endParaRPr>
          </a:p>
          <a:p>
            <a:pPr marL="12700" indent="-12700" algn="l" rtl="0">
              <a:lnSpc>
                <a:spcPts val="2240"/>
              </a:lnSpc>
              <a:spcBef>
                <a:spcPts val="0"/>
              </a:spcBef>
            </a:pPr>
            <a:r>
              <a:rPr lang="en-IE" sz="2200" b="1" dirty="0">
                <a:solidFill>
                  <a:srgbClr val="424242"/>
                </a:solidFill>
              </a:rPr>
              <a:t>Emballage</a:t>
            </a:r>
            <a:r>
              <a:rPr lang="en-IE" sz="2200" dirty="0">
                <a:solidFill>
                  <a:srgbClr val="424242"/>
                </a:solidFill>
              </a:rPr>
              <a:t>er et voksende problem, og i gennemsnit genererer den gennemsnitlige europæer næsten</a:t>
            </a:r>
            <a:r>
              <a:rPr lang="en-IE" sz="2200" b="1" dirty="0">
                <a:solidFill>
                  <a:srgbClr val="424242"/>
                </a:solidFill>
              </a:rPr>
              <a:t>180 kilo emballageaffald om året</a:t>
            </a:r>
            <a:r>
              <a:rPr lang="en-IE" sz="2200" dirty="0">
                <a:solidFill>
                  <a:srgbClr val="424242"/>
                </a:solidFill>
              </a:rPr>
              <a:t>. Målet er at tackle overdreven emballage og forbedre dens design for at fremme genbrug og genbrug</a:t>
            </a: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rot="5400000" flipH="1">
            <a:off x="-1392221" y="1718999"/>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1" y="614086"/>
            <a:ext cx="3287295" cy="1421237"/>
          </a:xfrm>
        </p:spPr>
        <p:txBody>
          <a:bodyPr/>
          <a:lstStyle/>
          <a:p>
            <a:pPr algn="l" rtl="0">
              <a:lnSpc>
                <a:spcPts val="3720"/>
              </a:lnSpc>
              <a:spcBef>
                <a:spcPts val="0"/>
              </a:spcBef>
            </a:pPr>
            <a:r>
              <a:rPr lang="en-US" dirty="0">
                <a:solidFill>
                  <a:schemeClr val="bg1"/>
                </a:solidFill>
              </a:rPr>
              <a:t>4.3 Cirkulær økonomi – mindre affald, færre emissioner</a:t>
            </a:r>
          </a:p>
          <a:p>
            <a:pPr algn="l" rtl="0">
              <a:lnSpc>
                <a:spcPts val="3720"/>
              </a:lnSpc>
              <a:spcBef>
                <a:spcPts val="0"/>
              </a:spcBef>
            </a:pPr>
            <a:endParaRPr lang="en-US" dirty="0">
              <a:solidFill>
                <a:schemeClr val="bg1"/>
              </a:solidFill>
            </a:endParaRPr>
          </a:p>
        </p:txBody>
      </p:sp>
    </p:spTree>
    <p:extLst>
      <p:ext uri="{BB962C8B-B14F-4D97-AF65-F5344CB8AC3E}">
        <p14:creationId xmlns:p14="http://schemas.microsoft.com/office/powerpoint/2010/main" val="35731199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3989202" y="487476"/>
            <a:ext cx="5356275" cy="5280277"/>
          </a:xfrm>
        </p:spPr>
        <p:txBody>
          <a:bodyPr/>
          <a:lstStyle/>
          <a:p>
            <a:pPr marL="12700" indent="-12700" algn="l" rtl="0">
              <a:lnSpc>
                <a:spcPts val="2240"/>
              </a:lnSpc>
              <a:spcBef>
                <a:spcPts val="0"/>
              </a:spcBef>
            </a:pPr>
            <a:r>
              <a:rPr lang="en-IE" sz="2200" b="1" dirty="0">
                <a:solidFill>
                  <a:srgbClr val="296B5F"/>
                </a:solidFill>
              </a:rPr>
              <a:t>Den cirkulære økonomi vil blive opnået ved at:</a:t>
            </a:r>
          </a:p>
          <a:p>
            <a:pPr marL="12700" indent="-12700" algn="l" rtl="0">
              <a:lnSpc>
                <a:spcPts val="2240"/>
              </a:lnSpc>
              <a:spcBef>
                <a:spcPts val="0"/>
              </a:spcBef>
            </a:pPr>
            <a:endParaRPr lang="en-IE" sz="2200" b="1" dirty="0">
              <a:solidFill>
                <a:srgbClr val="296B5F"/>
              </a:solidFill>
            </a:endParaRPr>
          </a:p>
          <a:p>
            <a:pPr marL="457200" indent="-457200" algn="l" rtl="0">
              <a:lnSpc>
                <a:spcPts val="3000"/>
              </a:lnSpc>
              <a:spcBef>
                <a:spcPts val="0"/>
              </a:spcBef>
              <a:buClr>
                <a:srgbClr val="296B5F"/>
              </a:buClr>
              <a:buFont typeface="+mj-lt"/>
              <a:buAutoNum type="arabicPeriod"/>
            </a:pPr>
            <a:r>
              <a:rPr lang="en-IE" sz="2200" dirty="0">
                <a:solidFill>
                  <a:srgbClr val="424242"/>
                </a:solidFill>
              </a:rPr>
              <a:t>moderering af vores forbrug;</a:t>
            </a:r>
          </a:p>
          <a:p>
            <a:pPr marL="457200" indent="-457200" algn="l" rtl="0">
              <a:lnSpc>
                <a:spcPts val="3000"/>
              </a:lnSpc>
              <a:spcBef>
                <a:spcPts val="0"/>
              </a:spcBef>
              <a:buClr>
                <a:srgbClr val="296B5F"/>
              </a:buClr>
              <a:buFont typeface="+mj-lt"/>
              <a:buAutoNum type="arabicPeriod"/>
            </a:pPr>
            <a:r>
              <a:rPr lang="en-IE" sz="2200" dirty="0">
                <a:solidFill>
                  <a:srgbClr val="424242"/>
                </a:solidFill>
              </a:rPr>
              <a:t>forlængelse af produktservicelevetider; og</a:t>
            </a:r>
          </a:p>
          <a:p>
            <a:pPr marL="457200" indent="-457200" algn="l" rtl="0">
              <a:lnSpc>
                <a:spcPts val="3000"/>
              </a:lnSpc>
              <a:spcBef>
                <a:spcPts val="0"/>
              </a:spcBef>
              <a:buClr>
                <a:srgbClr val="296B5F"/>
              </a:buClr>
              <a:buFont typeface="+mj-lt"/>
              <a:buAutoNum type="arabicPeriod"/>
            </a:pPr>
            <a:r>
              <a:rPr lang="en-IE" sz="2200" dirty="0">
                <a:solidFill>
                  <a:srgbClr val="424242"/>
                </a:solidFill>
              </a:rPr>
              <a:t>genbrug af værdifulde materialer.</a:t>
            </a:r>
          </a:p>
          <a:p>
            <a:pPr marL="0" indent="0" algn="l" rtl="0">
              <a:lnSpc>
                <a:spcPts val="3000"/>
              </a:lnSpc>
              <a:spcBef>
                <a:spcPts val="0"/>
              </a:spcBef>
              <a:buClr>
                <a:srgbClr val="296B5F"/>
              </a:buClr>
            </a:pPr>
            <a:endParaRPr lang="en-IE" sz="2200" dirty="0">
              <a:solidFill>
                <a:srgbClr val="424242"/>
              </a:solidFill>
            </a:endParaRPr>
          </a:p>
          <a:p>
            <a:pPr marL="0" indent="0" algn="l" rtl="0">
              <a:lnSpc>
                <a:spcPts val="3000"/>
              </a:lnSpc>
              <a:spcBef>
                <a:spcPts val="0"/>
              </a:spcBef>
              <a:buClr>
                <a:srgbClr val="296B5F"/>
              </a:buClr>
            </a:pPr>
            <a:r>
              <a:rPr lang="en-IE" sz="2200" dirty="0">
                <a:solidFill>
                  <a:srgbClr val="424242"/>
                </a:solidFill>
              </a:rPr>
              <a:t>Øget ressourceeffektivitet, forebyggelse af affaldsgenerering og brug af affald som ressource er vigtige strategier på vejen mod den cirkulære økonomi.</a:t>
            </a: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rot="5400000" flipH="1">
            <a:off x="-1392221" y="1718999"/>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1" y="614086"/>
            <a:ext cx="3287295" cy="1421237"/>
          </a:xfrm>
        </p:spPr>
        <p:txBody>
          <a:bodyPr/>
          <a:lstStyle/>
          <a:p>
            <a:pPr algn="l" rtl="0">
              <a:lnSpc>
                <a:spcPts val="3720"/>
              </a:lnSpc>
              <a:spcBef>
                <a:spcPts val="0"/>
              </a:spcBef>
            </a:pPr>
            <a:r>
              <a:rPr lang="en-US" dirty="0">
                <a:solidFill>
                  <a:schemeClr val="bg1"/>
                </a:solidFill>
              </a:rPr>
              <a:t>4.3 Cirkulær økonomi – mindre affald, færre emissioner</a:t>
            </a:r>
          </a:p>
          <a:p>
            <a:pPr algn="l" rtl="0">
              <a:lnSpc>
                <a:spcPts val="3720"/>
              </a:lnSpc>
              <a:spcBef>
                <a:spcPts val="0"/>
              </a:spcBef>
            </a:pPr>
            <a:endParaRPr lang="en-US" dirty="0">
              <a:solidFill>
                <a:schemeClr val="bg1"/>
              </a:solidFill>
            </a:endParaRPr>
          </a:p>
        </p:txBody>
      </p:sp>
      <p:pic>
        <p:nvPicPr>
          <p:cNvPr id="2" name="Picture 1">
            <a:extLst>
              <a:ext uri="{FF2B5EF4-FFF2-40B4-BE49-F238E27FC236}">
                <a16:creationId xmlns:a16="http://schemas.microsoft.com/office/drawing/2014/main" id="{3A1AC9EF-A004-73BB-7F6A-7A4556CFF4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75519" y="4251190"/>
            <a:ext cx="3116481" cy="1851440"/>
          </a:xfrm>
          <a:prstGeom prst="rect">
            <a:avLst/>
          </a:prstGeom>
        </p:spPr>
      </p:pic>
    </p:spTree>
    <p:extLst>
      <p:ext uri="{BB962C8B-B14F-4D97-AF65-F5344CB8AC3E}">
        <p14:creationId xmlns:p14="http://schemas.microsoft.com/office/powerpoint/2010/main" val="38298161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382713" indent="-1382713" algn="l" rtl="0"/>
            <a:r>
              <a:rPr lang="en-IE" sz="1800" b="1" dirty="0"/>
              <a:t>Dyrke motion:</a:t>
            </a:r>
            <a:r>
              <a:rPr lang="en-IE" sz="1800" dirty="0"/>
              <a:t>Angiv måder, hvorpå affald kan reduceres i dit hjem og din bygård</a:t>
            </a:r>
          </a:p>
          <a:p>
            <a:pPr marL="1382713" indent="-1382713" algn="l" rtl="0">
              <a:buNone/>
            </a:pPr>
            <a:r>
              <a:rPr lang="en-IE" sz="1800" b="1" dirty="0"/>
              <a:t>Hjemmesider</a:t>
            </a:r>
            <a:r>
              <a:rPr lang="en-IE" sz="1800" dirty="0"/>
              <a:t>: Cirkulær økonomi: definition, betydning og fordele</a:t>
            </a:r>
            <a:r>
              <a:rPr lang="en-IE" sz="1800" dirty="0">
                <a:solidFill>
                  <a:srgbClr val="87AF3F"/>
                </a:solidFill>
                <a:hlinkClick r:id="rId2">
                  <a:extLst>
                    <a:ext uri="{A12FA001-AC4F-418D-AE19-62706E023703}">
                      <ahyp:hlinkClr xmlns:ahyp="http://schemas.microsoft.com/office/drawing/2018/hyperlinkcolor" val="tx"/>
                    </a:ext>
                  </a:extLst>
                </a:hlinkClick>
              </a:rPr>
              <a:t>https://www.europarl.europa.eu/news/da/headlines/economy/20151201STO05603/circular-economy-definition-importance-and-benefits#:~:text=What%20is%20the%20circular%20economy,products %20as%20lang%20as%20muligt</a:t>
            </a:r>
            <a:r>
              <a:rPr lang="en-IE" sz="1800" dirty="0">
                <a:solidFill>
                  <a:srgbClr val="87AF3F"/>
                </a:solidFill>
              </a:rPr>
              <a:t>.</a:t>
            </a:r>
            <a:r>
              <a:rPr lang="en-IE" sz="1800" dirty="0"/>
              <a:t>Cirkulær økonomi:</a:t>
            </a:r>
            <a:r>
              <a:rPr lang="en-IE" sz="1800" dirty="0">
                <a:solidFill>
                  <a:srgbClr val="87AF3F"/>
                </a:solidFill>
                <a:hlinkClick r:id="rId3">
                  <a:extLst>
                    <a:ext uri="{A12FA001-AC4F-418D-AE19-62706E023703}">
                      <ahyp:hlinkClr xmlns:ahyp="http://schemas.microsoft.com/office/drawing/2018/hyperlinkcolor" val="tx"/>
                    </a:ext>
                  </a:extLst>
                </a:hlinkClick>
              </a:rPr>
              <a:t>https://www.eea.europa.eu/en/topics/in-depth/circular-economy</a:t>
            </a:r>
            <a:r>
              <a:rPr lang="en-IE" sz="1800" dirty="0">
                <a:solidFill>
                  <a:srgbClr val="87AF3F"/>
                </a:solidFill>
              </a:rPr>
              <a:t> </a:t>
            </a:r>
            <a:r>
              <a:rPr lang="en-IE" sz="1800" dirty="0" err="1"/>
              <a:t>Cirkulære</a:t>
            </a:r>
            <a:r>
              <a:rPr lang="en-IE" sz="1800" dirty="0"/>
              <a:t>Økonomihandlingsplan:</a:t>
            </a:r>
            <a:r>
              <a:rPr lang="en-IE" sz="1800" dirty="0">
                <a:solidFill>
                  <a:srgbClr val="87AF3F"/>
                </a:solidFill>
                <a:hlinkClick r:id="rId4">
                  <a:extLst>
                    <a:ext uri="{A12FA001-AC4F-418D-AE19-62706E023703}">
                      <ahyp:hlinkClr xmlns:ahyp="http://schemas.microsoft.com/office/drawing/2018/hyperlinkcolor" val="tx"/>
                    </a:ext>
                  </a:extLst>
                </a:hlinkClick>
              </a:rPr>
              <a:t>https://environment.ec.europa.eu/strategy/circular-economy-action-plan_en</a:t>
            </a:r>
            <a:r>
              <a:rPr lang="en-IE" sz="1800" dirty="0">
                <a:solidFill>
                  <a:srgbClr val="87AF3F"/>
                </a:solidFill>
              </a:rPr>
              <a:t> </a:t>
            </a:r>
          </a:p>
          <a:p>
            <a:pPr marL="1382713" indent="-1382713" algn="l" rtl="0"/>
            <a:endParaRPr lang="en-IE" sz="1800" b="1" dirty="0"/>
          </a:p>
          <a:p>
            <a:pPr marL="1382713" indent="-1382713" algn="l" rtl="0"/>
            <a:r>
              <a:rPr lang="en-IE" sz="1800" b="1" dirty="0"/>
              <a:t>Youtube</a:t>
            </a:r>
            <a:r>
              <a:rPr lang="en-IE" sz="1800" dirty="0"/>
              <a:t>: Cirkulær økonomi for affald:</a:t>
            </a:r>
            <a:r>
              <a:rPr lang="en-IE" sz="1800" dirty="0">
                <a:solidFill>
                  <a:srgbClr val="87AF3F"/>
                </a:solidFill>
                <a:hlinkClick r:id="rId5">
                  <a:extLst>
                    <a:ext uri="{A12FA001-AC4F-418D-AE19-62706E023703}">
                      <ahyp:hlinkClr xmlns:ahyp="http://schemas.microsoft.com/office/drawing/2018/hyperlinkcolor" val="tx"/>
                    </a:ext>
                  </a:extLst>
                </a:hlinkClick>
              </a:rPr>
              <a:t>https://www.youtube.com/watch?v=EMKFelpYHjM</a:t>
            </a:r>
            <a:r>
              <a:rPr lang="en-IE" sz="1800" dirty="0">
                <a:solidFill>
                  <a:srgbClr val="87AF3F"/>
                </a:solidFill>
              </a:rPr>
              <a:t>;</a:t>
            </a:r>
          </a:p>
          <a:p>
            <a:pPr marL="1382713" indent="-1382713" algn="l" rtl="0"/>
            <a:endParaRPr lang="en-IE" sz="1800" b="1" dirty="0"/>
          </a:p>
          <a:p>
            <a:pPr marL="1382713" indent="-1382713" algn="l" rtl="0"/>
            <a:r>
              <a:rPr lang="en-IE" sz="1800" b="1" dirty="0"/>
              <a:t>Casestudie:</a:t>
            </a:r>
            <a:r>
              <a:rPr lang="en-IE" sz="1800" dirty="0"/>
              <a:t>Green Connect; Genopdagelsescenter</a:t>
            </a:r>
            <a:r>
              <a:rPr lang="en-IE" sz="1800" b="1" dirty="0"/>
              <a:t>Ny byhandelsblad</a:t>
            </a:r>
            <a:r>
              <a:rPr lang="en-IE" sz="1800" dirty="0"/>
              <a:t>: Genbrugt cykelmekaniker; Genbrug af stoffer Kloakker; Jord Maker; Urban Metabolizer, Zero Waste-konsulent</a:t>
            </a:r>
            <a:endParaRPr lang="en-IE" sz="1800" dirty="0">
              <a:solidFill>
                <a:srgbClr val="FF0000"/>
              </a:solidFill>
            </a:endParaRPr>
          </a:p>
          <a:p>
            <a:pPr marL="1382713" indent="-1382713" algn="l" rtl="0"/>
            <a:endParaRPr lang="en-IE" sz="1800" b="1" dirty="0"/>
          </a:p>
          <a:p>
            <a:pPr marL="1382713" indent="-1382713" algn="l" rtl="0"/>
            <a:r>
              <a:rPr lang="en-IE" sz="1800" b="1" dirty="0"/>
              <a:t>Offentliggørelse</a:t>
            </a:r>
            <a:r>
              <a:rPr lang="en-IE" sz="1800" dirty="0"/>
              <a:t>:</a:t>
            </a:r>
            <a:r>
              <a:rPr lang="en-IE" sz="1800" dirty="0" err="1"/>
              <a:t>Zisopoulos</a:t>
            </a:r>
            <a:r>
              <a:rPr lang="en-IE" sz="1800" dirty="0"/>
              <a:t>, FK 2022. Hvor robust er den cirkulære økonomi i Europa? En opstigningsanalyse med Eurostat-data mellem 2010 og 2018. Ressourcer, bevaring og genbrug. bind 178.</a:t>
            </a:r>
            <a:endParaRPr lang="en-IE" sz="3200" dirty="0"/>
          </a:p>
          <a:p>
            <a:pPr marL="1382713" indent="-1382713" algn="l" rtl="0"/>
            <a:endParaRPr lang="en-IE" sz="1800" dirty="0"/>
          </a:p>
          <a:p>
            <a:pPr marL="1382713" indent="-1382713" algn="l" rtl="0"/>
            <a:endParaRPr lang="en-IE" sz="1800" dirty="0"/>
          </a:p>
          <a:p>
            <a:pPr marL="1382713" indent="-1382713"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7207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3833" y="644528"/>
            <a:ext cx="2593477" cy="2784472"/>
          </a:xfrm>
        </p:spPr>
        <p:txBody>
          <a:bodyPr/>
          <a:lstStyle/>
          <a:p>
            <a:pPr algn="l" rtl="0"/>
            <a:r>
              <a:rPr lang="en-US" b="1" dirty="0">
                <a:solidFill>
                  <a:srgbClr val="E8A116"/>
                </a:solidFill>
              </a:rPr>
              <a:t>4.4 Kompostering og anaerob fordøjelse</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a:off x="3302670" y="386868"/>
            <a:ext cx="0" cy="4224295"/>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BC5EE41-8B6E-11F3-977B-D04656778B0A}"/>
              </a:ext>
            </a:extLst>
          </p:cNvPr>
          <p:cNvGrpSpPr/>
          <p:nvPr/>
        </p:nvGrpSpPr>
        <p:grpSpPr>
          <a:xfrm>
            <a:off x="2762702" y="4637318"/>
            <a:ext cx="1029215" cy="1029755"/>
            <a:chOff x="8101867" y="4453385"/>
            <a:chExt cx="1203410" cy="1204042"/>
          </a:xfrm>
          <a:solidFill>
            <a:srgbClr val="296B5F"/>
          </a:solidFill>
        </p:grpSpPr>
        <p:grpSp>
          <p:nvGrpSpPr>
            <p:cNvPr id="7" name="Group 6">
              <a:extLst>
                <a:ext uri="{FF2B5EF4-FFF2-40B4-BE49-F238E27FC236}">
                  <a16:creationId xmlns:a16="http://schemas.microsoft.com/office/drawing/2014/main" id="{8DB89DFC-8A0D-4A90-D981-B9B1DADE40FF}"/>
                </a:ext>
              </a:extLst>
            </p:cNvPr>
            <p:cNvGrpSpPr/>
            <p:nvPr/>
          </p:nvGrpSpPr>
          <p:grpSpPr>
            <a:xfrm>
              <a:off x="8314320" y="5043480"/>
              <a:ext cx="517314" cy="330369"/>
              <a:chOff x="8314320" y="5043480"/>
              <a:chExt cx="517314" cy="330369"/>
            </a:xfrm>
            <a:grpFill/>
          </p:grpSpPr>
          <p:sp>
            <p:nvSpPr>
              <p:cNvPr id="26" name="Freeform 25">
                <a:extLst>
                  <a:ext uri="{FF2B5EF4-FFF2-40B4-BE49-F238E27FC236}">
                    <a16:creationId xmlns:a16="http://schemas.microsoft.com/office/drawing/2014/main" id="{11EEE6C3-6BC9-CCB7-18DE-42F7B638D29E}"/>
                  </a:ext>
                </a:extLst>
              </p:cNvPr>
              <p:cNvSpPr/>
              <p:nvPr/>
            </p:nvSpPr>
            <p:spPr>
              <a:xfrm>
                <a:off x="8593087" y="5043480"/>
                <a:ext cx="238547" cy="179164"/>
              </a:xfrm>
              <a:custGeom>
                <a:avLst/>
                <a:gdLst>
                  <a:gd name="connsiteX0" fmla="*/ 238548 w 238547"/>
                  <a:gd name="connsiteY0" fmla="*/ 0 h 179164"/>
                  <a:gd name="connsiteX1" fmla="*/ 232898 w 238547"/>
                  <a:gd name="connsiteY1" fmla="*/ 32660 h 179164"/>
                  <a:gd name="connsiteX2" fmla="*/ 209357 w 238547"/>
                  <a:gd name="connsiteY2" fmla="*/ 107402 h 179164"/>
                  <a:gd name="connsiteX3" fmla="*/ 104835 w 238547"/>
                  <a:gd name="connsiteY3" fmla="*/ 178374 h 179164"/>
                  <a:gd name="connsiteX4" fmla="*/ 41746 w 238547"/>
                  <a:gd name="connsiteY4" fmla="*/ 178688 h 179164"/>
                  <a:gd name="connsiteX5" fmla="*/ 58381 w 238547"/>
                  <a:gd name="connsiteY5" fmla="*/ 164243 h 179164"/>
                  <a:gd name="connsiteX6" fmla="*/ 118018 w 238547"/>
                  <a:gd name="connsiteY6" fmla="*/ 134723 h 179164"/>
                  <a:gd name="connsiteX7" fmla="*/ 132771 w 238547"/>
                  <a:gd name="connsiteY7" fmla="*/ 110856 h 179164"/>
                  <a:gd name="connsiteX8" fmla="*/ 107346 w 238547"/>
                  <a:gd name="connsiteY8" fmla="*/ 98608 h 179164"/>
                  <a:gd name="connsiteX9" fmla="*/ 13183 w 238547"/>
                  <a:gd name="connsiteY9" fmla="*/ 153251 h 179164"/>
                  <a:gd name="connsiteX10" fmla="*/ 0 w 238547"/>
                  <a:gd name="connsiteY10" fmla="*/ 167383 h 179164"/>
                  <a:gd name="connsiteX11" fmla="*/ 628 w 238547"/>
                  <a:gd name="connsiteY11" fmla="*/ 154507 h 179164"/>
                  <a:gd name="connsiteX12" fmla="*/ 95105 w 238547"/>
                  <a:gd name="connsiteY12" fmla="*/ 52445 h 179164"/>
                  <a:gd name="connsiteX13" fmla="*/ 233212 w 238547"/>
                  <a:gd name="connsiteY13" fmla="*/ 1256 h 179164"/>
                  <a:gd name="connsiteX14" fmla="*/ 238548 w 238547"/>
                  <a:gd name="connsiteY14" fmla="*/ 0 h 1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547" h="179164">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w="3134"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D2BDDCB0-99E0-A079-9462-91383B973853}"/>
                  </a:ext>
                </a:extLst>
              </p:cNvPr>
              <p:cNvSpPr/>
              <p:nvPr/>
            </p:nvSpPr>
            <p:spPr>
              <a:xfrm>
                <a:off x="8314320" y="5043480"/>
                <a:ext cx="237335" cy="179523"/>
              </a:xfrm>
              <a:custGeom>
                <a:avLst/>
                <a:gdLst>
                  <a:gd name="connsiteX0" fmla="*/ 43 w 237335"/>
                  <a:gd name="connsiteY0" fmla="*/ 0 h 179523"/>
                  <a:gd name="connsiteX1" fmla="*/ 45869 w 237335"/>
                  <a:gd name="connsiteY1" fmla="*/ 21041 h 179523"/>
                  <a:gd name="connsiteX2" fmla="*/ 139405 w 237335"/>
                  <a:gd name="connsiteY2" fmla="*/ 51502 h 179523"/>
                  <a:gd name="connsiteX3" fmla="*/ 236393 w 237335"/>
                  <a:gd name="connsiteY3" fmla="*/ 155450 h 179523"/>
                  <a:gd name="connsiteX4" fmla="*/ 237335 w 237335"/>
                  <a:gd name="connsiteY4" fmla="*/ 167697 h 179523"/>
                  <a:gd name="connsiteX5" fmla="*/ 226349 w 237335"/>
                  <a:gd name="connsiteY5" fmla="*/ 156078 h 179523"/>
                  <a:gd name="connsiteX6" fmla="*/ 132186 w 237335"/>
                  <a:gd name="connsiteY6" fmla="*/ 99236 h 179523"/>
                  <a:gd name="connsiteX7" fmla="*/ 103937 w 237335"/>
                  <a:gd name="connsiteY7" fmla="*/ 111798 h 179523"/>
                  <a:gd name="connsiteX8" fmla="*/ 122142 w 237335"/>
                  <a:gd name="connsiteY8" fmla="*/ 135665 h 179523"/>
                  <a:gd name="connsiteX9" fmla="*/ 192764 w 237335"/>
                  <a:gd name="connsiteY9" fmla="*/ 176490 h 179523"/>
                  <a:gd name="connsiteX10" fmla="*/ 26409 w 237335"/>
                  <a:gd name="connsiteY10" fmla="*/ 105831 h 179523"/>
                  <a:gd name="connsiteX11" fmla="*/ 43 w 237335"/>
                  <a:gd name="connsiteY11" fmla="*/ 0 h 17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35" h="179523">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w="3134"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8BEDA3BB-B98A-1E24-20B0-2A0BCE4C3C42}"/>
                  </a:ext>
                </a:extLst>
              </p:cNvPr>
              <p:cNvSpPr/>
              <p:nvPr/>
            </p:nvSpPr>
            <p:spPr>
              <a:xfrm>
                <a:off x="8502062" y="5336906"/>
                <a:ext cx="141873" cy="36943"/>
              </a:xfrm>
              <a:custGeom>
                <a:avLst/>
                <a:gdLst>
                  <a:gd name="connsiteX0" fmla="*/ 0 w 141873"/>
                  <a:gd name="connsiteY0" fmla="*/ 36943 h 36943"/>
                  <a:gd name="connsiteX1" fmla="*/ 47082 w 141873"/>
                  <a:gd name="connsiteY1" fmla="*/ 829 h 36943"/>
                  <a:gd name="connsiteX2" fmla="*/ 93850 w 141873"/>
                  <a:gd name="connsiteY2" fmla="*/ 829 h 36943"/>
                  <a:gd name="connsiteX3" fmla="*/ 141873 w 141873"/>
                  <a:gd name="connsiteY3" fmla="*/ 36943 h 36943"/>
                  <a:gd name="connsiteX4" fmla="*/ 0 w 141873"/>
                  <a:gd name="connsiteY4" fmla="*/ 36943 h 36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73" h="3694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w="3134" cap="flat">
                <a:noFill/>
                <a:prstDash val="solid"/>
                <a:miter/>
              </a:ln>
            </p:spPr>
            <p:txBody>
              <a:bodyPr rtlCol="0" anchor="ctr"/>
              <a:lstStyle/>
              <a:p>
                <a:pPr algn="l" rtl="0"/>
                <a:endParaRPr lang="en-US"/>
              </a:p>
            </p:txBody>
          </p:sp>
        </p:grpSp>
        <p:grpSp>
          <p:nvGrpSpPr>
            <p:cNvPr id="11" name="Graphic 145">
              <a:extLst>
                <a:ext uri="{FF2B5EF4-FFF2-40B4-BE49-F238E27FC236}">
                  <a16:creationId xmlns:a16="http://schemas.microsoft.com/office/drawing/2014/main" id="{32F86F51-AD7C-F0A9-D056-40B2FFCC6C9A}"/>
                </a:ext>
              </a:extLst>
            </p:cNvPr>
            <p:cNvGrpSpPr/>
            <p:nvPr/>
          </p:nvGrpSpPr>
          <p:grpSpPr>
            <a:xfrm>
              <a:off x="8101867" y="4453385"/>
              <a:ext cx="1203410" cy="1204042"/>
              <a:chOff x="8101867" y="4453385"/>
              <a:chExt cx="1203410" cy="1204042"/>
            </a:xfrm>
            <a:grpFill/>
          </p:grpSpPr>
          <p:sp>
            <p:nvSpPr>
              <p:cNvPr id="12" name="Freeform 11">
                <a:extLst>
                  <a:ext uri="{FF2B5EF4-FFF2-40B4-BE49-F238E27FC236}">
                    <a16:creationId xmlns:a16="http://schemas.microsoft.com/office/drawing/2014/main" id="{13624A1C-87EE-8CE2-5C75-896B80612213}"/>
                  </a:ext>
                </a:extLst>
              </p:cNvPr>
              <p:cNvSpPr/>
              <p:nvPr/>
            </p:nvSpPr>
            <p:spPr>
              <a:xfrm>
                <a:off x="8101867" y="4453385"/>
                <a:ext cx="962583" cy="1203727"/>
              </a:xfrm>
              <a:custGeom>
                <a:avLst/>
                <a:gdLst>
                  <a:gd name="connsiteX0" fmla="*/ 314 w 962583"/>
                  <a:gd name="connsiteY0" fmla="*/ 735809 h 1203727"/>
                  <a:gd name="connsiteX1" fmla="*/ 11614 w 962583"/>
                  <a:gd name="connsiteY1" fmla="*/ 658242 h 1203727"/>
                  <a:gd name="connsiteX2" fmla="*/ 89455 w 962583"/>
                  <a:gd name="connsiteY2" fmla="*/ 447207 h 1203727"/>
                  <a:gd name="connsiteX3" fmla="*/ 82550 w 962583"/>
                  <a:gd name="connsiteY3" fmla="*/ 442182 h 1203727"/>
                  <a:gd name="connsiteX4" fmla="*/ 56812 w 962583"/>
                  <a:gd name="connsiteY4" fmla="*/ 394448 h 1203727"/>
                  <a:gd name="connsiteX5" fmla="*/ 56812 w 962583"/>
                  <a:gd name="connsiteY5" fmla="*/ 301493 h 1203727"/>
                  <a:gd name="connsiteX6" fmla="*/ 108602 w 962583"/>
                  <a:gd name="connsiteY6" fmla="*/ 244652 h 1203727"/>
                  <a:gd name="connsiteX7" fmla="*/ 114566 w 962583"/>
                  <a:gd name="connsiteY7" fmla="*/ 244024 h 1203727"/>
                  <a:gd name="connsiteX8" fmla="*/ 134026 w 962583"/>
                  <a:gd name="connsiteY8" fmla="*/ 191893 h 1203727"/>
                  <a:gd name="connsiteX9" fmla="*/ 316076 w 962583"/>
                  <a:gd name="connsiteY9" fmla="*/ 86376 h 1203727"/>
                  <a:gd name="connsiteX10" fmla="*/ 378224 w 962583"/>
                  <a:gd name="connsiteY10" fmla="*/ 57798 h 1203727"/>
                  <a:gd name="connsiteX11" fmla="*/ 445707 w 962583"/>
                  <a:gd name="connsiteY11" fmla="*/ 5354 h 1203727"/>
                  <a:gd name="connsiteX12" fmla="*/ 553996 w 962583"/>
                  <a:gd name="connsiteY12" fmla="*/ 12891 h 1203727"/>
                  <a:gd name="connsiteX13" fmla="*/ 590406 w 962583"/>
                  <a:gd name="connsiteY13" fmla="*/ 43352 h 1203727"/>
                  <a:gd name="connsiteX14" fmla="*/ 603902 w 962583"/>
                  <a:gd name="connsiteY14" fmla="*/ 62509 h 1203727"/>
                  <a:gd name="connsiteX15" fmla="*/ 658203 w 962583"/>
                  <a:gd name="connsiteY15" fmla="*/ 86690 h 1203727"/>
                  <a:gd name="connsiteX16" fmla="*/ 860341 w 962583"/>
                  <a:gd name="connsiteY16" fmla="*/ 234916 h 1203727"/>
                  <a:gd name="connsiteX17" fmla="*/ 862538 w 962583"/>
                  <a:gd name="connsiteY17" fmla="*/ 243709 h 1203727"/>
                  <a:gd name="connsiteX18" fmla="*/ 921861 w 962583"/>
                  <a:gd name="connsiteY18" fmla="*/ 312484 h 1203727"/>
                  <a:gd name="connsiteX19" fmla="*/ 921861 w 962583"/>
                  <a:gd name="connsiteY19" fmla="*/ 315939 h 1203727"/>
                  <a:gd name="connsiteX20" fmla="*/ 922175 w 962583"/>
                  <a:gd name="connsiteY20" fmla="*/ 380631 h 1203727"/>
                  <a:gd name="connsiteX21" fmla="*/ 890159 w 962583"/>
                  <a:gd name="connsiteY21" fmla="*/ 445951 h 1203727"/>
                  <a:gd name="connsiteX22" fmla="*/ 928453 w 962583"/>
                  <a:gd name="connsiteY22" fmla="*/ 526973 h 1203727"/>
                  <a:gd name="connsiteX23" fmla="*/ 961096 w 962583"/>
                  <a:gd name="connsiteY23" fmla="*/ 629664 h 1203727"/>
                  <a:gd name="connsiteX24" fmla="*/ 948227 w 962583"/>
                  <a:gd name="connsiteY24" fmla="*/ 657927 h 1203727"/>
                  <a:gd name="connsiteX25" fmla="*/ 924372 w 962583"/>
                  <a:gd name="connsiteY25" fmla="*/ 638143 h 1203727"/>
                  <a:gd name="connsiteX26" fmla="*/ 851552 w 962583"/>
                  <a:gd name="connsiteY26" fmla="*/ 459769 h 1203727"/>
                  <a:gd name="connsiteX27" fmla="*/ 836800 w 962583"/>
                  <a:gd name="connsiteY27" fmla="*/ 451290 h 1203727"/>
                  <a:gd name="connsiteX28" fmla="*/ 142501 w 962583"/>
                  <a:gd name="connsiteY28" fmla="*/ 451290 h 1203727"/>
                  <a:gd name="connsiteX29" fmla="*/ 126493 w 962583"/>
                  <a:gd name="connsiteY29" fmla="*/ 460083 h 1203727"/>
                  <a:gd name="connsiteX30" fmla="*/ 50848 w 962583"/>
                  <a:gd name="connsiteY30" fmla="*/ 656043 h 1203727"/>
                  <a:gd name="connsiteX31" fmla="*/ 54615 w 962583"/>
                  <a:gd name="connsiteY31" fmla="*/ 905076 h 1203727"/>
                  <a:gd name="connsiteX32" fmla="*/ 84747 w 962583"/>
                  <a:gd name="connsiteY32" fmla="*/ 983586 h 1203727"/>
                  <a:gd name="connsiteX33" fmla="*/ 87886 w 962583"/>
                  <a:gd name="connsiteY33" fmla="*/ 1008081 h 1203727"/>
                  <a:gd name="connsiteX34" fmla="*/ 58381 w 962583"/>
                  <a:gd name="connsiteY34" fmla="*/ 1138408 h 1203727"/>
                  <a:gd name="connsiteX35" fmla="*/ 84120 w 962583"/>
                  <a:gd name="connsiteY35" fmla="*/ 1164473 h 1203727"/>
                  <a:gd name="connsiteX36" fmla="*/ 235095 w 962583"/>
                  <a:gd name="connsiteY36" fmla="*/ 1129929 h 1203727"/>
                  <a:gd name="connsiteX37" fmla="*/ 252045 w 962583"/>
                  <a:gd name="connsiteY37" fmla="*/ 1130243 h 1203727"/>
                  <a:gd name="connsiteX38" fmla="*/ 473643 w 962583"/>
                  <a:gd name="connsiteY38" fmla="*/ 1165415 h 1203727"/>
                  <a:gd name="connsiteX39" fmla="*/ 687708 w 962583"/>
                  <a:gd name="connsiteY39" fmla="*/ 1142804 h 1203727"/>
                  <a:gd name="connsiteX40" fmla="*/ 714074 w 962583"/>
                  <a:gd name="connsiteY40" fmla="*/ 1155680 h 1203727"/>
                  <a:gd name="connsiteX41" fmla="*/ 696810 w 962583"/>
                  <a:gd name="connsiteY41" fmla="*/ 1179233 h 1203727"/>
                  <a:gd name="connsiteX42" fmla="*/ 558076 w 962583"/>
                  <a:gd name="connsiteY42" fmla="*/ 1201530 h 1203727"/>
                  <a:gd name="connsiteX43" fmla="*/ 545521 w 962583"/>
                  <a:gd name="connsiteY43" fmla="*/ 1203728 h 1203727"/>
                  <a:gd name="connsiteX44" fmla="*/ 428130 w 962583"/>
                  <a:gd name="connsiteY44" fmla="*/ 1203728 h 1203727"/>
                  <a:gd name="connsiteX45" fmla="*/ 418086 w 962583"/>
                  <a:gd name="connsiteY45" fmla="*/ 1201530 h 1203727"/>
                  <a:gd name="connsiteX46" fmla="*/ 296929 w 962583"/>
                  <a:gd name="connsiteY46" fmla="*/ 1181117 h 1203727"/>
                  <a:gd name="connsiteX47" fmla="*/ 179539 w 962583"/>
                  <a:gd name="connsiteY47" fmla="*/ 1181117 h 1203727"/>
                  <a:gd name="connsiteX48" fmla="*/ 173889 w 962583"/>
                  <a:gd name="connsiteY48" fmla="*/ 1182373 h 1203727"/>
                  <a:gd name="connsiteX49" fmla="*/ 87572 w 962583"/>
                  <a:gd name="connsiteY49" fmla="*/ 1203414 h 1203727"/>
                  <a:gd name="connsiteX50" fmla="*/ 64031 w 962583"/>
                  <a:gd name="connsiteY50" fmla="*/ 1203414 h 1203727"/>
                  <a:gd name="connsiteX51" fmla="*/ 61206 w 962583"/>
                  <a:gd name="connsiteY51" fmla="*/ 1201530 h 1203727"/>
                  <a:gd name="connsiteX52" fmla="*/ 21658 w 962583"/>
                  <a:gd name="connsiteY52" fmla="*/ 1130871 h 1203727"/>
                  <a:gd name="connsiteX53" fmla="*/ 48965 w 962583"/>
                  <a:gd name="connsiteY53" fmla="*/ 1012164 h 1203727"/>
                  <a:gd name="connsiteX54" fmla="*/ 46454 w 962583"/>
                  <a:gd name="connsiteY54" fmla="*/ 989867 h 1203727"/>
                  <a:gd name="connsiteX55" fmla="*/ 12241 w 962583"/>
                  <a:gd name="connsiteY55" fmla="*/ 891573 h 1203727"/>
                  <a:gd name="connsiteX56" fmla="*/ 0 w 962583"/>
                  <a:gd name="connsiteY56" fmla="*/ 820286 h 1203727"/>
                  <a:gd name="connsiteX57" fmla="*/ 314 w 962583"/>
                  <a:gd name="connsiteY57" fmla="*/ 735809 h 1203727"/>
                  <a:gd name="connsiteX58" fmla="*/ 489023 w 962583"/>
                  <a:gd name="connsiteY58" fmla="*/ 282022 h 1203727"/>
                  <a:gd name="connsiteX59" fmla="*/ 118960 w 962583"/>
                  <a:gd name="connsiteY59" fmla="*/ 282022 h 1203727"/>
                  <a:gd name="connsiteX60" fmla="*/ 94164 w 962583"/>
                  <a:gd name="connsiteY60" fmla="*/ 306517 h 1203727"/>
                  <a:gd name="connsiteX61" fmla="*/ 94164 w 962583"/>
                  <a:gd name="connsiteY61" fmla="*/ 390052 h 1203727"/>
                  <a:gd name="connsiteX62" fmla="*/ 117704 w 962583"/>
                  <a:gd name="connsiteY62" fmla="*/ 413605 h 1203727"/>
                  <a:gd name="connsiteX63" fmla="*/ 860341 w 962583"/>
                  <a:gd name="connsiteY63" fmla="*/ 413605 h 1203727"/>
                  <a:gd name="connsiteX64" fmla="*/ 883882 w 962583"/>
                  <a:gd name="connsiteY64" fmla="*/ 390052 h 1203727"/>
                  <a:gd name="connsiteX65" fmla="*/ 883882 w 962583"/>
                  <a:gd name="connsiteY65" fmla="*/ 309030 h 1203727"/>
                  <a:gd name="connsiteX66" fmla="*/ 856888 w 962583"/>
                  <a:gd name="connsiteY66" fmla="*/ 282022 h 1203727"/>
                  <a:gd name="connsiteX67" fmla="*/ 489023 w 962583"/>
                  <a:gd name="connsiteY67" fmla="*/ 282022 h 1203727"/>
                  <a:gd name="connsiteX68" fmla="*/ 822362 w 962583"/>
                  <a:gd name="connsiteY68" fmla="*/ 243709 h 1203727"/>
                  <a:gd name="connsiteX69" fmla="*/ 822676 w 962583"/>
                  <a:gd name="connsiteY69" fmla="*/ 239941 h 1203727"/>
                  <a:gd name="connsiteX70" fmla="*/ 666364 w 962583"/>
                  <a:gd name="connsiteY70" fmla="*/ 123432 h 1203727"/>
                  <a:gd name="connsiteX71" fmla="*/ 561843 w 962583"/>
                  <a:gd name="connsiteY71" fmla="*/ 69732 h 1203727"/>
                  <a:gd name="connsiteX72" fmla="*/ 538616 w 962583"/>
                  <a:gd name="connsiteY72" fmla="*/ 47749 h 1203727"/>
                  <a:gd name="connsiteX73" fmla="*/ 457007 w 962583"/>
                  <a:gd name="connsiteY73" fmla="*/ 41154 h 1203727"/>
                  <a:gd name="connsiteX74" fmla="*/ 408670 w 962583"/>
                  <a:gd name="connsiteY74" fmla="*/ 78839 h 1203727"/>
                  <a:gd name="connsiteX75" fmla="*/ 311995 w 962583"/>
                  <a:gd name="connsiteY75" fmla="*/ 123746 h 1203727"/>
                  <a:gd name="connsiteX76" fmla="*/ 155684 w 962583"/>
                  <a:gd name="connsiteY76" fmla="*/ 244024 h 1203727"/>
                  <a:gd name="connsiteX77" fmla="*/ 822362 w 962583"/>
                  <a:gd name="connsiteY77" fmla="*/ 243709 h 120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2583" h="1203727">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grpFill/>
              <a:ln w="3134"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8C76A9BA-43EB-FA9C-E486-50C6F242C9DD}"/>
                  </a:ext>
                </a:extLst>
              </p:cNvPr>
              <p:cNvSpPr/>
              <p:nvPr/>
            </p:nvSpPr>
            <p:spPr>
              <a:xfrm>
                <a:off x="8853920" y="5055100"/>
                <a:ext cx="451357" cy="602327"/>
              </a:xfrm>
              <a:custGeom>
                <a:avLst/>
                <a:gdLst>
                  <a:gd name="connsiteX0" fmla="*/ 44885 w 451357"/>
                  <a:gd name="connsiteY0" fmla="*/ 602013 h 602327"/>
                  <a:gd name="connsiteX1" fmla="*/ 1569 w 451357"/>
                  <a:gd name="connsiteY1" fmla="*/ 557106 h 602327"/>
                  <a:gd name="connsiteX2" fmla="*/ 314 w 451357"/>
                  <a:gd name="connsiteY2" fmla="*/ 540776 h 602327"/>
                  <a:gd name="connsiteX3" fmla="*/ 0 w 451357"/>
                  <a:gd name="connsiteY3" fmla="*/ 213861 h 602327"/>
                  <a:gd name="connsiteX4" fmla="*/ 10044 w 451357"/>
                  <a:gd name="connsiteY4" fmla="*/ 188738 h 602327"/>
                  <a:gd name="connsiteX5" fmla="*/ 94791 w 451357"/>
                  <a:gd name="connsiteY5" fmla="*/ 103947 h 602327"/>
                  <a:gd name="connsiteX6" fmla="*/ 119902 w 451357"/>
                  <a:gd name="connsiteY6" fmla="*/ 93898 h 602327"/>
                  <a:gd name="connsiteX7" fmla="*/ 286885 w 451357"/>
                  <a:gd name="connsiteY7" fmla="*/ 93898 h 602327"/>
                  <a:gd name="connsiteX8" fmla="*/ 301010 w 451357"/>
                  <a:gd name="connsiteY8" fmla="*/ 93898 h 602327"/>
                  <a:gd name="connsiteX9" fmla="*/ 301010 w 451357"/>
                  <a:gd name="connsiteY9" fmla="*/ 58411 h 602327"/>
                  <a:gd name="connsiteX10" fmla="*/ 359705 w 451357"/>
                  <a:gd name="connsiteY10" fmla="*/ 0 h 602327"/>
                  <a:gd name="connsiteX11" fmla="*/ 429072 w 451357"/>
                  <a:gd name="connsiteY11" fmla="*/ 0 h 602327"/>
                  <a:gd name="connsiteX12" fmla="*/ 451357 w 451357"/>
                  <a:gd name="connsiteY12" fmla="*/ 22297 h 602327"/>
                  <a:gd name="connsiteX13" fmla="*/ 451357 w 451357"/>
                  <a:gd name="connsiteY13" fmla="*/ 545486 h 602327"/>
                  <a:gd name="connsiteX14" fmla="*/ 414006 w 451357"/>
                  <a:gd name="connsiteY14" fmla="*/ 598873 h 602327"/>
                  <a:gd name="connsiteX15" fmla="*/ 406786 w 451357"/>
                  <a:gd name="connsiteY15" fmla="*/ 602328 h 602327"/>
                  <a:gd name="connsiteX16" fmla="*/ 44885 w 451357"/>
                  <a:gd name="connsiteY16" fmla="*/ 602013 h 602327"/>
                  <a:gd name="connsiteX17" fmla="*/ 37979 w 451357"/>
                  <a:gd name="connsiteY17" fmla="*/ 225794 h 602327"/>
                  <a:gd name="connsiteX18" fmla="*/ 37979 w 451357"/>
                  <a:gd name="connsiteY18" fmla="*/ 238984 h 602327"/>
                  <a:gd name="connsiteX19" fmla="*/ 37979 w 451357"/>
                  <a:gd name="connsiteY19" fmla="*/ 537321 h 602327"/>
                  <a:gd name="connsiteX20" fmla="*/ 64973 w 451357"/>
                  <a:gd name="connsiteY20" fmla="*/ 564329 h 602327"/>
                  <a:gd name="connsiteX21" fmla="*/ 386698 w 451357"/>
                  <a:gd name="connsiteY21" fmla="*/ 564329 h 602327"/>
                  <a:gd name="connsiteX22" fmla="*/ 413692 w 451357"/>
                  <a:gd name="connsiteY22" fmla="*/ 537321 h 602327"/>
                  <a:gd name="connsiteX23" fmla="*/ 413692 w 451357"/>
                  <a:gd name="connsiteY23" fmla="*/ 144772 h 602327"/>
                  <a:gd name="connsiteX24" fmla="*/ 413692 w 451357"/>
                  <a:gd name="connsiteY24" fmla="*/ 131582 h 602327"/>
                  <a:gd name="connsiteX25" fmla="*/ 257380 w 451357"/>
                  <a:gd name="connsiteY25" fmla="*/ 131897 h 602327"/>
                  <a:gd name="connsiteX26" fmla="*/ 245767 w 451357"/>
                  <a:gd name="connsiteY26" fmla="*/ 138491 h 602327"/>
                  <a:gd name="connsiteX27" fmla="*/ 168553 w 451357"/>
                  <a:gd name="connsiteY27" fmla="*/ 215745 h 602327"/>
                  <a:gd name="connsiteX28" fmla="*/ 143443 w 451357"/>
                  <a:gd name="connsiteY28" fmla="*/ 226108 h 602327"/>
                  <a:gd name="connsiteX29" fmla="*/ 37979 w 451357"/>
                  <a:gd name="connsiteY29" fmla="*/ 225794 h 602327"/>
                  <a:gd name="connsiteX30" fmla="*/ 199627 w 451357"/>
                  <a:gd name="connsiteY30" fmla="*/ 131582 h 602327"/>
                  <a:gd name="connsiteX31" fmla="*/ 125865 w 451357"/>
                  <a:gd name="connsiteY31" fmla="*/ 131582 h 602327"/>
                  <a:gd name="connsiteX32" fmla="*/ 119588 w 451357"/>
                  <a:gd name="connsiteY32" fmla="*/ 133467 h 602327"/>
                  <a:gd name="connsiteX33" fmla="*/ 65287 w 451357"/>
                  <a:gd name="connsiteY33" fmla="*/ 187796 h 602327"/>
                  <a:gd name="connsiteX34" fmla="*/ 139048 w 451357"/>
                  <a:gd name="connsiteY34" fmla="*/ 187796 h 602327"/>
                  <a:gd name="connsiteX35" fmla="*/ 146267 w 451357"/>
                  <a:gd name="connsiteY35" fmla="*/ 184655 h 602327"/>
                  <a:gd name="connsiteX36" fmla="*/ 199627 w 451357"/>
                  <a:gd name="connsiteY36" fmla="*/ 131582 h 602327"/>
                  <a:gd name="connsiteX37" fmla="*/ 413378 w 451357"/>
                  <a:gd name="connsiteY37" fmla="*/ 37685 h 602327"/>
                  <a:gd name="connsiteX38" fmla="*/ 357508 w 451357"/>
                  <a:gd name="connsiteY38" fmla="*/ 37685 h 602327"/>
                  <a:gd name="connsiteX39" fmla="*/ 339617 w 451357"/>
                  <a:gd name="connsiteY39" fmla="*/ 53073 h 602327"/>
                  <a:gd name="connsiteX40" fmla="*/ 339303 w 451357"/>
                  <a:gd name="connsiteY40" fmla="*/ 93584 h 602327"/>
                  <a:gd name="connsiteX41" fmla="*/ 413692 w 451357"/>
                  <a:gd name="connsiteY41" fmla="*/ 93584 h 602327"/>
                  <a:gd name="connsiteX42" fmla="*/ 413378 w 451357"/>
                  <a:gd name="connsiteY42" fmla="*/ 37685 h 6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1357" h="60232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grpFill/>
              <a:ln w="3134"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E22BDFD6-F07E-62FF-DC0B-D0CBB3E6BD35}"/>
                  </a:ext>
                </a:extLst>
              </p:cNvPr>
              <p:cNvSpPr/>
              <p:nvPr/>
            </p:nvSpPr>
            <p:spPr>
              <a:xfrm>
                <a:off x="8271519" y="4979277"/>
                <a:ext cx="600619" cy="433198"/>
              </a:xfrm>
              <a:custGeom>
                <a:avLst/>
                <a:gdLst>
                  <a:gd name="connsiteX0" fmla="*/ 320628 w 600619"/>
                  <a:gd name="connsiteY0" fmla="*/ 319830 h 433198"/>
                  <a:gd name="connsiteX1" fmla="*/ 412909 w 600619"/>
                  <a:gd name="connsiteY1" fmla="*/ 402423 h 433198"/>
                  <a:gd name="connsiteX2" fmla="*/ 386857 w 600619"/>
                  <a:gd name="connsiteY2" fmla="*/ 433199 h 433198"/>
                  <a:gd name="connsiteX3" fmla="*/ 214224 w 600619"/>
                  <a:gd name="connsiteY3" fmla="*/ 433199 h 433198"/>
                  <a:gd name="connsiteX4" fmla="*/ 188486 w 600619"/>
                  <a:gd name="connsiteY4" fmla="*/ 403993 h 433198"/>
                  <a:gd name="connsiteX5" fmla="*/ 273861 w 600619"/>
                  <a:gd name="connsiteY5" fmla="*/ 320459 h 433198"/>
                  <a:gd name="connsiteX6" fmla="*/ 280452 w 600619"/>
                  <a:gd name="connsiteY6" fmla="*/ 319830 h 433198"/>
                  <a:gd name="connsiteX7" fmla="*/ 281708 w 600619"/>
                  <a:gd name="connsiteY7" fmla="*/ 317318 h 433198"/>
                  <a:gd name="connsiteX8" fmla="*/ 258480 w 600619"/>
                  <a:gd name="connsiteY8" fmla="*/ 284344 h 433198"/>
                  <a:gd name="connsiteX9" fmla="*/ 215793 w 600619"/>
                  <a:gd name="connsiteY9" fmla="*/ 279948 h 433198"/>
                  <a:gd name="connsiteX10" fmla="*/ 106877 w 600619"/>
                  <a:gd name="connsiteY10" fmla="*/ 262361 h 433198"/>
                  <a:gd name="connsiteX11" fmla="*/ 47554 w 600619"/>
                  <a:gd name="connsiteY11" fmla="*/ 207404 h 433198"/>
                  <a:gd name="connsiteX12" fmla="*/ 4867 w 600619"/>
                  <a:gd name="connsiteY12" fmla="*/ 71739 h 433198"/>
                  <a:gd name="connsiteX13" fmla="*/ 158 w 600619"/>
                  <a:gd name="connsiteY13" fmla="*/ 23691 h 433198"/>
                  <a:gd name="connsiteX14" fmla="*/ 12714 w 600619"/>
                  <a:gd name="connsiteY14" fmla="*/ 1080 h 433198"/>
                  <a:gd name="connsiteX15" fmla="*/ 35941 w 600619"/>
                  <a:gd name="connsiteY15" fmla="*/ 9874 h 433198"/>
                  <a:gd name="connsiteX16" fmla="*/ 65759 w 600619"/>
                  <a:gd name="connsiteY16" fmla="*/ 32170 h 433198"/>
                  <a:gd name="connsiteX17" fmla="*/ 184091 w 600619"/>
                  <a:gd name="connsiteY17" fmla="*/ 76136 h 433198"/>
                  <a:gd name="connsiteX18" fmla="*/ 298029 w 600619"/>
                  <a:gd name="connsiteY18" fmla="*/ 161555 h 433198"/>
                  <a:gd name="connsiteX19" fmla="*/ 300854 w 600619"/>
                  <a:gd name="connsiteY19" fmla="*/ 165009 h 433198"/>
                  <a:gd name="connsiteX20" fmla="*/ 305876 w 600619"/>
                  <a:gd name="connsiteY20" fmla="*/ 157158 h 433198"/>
                  <a:gd name="connsiteX21" fmla="*/ 412909 w 600619"/>
                  <a:gd name="connsiteY21" fmla="*/ 76764 h 433198"/>
                  <a:gd name="connsiteX22" fmla="*/ 520255 w 600619"/>
                  <a:gd name="connsiteY22" fmla="*/ 39393 h 433198"/>
                  <a:gd name="connsiteX23" fmla="*/ 569848 w 600619"/>
                  <a:gd name="connsiteY23" fmla="*/ 5163 h 433198"/>
                  <a:gd name="connsiteX24" fmla="*/ 589308 w 600619"/>
                  <a:gd name="connsiteY24" fmla="*/ 1080 h 433198"/>
                  <a:gd name="connsiteX25" fmla="*/ 600608 w 600619"/>
                  <a:gd name="connsiteY25" fmla="*/ 18981 h 433198"/>
                  <a:gd name="connsiteX26" fmla="*/ 593703 w 600619"/>
                  <a:gd name="connsiteY26" fmla="*/ 86499 h 433198"/>
                  <a:gd name="connsiteX27" fmla="*/ 571104 w 600619"/>
                  <a:gd name="connsiteY27" fmla="*/ 170034 h 433198"/>
                  <a:gd name="connsiteX28" fmla="*/ 401295 w 600619"/>
                  <a:gd name="connsiteY28" fmla="*/ 279633 h 433198"/>
                  <a:gd name="connsiteX29" fmla="*/ 342286 w 600619"/>
                  <a:gd name="connsiteY29" fmla="*/ 283716 h 433198"/>
                  <a:gd name="connsiteX30" fmla="*/ 320628 w 600619"/>
                  <a:gd name="connsiteY30" fmla="*/ 319830 h 433198"/>
                  <a:gd name="connsiteX31" fmla="*/ 560118 w 600619"/>
                  <a:gd name="connsiteY31" fmla="*/ 64203 h 433198"/>
                  <a:gd name="connsiteX32" fmla="*/ 555096 w 600619"/>
                  <a:gd name="connsiteY32" fmla="*/ 65459 h 433198"/>
                  <a:gd name="connsiteX33" fmla="*/ 416989 w 600619"/>
                  <a:gd name="connsiteY33" fmla="*/ 116647 h 433198"/>
                  <a:gd name="connsiteX34" fmla="*/ 322512 w 600619"/>
                  <a:gd name="connsiteY34" fmla="*/ 218710 h 433198"/>
                  <a:gd name="connsiteX35" fmla="*/ 321884 w 600619"/>
                  <a:gd name="connsiteY35" fmla="*/ 231585 h 433198"/>
                  <a:gd name="connsiteX36" fmla="*/ 335067 w 600619"/>
                  <a:gd name="connsiteY36" fmla="*/ 217454 h 433198"/>
                  <a:gd name="connsiteX37" fmla="*/ 429230 w 600619"/>
                  <a:gd name="connsiteY37" fmla="*/ 162811 h 433198"/>
                  <a:gd name="connsiteX38" fmla="*/ 454654 w 600619"/>
                  <a:gd name="connsiteY38" fmla="*/ 175058 h 433198"/>
                  <a:gd name="connsiteX39" fmla="*/ 439902 w 600619"/>
                  <a:gd name="connsiteY39" fmla="*/ 198925 h 433198"/>
                  <a:gd name="connsiteX40" fmla="*/ 380265 w 600619"/>
                  <a:gd name="connsiteY40" fmla="*/ 228445 h 433198"/>
                  <a:gd name="connsiteX41" fmla="*/ 363630 w 600619"/>
                  <a:gd name="connsiteY41" fmla="*/ 242891 h 433198"/>
                  <a:gd name="connsiteX42" fmla="*/ 426719 w 600619"/>
                  <a:gd name="connsiteY42" fmla="*/ 242577 h 433198"/>
                  <a:gd name="connsiteX43" fmla="*/ 531241 w 600619"/>
                  <a:gd name="connsiteY43" fmla="*/ 171604 h 433198"/>
                  <a:gd name="connsiteX44" fmla="*/ 554782 w 600619"/>
                  <a:gd name="connsiteY44" fmla="*/ 96862 h 433198"/>
                  <a:gd name="connsiteX45" fmla="*/ 560118 w 600619"/>
                  <a:gd name="connsiteY45" fmla="*/ 64203 h 433198"/>
                  <a:gd name="connsiteX46" fmla="*/ 42846 w 600619"/>
                  <a:gd name="connsiteY46" fmla="*/ 64203 h 433198"/>
                  <a:gd name="connsiteX47" fmla="*/ 69212 w 600619"/>
                  <a:gd name="connsiteY47" fmla="*/ 170034 h 433198"/>
                  <a:gd name="connsiteX48" fmla="*/ 235567 w 600619"/>
                  <a:gd name="connsiteY48" fmla="*/ 240693 h 433198"/>
                  <a:gd name="connsiteX49" fmla="*/ 164945 w 600619"/>
                  <a:gd name="connsiteY49" fmla="*/ 199868 h 433198"/>
                  <a:gd name="connsiteX50" fmla="*/ 146740 w 600619"/>
                  <a:gd name="connsiteY50" fmla="*/ 176000 h 433198"/>
                  <a:gd name="connsiteX51" fmla="*/ 174989 w 600619"/>
                  <a:gd name="connsiteY51" fmla="*/ 163439 h 433198"/>
                  <a:gd name="connsiteX52" fmla="*/ 269152 w 600619"/>
                  <a:gd name="connsiteY52" fmla="*/ 220280 h 433198"/>
                  <a:gd name="connsiteX53" fmla="*/ 280138 w 600619"/>
                  <a:gd name="connsiteY53" fmla="*/ 231899 h 433198"/>
                  <a:gd name="connsiteX54" fmla="*/ 279196 w 600619"/>
                  <a:gd name="connsiteY54" fmla="*/ 219652 h 433198"/>
                  <a:gd name="connsiteX55" fmla="*/ 182208 w 600619"/>
                  <a:gd name="connsiteY55" fmla="*/ 115705 h 433198"/>
                  <a:gd name="connsiteX56" fmla="*/ 88672 w 600619"/>
                  <a:gd name="connsiteY56" fmla="*/ 85243 h 433198"/>
                  <a:gd name="connsiteX57" fmla="*/ 42846 w 600619"/>
                  <a:gd name="connsiteY57" fmla="*/ 64203 h 433198"/>
                  <a:gd name="connsiteX58" fmla="*/ 230545 w 600619"/>
                  <a:gd name="connsiteY58" fmla="*/ 394572 h 433198"/>
                  <a:gd name="connsiteX59" fmla="*/ 372418 w 600619"/>
                  <a:gd name="connsiteY59" fmla="*/ 394572 h 433198"/>
                  <a:gd name="connsiteX60" fmla="*/ 324395 w 600619"/>
                  <a:gd name="connsiteY60" fmla="*/ 358457 h 433198"/>
                  <a:gd name="connsiteX61" fmla="*/ 277627 w 600619"/>
                  <a:gd name="connsiteY61" fmla="*/ 358457 h 433198"/>
                  <a:gd name="connsiteX62" fmla="*/ 230545 w 600619"/>
                  <a:gd name="connsiteY62" fmla="*/ 394572 h 43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0619" h="433198">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grpFill/>
              <a:ln w="3134"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1A3D0AD-93FA-0D4E-05B4-F79E614076DA}"/>
                  </a:ext>
                </a:extLst>
              </p:cNvPr>
              <p:cNvSpPr/>
              <p:nvPr/>
            </p:nvSpPr>
            <p:spPr>
              <a:xfrm>
                <a:off x="8181906" y="5278229"/>
                <a:ext cx="127163" cy="219298"/>
              </a:xfrm>
              <a:custGeom>
                <a:avLst/>
                <a:gdLst>
                  <a:gd name="connsiteX0" fmla="*/ 0 w 127163"/>
                  <a:gd name="connsiteY0" fmla="*/ 19623 h 219298"/>
                  <a:gd name="connsiteX1" fmla="*/ 16322 w 127163"/>
                  <a:gd name="connsiteY1" fmla="*/ 152 h 219298"/>
                  <a:gd name="connsiteX2" fmla="*/ 37665 w 127163"/>
                  <a:gd name="connsiteY2" fmla="*/ 17424 h 219298"/>
                  <a:gd name="connsiteX3" fmla="*/ 51476 w 127163"/>
                  <a:gd name="connsiteY3" fmla="*/ 75522 h 219298"/>
                  <a:gd name="connsiteX4" fmla="*/ 118332 w 127163"/>
                  <a:gd name="connsiteY4" fmla="*/ 184179 h 219298"/>
                  <a:gd name="connsiteX5" fmla="*/ 121471 w 127163"/>
                  <a:gd name="connsiteY5" fmla="*/ 214013 h 219298"/>
                  <a:gd name="connsiteX6" fmla="*/ 92594 w 127163"/>
                  <a:gd name="connsiteY6" fmla="*/ 211501 h 219298"/>
                  <a:gd name="connsiteX7" fmla="*/ 628 w 127163"/>
                  <a:gd name="connsiteY7" fmla="*/ 24647 h 219298"/>
                  <a:gd name="connsiteX8" fmla="*/ 0 w 127163"/>
                  <a:gd name="connsiteY8" fmla="*/ 19623 h 2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63" h="219298">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grpFill/>
              <a:ln w="313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42032AEB-3D0E-29E0-F99B-78465249C7BD}"/>
                  </a:ext>
                </a:extLst>
              </p:cNvPr>
              <p:cNvSpPr/>
              <p:nvPr/>
            </p:nvSpPr>
            <p:spPr>
              <a:xfrm>
                <a:off x="8497354" y="5525216"/>
                <a:ext cx="150347" cy="37684"/>
              </a:xfrm>
              <a:custGeom>
                <a:avLst/>
                <a:gdLst>
                  <a:gd name="connsiteX0" fmla="*/ 75017 w 150347"/>
                  <a:gd name="connsiteY0" fmla="*/ 37685 h 37684"/>
                  <a:gd name="connsiteX1" fmla="*/ 22285 w 150347"/>
                  <a:gd name="connsiteY1" fmla="*/ 37685 h 37684"/>
                  <a:gd name="connsiteX2" fmla="*/ 0 w 150347"/>
                  <a:gd name="connsiteY2" fmla="*/ 18842 h 37684"/>
                  <a:gd name="connsiteX3" fmla="*/ 22285 w 150347"/>
                  <a:gd name="connsiteY3" fmla="*/ 0 h 37684"/>
                  <a:gd name="connsiteX4" fmla="*/ 128062 w 150347"/>
                  <a:gd name="connsiteY4" fmla="*/ 0 h 37684"/>
                  <a:gd name="connsiteX5" fmla="*/ 150348 w 150347"/>
                  <a:gd name="connsiteY5" fmla="*/ 18842 h 37684"/>
                  <a:gd name="connsiteX6" fmla="*/ 128062 w 150347"/>
                  <a:gd name="connsiteY6" fmla="*/ 37685 h 37684"/>
                  <a:gd name="connsiteX7" fmla="*/ 75017 w 150347"/>
                  <a:gd name="connsiteY7" fmla="*/ 37685 h 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47" h="37684">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grpFill/>
              <a:ln w="313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20646642-2D1A-9D79-E895-4CB530BE5522}"/>
                  </a:ext>
                </a:extLst>
              </p:cNvPr>
              <p:cNvSpPr/>
              <p:nvPr/>
            </p:nvSpPr>
            <p:spPr>
              <a:xfrm>
                <a:off x="8422013" y="5449690"/>
                <a:ext cx="74722" cy="37981"/>
              </a:xfrm>
              <a:custGeom>
                <a:avLst/>
                <a:gdLst>
                  <a:gd name="connsiteX0" fmla="*/ 37047 w 74722"/>
                  <a:gd name="connsiteY0" fmla="*/ 37842 h 37981"/>
                  <a:gd name="connsiteX1" fmla="*/ 18214 w 74722"/>
                  <a:gd name="connsiteY1" fmla="*/ 37842 h 37981"/>
                  <a:gd name="connsiteX2" fmla="*/ 9 w 74722"/>
                  <a:gd name="connsiteY2" fmla="*/ 18685 h 37981"/>
                  <a:gd name="connsiteX3" fmla="*/ 17901 w 74722"/>
                  <a:gd name="connsiteY3" fmla="*/ 471 h 37981"/>
                  <a:gd name="connsiteX4" fmla="*/ 56508 w 74722"/>
                  <a:gd name="connsiteY4" fmla="*/ 471 h 37981"/>
                  <a:gd name="connsiteX5" fmla="*/ 74713 w 74722"/>
                  <a:gd name="connsiteY5" fmla="*/ 19627 h 37981"/>
                  <a:gd name="connsiteX6" fmla="*/ 56821 w 74722"/>
                  <a:gd name="connsiteY6" fmla="*/ 37842 h 37981"/>
                  <a:gd name="connsiteX7" fmla="*/ 37047 w 74722"/>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2" h="37981">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6AE5A4D4-03A6-C1DF-1680-454AACE62CBE}"/>
                  </a:ext>
                </a:extLst>
              </p:cNvPr>
              <p:cNvSpPr/>
              <p:nvPr/>
            </p:nvSpPr>
            <p:spPr>
              <a:xfrm>
                <a:off x="8534705" y="5450021"/>
                <a:ext cx="75017" cy="37667"/>
              </a:xfrm>
              <a:custGeom>
                <a:avLst/>
                <a:gdLst>
                  <a:gd name="connsiteX0" fmla="*/ 38607 w 75017"/>
                  <a:gd name="connsiteY0" fmla="*/ 140 h 37667"/>
                  <a:gd name="connsiteX1" fmla="*/ 57440 w 75017"/>
                  <a:gd name="connsiteY1" fmla="*/ 140 h 37667"/>
                  <a:gd name="connsiteX2" fmla="*/ 75017 w 75017"/>
                  <a:gd name="connsiteY2" fmla="*/ 18668 h 37667"/>
                  <a:gd name="connsiteX3" fmla="*/ 57440 w 75017"/>
                  <a:gd name="connsiteY3" fmla="*/ 37196 h 37667"/>
                  <a:gd name="connsiteX4" fmla="*/ 17577 w 75017"/>
                  <a:gd name="connsiteY4" fmla="*/ 37196 h 37667"/>
                  <a:gd name="connsiteX5" fmla="*/ 0 w 75017"/>
                  <a:gd name="connsiteY5" fmla="*/ 18668 h 37667"/>
                  <a:gd name="connsiteX6" fmla="*/ 17577 w 75017"/>
                  <a:gd name="connsiteY6" fmla="*/ 140 h 37667"/>
                  <a:gd name="connsiteX7" fmla="*/ 38607 w 75017"/>
                  <a:gd name="connsiteY7" fmla="*/ 140 h 3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17" h="3766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grpFill/>
              <a:ln w="313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CDBEBF66-E3D6-2EAB-645F-0F94F9CC3777}"/>
                  </a:ext>
                </a:extLst>
              </p:cNvPr>
              <p:cNvSpPr/>
              <p:nvPr/>
            </p:nvSpPr>
            <p:spPr>
              <a:xfrm>
                <a:off x="8647692" y="5449690"/>
                <a:ext cx="74721" cy="37981"/>
              </a:xfrm>
              <a:custGeom>
                <a:avLst/>
                <a:gdLst>
                  <a:gd name="connsiteX0" fmla="*/ 37047 w 74721"/>
                  <a:gd name="connsiteY0" fmla="*/ 37842 h 37981"/>
                  <a:gd name="connsiteX1" fmla="*/ 18214 w 74721"/>
                  <a:gd name="connsiteY1" fmla="*/ 37842 h 37981"/>
                  <a:gd name="connsiteX2" fmla="*/ 9 w 74721"/>
                  <a:gd name="connsiteY2" fmla="*/ 18685 h 37981"/>
                  <a:gd name="connsiteX3" fmla="*/ 17901 w 74721"/>
                  <a:gd name="connsiteY3" fmla="*/ 471 h 37981"/>
                  <a:gd name="connsiteX4" fmla="*/ 56508 w 74721"/>
                  <a:gd name="connsiteY4" fmla="*/ 471 h 37981"/>
                  <a:gd name="connsiteX5" fmla="*/ 74712 w 74721"/>
                  <a:gd name="connsiteY5" fmla="*/ 19627 h 37981"/>
                  <a:gd name="connsiteX6" fmla="*/ 56822 w 74721"/>
                  <a:gd name="connsiteY6" fmla="*/ 37842 h 37981"/>
                  <a:gd name="connsiteX7" fmla="*/ 37047 w 74721"/>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1" h="3798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6C5CC94F-F506-5CE0-AB73-B1920AAB950E}"/>
                  </a:ext>
                </a:extLst>
              </p:cNvPr>
              <p:cNvSpPr/>
              <p:nvPr/>
            </p:nvSpPr>
            <p:spPr>
              <a:xfrm>
                <a:off x="8572048" y="4547298"/>
                <a:ext cx="56201" cy="37920"/>
              </a:xfrm>
              <a:custGeom>
                <a:avLst/>
                <a:gdLst>
                  <a:gd name="connsiteX0" fmla="*/ 28886 w 56201"/>
                  <a:gd name="connsiteY0" fmla="*/ 0 h 37920"/>
                  <a:gd name="connsiteX1" fmla="*/ 35791 w 56201"/>
                  <a:gd name="connsiteY1" fmla="*/ 0 h 37920"/>
                  <a:gd name="connsiteX2" fmla="*/ 56193 w 56201"/>
                  <a:gd name="connsiteY2" fmla="*/ 18214 h 37920"/>
                  <a:gd name="connsiteX3" fmla="*/ 35791 w 56201"/>
                  <a:gd name="connsiteY3" fmla="*/ 37685 h 37920"/>
                  <a:gd name="connsiteX4" fmla="*/ 20411 w 56201"/>
                  <a:gd name="connsiteY4" fmla="*/ 37685 h 37920"/>
                  <a:gd name="connsiteX5" fmla="*/ 9 w 56201"/>
                  <a:gd name="connsiteY5" fmla="*/ 18214 h 37920"/>
                  <a:gd name="connsiteX6" fmla="*/ 20411 w 56201"/>
                  <a:gd name="connsiteY6" fmla="*/ 0 h 37920"/>
                  <a:gd name="connsiteX7" fmla="*/ 28886 w 56201"/>
                  <a:gd name="connsiteY7" fmla="*/ 0 h 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1" h="37920">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grpFill/>
              <a:ln w="313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6A430B7F-8D88-AA40-908E-81BD4E301CBE}"/>
                  </a:ext>
                </a:extLst>
              </p:cNvPr>
              <p:cNvSpPr/>
              <p:nvPr/>
            </p:nvSpPr>
            <p:spPr>
              <a:xfrm>
                <a:off x="8384043" y="4622196"/>
                <a:ext cx="56184" cy="37981"/>
              </a:xfrm>
              <a:custGeom>
                <a:avLst/>
                <a:gdLst>
                  <a:gd name="connsiteX0" fmla="*/ 27307 w 56184"/>
                  <a:gd name="connsiteY0" fmla="*/ 37842 h 37981"/>
                  <a:gd name="connsiteX1" fmla="*/ 17891 w 56184"/>
                  <a:gd name="connsiteY1" fmla="*/ 37842 h 37981"/>
                  <a:gd name="connsiteX2" fmla="*/ 0 w 56184"/>
                  <a:gd name="connsiteY2" fmla="*/ 19313 h 37981"/>
                  <a:gd name="connsiteX3" fmla="*/ 17263 w 56184"/>
                  <a:gd name="connsiteY3" fmla="*/ 471 h 37981"/>
                  <a:gd name="connsiteX4" fmla="*/ 38293 w 56184"/>
                  <a:gd name="connsiteY4" fmla="*/ 471 h 37981"/>
                  <a:gd name="connsiteX5" fmla="*/ 56184 w 56184"/>
                  <a:gd name="connsiteY5" fmla="*/ 18685 h 37981"/>
                  <a:gd name="connsiteX6" fmla="*/ 38921 w 56184"/>
                  <a:gd name="connsiteY6" fmla="*/ 37528 h 37981"/>
                  <a:gd name="connsiteX7" fmla="*/ 27307 w 56184"/>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981">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grpFill/>
              <a:ln w="3134"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92F211EB-93CE-7AE2-AA09-821BB677A37B}"/>
                  </a:ext>
                </a:extLst>
              </p:cNvPr>
              <p:cNvSpPr/>
              <p:nvPr/>
            </p:nvSpPr>
            <p:spPr>
              <a:xfrm>
                <a:off x="8497031" y="4622432"/>
                <a:ext cx="56514" cy="37745"/>
              </a:xfrm>
              <a:custGeom>
                <a:avLst/>
                <a:gdLst>
                  <a:gd name="connsiteX0" fmla="*/ 27630 w 56514"/>
                  <a:gd name="connsiteY0" fmla="*/ 37606 h 37745"/>
                  <a:gd name="connsiteX1" fmla="*/ 20724 w 56514"/>
                  <a:gd name="connsiteY1" fmla="*/ 37606 h 37745"/>
                  <a:gd name="connsiteX2" fmla="*/ 8 w 56514"/>
                  <a:gd name="connsiteY2" fmla="*/ 18450 h 37745"/>
                  <a:gd name="connsiteX3" fmla="*/ 20411 w 56514"/>
                  <a:gd name="connsiteY3" fmla="*/ 236 h 37745"/>
                  <a:gd name="connsiteX4" fmla="*/ 35791 w 56514"/>
                  <a:gd name="connsiteY4" fmla="*/ 236 h 37745"/>
                  <a:gd name="connsiteX5" fmla="*/ 56507 w 56514"/>
                  <a:gd name="connsiteY5" fmla="*/ 19392 h 37745"/>
                  <a:gd name="connsiteX6" fmla="*/ 36104 w 56514"/>
                  <a:gd name="connsiteY6" fmla="*/ 37606 h 37745"/>
                  <a:gd name="connsiteX7" fmla="*/ 27630 w 56514"/>
                  <a:gd name="connsiteY7" fmla="*/ 37606 h 3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4" h="37745">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grpFill/>
              <a:ln w="3134"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61D8300E-6E3B-7C7D-9CD0-E1AD589211C0}"/>
                  </a:ext>
                </a:extLst>
              </p:cNvPr>
              <p:cNvSpPr/>
              <p:nvPr/>
            </p:nvSpPr>
            <p:spPr>
              <a:xfrm>
                <a:off x="8609999" y="4622275"/>
                <a:ext cx="56229" cy="38042"/>
              </a:xfrm>
              <a:custGeom>
                <a:avLst/>
                <a:gdLst>
                  <a:gd name="connsiteX0" fmla="*/ 27344 w 56229"/>
                  <a:gd name="connsiteY0" fmla="*/ 37763 h 38042"/>
                  <a:gd name="connsiteX1" fmla="*/ 16672 w 56229"/>
                  <a:gd name="connsiteY1" fmla="*/ 37763 h 38042"/>
                  <a:gd name="connsiteX2" fmla="*/ 37 w 56229"/>
                  <a:gd name="connsiteY2" fmla="*/ 19549 h 38042"/>
                  <a:gd name="connsiteX3" fmla="*/ 16986 w 56229"/>
                  <a:gd name="connsiteY3" fmla="*/ 393 h 38042"/>
                  <a:gd name="connsiteX4" fmla="*/ 35819 w 56229"/>
                  <a:gd name="connsiteY4" fmla="*/ 79 h 38042"/>
                  <a:gd name="connsiteX5" fmla="*/ 56221 w 56229"/>
                  <a:gd name="connsiteY5" fmla="*/ 18293 h 38042"/>
                  <a:gd name="connsiteX6" fmla="*/ 35505 w 56229"/>
                  <a:gd name="connsiteY6" fmla="*/ 37449 h 38042"/>
                  <a:gd name="connsiteX7" fmla="*/ 27344 w 56229"/>
                  <a:gd name="connsiteY7" fmla="*/ 37763 h 38042"/>
                  <a:gd name="connsiteX8" fmla="*/ 27344 w 56229"/>
                  <a:gd name="connsiteY8" fmla="*/ 37763 h 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29" h="38042">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grpFill/>
              <a:ln w="3134"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47E0A130-BDEF-5C95-84F6-D67A4C29EF35}"/>
                  </a:ext>
                </a:extLst>
              </p:cNvPr>
              <p:cNvSpPr/>
              <p:nvPr/>
            </p:nvSpPr>
            <p:spPr>
              <a:xfrm>
                <a:off x="8722718" y="4622528"/>
                <a:ext cx="56184" cy="37649"/>
              </a:xfrm>
              <a:custGeom>
                <a:avLst/>
                <a:gdLst>
                  <a:gd name="connsiteX0" fmla="*/ 28249 w 56184"/>
                  <a:gd name="connsiteY0" fmla="*/ 140 h 37649"/>
                  <a:gd name="connsiteX1" fmla="*/ 32957 w 56184"/>
                  <a:gd name="connsiteY1" fmla="*/ 140 h 37649"/>
                  <a:gd name="connsiteX2" fmla="*/ 56184 w 56184"/>
                  <a:gd name="connsiteY2" fmla="*/ 18982 h 37649"/>
                  <a:gd name="connsiteX3" fmla="*/ 32643 w 56184"/>
                  <a:gd name="connsiteY3" fmla="*/ 37510 h 37649"/>
                  <a:gd name="connsiteX4" fmla="*/ 19774 w 56184"/>
                  <a:gd name="connsiteY4" fmla="*/ 37510 h 37649"/>
                  <a:gd name="connsiteX5" fmla="*/ 0 w 56184"/>
                  <a:gd name="connsiteY5" fmla="*/ 18668 h 37649"/>
                  <a:gd name="connsiteX6" fmla="*/ 20088 w 56184"/>
                  <a:gd name="connsiteY6" fmla="*/ 140 h 37649"/>
                  <a:gd name="connsiteX7" fmla="*/ 28249 w 56184"/>
                  <a:gd name="connsiteY7" fmla="*/ 140 h 3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649">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grpFill/>
              <a:ln w="3134"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F89CE1FD-9BE8-71AE-50DF-B6A34F8D89F2}"/>
                  </a:ext>
                </a:extLst>
              </p:cNvPr>
              <p:cNvSpPr/>
              <p:nvPr/>
            </p:nvSpPr>
            <p:spPr>
              <a:xfrm>
                <a:off x="8929564" y="5318578"/>
                <a:ext cx="300931" cy="263164"/>
              </a:xfrm>
              <a:custGeom>
                <a:avLst/>
                <a:gdLst>
                  <a:gd name="connsiteX0" fmla="*/ 150348 w 300931"/>
                  <a:gd name="connsiteY0" fmla="*/ 263165 h 263164"/>
                  <a:gd name="connsiteX1" fmla="*/ 59951 w 300931"/>
                  <a:gd name="connsiteY1" fmla="*/ 263165 h 263164"/>
                  <a:gd name="connsiteX2" fmla="*/ 0 w 300931"/>
                  <a:gd name="connsiteY2" fmla="*/ 203812 h 263164"/>
                  <a:gd name="connsiteX3" fmla="*/ 0 w 300931"/>
                  <a:gd name="connsiteY3" fmla="*/ 59354 h 263164"/>
                  <a:gd name="connsiteX4" fmla="*/ 58695 w 300931"/>
                  <a:gd name="connsiteY4" fmla="*/ 0 h 263164"/>
                  <a:gd name="connsiteX5" fmla="*/ 242000 w 300931"/>
                  <a:gd name="connsiteY5" fmla="*/ 0 h 263164"/>
                  <a:gd name="connsiteX6" fmla="*/ 300696 w 300931"/>
                  <a:gd name="connsiteY6" fmla="*/ 58097 h 263164"/>
                  <a:gd name="connsiteX7" fmla="*/ 300696 w 300931"/>
                  <a:gd name="connsiteY7" fmla="*/ 205068 h 263164"/>
                  <a:gd name="connsiteX8" fmla="*/ 242000 w 300931"/>
                  <a:gd name="connsiteY8" fmla="*/ 263165 h 263164"/>
                  <a:gd name="connsiteX9" fmla="*/ 150348 w 300931"/>
                  <a:gd name="connsiteY9" fmla="*/ 263165 h 263164"/>
                  <a:gd name="connsiteX10" fmla="*/ 150348 w 300931"/>
                  <a:gd name="connsiteY10" fmla="*/ 37371 h 263164"/>
                  <a:gd name="connsiteX11" fmla="*/ 61206 w 300931"/>
                  <a:gd name="connsiteY11" fmla="*/ 37371 h 263164"/>
                  <a:gd name="connsiteX12" fmla="*/ 37665 w 300931"/>
                  <a:gd name="connsiteY12" fmla="*/ 60924 h 263164"/>
                  <a:gd name="connsiteX13" fmla="*/ 37665 w 300931"/>
                  <a:gd name="connsiteY13" fmla="*/ 201927 h 263164"/>
                  <a:gd name="connsiteX14" fmla="*/ 61206 w 300931"/>
                  <a:gd name="connsiteY14" fmla="*/ 225480 h 263164"/>
                  <a:gd name="connsiteX15" fmla="*/ 239803 w 300931"/>
                  <a:gd name="connsiteY15" fmla="*/ 225480 h 263164"/>
                  <a:gd name="connsiteX16" fmla="*/ 263344 w 300931"/>
                  <a:gd name="connsiteY16" fmla="*/ 201927 h 263164"/>
                  <a:gd name="connsiteX17" fmla="*/ 263344 w 300931"/>
                  <a:gd name="connsiteY17" fmla="*/ 60924 h 263164"/>
                  <a:gd name="connsiteX18" fmla="*/ 239803 w 300931"/>
                  <a:gd name="connsiteY18" fmla="*/ 37371 h 263164"/>
                  <a:gd name="connsiteX19" fmla="*/ 150348 w 300931"/>
                  <a:gd name="connsiteY19" fmla="*/ 37371 h 26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931" h="263164">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grpFill/>
              <a:ln w="3134" cap="flat">
                <a:noFill/>
                <a:prstDash val="solid"/>
                <a:miter/>
              </a:ln>
            </p:spPr>
            <p:txBody>
              <a:bodyPr rtlCol="0" anchor="ctr"/>
              <a:lstStyle/>
              <a:p>
                <a:pPr algn="l" rtl="0"/>
                <a:endParaRPr lang="en-US"/>
              </a:p>
            </p:txBody>
          </p:sp>
        </p:grpSp>
      </p:grpSp>
      <p:pic>
        <p:nvPicPr>
          <p:cNvPr id="9" name="Picture 8">
            <a:extLst>
              <a:ext uri="{FF2B5EF4-FFF2-40B4-BE49-F238E27FC236}">
                <a16:creationId xmlns:a16="http://schemas.microsoft.com/office/drawing/2014/main" id="{51EA95BA-FD8D-F1ED-EF30-69267A9AE2CE}"/>
              </a:ext>
            </a:extLst>
          </p:cNvPr>
          <p:cNvPicPr>
            <a:picLocks noChangeAspect="1"/>
          </p:cNvPicPr>
          <p:nvPr/>
        </p:nvPicPr>
        <p:blipFill>
          <a:blip r:embed="rId2"/>
          <a:stretch>
            <a:fillRect/>
          </a:stretch>
        </p:blipFill>
        <p:spPr>
          <a:xfrm>
            <a:off x="4340069" y="468822"/>
            <a:ext cx="6750475" cy="5314464"/>
          </a:xfrm>
          <a:prstGeom prst="rect">
            <a:avLst/>
          </a:prstGeom>
        </p:spPr>
      </p:pic>
    </p:spTree>
    <p:extLst>
      <p:ext uri="{BB962C8B-B14F-4D97-AF65-F5344CB8AC3E}">
        <p14:creationId xmlns:p14="http://schemas.microsoft.com/office/powerpoint/2010/main" val="12527737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3833" y="1796646"/>
            <a:ext cx="10758114" cy="3955365"/>
          </a:xfrm>
        </p:spPr>
        <p:txBody>
          <a:bodyPr numCol="1" spcCol="180000"/>
          <a:lstStyle/>
          <a:p>
            <a:pPr marL="12700" indent="-12700" algn="l" rtl="0"/>
            <a:r>
              <a:rPr lang="en-IE" sz="2200" dirty="0">
                <a:solidFill>
                  <a:srgbClr val="424242"/>
                </a:solidFill>
              </a:rPr>
              <a:t>Mad- og landskabsaffald kan være et miljømæssigt og økonomisk problem, hvis det ikke håndteres ordentligt. Det vurderer FAO</a:t>
            </a:r>
            <a:r>
              <a:rPr lang="en-IE" sz="2200" b="1" dirty="0">
                <a:solidFill>
                  <a:srgbClr val="424242"/>
                </a:solidFill>
              </a:rPr>
              <a:t>14 % af verdens mad fortsætter med at gå tabt, efter den er høstet, og før den når butikkerne</a:t>
            </a:r>
            <a:r>
              <a:rPr lang="en-IE" sz="2200" dirty="0">
                <a:solidFill>
                  <a:srgbClr val="424242"/>
                </a:solidFill>
              </a:rPr>
              <a:t>.</a:t>
            </a:r>
          </a:p>
          <a:p>
            <a:pPr marL="12700" indent="-12700" algn="l" rtl="0"/>
            <a:r>
              <a:rPr lang="en-IE" sz="2200" dirty="0">
                <a:solidFill>
                  <a:srgbClr val="424242"/>
                </a:solidFill>
              </a:rPr>
              <a:t>EN</a:t>
            </a:r>
            <a:r>
              <a:rPr lang="en-IE" sz="2200" b="1" dirty="0">
                <a:solidFill>
                  <a:srgbClr val="424242"/>
                </a:solidFill>
              </a:rPr>
              <a:t>yderligere 17 % af vores mad ender med at blive</a:t>
            </a:r>
            <a:r>
              <a:rPr lang="en-IE" sz="2200" dirty="0">
                <a:solidFill>
                  <a:srgbClr val="424242"/>
                </a:solidFill>
              </a:rPr>
              <a:t>spildt i detailhandlen og af forbrugere, især i husholdninger. Det er næsten en tredjedel for tabte madressourcer!</a:t>
            </a:r>
          </a:p>
          <a:p>
            <a:pPr marL="12700" indent="-12700" algn="l" rtl="0"/>
            <a:r>
              <a:rPr lang="en-IE" sz="2200" dirty="0">
                <a:solidFill>
                  <a:srgbClr val="424242"/>
                </a:solidFill>
              </a:rPr>
              <a:t>Madtab og spild står også for</a:t>
            </a:r>
            <a:r>
              <a:rPr lang="en-IE" sz="2200" b="1" dirty="0">
                <a:solidFill>
                  <a:srgbClr val="424242"/>
                </a:solidFill>
              </a:rPr>
              <a:t>8-10 % af de globale drivhusgasemissioner</a:t>
            </a:r>
            <a:r>
              <a:rPr lang="en-IE" sz="2200" dirty="0">
                <a:solidFill>
                  <a:srgbClr val="424242"/>
                </a:solidFill>
              </a:rPr>
              <a:t>(drivhusgasser). Miljøpåvirkninger af fødevarer og organisk affald kan afbødes ved</a:t>
            </a:r>
            <a:r>
              <a:rPr lang="en-IE" sz="2200" dirty="0" err="1">
                <a:solidFill>
                  <a:srgbClr val="424242"/>
                </a:solidFill>
              </a:rPr>
              <a:t>nedbrydning</a:t>
            </a:r>
            <a:endParaRPr lang="en-IE" sz="2200" dirty="0">
              <a:solidFill>
                <a:srgbClr val="42424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3833" y="644528"/>
            <a:ext cx="7904098" cy="803654"/>
          </a:xfrm>
        </p:spPr>
        <p:txBody>
          <a:bodyPr/>
          <a:lstStyle/>
          <a:p>
            <a:pPr algn="l" rtl="0"/>
            <a:r>
              <a:rPr lang="en-US" b="1" dirty="0">
                <a:solidFill>
                  <a:srgbClr val="E8A116"/>
                </a:solidFill>
              </a:rPr>
              <a:t>4.4 Kompostering og anaerob fordøjelse</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440958" y="1393940"/>
            <a:ext cx="8780071"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BC5EE41-8B6E-11F3-977B-D04656778B0A}"/>
              </a:ext>
            </a:extLst>
          </p:cNvPr>
          <p:cNvGrpSpPr/>
          <p:nvPr/>
        </p:nvGrpSpPr>
        <p:grpSpPr>
          <a:xfrm>
            <a:off x="9444026" y="456131"/>
            <a:ext cx="1029215" cy="1029755"/>
            <a:chOff x="8101867" y="4453385"/>
            <a:chExt cx="1203410" cy="1204042"/>
          </a:xfrm>
          <a:solidFill>
            <a:srgbClr val="296B5F"/>
          </a:solidFill>
        </p:grpSpPr>
        <p:grpSp>
          <p:nvGrpSpPr>
            <p:cNvPr id="7" name="Group 6">
              <a:extLst>
                <a:ext uri="{FF2B5EF4-FFF2-40B4-BE49-F238E27FC236}">
                  <a16:creationId xmlns:a16="http://schemas.microsoft.com/office/drawing/2014/main" id="{8DB89DFC-8A0D-4A90-D981-B9B1DADE40FF}"/>
                </a:ext>
              </a:extLst>
            </p:cNvPr>
            <p:cNvGrpSpPr/>
            <p:nvPr/>
          </p:nvGrpSpPr>
          <p:grpSpPr>
            <a:xfrm>
              <a:off x="8314320" y="5043480"/>
              <a:ext cx="517314" cy="330369"/>
              <a:chOff x="8314320" y="5043480"/>
              <a:chExt cx="517314" cy="330369"/>
            </a:xfrm>
            <a:grpFill/>
          </p:grpSpPr>
          <p:sp>
            <p:nvSpPr>
              <p:cNvPr id="26" name="Freeform 25">
                <a:extLst>
                  <a:ext uri="{FF2B5EF4-FFF2-40B4-BE49-F238E27FC236}">
                    <a16:creationId xmlns:a16="http://schemas.microsoft.com/office/drawing/2014/main" id="{11EEE6C3-6BC9-CCB7-18DE-42F7B638D29E}"/>
                  </a:ext>
                </a:extLst>
              </p:cNvPr>
              <p:cNvSpPr/>
              <p:nvPr/>
            </p:nvSpPr>
            <p:spPr>
              <a:xfrm>
                <a:off x="8593087" y="5043480"/>
                <a:ext cx="238547" cy="179164"/>
              </a:xfrm>
              <a:custGeom>
                <a:avLst/>
                <a:gdLst>
                  <a:gd name="connsiteX0" fmla="*/ 238548 w 238547"/>
                  <a:gd name="connsiteY0" fmla="*/ 0 h 179164"/>
                  <a:gd name="connsiteX1" fmla="*/ 232898 w 238547"/>
                  <a:gd name="connsiteY1" fmla="*/ 32660 h 179164"/>
                  <a:gd name="connsiteX2" fmla="*/ 209357 w 238547"/>
                  <a:gd name="connsiteY2" fmla="*/ 107402 h 179164"/>
                  <a:gd name="connsiteX3" fmla="*/ 104835 w 238547"/>
                  <a:gd name="connsiteY3" fmla="*/ 178374 h 179164"/>
                  <a:gd name="connsiteX4" fmla="*/ 41746 w 238547"/>
                  <a:gd name="connsiteY4" fmla="*/ 178688 h 179164"/>
                  <a:gd name="connsiteX5" fmla="*/ 58381 w 238547"/>
                  <a:gd name="connsiteY5" fmla="*/ 164243 h 179164"/>
                  <a:gd name="connsiteX6" fmla="*/ 118018 w 238547"/>
                  <a:gd name="connsiteY6" fmla="*/ 134723 h 179164"/>
                  <a:gd name="connsiteX7" fmla="*/ 132771 w 238547"/>
                  <a:gd name="connsiteY7" fmla="*/ 110856 h 179164"/>
                  <a:gd name="connsiteX8" fmla="*/ 107346 w 238547"/>
                  <a:gd name="connsiteY8" fmla="*/ 98608 h 179164"/>
                  <a:gd name="connsiteX9" fmla="*/ 13183 w 238547"/>
                  <a:gd name="connsiteY9" fmla="*/ 153251 h 179164"/>
                  <a:gd name="connsiteX10" fmla="*/ 0 w 238547"/>
                  <a:gd name="connsiteY10" fmla="*/ 167383 h 179164"/>
                  <a:gd name="connsiteX11" fmla="*/ 628 w 238547"/>
                  <a:gd name="connsiteY11" fmla="*/ 154507 h 179164"/>
                  <a:gd name="connsiteX12" fmla="*/ 95105 w 238547"/>
                  <a:gd name="connsiteY12" fmla="*/ 52445 h 179164"/>
                  <a:gd name="connsiteX13" fmla="*/ 233212 w 238547"/>
                  <a:gd name="connsiteY13" fmla="*/ 1256 h 179164"/>
                  <a:gd name="connsiteX14" fmla="*/ 238548 w 238547"/>
                  <a:gd name="connsiteY14" fmla="*/ 0 h 1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547" h="179164">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w="3134"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D2BDDCB0-99E0-A079-9462-91383B973853}"/>
                  </a:ext>
                </a:extLst>
              </p:cNvPr>
              <p:cNvSpPr/>
              <p:nvPr/>
            </p:nvSpPr>
            <p:spPr>
              <a:xfrm>
                <a:off x="8314320" y="5043480"/>
                <a:ext cx="237335" cy="179523"/>
              </a:xfrm>
              <a:custGeom>
                <a:avLst/>
                <a:gdLst>
                  <a:gd name="connsiteX0" fmla="*/ 43 w 237335"/>
                  <a:gd name="connsiteY0" fmla="*/ 0 h 179523"/>
                  <a:gd name="connsiteX1" fmla="*/ 45869 w 237335"/>
                  <a:gd name="connsiteY1" fmla="*/ 21041 h 179523"/>
                  <a:gd name="connsiteX2" fmla="*/ 139405 w 237335"/>
                  <a:gd name="connsiteY2" fmla="*/ 51502 h 179523"/>
                  <a:gd name="connsiteX3" fmla="*/ 236393 w 237335"/>
                  <a:gd name="connsiteY3" fmla="*/ 155450 h 179523"/>
                  <a:gd name="connsiteX4" fmla="*/ 237335 w 237335"/>
                  <a:gd name="connsiteY4" fmla="*/ 167697 h 179523"/>
                  <a:gd name="connsiteX5" fmla="*/ 226349 w 237335"/>
                  <a:gd name="connsiteY5" fmla="*/ 156078 h 179523"/>
                  <a:gd name="connsiteX6" fmla="*/ 132186 w 237335"/>
                  <a:gd name="connsiteY6" fmla="*/ 99236 h 179523"/>
                  <a:gd name="connsiteX7" fmla="*/ 103937 w 237335"/>
                  <a:gd name="connsiteY7" fmla="*/ 111798 h 179523"/>
                  <a:gd name="connsiteX8" fmla="*/ 122142 w 237335"/>
                  <a:gd name="connsiteY8" fmla="*/ 135665 h 179523"/>
                  <a:gd name="connsiteX9" fmla="*/ 192764 w 237335"/>
                  <a:gd name="connsiteY9" fmla="*/ 176490 h 179523"/>
                  <a:gd name="connsiteX10" fmla="*/ 26409 w 237335"/>
                  <a:gd name="connsiteY10" fmla="*/ 105831 h 179523"/>
                  <a:gd name="connsiteX11" fmla="*/ 43 w 237335"/>
                  <a:gd name="connsiteY11" fmla="*/ 0 h 17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35" h="179523">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w="3134"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8BEDA3BB-B98A-1E24-20B0-2A0BCE4C3C42}"/>
                  </a:ext>
                </a:extLst>
              </p:cNvPr>
              <p:cNvSpPr/>
              <p:nvPr/>
            </p:nvSpPr>
            <p:spPr>
              <a:xfrm>
                <a:off x="8502062" y="5336906"/>
                <a:ext cx="141873" cy="36943"/>
              </a:xfrm>
              <a:custGeom>
                <a:avLst/>
                <a:gdLst>
                  <a:gd name="connsiteX0" fmla="*/ 0 w 141873"/>
                  <a:gd name="connsiteY0" fmla="*/ 36943 h 36943"/>
                  <a:gd name="connsiteX1" fmla="*/ 47082 w 141873"/>
                  <a:gd name="connsiteY1" fmla="*/ 829 h 36943"/>
                  <a:gd name="connsiteX2" fmla="*/ 93850 w 141873"/>
                  <a:gd name="connsiteY2" fmla="*/ 829 h 36943"/>
                  <a:gd name="connsiteX3" fmla="*/ 141873 w 141873"/>
                  <a:gd name="connsiteY3" fmla="*/ 36943 h 36943"/>
                  <a:gd name="connsiteX4" fmla="*/ 0 w 141873"/>
                  <a:gd name="connsiteY4" fmla="*/ 36943 h 36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73" h="3694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w="3134" cap="flat">
                <a:noFill/>
                <a:prstDash val="solid"/>
                <a:miter/>
              </a:ln>
            </p:spPr>
            <p:txBody>
              <a:bodyPr rtlCol="0" anchor="ctr"/>
              <a:lstStyle/>
              <a:p>
                <a:pPr algn="l" rtl="0"/>
                <a:endParaRPr lang="en-US"/>
              </a:p>
            </p:txBody>
          </p:sp>
        </p:grpSp>
        <p:grpSp>
          <p:nvGrpSpPr>
            <p:cNvPr id="11" name="Graphic 145">
              <a:extLst>
                <a:ext uri="{FF2B5EF4-FFF2-40B4-BE49-F238E27FC236}">
                  <a16:creationId xmlns:a16="http://schemas.microsoft.com/office/drawing/2014/main" id="{32F86F51-AD7C-F0A9-D056-40B2FFCC6C9A}"/>
                </a:ext>
              </a:extLst>
            </p:cNvPr>
            <p:cNvGrpSpPr/>
            <p:nvPr/>
          </p:nvGrpSpPr>
          <p:grpSpPr>
            <a:xfrm>
              <a:off x="8101867" y="4453385"/>
              <a:ext cx="1203410" cy="1204042"/>
              <a:chOff x="8101867" y="4453385"/>
              <a:chExt cx="1203410" cy="1204042"/>
            </a:xfrm>
            <a:grpFill/>
          </p:grpSpPr>
          <p:sp>
            <p:nvSpPr>
              <p:cNvPr id="12" name="Freeform 11">
                <a:extLst>
                  <a:ext uri="{FF2B5EF4-FFF2-40B4-BE49-F238E27FC236}">
                    <a16:creationId xmlns:a16="http://schemas.microsoft.com/office/drawing/2014/main" id="{13624A1C-87EE-8CE2-5C75-896B80612213}"/>
                  </a:ext>
                </a:extLst>
              </p:cNvPr>
              <p:cNvSpPr/>
              <p:nvPr/>
            </p:nvSpPr>
            <p:spPr>
              <a:xfrm>
                <a:off x="8101867" y="4453385"/>
                <a:ext cx="962583" cy="1203727"/>
              </a:xfrm>
              <a:custGeom>
                <a:avLst/>
                <a:gdLst>
                  <a:gd name="connsiteX0" fmla="*/ 314 w 962583"/>
                  <a:gd name="connsiteY0" fmla="*/ 735809 h 1203727"/>
                  <a:gd name="connsiteX1" fmla="*/ 11614 w 962583"/>
                  <a:gd name="connsiteY1" fmla="*/ 658242 h 1203727"/>
                  <a:gd name="connsiteX2" fmla="*/ 89455 w 962583"/>
                  <a:gd name="connsiteY2" fmla="*/ 447207 h 1203727"/>
                  <a:gd name="connsiteX3" fmla="*/ 82550 w 962583"/>
                  <a:gd name="connsiteY3" fmla="*/ 442182 h 1203727"/>
                  <a:gd name="connsiteX4" fmla="*/ 56812 w 962583"/>
                  <a:gd name="connsiteY4" fmla="*/ 394448 h 1203727"/>
                  <a:gd name="connsiteX5" fmla="*/ 56812 w 962583"/>
                  <a:gd name="connsiteY5" fmla="*/ 301493 h 1203727"/>
                  <a:gd name="connsiteX6" fmla="*/ 108602 w 962583"/>
                  <a:gd name="connsiteY6" fmla="*/ 244652 h 1203727"/>
                  <a:gd name="connsiteX7" fmla="*/ 114566 w 962583"/>
                  <a:gd name="connsiteY7" fmla="*/ 244024 h 1203727"/>
                  <a:gd name="connsiteX8" fmla="*/ 134026 w 962583"/>
                  <a:gd name="connsiteY8" fmla="*/ 191893 h 1203727"/>
                  <a:gd name="connsiteX9" fmla="*/ 316076 w 962583"/>
                  <a:gd name="connsiteY9" fmla="*/ 86376 h 1203727"/>
                  <a:gd name="connsiteX10" fmla="*/ 378224 w 962583"/>
                  <a:gd name="connsiteY10" fmla="*/ 57798 h 1203727"/>
                  <a:gd name="connsiteX11" fmla="*/ 445707 w 962583"/>
                  <a:gd name="connsiteY11" fmla="*/ 5354 h 1203727"/>
                  <a:gd name="connsiteX12" fmla="*/ 553996 w 962583"/>
                  <a:gd name="connsiteY12" fmla="*/ 12891 h 1203727"/>
                  <a:gd name="connsiteX13" fmla="*/ 590406 w 962583"/>
                  <a:gd name="connsiteY13" fmla="*/ 43352 h 1203727"/>
                  <a:gd name="connsiteX14" fmla="*/ 603902 w 962583"/>
                  <a:gd name="connsiteY14" fmla="*/ 62509 h 1203727"/>
                  <a:gd name="connsiteX15" fmla="*/ 658203 w 962583"/>
                  <a:gd name="connsiteY15" fmla="*/ 86690 h 1203727"/>
                  <a:gd name="connsiteX16" fmla="*/ 860341 w 962583"/>
                  <a:gd name="connsiteY16" fmla="*/ 234916 h 1203727"/>
                  <a:gd name="connsiteX17" fmla="*/ 862538 w 962583"/>
                  <a:gd name="connsiteY17" fmla="*/ 243709 h 1203727"/>
                  <a:gd name="connsiteX18" fmla="*/ 921861 w 962583"/>
                  <a:gd name="connsiteY18" fmla="*/ 312484 h 1203727"/>
                  <a:gd name="connsiteX19" fmla="*/ 921861 w 962583"/>
                  <a:gd name="connsiteY19" fmla="*/ 315939 h 1203727"/>
                  <a:gd name="connsiteX20" fmla="*/ 922175 w 962583"/>
                  <a:gd name="connsiteY20" fmla="*/ 380631 h 1203727"/>
                  <a:gd name="connsiteX21" fmla="*/ 890159 w 962583"/>
                  <a:gd name="connsiteY21" fmla="*/ 445951 h 1203727"/>
                  <a:gd name="connsiteX22" fmla="*/ 928453 w 962583"/>
                  <a:gd name="connsiteY22" fmla="*/ 526973 h 1203727"/>
                  <a:gd name="connsiteX23" fmla="*/ 961096 w 962583"/>
                  <a:gd name="connsiteY23" fmla="*/ 629664 h 1203727"/>
                  <a:gd name="connsiteX24" fmla="*/ 948227 w 962583"/>
                  <a:gd name="connsiteY24" fmla="*/ 657927 h 1203727"/>
                  <a:gd name="connsiteX25" fmla="*/ 924372 w 962583"/>
                  <a:gd name="connsiteY25" fmla="*/ 638143 h 1203727"/>
                  <a:gd name="connsiteX26" fmla="*/ 851552 w 962583"/>
                  <a:gd name="connsiteY26" fmla="*/ 459769 h 1203727"/>
                  <a:gd name="connsiteX27" fmla="*/ 836800 w 962583"/>
                  <a:gd name="connsiteY27" fmla="*/ 451290 h 1203727"/>
                  <a:gd name="connsiteX28" fmla="*/ 142501 w 962583"/>
                  <a:gd name="connsiteY28" fmla="*/ 451290 h 1203727"/>
                  <a:gd name="connsiteX29" fmla="*/ 126493 w 962583"/>
                  <a:gd name="connsiteY29" fmla="*/ 460083 h 1203727"/>
                  <a:gd name="connsiteX30" fmla="*/ 50848 w 962583"/>
                  <a:gd name="connsiteY30" fmla="*/ 656043 h 1203727"/>
                  <a:gd name="connsiteX31" fmla="*/ 54615 w 962583"/>
                  <a:gd name="connsiteY31" fmla="*/ 905076 h 1203727"/>
                  <a:gd name="connsiteX32" fmla="*/ 84747 w 962583"/>
                  <a:gd name="connsiteY32" fmla="*/ 983586 h 1203727"/>
                  <a:gd name="connsiteX33" fmla="*/ 87886 w 962583"/>
                  <a:gd name="connsiteY33" fmla="*/ 1008081 h 1203727"/>
                  <a:gd name="connsiteX34" fmla="*/ 58381 w 962583"/>
                  <a:gd name="connsiteY34" fmla="*/ 1138408 h 1203727"/>
                  <a:gd name="connsiteX35" fmla="*/ 84120 w 962583"/>
                  <a:gd name="connsiteY35" fmla="*/ 1164473 h 1203727"/>
                  <a:gd name="connsiteX36" fmla="*/ 235095 w 962583"/>
                  <a:gd name="connsiteY36" fmla="*/ 1129929 h 1203727"/>
                  <a:gd name="connsiteX37" fmla="*/ 252045 w 962583"/>
                  <a:gd name="connsiteY37" fmla="*/ 1130243 h 1203727"/>
                  <a:gd name="connsiteX38" fmla="*/ 473643 w 962583"/>
                  <a:gd name="connsiteY38" fmla="*/ 1165415 h 1203727"/>
                  <a:gd name="connsiteX39" fmla="*/ 687708 w 962583"/>
                  <a:gd name="connsiteY39" fmla="*/ 1142804 h 1203727"/>
                  <a:gd name="connsiteX40" fmla="*/ 714074 w 962583"/>
                  <a:gd name="connsiteY40" fmla="*/ 1155680 h 1203727"/>
                  <a:gd name="connsiteX41" fmla="*/ 696810 w 962583"/>
                  <a:gd name="connsiteY41" fmla="*/ 1179233 h 1203727"/>
                  <a:gd name="connsiteX42" fmla="*/ 558076 w 962583"/>
                  <a:gd name="connsiteY42" fmla="*/ 1201530 h 1203727"/>
                  <a:gd name="connsiteX43" fmla="*/ 545521 w 962583"/>
                  <a:gd name="connsiteY43" fmla="*/ 1203728 h 1203727"/>
                  <a:gd name="connsiteX44" fmla="*/ 428130 w 962583"/>
                  <a:gd name="connsiteY44" fmla="*/ 1203728 h 1203727"/>
                  <a:gd name="connsiteX45" fmla="*/ 418086 w 962583"/>
                  <a:gd name="connsiteY45" fmla="*/ 1201530 h 1203727"/>
                  <a:gd name="connsiteX46" fmla="*/ 296929 w 962583"/>
                  <a:gd name="connsiteY46" fmla="*/ 1181117 h 1203727"/>
                  <a:gd name="connsiteX47" fmla="*/ 179539 w 962583"/>
                  <a:gd name="connsiteY47" fmla="*/ 1181117 h 1203727"/>
                  <a:gd name="connsiteX48" fmla="*/ 173889 w 962583"/>
                  <a:gd name="connsiteY48" fmla="*/ 1182373 h 1203727"/>
                  <a:gd name="connsiteX49" fmla="*/ 87572 w 962583"/>
                  <a:gd name="connsiteY49" fmla="*/ 1203414 h 1203727"/>
                  <a:gd name="connsiteX50" fmla="*/ 64031 w 962583"/>
                  <a:gd name="connsiteY50" fmla="*/ 1203414 h 1203727"/>
                  <a:gd name="connsiteX51" fmla="*/ 61206 w 962583"/>
                  <a:gd name="connsiteY51" fmla="*/ 1201530 h 1203727"/>
                  <a:gd name="connsiteX52" fmla="*/ 21658 w 962583"/>
                  <a:gd name="connsiteY52" fmla="*/ 1130871 h 1203727"/>
                  <a:gd name="connsiteX53" fmla="*/ 48965 w 962583"/>
                  <a:gd name="connsiteY53" fmla="*/ 1012164 h 1203727"/>
                  <a:gd name="connsiteX54" fmla="*/ 46454 w 962583"/>
                  <a:gd name="connsiteY54" fmla="*/ 989867 h 1203727"/>
                  <a:gd name="connsiteX55" fmla="*/ 12241 w 962583"/>
                  <a:gd name="connsiteY55" fmla="*/ 891573 h 1203727"/>
                  <a:gd name="connsiteX56" fmla="*/ 0 w 962583"/>
                  <a:gd name="connsiteY56" fmla="*/ 820286 h 1203727"/>
                  <a:gd name="connsiteX57" fmla="*/ 314 w 962583"/>
                  <a:gd name="connsiteY57" fmla="*/ 735809 h 1203727"/>
                  <a:gd name="connsiteX58" fmla="*/ 489023 w 962583"/>
                  <a:gd name="connsiteY58" fmla="*/ 282022 h 1203727"/>
                  <a:gd name="connsiteX59" fmla="*/ 118960 w 962583"/>
                  <a:gd name="connsiteY59" fmla="*/ 282022 h 1203727"/>
                  <a:gd name="connsiteX60" fmla="*/ 94164 w 962583"/>
                  <a:gd name="connsiteY60" fmla="*/ 306517 h 1203727"/>
                  <a:gd name="connsiteX61" fmla="*/ 94164 w 962583"/>
                  <a:gd name="connsiteY61" fmla="*/ 390052 h 1203727"/>
                  <a:gd name="connsiteX62" fmla="*/ 117704 w 962583"/>
                  <a:gd name="connsiteY62" fmla="*/ 413605 h 1203727"/>
                  <a:gd name="connsiteX63" fmla="*/ 860341 w 962583"/>
                  <a:gd name="connsiteY63" fmla="*/ 413605 h 1203727"/>
                  <a:gd name="connsiteX64" fmla="*/ 883882 w 962583"/>
                  <a:gd name="connsiteY64" fmla="*/ 390052 h 1203727"/>
                  <a:gd name="connsiteX65" fmla="*/ 883882 w 962583"/>
                  <a:gd name="connsiteY65" fmla="*/ 309030 h 1203727"/>
                  <a:gd name="connsiteX66" fmla="*/ 856888 w 962583"/>
                  <a:gd name="connsiteY66" fmla="*/ 282022 h 1203727"/>
                  <a:gd name="connsiteX67" fmla="*/ 489023 w 962583"/>
                  <a:gd name="connsiteY67" fmla="*/ 282022 h 1203727"/>
                  <a:gd name="connsiteX68" fmla="*/ 822362 w 962583"/>
                  <a:gd name="connsiteY68" fmla="*/ 243709 h 1203727"/>
                  <a:gd name="connsiteX69" fmla="*/ 822676 w 962583"/>
                  <a:gd name="connsiteY69" fmla="*/ 239941 h 1203727"/>
                  <a:gd name="connsiteX70" fmla="*/ 666364 w 962583"/>
                  <a:gd name="connsiteY70" fmla="*/ 123432 h 1203727"/>
                  <a:gd name="connsiteX71" fmla="*/ 561843 w 962583"/>
                  <a:gd name="connsiteY71" fmla="*/ 69732 h 1203727"/>
                  <a:gd name="connsiteX72" fmla="*/ 538616 w 962583"/>
                  <a:gd name="connsiteY72" fmla="*/ 47749 h 1203727"/>
                  <a:gd name="connsiteX73" fmla="*/ 457007 w 962583"/>
                  <a:gd name="connsiteY73" fmla="*/ 41154 h 1203727"/>
                  <a:gd name="connsiteX74" fmla="*/ 408670 w 962583"/>
                  <a:gd name="connsiteY74" fmla="*/ 78839 h 1203727"/>
                  <a:gd name="connsiteX75" fmla="*/ 311995 w 962583"/>
                  <a:gd name="connsiteY75" fmla="*/ 123746 h 1203727"/>
                  <a:gd name="connsiteX76" fmla="*/ 155684 w 962583"/>
                  <a:gd name="connsiteY76" fmla="*/ 244024 h 1203727"/>
                  <a:gd name="connsiteX77" fmla="*/ 822362 w 962583"/>
                  <a:gd name="connsiteY77" fmla="*/ 243709 h 120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2583" h="1203727">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grpFill/>
              <a:ln w="3134"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8C76A9BA-43EB-FA9C-E486-50C6F242C9DD}"/>
                  </a:ext>
                </a:extLst>
              </p:cNvPr>
              <p:cNvSpPr/>
              <p:nvPr/>
            </p:nvSpPr>
            <p:spPr>
              <a:xfrm>
                <a:off x="8853920" y="5055100"/>
                <a:ext cx="451357" cy="602327"/>
              </a:xfrm>
              <a:custGeom>
                <a:avLst/>
                <a:gdLst>
                  <a:gd name="connsiteX0" fmla="*/ 44885 w 451357"/>
                  <a:gd name="connsiteY0" fmla="*/ 602013 h 602327"/>
                  <a:gd name="connsiteX1" fmla="*/ 1569 w 451357"/>
                  <a:gd name="connsiteY1" fmla="*/ 557106 h 602327"/>
                  <a:gd name="connsiteX2" fmla="*/ 314 w 451357"/>
                  <a:gd name="connsiteY2" fmla="*/ 540776 h 602327"/>
                  <a:gd name="connsiteX3" fmla="*/ 0 w 451357"/>
                  <a:gd name="connsiteY3" fmla="*/ 213861 h 602327"/>
                  <a:gd name="connsiteX4" fmla="*/ 10044 w 451357"/>
                  <a:gd name="connsiteY4" fmla="*/ 188738 h 602327"/>
                  <a:gd name="connsiteX5" fmla="*/ 94791 w 451357"/>
                  <a:gd name="connsiteY5" fmla="*/ 103947 h 602327"/>
                  <a:gd name="connsiteX6" fmla="*/ 119902 w 451357"/>
                  <a:gd name="connsiteY6" fmla="*/ 93898 h 602327"/>
                  <a:gd name="connsiteX7" fmla="*/ 286885 w 451357"/>
                  <a:gd name="connsiteY7" fmla="*/ 93898 h 602327"/>
                  <a:gd name="connsiteX8" fmla="*/ 301010 w 451357"/>
                  <a:gd name="connsiteY8" fmla="*/ 93898 h 602327"/>
                  <a:gd name="connsiteX9" fmla="*/ 301010 w 451357"/>
                  <a:gd name="connsiteY9" fmla="*/ 58411 h 602327"/>
                  <a:gd name="connsiteX10" fmla="*/ 359705 w 451357"/>
                  <a:gd name="connsiteY10" fmla="*/ 0 h 602327"/>
                  <a:gd name="connsiteX11" fmla="*/ 429072 w 451357"/>
                  <a:gd name="connsiteY11" fmla="*/ 0 h 602327"/>
                  <a:gd name="connsiteX12" fmla="*/ 451357 w 451357"/>
                  <a:gd name="connsiteY12" fmla="*/ 22297 h 602327"/>
                  <a:gd name="connsiteX13" fmla="*/ 451357 w 451357"/>
                  <a:gd name="connsiteY13" fmla="*/ 545486 h 602327"/>
                  <a:gd name="connsiteX14" fmla="*/ 414006 w 451357"/>
                  <a:gd name="connsiteY14" fmla="*/ 598873 h 602327"/>
                  <a:gd name="connsiteX15" fmla="*/ 406786 w 451357"/>
                  <a:gd name="connsiteY15" fmla="*/ 602328 h 602327"/>
                  <a:gd name="connsiteX16" fmla="*/ 44885 w 451357"/>
                  <a:gd name="connsiteY16" fmla="*/ 602013 h 602327"/>
                  <a:gd name="connsiteX17" fmla="*/ 37979 w 451357"/>
                  <a:gd name="connsiteY17" fmla="*/ 225794 h 602327"/>
                  <a:gd name="connsiteX18" fmla="*/ 37979 w 451357"/>
                  <a:gd name="connsiteY18" fmla="*/ 238984 h 602327"/>
                  <a:gd name="connsiteX19" fmla="*/ 37979 w 451357"/>
                  <a:gd name="connsiteY19" fmla="*/ 537321 h 602327"/>
                  <a:gd name="connsiteX20" fmla="*/ 64973 w 451357"/>
                  <a:gd name="connsiteY20" fmla="*/ 564329 h 602327"/>
                  <a:gd name="connsiteX21" fmla="*/ 386698 w 451357"/>
                  <a:gd name="connsiteY21" fmla="*/ 564329 h 602327"/>
                  <a:gd name="connsiteX22" fmla="*/ 413692 w 451357"/>
                  <a:gd name="connsiteY22" fmla="*/ 537321 h 602327"/>
                  <a:gd name="connsiteX23" fmla="*/ 413692 w 451357"/>
                  <a:gd name="connsiteY23" fmla="*/ 144772 h 602327"/>
                  <a:gd name="connsiteX24" fmla="*/ 413692 w 451357"/>
                  <a:gd name="connsiteY24" fmla="*/ 131582 h 602327"/>
                  <a:gd name="connsiteX25" fmla="*/ 257380 w 451357"/>
                  <a:gd name="connsiteY25" fmla="*/ 131897 h 602327"/>
                  <a:gd name="connsiteX26" fmla="*/ 245767 w 451357"/>
                  <a:gd name="connsiteY26" fmla="*/ 138491 h 602327"/>
                  <a:gd name="connsiteX27" fmla="*/ 168553 w 451357"/>
                  <a:gd name="connsiteY27" fmla="*/ 215745 h 602327"/>
                  <a:gd name="connsiteX28" fmla="*/ 143443 w 451357"/>
                  <a:gd name="connsiteY28" fmla="*/ 226108 h 602327"/>
                  <a:gd name="connsiteX29" fmla="*/ 37979 w 451357"/>
                  <a:gd name="connsiteY29" fmla="*/ 225794 h 602327"/>
                  <a:gd name="connsiteX30" fmla="*/ 199627 w 451357"/>
                  <a:gd name="connsiteY30" fmla="*/ 131582 h 602327"/>
                  <a:gd name="connsiteX31" fmla="*/ 125865 w 451357"/>
                  <a:gd name="connsiteY31" fmla="*/ 131582 h 602327"/>
                  <a:gd name="connsiteX32" fmla="*/ 119588 w 451357"/>
                  <a:gd name="connsiteY32" fmla="*/ 133467 h 602327"/>
                  <a:gd name="connsiteX33" fmla="*/ 65287 w 451357"/>
                  <a:gd name="connsiteY33" fmla="*/ 187796 h 602327"/>
                  <a:gd name="connsiteX34" fmla="*/ 139048 w 451357"/>
                  <a:gd name="connsiteY34" fmla="*/ 187796 h 602327"/>
                  <a:gd name="connsiteX35" fmla="*/ 146267 w 451357"/>
                  <a:gd name="connsiteY35" fmla="*/ 184655 h 602327"/>
                  <a:gd name="connsiteX36" fmla="*/ 199627 w 451357"/>
                  <a:gd name="connsiteY36" fmla="*/ 131582 h 602327"/>
                  <a:gd name="connsiteX37" fmla="*/ 413378 w 451357"/>
                  <a:gd name="connsiteY37" fmla="*/ 37685 h 602327"/>
                  <a:gd name="connsiteX38" fmla="*/ 357508 w 451357"/>
                  <a:gd name="connsiteY38" fmla="*/ 37685 h 602327"/>
                  <a:gd name="connsiteX39" fmla="*/ 339617 w 451357"/>
                  <a:gd name="connsiteY39" fmla="*/ 53073 h 602327"/>
                  <a:gd name="connsiteX40" fmla="*/ 339303 w 451357"/>
                  <a:gd name="connsiteY40" fmla="*/ 93584 h 602327"/>
                  <a:gd name="connsiteX41" fmla="*/ 413692 w 451357"/>
                  <a:gd name="connsiteY41" fmla="*/ 93584 h 602327"/>
                  <a:gd name="connsiteX42" fmla="*/ 413378 w 451357"/>
                  <a:gd name="connsiteY42" fmla="*/ 37685 h 6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1357" h="60232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grpFill/>
              <a:ln w="3134"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E22BDFD6-F07E-62FF-DC0B-D0CBB3E6BD35}"/>
                  </a:ext>
                </a:extLst>
              </p:cNvPr>
              <p:cNvSpPr/>
              <p:nvPr/>
            </p:nvSpPr>
            <p:spPr>
              <a:xfrm>
                <a:off x="8271519" y="4979277"/>
                <a:ext cx="600619" cy="433198"/>
              </a:xfrm>
              <a:custGeom>
                <a:avLst/>
                <a:gdLst>
                  <a:gd name="connsiteX0" fmla="*/ 320628 w 600619"/>
                  <a:gd name="connsiteY0" fmla="*/ 319830 h 433198"/>
                  <a:gd name="connsiteX1" fmla="*/ 412909 w 600619"/>
                  <a:gd name="connsiteY1" fmla="*/ 402423 h 433198"/>
                  <a:gd name="connsiteX2" fmla="*/ 386857 w 600619"/>
                  <a:gd name="connsiteY2" fmla="*/ 433199 h 433198"/>
                  <a:gd name="connsiteX3" fmla="*/ 214224 w 600619"/>
                  <a:gd name="connsiteY3" fmla="*/ 433199 h 433198"/>
                  <a:gd name="connsiteX4" fmla="*/ 188486 w 600619"/>
                  <a:gd name="connsiteY4" fmla="*/ 403993 h 433198"/>
                  <a:gd name="connsiteX5" fmla="*/ 273861 w 600619"/>
                  <a:gd name="connsiteY5" fmla="*/ 320459 h 433198"/>
                  <a:gd name="connsiteX6" fmla="*/ 280452 w 600619"/>
                  <a:gd name="connsiteY6" fmla="*/ 319830 h 433198"/>
                  <a:gd name="connsiteX7" fmla="*/ 281708 w 600619"/>
                  <a:gd name="connsiteY7" fmla="*/ 317318 h 433198"/>
                  <a:gd name="connsiteX8" fmla="*/ 258480 w 600619"/>
                  <a:gd name="connsiteY8" fmla="*/ 284344 h 433198"/>
                  <a:gd name="connsiteX9" fmla="*/ 215793 w 600619"/>
                  <a:gd name="connsiteY9" fmla="*/ 279948 h 433198"/>
                  <a:gd name="connsiteX10" fmla="*/ 106877 w 600619"/>
                  <a:gd name="connsiteY10" fmla="*/ 262361 h 433198"/>
                  <a:gd name="connsiteX11" fmla="*/ 47554 w 600619"/>
                  <a:gd name="connsiteY11" fmla="*/ 207404 h 433198"/>
                  <a:gd name="connsiteX12" fmla="*/ 4867 w 600619"/>
                  <a:gd name="connsiteY12" fmla="*/ 71739 h 433198"/>
                  <a:gd name="connsiteX13" fmla="*/ 158 w 600619"/>
                  <a:gd name="connsiteY13" fmla="*/ 23691 h 433198"/>
                  <a:gd name="connsiteX14" fmla="*/ 12714 w 600619"/>
                  <a:gd name="connsiteY14" fmla="*/ 1080 h 433198"/>
                  <a:gd name="connsiteX15" fmla="*/ 35941 w 600619"/>
                  <a:gd name="connsiteY15" fmla="*/ 9874 h 433198"/>
                  <a:gd name="connsiteX16" fmla="*/ 65759 w 600619"/>
                  <a:gd name="connsiteY16" fmla="*/ 32170 h 433198"/>
                  <a:gd name="connsiteX17" fmla="*/ 184091 w 600619"/>
                  <a:gd name="connsiteY17" fmla="*/ 76136 h 433198"/>
                  <a:gd name="connsiteX18" fmla="*/ 298029 w 600619"/>
                  <a:gd name="connsiteY18" fmla="*/ 161555 h 433198"/>
                  <a:gd name="connsiteX19" fmla="*/ 300854 w 600619"/>
                  <a:gd name="connsiteY19" fmla="*/ 165009 h 433198"/>
                  <a:gd name="connsiteX20" fmla="*/ 305876 w 600619"/>
                  <a:gd name="connsiteY20" fmla="*/ 157158 h 433198"/>
                  <a:gd name="connsiteX21" fmla="*/ 412909 w 600619"/>
                  <a:gd name="connsiteY21" fmla="*/ 76764 h 433198"/>
                  <a:gd name="connsiteX22" fmla="*/ 520255 w 600619"/>
                  <a:gd name="connsiteY22" fmla="*/ 39393 h 433198"/>
                  <a:gd name="connsiteX23" fmla="*/ 569848 w 600619"/>
                  <a:gd name="connsiteY23" fmla="*/ 5163 h 433198"/>
                  <a:gd name="connsiteX24" fmla="*/ 589308 w 600619"/>
                  <a:gd name="connsiteY24" fmla="*/ 1080 h 433198"/>
                  <a:gd name="connsiteX25" fmla="*/ 600608 w 600619"/>
                  <a:gd name="connsiteY25" fmla="*/ 18981 h 433198"/>
                  <a:gd name="connsiteX26" fmla="*/ 593703 w 600619"/>
                  <a:gd name="connsiteY26" fmla="*/ 86499 h 433198"/>
                  <a:gd name="connsiteX27" fmla="*/ 571104 w 600619"/>
                  <a:gd name="connsiteY27" fmla="*/ 170034 h 433198"/>
                  <a:gd name="connsiteX28" fmla="*/ 401295 w 600619"/>
                  <a:gd name="connsiteY28" fmla="*/ 279633 h 433198"/>
                  <a:gd name="connsiteX29" fmla="*/ 342286 w 600619"/>
                  <a:gd name="connsiteY29" fmla="*/ 283716 h 433198"/>
                  <a:gd name="connsiteX30" fmla="*/ 320628 w 600619"/>
                  <a:gd name="connsiteY30" fmla="*/ 319830 h 433198"/>
                  <a:gd name="connsiteX31" fmla="*/ 560118 w 600619"/>
                  <a:gd name="connsiteY31" fmla="*/ 64203 h 433198"/>
                  <a:gd name="connsiteX32" fmla="*/ 555096 w 600619"/>
                  <a:gd name="connsiteY32" fmla="*/ 65459 h 433198"/>
                  <a:gd name="connsiteX33" fmla="*/ 416989 w 600619"/>
                  <a:gd name="connsiteY33" fmla="*/ 116647 h 433198"/>
                  <a:gd name="connsiteX34" fmla="*/ 322512 w 600619"/>
                  <a:gd name="connsiteY34" fmla="*/ 218710 h 433198"/>
                  <a:gd name="connsiteX35" fmla="*/ 321884 w 600619"/>
                  <a:gd name="connsiteY35" fmla="*/ 231585 h 433198"/>
                  <a:gd name="connsiteX36" fmla="*/ 335067 w 600619"/>
                  <a:gd name="connsiteY36" fmla="*/ 217454 h 433198"/>
                  <a:gd name="connsiteX37" fmla="*/ 429230 w 600619"/>
                  <a:gd name="connsiteY37" fmla="*/ 162811 h 433198"/>
                  <a:gd name="connsiteX38" fmla="*/ 454654 w 600619"/>
                  <a:gd name="connsiteY38" fmla="*/ 175058 h 433198"/>
                  <a:gd name="connsiteX39" fmla="*/ 439902 w 600619"/>
                  <a:gd name="connsiteY39" fmla="*/ 198925 h 433198"/>
                  <a:gd name="connsiteX40" fmla="*/ 380265 w 600619"/>
                  <a:gd name="connsiteY40" fmla="*/ 228445 h 433198"/>
                  <a:gd name="connsiteX41" fmla="*/ 363630 w 600619"/>
                  <a:gd name="connsiteY41" fmla="*/ 242891 h 433198"/>
                  <a:gd name="connsiteX42" fmla="*/ 426719 w 600619"/>
                  <a:gd name="connsiteY42" fmla="*/ 242577 h 433198"/>
                  <a:gd name="connsiteX43" fmla="*/ 531241 w 600619"/>
                  <a:gd name="connsiteY43" fmla="*/ 171604 h 433198"/>
                  <a:gd name="connsiteX44" fmla="*/ 554782 w 600619"/>
                  <a:gd name="connsiteY44" fmla="*/ 96862 h 433198"/>
                  <a:gd name="connsiteX45" fmla="*/ 560118 w 600619"/>
                  <a:gd name="connsiteY45" fmla="*/ 64203 h 433198"/>
                  <a:gd name="connsiteX46" fmla="*/ 42846 w 600619"/>
                  <a:gd name="connsiteY46" fmla="*/ 64203 h 433198"/>
                  <a:gd name="connsiteX47" fmla="*/ 69212 w 600619"/>
                  <a:gd name="connsiteY47" fmla="*/ 170034 h 433198"/>
                  <a:gd name="connsiteX48" fmla="*/ 235567 w 600619"/>
                  <a:gd name="connsiteY48" fmla="*/ 240693 h 433198"/>
                  <a:gd name="connsiteX49" fmla="*/ 164945 w 600619"/>
                  <a:gd name="connsiteY49" fmla="*/ 199868 h 433198"/>
                  <a:gd name="connsiteX50" fmla="*/ 146740 w 600619"/>
                  <a:gd name="connsiteY50" fmla="*/ 176000 h 433198"/>
                  <a:gd name="connsiteX51" fmla="*/ 174989 w 600619"/>
                  <a:gd name="connsiteY51" fmla="*/ 163439 h 433198"/>
                  <a:gd name="connsiteX52" fmla="*/ 269152 w 600619"/>
                  <a:gd name="connsiteY52" fmla="*/ 220280 h 433198"/>
                  <a:gd name="connsiteX53" fmla="*/ 280138 w 600619"/>
                  <a:gd name="connsiteY53" fmla="*/ 231899 h 433198"/>
                  <a:gd name="connsiteX54" fmla="*/ 279196 w 600619"/>
                  <a:gd name="connsiteY54" fmla="*/ 219652 h 433198"/>
                  <a:gd name="connsiteX55" fmla="*/ 182208 w 600619"/>
                  <a:gd name="connsiteY55" fmla="*/ 115705 h 433198"/>
                  <a:gd name="connsiteX56" fmla="*/ 88672 w 600619"/>
                  <a:gd name="connsiteY56" fmla="*/ 85243 h 433198"/>
                  <a:gd name="connsiteX57" fmla="*/ 42846 w 600619"/>
                  <a:gd name="connsiteY57" fmla="*/ 64203 h 433198"/>
                  <a:gd name="connsiteX58" fmla="*/ 230545 w 600619"/>
                  <a:gd name="connsiteY58" fmla="*/ 394572 h 433198"/>
                  <a:gd name="connsiteX59" fmla="*/ 372418 w 600619"/>
                  <a:gd name="connsiteY59" fmla="*/ 394572 h 433198"/>
                  <a:gd name="connsiteX60" fmla="*/ 324395 w 600619"/>
                  <a:gd name="connsiteY60" fmla="*/ 358457 h 433198"/>
                  <a:gd name="connsiteX61" fmla="*/ 277627 w 600619"/>
                  <a:gd name="connsiteY61" fmla="*/ 358457 h 433198"/>
                  <a:gd name="connsiteX62" fmla="*/ 230545 w 600619"/>
                  <a:gd name="connsiteY62" fmla="*/ 394572 h 43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0619" h="433198">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grpFill/>
              <a:ln w="3134"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1A3D0AD-93FA-0D4E-05B4-F79E614076DA}"/>
                  </a:ext>
                </a:extLst>
              </p:cNvPr>
              <p:cNvSpPr/>
              <p:nvPr/>
            </p:nvSpPr>
            <p:spPr>
              <a:xfrm>
                <a:off x="8181906" y="5278229"/>
                <a:ext cx="127163" cy="219298"/>
              </a:xfrm>
              <a:custGeom>
                <a:avLst/>
                <a:gdLst>
                  <a:gd name="connsiteX0" fmla="*/ 0 w 127163"/>
                  <a:gd name="connsiteY0" fmla="*/ 19623 h 219298"/>
                  <a:gd name="connsiteX1" fmla="*/ 16322 w 127163"/>
                  <a:gd name="connsiteY1" fmla="*/ 152 h 219298"/>
                  <a:gd name="connsiteX2" fmla="*/ 37665 w 127163"/>
                  <a:gd name="connsiteY2" fmla="*/ 17424 h 219298"/>
                  <a:gd name="connsiteX3" fmla="*/ 51476 w 127163"/>
                  <a:gd name="connsiteY3" fmla="*/ 75522 h 219298"/>
                  <a:gd name="connsiteX4" fmla="*/ 118332 w 127163"/>
                  <a:gd name="connsiteY4" fmla="*/ 184179 h 219298"/>
                  <a:gd name="connsiteX5" fmla="*/ 121471 w 127163"/>
                  <a:gd name="connsiteY5" fmla="*/ 214013 h 219298"/>
                  <a:gd name="connsiteX6" fmla="*/ 92594 w 127163"/>
                  <a:gd name="connsiteY6" fmla="*/ 211501 h 219298"/>
                  <a:gd name="connsiteX7" fmla="*/ 628 w 127163"/>
                  <a:gd name="connsiteY7" fmla="*/ 24647 h 219298"/>
                  <a:gd name="connsiteX8" fmla="*/ 0 w 127163"/>
                  <a:gd name="connsiteY8" fmla="*/ 19623 h 2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63" h="219298">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grpFill/>
              <a:ln w="313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42032AEB-3D0E-29E0-F99B-78465249C7BD}"/>
                  </a:ext>
                </a:extLst>
              </p:cNvPr>
              <p:cNvSpPr/>
              <p:nvPr/>
            </p:nvSpPr>
            <p:spPr>
              <a:xfrm>
                <a:off x="8497354" y="5525216"/>
                <a:ext cx="150347" cy="37684"/>
              </a:xfrm>
              <a:custGeom>
                <a:avLst/>
                <a:gdLst>
                  <a:gd name="connsiteX0" fmla="*/ 75017 w 150347"/>
                  <a:gd name="connsiteY0" fmla="*/ 37685 h 37684"/>
                  <a:gd name="connsiteX1" fmla="*/ 22285 w 150347"/>
                  <a:gd name="connsiteY1" fmla="*/ 37685 h 37684"/>
                  <a:gd name="connsiteX2" fmla="*/ 0 w 150347"/>
                  <a:gd name="connsiteY2" fmla="*/ 18842 h 37684"/>
                  <a:gd name="connsiteX3" fmla="*/ 22285 w 150347"/>
                  <a:gd name="connsiteY3" fmla="*/ 0 h 37684"/>
                  <a:gd name="connsiteX4" fmla="*/ 128062 w 150347"/>
                  <a:gd name="connsiteY4" fmla="*/ 0 h 37684"/>
                  <a:gd name="connsiteX5" fmla="*/ 150348 w 150347"/>
                  <a:gd name="connsiteY5" fmla="*/ 18842 h 37684"/>
                  <a:gd name="connsiteX6" fmla="*/ 128062 w 150347"/>
                  <a:gd name="connsiteY6" fmla="*/ 37685 h 37684"/>
                  <a:gd name="connsiteX7" fmla="*/ 75017 w 150347"/>
                  <a:gd name="connsiteY7" fmla="*/ 37685 h 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47" h="37684">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grpFill/>
              <a:ln w="313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20646642-2D1A-9D79-E895-4CB530BE5522}"/>
                  </a:ext>
                </a:extLst>
              </p:cNvPr>
              <p:cNvSpPr/>
              <p:nvPr/>
            </p:nvSpPr>
            <p:spPr>
              <a:xfrm>
                <a:off x="8422013" y="5449690"/>
                <a:ext cx="74722" cy="37981"/>
              </a:xfrm>
              <a:custGeom>
                <a:avLst/>
                <a:gdLst>
                  <a:gd name="connsiteX0" fmla="*/ 37047 w 74722"/>
                  <a:gd name="connsiteY0" fmla="*/ 37842 h 37981"/>
                  <a:gd name="connsiteX1" fmla="*/ 18214 w 74722"/>
                  <a:gd name="connsiteY1" fmla="*/ 37842 h 37981"/>
                  <a:gd name="connsiteX2" fmla="*/ 9 w 74722"/>
                  <a:gd name="connsiteY2" fmla="*/ 18685 h 37981"/>
                  <a:gd name="connsiteX3" fmla="*/ 17901 w 74722"/>
                  <a:gd name="connsiteY3" fmla="*/ 471 h 37981"/>
                  <a:gd name="connsiteX4" fmla="*/ 56508 w 74722"/>
                  <a:gd name="connsiteY4" fmla="*/ 471 h 37981"/>
                  <a:gd name="connsiteX5" fmla="*/ 74713 w 74722"/>
                  <a:gd name="connsiteY5" fmla="*/ 19627 h 37981"/>
                  <a:gd name="connsiteX6" fmla="*/ 56821 w 74722"/>
                  <a:gd name="connsiteY6" fmla="*/ 37842 h 37981"/>
                  <a:gd name="connsiteX7" fmla="*/ 37047 w 74722"/>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2" h="37981">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6AE5A4D4-03A6-C1DF-1680-454AACE62CBE}"/>
                  </a:ext>
                </a:extLst>
              </p:cNvPr>
              <p:cNvSpPr/>
              <p:nvPr/>
            </p:nvSpPr>
            <p:spPr>
              <a:xfrm>
                <a:off x="8534705" y="5450021"/>
                <a:ext cx="75017" cy="37667"/>
              </a:xfrm>
              <a:custGeom>
                <a:avLst/>
                <a:gdLst>
                  <a:gd name="connsiteX0" fmla="*/ 38607 w 75017"/>
                  <a:gd name="connsiteY0" fmla="*/ 140 h 37667"/>
                  <a:gd name="connsiteX1" fmla="*/ 57440 w 75017"/>
                  <a:gd name="connsiteY1" fmla="*/ 140 h 37667"/>
                  <a:gd name="connsiteX2" fmla="*/ 75017 w 75017"/>
                  <a:gd name="connsiteY2" fmla="*/ 18668 h 37667"/>
                  <a:gd name="connsiteX3" fmla="*/ 57440 w 75017"/>
                  <a:gd name="connsiteY3" fmla="*/ 37196 h 37667"/>
                  <a:gd name="connsiteX4" fmla="*/ 17577 w 75017"/>
                  <a:gd name="connsiteY4" fmla="*/ 37196 h 37667"/>
                  <a:gd name="connsiteX5" fmla="*/ 0 w 75017"/>
                  <a:gd name="connsiteY5" fmla="*/ 18668 h 37667"/>
                  <a:gd name="connsiteX6" fmla="*/ 17577 w 75017"/>
                  <a:gd name="connsiteY6" fmla="*/ 140 h 37667"/>
                  <a:gd name="connsiteX7" fmla="*/ 38607 w 75017"/>
                  <a:gd name="connsiteY7" fmla="*/ 140 h 3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17" h="3766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grpFill/>
              <a:ln w="313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CDBEBF66-E3D6-2EAB-645F-0F94F9CC3777}"/>
                  </a:ext>
                </a:extLst>
              </p:cNvPr>
              <p:cNvSpPr/>
              <p:nvPr/>
            </p:nvSpPr>
            <p:spPr>
              <a:xfrm>
                <a:off x="8647692" y="5449690"/>
                <a:ext cx="74721" cy="37981"/>
              </a:xfrm>
              <a:custGeom>
                <a:avLst/>
                <a:gdLst>
                  <a:gd name="connsiteX0" fmla="*/ 37047 w 74721"/>
                  <a:gd name="connsiteY0" fmla="*/ 37842 h 37981"/>
                  <a:gd name="connsiteX1" fmla="*/ 18214 w 74721"/>
                  <a:gd name="connsiteY1" fmla="*/ 37842 h 37981"/>
                  <a:gd name="connsiteX2" fmla="*/ 9 w 74721"/>
                  <a:gd name="connsiteY2" fmla="*/ 18685 h 37981"/>
                  <a:gd name="connsiteX3" fmla="*/ 17901 w 74721"/>
                  <a:gd name="connsiteY3" fmla="*/ 471 h 37981"/>
                  <a:gd name="connsiteX4" fmla="*/ 56508 w 74721"/>
                  <a:gd name="connsiteY4" fmla="*/ 471 h 37981"/>
                  <a:gd name="connsiteX5" fmla="*/ 74712 w 74721"/>
                  <a:gd name="connsiteY5" fmla="*/ 19627 h 37981"/>
                  <a:gd name="connsiteX6" fmla="*/ 56822 w 74721"/>
                  <a:gd name="connsiteY6" fmla="*/ 37842 h 37981"/>
                  <a:gd name="connsiteX7" fmla="*/ 37047 w 74721"/>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1" h="3798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6C5CC94F-F506-5CE0-AB73-B1920AAB950E}"/>
                  </a:ext>
                </a:extLst>
              </p:cNvPr>
              <p:cNvSpPr/>
              <p:nvPr/>
            </p:nvSpPr>
            <p:spPr>
              <a:xfrm>
                <a:off x="8572048" y="4547298"/>
                <a:ext cx="56201" cy="37920"/>
              </a:xfrm>
              <a:custGeom>
                <a:avLst/>
                <a:gdLst>
                  <a:gd name="connsiteX0" fmla="*/ 28886 w 56201"/>
                  <a:gd name="connsiteY0" fmla="*/ 0 h 37920"/>
                  <a:gd name="connsiteX1" fmla="*/ 35791 w 56201"/>
                  <a:gd name="connsiteY1" fmla="*/ 0 h 37920"/>
                  <a:gd name="connsiteX2" fmla="*/ 56193 w 56201"/>
                  <a:gd name="connsiteY2" fmla="*/ 18214 h 37920"/>
                  <a:gd name="connsiteX3" fmla="*/ 35791 w 56201"/>
                  <a:gd name="connsiteY3" fmla="*/ 37685 h 37920"/>
                  <a:gd name="connsiteX4" fmla="*/ 20411 w 56201"/>
                  <a:gd name="connsiteY4" fmla="*/ 37685 h 37920"/>
                  <a:gd name="connsiteX5" fmla="*/ 9 w 56201"/>
                  <a:gd name="connsiteY5" fmla="*/ 18214 h 37920"/>
                  <a:gd name="connsiteX6" fmla="*/ 20411 w 56201"/>
                  <a:gd name="connsiteY6" fmla="*/ 0 h 37920"/>
                  <a:gd name="connsiteX7" fmla="*/ 28886 w 56201"/>
                  <a:gd name="connsiteY7" fmla="*/ 0 h 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1" h="37920">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grpFill/>
              <a:ln w="313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6A430B7F-8D88-AA40-908E-81BD4E301CBE}"/>
                  </a:ext>
                </a:extLst>
              </p:cNvPr>
              <p:cNvSpPr/>
              <p:nvPr/>
            </p:nvSpPr>
            <p:spPr>
              <a:xfrm>
                <a:off x="8384043" y="4622196"/>
                <a:ext cx="56184" cy="37981"/>
              </a:xfrm>
              <a:custGeom>
                <a:avLst/>
                <a:gdLst>
                  <a:gd name="connsiteX0" fmla="*/ 27307 w 56184"/>
                  <a:gd name="connsiteY0" fmla="*/ 37842 h 37981"/>
                  <a:gd name="connsiteX1" fmla="*/ 17891 w 56184"/>
                  <a:gd name="connsiteY1" fmla="*/ 37842 h 37981"/>
                  <a:gd name="connsiteX2" fmla="*/ 0 w 56184"/>
                  <a:gd name="connsiteY2" fmla="*/ 19313 h 37981"/>
                  <a:gd name="connsiteX3" fmla="*/ 17263 w 56184"/>
                  <a:gd name="connsiteY3" fmla="*/ 471 h 37981"/>
                  <a:gd name="connsiteX4" fmla="*/ 38293 w 56184"/>
                  <a:gd name="connsiteY4" fmla="*/ 471 h 37981"/>
                  <a:gd name="connsiteX5" fmla="*/ 56184 w 56184"/>
                  <a:gd name="connsiteY5" fmla="*/ 18685 h 37981"/>
                  <a:gd name="connsiteX6" fmla="*/ 38921 w 56184"/>
                  <a:gd name="connsiteY6" fmla="*/ 37528 h 37981"/>
                  <a:gd name="connsiteX7" fmla="*/ 27307 w 56184"/>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981">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grpFill/>
              <a:ln w="3134"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92F211EB-93CE-7AE2-AA09-821BB677A37B}"/>
                  </a:ext>
                </a:extLst>
              </p:cNvPr>
              <p:cNvSpPr/>
              <p:nvPr/>
            </p:nvSpPr>
            <p:spPr>
              <a:xfrm>
                <a:off x="8497031" y="4622432"/>
                <a:ext cx="56514" cy="37745"/>
              </a:xfrm>
              <a:custGeom>
                <a:avLst/>
                <a:gdLst>
                  <a:gd name="connsiteX0" fmla="*/ 27630 w 56514"/>
                  <a:gd name="connsiteY0" fmla="*/ 37606 h 37745"/>
                  <a:gd name="connsiteX1" fmla="*/ 20724 w 56514"/>
                  <a:gd name="connsiteY1" fmla="*/ 37606 h 37745"/>
                  <a:gd name="connsiteX2" fmla="*/ 8 w 56514"/>
                  <a:gd name="connsiteY2" fmla="*/ 18450 h 37745"/>
                  <a:gd name="connsiteX3" fmla="*/ 20411 w 56514"/>
                  <a:gd name="connsiteY3" fmla="*/ 236 h 37745"/>
                  <a:gd name="connsiteX4" fmla="*/ 35791 w 56514"/>
                  <a:gd name="connsiteY4" fmla="*/ 236 h 37745"/>
                  <a:gd name="connsiteX5" fmla="*/ 56507 w 56514"/>
                  <a:gd name="connsiteY5" fmla="*/ 19392 h 37745"/>
                  <a:gd name="connsiteX6" fmla="*/ 36104 w 56514"/>
                  <a:gd name="connsiteY6" fmla="*/ 37606 h 37745"/>
                  <a:gd name="connsiteX7" fmla="*/ 27630 w 56514"/>
                  <a:gd name="connsiteY7" fmla="*/ 37606 h 3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4" h="37745">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grpFill/>
              <a:ln w="3134"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61D8300E-6E3B-7C7D-9CD0-E1AD589211C0}"/>
                  </a:ext>
                </a:extLst>
              </p:cNvPr>
              <p:cNvSpPr/>
              <p:nvPr/>
            </p:nvSpPr>
            <p:spPr>
              <a:xfrm>
                <a:off x="8609999" y="4622275"/>
                <a:ext cx="56229" cy="38042"/>
              </a:xfrm>
              <a:custGeom>
                <a:avLst/>
                <a:gdLst>
                  <a:gd name="connsiteX0" fmla="*/ 27344 w 56229"/>
                  <a:gd name="connsiteY0" fmla="*/ 37763 h 38042"/>
                  <a:gd name="connsiteX1" fmla="*/ 16672 w 56229"/>
                  <a:gd name="connsiteY1" fmla="*/ 37763 h 38042"/>
                  <a:gd name="connsiteX2" fmla="*/ 37 w 56229"/>
                  <a:gd name="connsiteY2" fmla="*/ 19549 h 38042"/>
                  <a:gd name="connsiteX3" fmla="*/ 16986 w 56229"/>
                  <a:gd name="connsiteY3" fmla="*/ 393 h 38042"/>
                  <a:gd name="connsiteX4" fmla="*/ 35819 w 56229"/>
                  <a:gd name="connsiteY4" fmla="*/ 79 h 38042"/>
                  <a:gd name="connsiteX5" fmla="*/ 56221 w 56229"/>
                  <a:gd name="connsiteY5" fmla="*/ 18293 h 38042"/>
                  <a:gd name="connsiteX6" fmla="*/ 35505 w 56229"/>
                  <a:gd name="connsiteY6" fmla="*/ 37449 h 38042"/>
                  <a:gd name="connsiteX7" fmla="*/ 27344 w 56229"/>
                  <a:gd name="connsiteY7" fmla="*/ 37763 h 38042"/>
                  <a:gd name="connsiteX8" fmla="*/ 27344 w 56229"/>
                  <a:gd name="connsiteY8" fmla="*/ 37763 h 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29" h="38042">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grpFill/>
              <a:ln w="3134"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47E0A130-BDEF-5C95-84F6-D67A4C29EF35}"/>
                  </a:ext>
                </a:extLst>
              </p:cNvPr>
              <p:cNvSpPr/>
              <p:nvPr/>
            </p:nvSpPr>
            <p:spPr>
              <a:xfrm>
                <a:off x="8722718" y="4622528"/>
                <a:ext cx="56184" cy="37649"/>
              </a:xfrm>
              <a:custGeom>
                <a:avLst/>
                <a:gdLst>
                  <a:gd name="connsiteX0" fmla="*/ 28249 w 56184"/>
                  <a:gd name="connsiteY0" fmla="*/ 140 h 37649"/>
                  <a:gd name="connsiteX1" fmla="*/ 32957 w 56184"/>
                  <a:gd name="connsiteY1" fmla="*/ 140 h 37649"/>
                  <a:gd name="connsiteX2" fmla="*/ 56184 w 56184"/>
                  <a:gd name="connsiteY2" fmla="*/ 18982 h 37649"/>
                  <a:gd name="connsiteX3" fmla="*/ 32643 w 56184"/>
                  <a:gd name="connsiteY3" fmla="*/ 37510 h 37649"/>
                  <a:gd name="connsiteX4" fmla="*/ 19774 w 56184"/>
                  <a:gd name="connsiteY4" fmla="*/ 37510 h 37649"/>
                  <a:gd name="connsiteX5" fmla="*/ 0 w 56184"/>
                  <a:gd name="connsiteY5" fmla="*/ 18668 h 37649"/>
                  <a:gd name="connsiteX6" fmla="*/ 20088 w 56184"/>
                  <a:gd name="connsiteY6" fmla="*/ 140 h 37649"/>
                  <a:gd name="connsiteX7" fmla="*/ 28249 w 56184"/>
                  <a:gd name="connsiteY7" fmla="*/ 140 h 3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649">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grpFill/>
              <a:ln w="3134"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F89CE1FD-9BE8-71AE-50DF-B6A34F8D89F2}"/>
                  </a:ext>
                </a:extLst>
              </p:cNvPr>
              <p:cNvSpPr/>
              <p:nvPr/>
            </p:nvSpPr>
            <p:spPr>
              <a:xfrm>
                <a:off x="8929564" y="5318578"/>
                <a:ext cx="300931" cy="263164"/>
              </a:xfrm>
              <a:custGeom>
                <a:avLst/>
                <a:gdLst>
                  <a:gd name="connsiteX0" fmla="*/ 150348 w 300931"/>
                  <a:gd name="connsiteY0" fmla="*/ 263165 h 263164"/>
                  <a:gd name="connsiteX1" fmla="*/ 59951 w 300931"/>
                  <a:gd name="connsiteY1" fmla="*/ 263165 h 263164"/>
                  <a:gd name="connsiteX2" fmla="*/ 0 w 300931"/>
                  <a:gd name="connsiteY2" fmla="*/ 203812 h 263164"/>
                  <a:gd name="connsiteX3" fmla="*/ 0 w 300931"/>
                  <a:gd name="connsiteY3" fmla="*/ 59354 h 263164"/>
                  <a:gd name="connsiteX4" fmla="*/ 58695 w 300931"/>
                  <a:gd name="connsiteY4" fmla="*/ 0 h 263164"/>
                  <a:gd name="connsiteX5" fmla="*/ 242000 w 300931"/>
                  <a:gd name="connsiteY5" fmla="*/ 0 h 263164"/>
                  <a:gd name="connsiteX6" fmla="*/ 300696 w 300931"/>
                  <a:gd name="connsiteY6" fmla="*/ 58097 h 263164"/>
                  <a:gd name="connsiteX7" fmla="*/ 300696 w 300931"/>
                  <a:gd name="connsiteY7" fmla="*/ 205068 h 263164"/>
                  <a:gd name="connsiteX8" fmla="*/ 242000 w 300931"/>
                  <a:gd name="connsiteY8" fmla="*/ 263165 h 263164"/>
                  <a:gd name="connsiteX9" fmla="*/ 150348 w 300931"/>
                  <a:gd name="connsiteY9" fmla="*/ 263165 h 263164"/>
                  <a:gd name="connsiteX10" fmla="*/ 150348 w 300931"/>
                  <a:gd name="connsiteY10" fmla="*/ 37371 h 263164"/>
                  <a:gd name="connsiteX11" fmla="*/ 61206 w 300931"/>
                  <a:gd name="connsiteY11" fmla="*/ 37371 h 263164"/>
                  <a:gd name="connsiteX12" fmla="*/ 37665 w 300931"/>
                  <a:gd name="connsiteY12" fmla="*/ 60924 h 263164"/>
                  <a:gd name="connsiteX13" fmla="*/ 37665 w 300931"/>
                  <a:gd name="connsiteY13" fmla="*/ 201927 h 263164"/>
                  <a:gd name="connsiteX14" fmla="*/ 61206 w 300931"/>
                  <a:gd name="connsiteY14" fmla="*/ 225480 h 263164"/>
                  <a:gd name="connsiteX15" fmla="*/ 239803 w 300931"/>
                  <a:gd name="connsiteY15" fmla="*/ 225480 h 263164"/>
                  <a:gd name="connsiteX16" fmla="*/ 263344 w 300931"/>
                  <a:gd name="connsiteY16" fmla="*/ 201927 h 263164"/>
                  <a:gd name="connsiteX17" fmla="*/ 263344 w 300931"/>
                  <a:gd name="connsiteY17" fmla="*/ 60924 h 263164"/>
                  <a:gd name="connsiteX18" fmla="*/ 239803 w 300931"/>
                  <a:gd name="connsiteY18" fmla="*/ 37371 h 263164"/>
                  <a:gd name="connsiteX19" fmla="*/ 150348 w 300931"/>
                  <a:gd name="connsiteY19" fmla="*/ 37371 h 26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931" h="263164">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grpFill/>
              <a:ln w="31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6642452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3833" y="1796646"/>
            <a:ext cx="10758114" cy="3955365"/>
          </a:xfrm>
        </p:spPr>
        <p:txBody>
          <a:bodyPr numCol="1" spcCol="180000"/>
          <a:lstStyle/>
          <a:p>
            <a:pPr marL="12700" indent="-12700" algn="l" rtl="0"/>
            <a:r>
              <a:rPr lang="en-IE" sz="2200" b="1" dirty="0">
                <a:solidFill>
                  <a:srgbClr val="424242"/>
                </a:solidFill>
              </a:rPr>
              <a:t>Kompostering</a:t>
            </a:r>
            <a:r>
              <a:rPr lang="en-IE" sz="2200" dirty="0">
                <a:solidFill>
                  <a:srgbClr val="424242"/>
                </a:solidFill>
              </a:rPr>
              <a:t>er processen med at lægge nitrogenrigt grønt affald (plæneafklip, blade, græsafklip, halm, køkkenrester, gødning) i lag med kulstofrigt brunt affald (papir, tørre blade, pinde, små grene, hvorefter der gives tid og biologisk virkning til det til at nedbrydes. Kompostering antager mange former, fra simple kolde kompostbunker, der bruges af husgartnere; gennem drejede varmekomposterede skår til omhyggeligt kontrollerede, fuldt lukkede, varme komposteringsbeholdere. Kompostering er en aerob proces, så ilt er afgørende for dens succes .</a:t>
            </a:r>
          </a:p>
          <a:p>
            <a:pPr marL="12700" indent="-12700" algn="l" rtl="0"/>
            <a:r>
              <a:rPr lang="en-IE" sz="2200" dirty="0">
                <a:solidFill>
                  <a:srgbClr val="424242"/>
                </a:solidFill>
              </a:rPr>
              <a:t>Kompostering er mest effektiv med et fugtindhold på omkring 50 procent, hvilket muliggør dannelse af en biofilm omkring hver partikel i kompostbunken. Luft bevæger sig gennem den strukturelt porøse kompostbunke og overføres over vandlagets grænse for at give luft til mikroberne, der lever på overfladen af ​​partiklen.</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3833" y="644528"/>
            <a:ext cx="7904098" cy="803654"/>
          </a:xfrm>
        </p:spPr>
        <p:txBody>
          <a:bodyPr/>
          <a:lstStyle/>
          <a:p>
            <a:pPr algn="l" rtl="0"/>
            <a:r>
              <a:rPr lang="en-US" b="1" dirty="0">
                <a:solidFill>
                  <a:srgbClr val="E8A116"/>
                </a:solidFill>
              </a:rPr>
              <a:t>4.4 Kompostering og anaerob fordøjelse</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440958" y="1393940"/>
            <a:ext cx="8780071"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BC5EE41-8B6E-11F3-977B-D04656778B0A}"/>
              </a:ext>
            </a:extLst>
          </p:cNvPr>
          <p:cNvGrpSpPr/>
          <p:nvPr/>
        </p:nvGrpSpPr>
        <p:grpSpPr>
          <a:xfrm>
            <a:off x="9444026" y="456131"/>
            <a:ext cx="1029215" cy="1029755"/>
            <a:chOff x="8101867" y="4453385"/>
            <a:chExt cx="1203410" cy="1204042"/>
          </a:xfrm>
          <a:solidFill>
            <a:srgbClr val="296B5F"/>
          </a:solidFill>
        </p:grpSpPr>
        <p:grpSp>
          <p:nvGrpSpPr>
            <p:cNvPr id="7" name="Group 6">
              <a:extLst>
                <a:ext uri="{FF2B5EF4-FFF2-40B4-BE49-F238E27FC236}">
                  <a16:creationId xmlns:a16="http://schemas.microsoft.com/office/drawing/2014/main" id="{8DB89DFC-8A0D-4A90-D981-B9B1DADE40FF}"/>
                </a:ext>
              </a:extLst>
            </p:cNvPr>
            <p:cNvGrpSpPr/>
            <p:nvPr/>
          </p:nvGrpSpPr>
          <p:grpSpPr>
            <a:xfrm>
              <a:off x="8314320" y="5043480"/>
              <a:ext cx="517314" cy="330369"/>
              <a:chOff x="8314320" y="5043480"/>
              <a:chExt cx="517314" cy="330369"/>
            </a:xfrm>
            <a:grpFill/>
          </p:grpSpPr>
          <p:sp>
            <p:nvSpPr>
              <p:cNvPr id="26" name="Freeform 25">
                <a:extLst>
                  <a:ext uri="{FF2B5EF4-FFF2-40B4-BE49-F238E27FC236}">
                    <a16:creationId xmlns:a16="http://schemas.microsoft.com/office/drawing/2014/main" id="{11EEE6C3-6BC9-CCB7-18DE-42F7B638D29E}"/>
                  </a:ext>
                </a:extLst>
              </p:cNvPr>
              <p:cNvSpPr/>
              <p:nvPr/>
            </p:nvSpPr>
            <p:spPr>
              <a:xfrm>
                <a:off x="8593087" y="5043480"/>
                <a:ext cx="238547" cy="179164"/>
              </a:xfrm>
              <a:custGeom>
                <a:avLst/>
                <a:gdLst>
                  <a:gd name="connsiteX0" fmla="*/ 238548 w 238547"/>
                  <a:gd name="connsiteY0" fmla="*/ 0 h 179164"/>
                  <a:gd name="connsiteX1" fmla="*/ 232898 w 238547"/>
                  <a:gd name="connsiteY1" fmla="*/ 32660 h 179164"/>
                  <a:gd name="connsiteX2" fmla="*/ 209357 w 238547"/>
                  <a:gd name="connsiteY2" fmla="*/ 107402 h 179164"/>
                  <a:gd name="connsiteX3" fmla="*/ 104835 w 238547"/>
                  <a:gd name="connsiteY3" fmla="*/ 178374 h 179164"/>
                  <a:gd name="connsiteX4" fmla="*/ 41746 w 238547"/>
                  <a:gd name="connsiteY4" fmla="*/ 178688 h 179164"/>
                  <a:gd name="connsiteX5" fmla="*/ 58381 w 238547"/>
                  <a:gd name="connsiteY5" fmla="*/ 164243 h 179164"/>
                  <a:gd name="connsiteX6" fmla="*/ 118018 w 238547"/>
                  <a:gd name="connsiteY6" fmla="*/ 134723 h 179164"/>
                  <a:gd name="connsiteX7" fmla="*/ 132771 w 238547"/>
                  <a:gd name="connsiteY7" fmla="*/ 110856 h 179164"/>
                  <a:gd name="connsiteX8" fmla="*/ 107346 w 238547"/>
                  <a:gd name="connsiteY8" fmla="*/ 98608 h 179164"/>
                  <a:gd name="connsiteX9" fmla="*/ 13183 w 238547"/>
                  <a:gd name="connsiteY9" fmla="*/ 153251 h 179164"/>
                  <a:gd name="connsiteX10" fmla="*/ 0 w 238547"/>
                  <a:gd name="connsiteY10" fmla="*/ 167383 h 179164"/>
                  <a:gd name="connsiteX11" fmla="*/ 628 w 238547"/>
                  <a:gd name="connsiteY11" fmla="*/ 154507 h 179164"/>
                  <a:gd name="connsiteX12" fmla="*/ 95105 w 238547"/>
                  <a:gd name="connsiteY12" fmla="*/ 52445 h 179164"/>
                  <a:gd name="connsiteX13" fmla="*/ 233212 w 238547"/>
                  <a:gd name="connsiteY13" fmla="*/ 1256 h 179164"/>
                  <a:gd name="connsiteX14" fmla="*/ 238548 w 238547"/>
                  <a:gd name="connsiteY14" fmla="*/ 0 h 1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547" h="179164">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w="3134"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D2BDDCB0-99E0-A079-9462-91383B973853}"/>
                  </a:ext>
                </a:extLst>
              </p:cNvPr>
              <p:cNvSpPr/>
              <p:nvPr/>
            </p:nvSpPr>
            <p:spPr>
              <a:xfrm>
                <a:off x="8314320" y="5043480"/>
                <a:ext cx="237335" cy="179523"/>
              </a:xfrm>
              <a:custGeom>
                <a:avLst/>
                <a:gdLst>
                  <a:gd name="connsiteX0" fmla="*/ 43 w 237335"/>
                  <a:gd name="connsiteY0" fmla="*/ 0 h 179523"/>
                  <a:gd name="connsiteX1" fmla="*/ 45869 w 237335"/>
                  <a:gd name="connsiteY1" fmla="*/ 21041 h 179523"/>
                  <a:gd name="connsiteX2" fmla="*/ 139405 w 237335"/>
                  <a:gd name="connsiteY2" fmla="*/ 51502 h 179523"/>
                  <a:gd name="connsiteX3" fmla="*/ 236393 w 237335"/>
                  <a:gd name="connsiteY3" fmla="*/ 155450 h 179523"/>
                  <a:gd name="connsiteX4" fmla="*/ 237335 w 237335"/>
                  <a:gd name="connsiteY4" fmla="*/ 167697 h 179523"/>
                  <a:gd name="connsiteX5" fmla="*/ 226349 w 237335"/>
                  <a:gd name="connsiteY5" fmla="*/ 156078 h 179523"/>
                  <a:gd name="connsiteX6" fmla="*/ 132186 w 237335"/>
                  <a:gd name="connsiteY6" fmla="*/ 99236 h 179523"/>
                  <a:gd name="connsiteX7" fmla="*/ 103937 w 237335"/>
                  <a:gd name="connsiteY7" fmla="*/ 111798 h 179523"/>
                  <a:gd name="connsiteX8" fmla="*/ 122142 w 237335"/>
                  <a:gd name="connsiteY8" fmla="*/ 135665 h 179523"/>
                  <a:gd name="connsiteX9" fmla="*/ 192764 w 237335"/>
                  <a:gd name="connsiteY9" fmla="*/ 176490 h 179523"/>
                  <a:gd name="connsiteX10" fmla="*/ 26409 w 237335"/>
                  <a:gd name="connsiteY10" fmla="*/ 105831 h 179523"/>
                  <a:gd name="connsiteX11" fmla="*/ 43 w 237335"/>
                  <a:gd name="connsiteY11" fmla="*/ 0 h 17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35" h="179523">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w="3134"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8BEDA3BB-B98A-1E24-20B0-2A0BCE4C3C42}"/>
                  </a:ext>
                </a:extLst>
              </p:cNvPr>
              <p:cNvSpPr/>
              <p:nvPr/>
            </p:nvSpPr>
            <p:spPr>
              <a:xfrm>
                <a:off x="8502062" y="5336906"/>
                <a:ext cx="141873" cy="36943"/>
              </a:xfrm>
              <a:custGeom>
                <a:avLst/>
                <a:gdLst>
                  <a:gd name="connsiteX0" fmla="*/ 0 w 141873"/>
                  <a:gd name="connsiteY0" fmla="*/ 36943 h 36943"/>
                  <a:gd name="connsiteX1" fmla="*/ 47082 w 141873"/>
                  <a:gd name="connsiteY1" fmla="*/ 829 h 36943"/>
                  <a:gd name="connsiteX2" fmla="*/ 93850 w 141873"/>
                  <a:gd name="connsiteY2" fmla="*/ 829 h 36943"/>
                  <a:gd name="connsiteX3" fmla="*/ 141873 w 141873"/>
                  <a:gd name="connsiteY3" fmla="*/ 36943 h 36943"/>
                  <a:gd name="connsiteX4" fmla="*/ 0 w 141873"/>
                  <a:gd name="connsiteY4" fmla="*/ 36943 h 36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73" h="3694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w="3134" cap="flat">
                <a:noFill/>
                <a:prstDash val="solid"/>
                <a:miter/>
              </a:ln>
            </p:spPr>
            <p:txBody>
              <a:bodyPr rtlCol="0" anchor="ctr"/>
              <a:lstStyle/>
              <a:p>
                <a:pPr algn="l" rtl="0"/>
                <a:endParaRPr lang="en-US"/>
              </a:p>
            </p:txBody>
          </p:sp>
        </p:grpSp>
        <p:grpSp>
          <p:nvGrpSpPr>
            <p:cNvPr id="11" name="Graphic 145">
              <a:extLst>
                <a:ext uri="{FF2B5EF4-FFF2-40B4-BE49-F238E27FC236}">
                  <a16:creationId xmlns:a16="http://schemas.microsoft.com/office/drawing/2014/main" id="{32F86F51-AD7C-F0A9-D056-40B2FFCC6C9A}"/>
                </a:ext>
              </a:extLst>
            </p:cNvPr>
            <p:cNvGrpSpPr/>
            <p:nvPr/>
          </p:nvGrpSpPr>
          <p:grpSpPr>
            <a:xfrm>
              <a:off x="8101867" y="4453385"/>
              <a:ext cx="1203410" cy="1204042"/>
              <a:chOff x="8101867" y="4453385"/>
              <a:chExt cx="1203410" cy="1204042"/>
            </a:xfrm>
            <a:grpFill/>
          </p:grpSpPr>
          <p:sp>
            <p:nvSpPr>
              <p:cNvPr id="12" name="Freeform 11">
                <a:extLst>
                  <a:ext uri="{FF2B5EF4-FFF2-40B4-BE49-F238E27FC236}">
                    <a16:creationId xmlns:a16="http://schemas.microsoft.com/office/drawing/2014/main" id="{13624A1C-87EE-8CE2-5C75-896B80612213}"/>
                  </a:ext>
                </a:extLst>
              </p:cNvPr>
              <p:cNvSpPr/>
              <p:nvPr/>
            </p:nvSpPr>
            <p:spPr>
              <a:xfrm>
                <a:off x="8101867" y="4453385"/>
                <a:ext cx="962583" cy="1203727"/>
              </a:xfrm>
              <a:custGeom>
                <a:avLst/>
                <a:gdLst>
                  <a:gd name="connsiteX0" fmla="*/ 314 w 962583"/>
                  <a:gd name="connsiteY0" fmla="*/ 735809 h 1203727"/>
                  <a:gd name="connsiteX1" fmla="*/ 11614 w 962583"/>
                  <a:gd name="connsiteY1" fmla="*/ 658242 h 1203727"/>
                  <a:gd name="connsiteX2" fmla="*/ 89455 w 962583"/>
                  <a:gd name="connsiteY2" fmla="*/ 447207 h 1203727"/>
                  <a:gd name="connsiteX3" fmla="*/ 82550 w 962583"/>
                  <a:gd name="connsiteY3" fmla="*/ 442182 h 1203727"/>
                  <a:gd name="connsiteX4" fmla="*/ 56812 w 962583"/>
                  <a:gd name="connsiteY4" fmla="*/ 394448 h 1203727"/>
                  <a:gd name="connsiteX5" fmla="*/ 56812 w 962583"/>
                  <a:gd name="connsiteY5" fmla="*/ 301493 h 1203727"/>
                  <a:gd name="connsiteX6" fmla="*/ 108602 w 962583"/>
                  <a:gd name="connsiteY6" fmla="*/ 244652 h 1203727"/>
                  <a:gd name="connsiteX7" fmla="*/ 114566 w 962583"/>
                  <a:gd name="connsiteY7" fmla="*/ 244024 h 1203727"/>
                  <a:gd name="connsiteX8" fmla="*/ 134026 w 962583"/>
                  <a:gd name="connsiteY8" fmla="*/ 191893 h 1203727"/>
                  <a:gd name="connsiteX9" fmla="*/ 316076 w 962583"/>
                  <a:gd name="connsiteY9" fmla="*/ 86376 h 1203727"/>
                  <a:gd name="connsiteX10" fmla="*/ 378224 w 962583"/>
                  <a:gd name="connsiteY10" fmla="*/ 57798 h 1203727"/>
                  <a:gd name="connsiteX11" fmla="*/ 445707 w 962583"/>
                  <a:gd name="connsiteY11" fmla="*/ 5354 h 1203727"/>
                  <a:gd name="connsiteX12" fmla="*/ 553996 w 962583"/>
                  <a:gd name="connsiteY12" fmla="*/ 12891 h 1203727"/>
                  <a:gd name="connsiteX13" fmla="*/ 590406 w 962583"/>
                  <a:gd name="connsiteY13" fmla="*/ 43352 h 1203727"/>
                  <a:gd name="connsiteX14" fmla="*/ 603902 w 962583"/>
                  <a:gd name="connsiteY14" fmla="*/ 62509 h 1203727"/>
                  <a:gd name="connsiteX15" fmla="*/ 658203 w 962583"/>
                  <a:gd name="connsiteY15" fmla="*/ 86690 h 1203727"/>
                  <a:gd name="connsiteX16" fmla="*/ 860341 w 962583"/>
                  <a:gd name="connsiteY16" fmla="*/ 234916 h 1203727"/>
                  <a:gd name="connsiteX17" fmla="*/ 862538 w 962583"/>
                  <a:gd name="connsiteY17" fmla="*/ 243709 h 1203727"/>
                  <a:gd name="connsiteX18" fmla="*/ 921861 w 962583"/>
                  <a:gd name="connsiteY18" fmla="*/ 312484 h 1203727"/>
                  <a:gd name="connsiteX19" fmla="*/ 921861 w 962583"/>
                  <a:gd name="connsiteY19" fmla="*/ 315939 h 1203727"/>
                  <a:gd name="connsiteX20" fmla="*/ 922175 w 962583"/>
                  <a:gd name="connsiteY20" fmla="*/ 380631 h 1203727"/>
                  <a:gd name="connsiteX21" fmla="*/ 890159 w 962583"/>
                  <a:gd name="connsiteY21" fmla="*/ 445951 h 1203727"/>
                  <a:gd name="connsiteX22" fmla="*/ 928453 w 962583"/>
                  <a:gd name="connsiteY22" fmla="*/ 526973 h 1203727"/>
                  <a:gd name="connsiteX23" fmla="*/ 961096 w 962583"/>
                  <a:gd name="connsiteY23" fmla="*/ 629664 h 1203727"/>
                  <a:gd name="connsiteX24" fmla="*/ 948227 w 962583"/>
                  <a:gd name="connsiteY24" fmla="*/ 657927 h 1203727"/>
                  <a:gd name="connsiteX25" fmla="*/ 924372 w 962583"/>
                  <a:gd name="connsiteY25" fmla="*/ 638143 h 1203727"/>
                  <a:gd name="connsiteX26" fmla="*/ 851552 w 962583"/>
                  <a:gd name="connsiteY26" fmla="*/ 459769 h 1203727"/>
                  <a:gd name="connsiteX27" fmla="*/ 836800 w 962583"/>
                  <a:gd name="connsiteY27" fmla="*/ 451290 h 1203727"/>
                  <a:gd name="connsiteX28" fmla="*/ 142501 w 962583"/>
                  <a:gd name="connsiteY28" fmla="*/ 451290 h 1203727"/>
                  <a:gd name="connsiteX29" fmla="*/ 126493 w 962583"/>
                  <a:gd name="connsiteY29" fmla="*/ 460083 h 1203727"/>
                  <a:gd name="connsiteX30" fmla="*/ 50848 w 962583"/>
                  <a:gd name="connsiteY30" fmla="*/ 656043 h 1203727"/>
                  <a:gd name="connsiteX31" fmla="*/ 54615 w 962583"/>
                  <a:gd name="connsiteY31" fmla="*/ 905076 h 1203727"/>
                  <a:gd name="connsiteX32" fmla="*/ 84747 w 962583"/>
                  <a:gd name="connsiteY32" fmla="*/ 983586 h 1203727"/>
                  <a:gd name="connsiteX33" fmla="*/ 87886 w 962583"/>
                  <a:gd name="connsiteY33" fmla="*/ 1008081 h 1203727"/>
                  <a:gd name="connsiteX34" fmla="*/ 58381 w 962583"/>
                  <a:gd name="connsiteY34" fmla="*/ 1138408 h 1203727"/>
                  <a:gd name="connsiteX35" fmla="*/ 84120 w 962583"/>
                  <a:gd name="connsiteY35" fmla="*/ 1164473 h 1203727"/>
                  <a:gd name="connsiteX36" fmla="*/ 235095 w 962583"/>
                  <a:gd name="connsiteY36" fmla="*/ 1129929 h 1203727"/>
                  <a:gd name="connsiteX37" fmla="*/ 252045 w 962583"/>
                  <a:gd name="connsiteY37" fmla="*/ 1130243 h 1203727"/>
                  <a:gd name="connsiteX38" fmla="*/ 473643 w 962583"/>
                  <a:gd name="connsiteY38" fmla="*/ 1165415 h 1203727"/>
                  <a:gd name="connsiteX39" fmla="*/ 687708 w 962583"/>
                  <a:gd name="connsiteY39" fmla="*/ 1142804 h 1203727"/>
                  <a:gd name="connsiteX40" fmla="*/ 714074 w 962583"/>
                  <a:gd name="connsiteY40" fmla="*/ 1155680 h 1203727"/>
                  <a:gd name="connsiteX41" fmla="*/ 696810 w 962583"/>
                  <a:gd name="connsiteY41" fmla="*/ 1179233 h 1203727"/>
                  <a:gd name="connsiteX42" fmla="*/ 558076 w 962583"/>
                  <a:gd name="connsiteY42" fmla="*/ 1201530 h 1203727"/>
                  <a:gd name="connsiteX43" fmla="*/ 545521 w 962583"/>
                  <a:gd name="connsiteY43" fmla="*/ 1203728 h 1203727"/>
                  <a:gd name="connsiteX44" fmla="*/ 428130 w 962583"/>
                  <a:gd name="connsiteY44" fmla="*/ 1203728 h 1203727"/>
                  <a:gd name="connsiteX45" fmla="*/ 418086 w 962583"/>
                  <a:gd name="connsiteY45" fmla="*/ 1201530 h 1203727"/>
                  <a:gd name="connsiteX46" fmla="*/ 296929 w 962583"/>
                  <a:gd name="connsiteY46" fmla="*/ 1181117 h 1203727"/>
                  <a:gd name="connsiteX47" fmla="*/ 179539 w 962583"/>
                  <a:gd name="connsiteY47" fmla="*/ 1181117 h 1203727"/>
                  <a:gd name="connsiteX48" fmla="*/ 173889 w 962583"/>
                  <a:gd name="connsiteY48" fmla="*/ 1182373 h 1203727"/>
                  <a:gd name="connsiteX49" fmla="*/ 87572 w 962583"/>
                  <a:gd name="connsiteY49" fmla="*/ 1203414 h 1203727"/>
                  <a:gd name="connsiteX50" fmla="*/ 64031 w 962583"/>
                  <a:gd name="connsiteY50" fmla="*/ 1203414 h 1203727"/>
                  <a:gd name="connsiteX51" fmla="*/ 61206 w 962583"/>
                  <a:gd name="connsiteY51" fmla="*/ 1201530 h 1203727"/>
                  <a:gd name="connsiteX52" fmla="*/ 21658 w 962583"/>
                  <a:gd name="connsiteY52" fmla="*/ 1130871 h 1203727"/>
                  <a:gd name="connsiteX53" fmla="*/ 48965 w 962583"/>
                  <a:gd name="connsiteY53" fmla="*/ 1012164 h 1203727"/>
                  <a:gd name="connsiteX54" fmla="*/ 46454 w 962583"/>
                  <a:gd name="connsiteY54" fmla="*/ 989867 h 1203727"/>
                  <a:gd name="connsiteX55" fmla="*/ 12241 w 962583"/>
                  <a:gd name="connsiteY55" fmla="*/ 891573 h 1203727"/>
                  <a:gd name="connsiteX56" fmla="*/ 0 w 962583"/>
                  <a:gd name="connsiteY56" fmla="*/ 820286 h 1203727"/>
                  <a:gd name="connsiteX57" fmla="*/ 314 w 962583"/>
                  <a:gd name="connsiteY57" fmla="*/ 735809 h 1203727"/>
                  <a:gd name="connsiteX58" fmla="*/ 489023 w 962583"/>
                  <a:gd name="connsiteY58" fmla="*/ 282022 h 1203727"/>
                  <a:gd name="connsiteX59" fmla="*/ 118960 w 962583"/>
                  <a:gd name="connsiteY59" fmla="*/ 282022 h 1203727"/>
                  <a:gd name="connsiteX60" fmla="*/ 94164 w 962583"/>
                  <a:gd name="connsiteY60" fmla="*/ 306517 h 1203727"/>
                  <a:gd name="connsiteX61" fmla="*/ 94164 w 962583"/>
                  <a:gd name="connsiteY61" fmla="*/ 390052 h 1203727"/>
                  <a:gd name="connsiteX62" fmla="*/ 117704 w 962583"/>
                  <a:gd name="connsiteY62" fmla="*/ 413605 h 1203727"/>
                  <a:gd name="connsiteX63" fmla="*/ 860341 w 962583"/>
                  <a:gd name="connsiteY63" fmla="*/ 413605 h 1203727"/>
                  <a:gd name="connsiteX64" fmla="*/ 883882 w 962583"/>
                  <a:gd name="connsiteY64" fmla="*/ 390052 h 1203727"/>
                  <a:gd name="connsiteX65" fmla="*/ 883882 w 962583"/>
                  <a:gd name="connsiteY65" fmla="*/ 309030 h 1203727"/>
                  <a:gd name="connsiteX66" fmla="*/ 856888 w 962583"/>
                  <a:gd name="connsiteY66" fmla="*/ 282022 h 1203727"/>
                  <a:gd name="connsiteX67" fmla="*/ 489023 w 962583"/>
                  <a:gd name="connsiteY67" fmla="*/ 282022 h 1203727"/>
                  <a:gd name="connsiteX68" fmla="*/ 822362 w 962583"/>
                  <a:gd name="connsiteY68" fmla="*/ 243709 h 1203727"/>
                  <a:gd name="connsiteX69" fmla="*/ 822676 w 962583"/>
                  <a:gd name="connsiteY69" fmla="*/ 239941 h 1203727"/>
                  <a:gd name="connsiteX70" fmla="*/ 666364 w 962583"/>
                  <a:gd name="connsiteY70" fmla="*/ 123432 h 1203727"/>
                  <a:gd name="connsiteX71" fmla="*/ 561843 w 962583"/>
                  <a:gd name="connsiteY71" fmla="*/ 69732 h 1203727"/>
                  <a:gd name="connsiteX72" fmla="*/ 538616 w 962583"/>
                  <a:gd name="connsiteY72" fmla="*/ 47749 h 1203727"/>
                  <a:gd name="connsiteX73" fmla="*/ 457007 w 962583"/>
                  <a:gd name="connsiteY73" fmla="*/ 41154 h 1203727"/>
                  <a:gd name="connsiteX74" fmla="*/ 408670 w 962583"/>
                  <a:gd name="connsiteY74" fmla="*/ 78839 h 1203727"/>
                  <a:gd name="connsiteX75" fmla="*/ 311995 w 962583"/>
                  <a:gd name="connsiteY75" fmla="*/ 123746 h 1203727"/>
                  <a:gd name="connsiteX76" fmla="*/ 155684 w 962583"/>
                  <a:gd name="connsiteY76" fmla="*/ 244024 h 1203727"/>
                  <a:gd name="connsiteX77" fmla="*/ 822362 w 962583"/>
                  <a:gd name="connsiteY77" fmla="*/ 243709 h 120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2583" h="1203727">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grpFill/>
              <a:ln w="3134"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8C76A9BA-43EB-FA9C-E486-50C6F242C9DD}"/>
                  </a:ext>
                </a:extLst>
              </p:cNvPr>
              <p:cNvSpPr/>
              <p:nvPr/>
            </p:nvSpPr>
            <p:spPr>
              <a:xfrm>
                <a:off x="8853920" y="5055100"/>
                <a:ext cx="451357" cy="602327"/>
              </a:xfrm>
              <a:custGeom>
                <a:avLst/>
                <a:gdLst>
                  <a:gd name="connsiteX0" fmla="*/ 44885 w 451357"/>
                  <a:gd name="connsiteY0" fmla="*/ 602013 h 602327"/>
                  <a:gd name="connsiteX1" fmla="*/ 1569 w 451357"/>
                  <a:gd name="connsiteY1" fmla="*/ 557106 h 602327"/>
                  <a:gd name="connsiteX2" fmla="*/ 314 w 451357"/>
                  <a:gd name="connsiteY2" fmla="*/ 540776 h 602327"/>
                  <a:gd name="connsiteX3" fmla="*/ 0 w 451357"/>
                  <a:gd name="connsiteY3" fmla="*/ 213861 h 602327"/>
                  <a:gd name="connsiteX4" fmla="*/ 10044 w 451357"/>
                  <a:gd name="connsiteY4" fmla="*/ 188738 h 602327"/>
                  <a:gd name="connsiteX5" fmla="*/ 94791 w 451357"/>
                  <a:gd name="connsiteY5" fmla="*/ 103947 h 602327"/>
                  <a:gd name="connsiteX6" fmla="*/ 119902 w 451357"/>
                  <a:gd name="connsiteY6" fmla="*/ 93898 h 602327"/>
                  <a:gd name="connsiteX7" fmla="*/ 286885 w 451357"/>
                  <a:gd name="connsiteY7" fmla="*/ 93898 h 602327"/>
                  <a:gd name="connsiteX8" fmla="*/ 301010 w 451357"/>
                  <a:gd name="connsiteY8" fmla="*/ 93898 h 602327"/>
                  <a:gd name="connsiteX9" fmla="*/ 301010 w 451357"/>
                  <a:gd name="connsiteY9" fmla="*/ 58411 h 602327"/>
                  <a:gd name="connsiteX10" fmla="*/ 359705 w 451357"/>
                  <a:gd name="connsiteY10" fmla="*/ 0 h 602327"/>
                  <a:gd name="connsiteX11" fmla="*/ 429072 w 451357"/>
                  <a:gd name="connsiteY11" fmla="*/ 0 h 602327"/>
                  <a:gd name="connsiteX12" fmla="*/ 451357 w 451357"/>
                  <a:gd name="connsiteY12" fmla="*/ 22297 h 602327"/>
                  <a:gd name="connsiteX13" fmla="*/ 451357 w 451357"/>
                  <a:gd name="connsiteY13" fmla="*/ 545486 h 602327"/>
                  <a:gd name="connsiteX14" fmla="*/ 414006 w 451357"/>
                  <a:gd name="connsiteY14" fmla="*/ 598873 h 602327"/>
                  <a:gd name="connsiteX15" fmla="*/ 406786 w 451357"/>
                  <a:gd name="connsiteY15" fmla="*/ 602328 h 602327"/>
                  <a:gd name="connsiteX16" fmla="*/ 44885 w 451357"/>
                  <a:gd name="connsiteY16" fmla="*/ 602013 h 602327"/>
                  <a:gd name="connsiteX17" fmla="*/ 37979 w 451357"/>
                  <a:gd name="connsiteY17" fmla="*/ 225794 h 602327"/>
                  <a:gd name="connsiteX18" fmla="*/ 37979 w 451357"/>
                  <a:gd name="connsiteY18" fmla="*/ 238984 h 602327"/>
                  <a:gd name="connsiteX19" fmla="*/ 37979 w 451357"/>
                  <a:gd name="connsiteY19" fmla="*/ 537321 h 602327"/>
                  <a:gd name="connsiteX20" fmla="*/ 64973 w 451357"/>
                  <a:gd name="connsiteY20" fmla="*/ 564329 h 602327"/>
                  <a:gd name="connsiteX21" fmla="*/ 386698 w 451357"/>
                  <a:gd name="connsiteY21" fmla="*/ 564329 h 602327"/>
                  <a:gd name="connsiteX22" fmla="*/ 413692 w 451357"/>
                  <a:gd name="connsiteY22" fmla="*/ 537321 h 602327"/>
                  <a:gd name="connsiteX23" fmla="*/ 413692 w 451357"/>
                  <a:gd name="connsiteY23" fmla="*/ 144772 h 602327"/>
                  <a:gd name="connsiteX24" fmla="*/ 413692 w 451357"/>
                  <a:gd name="connsiteY24" fmla="*/ 131582 h 602327"/>
                  <a:gd name="connsiteX25" fmla="*/ 257380 w 451357"/>
                  <a:gd name="connsiteY25" fmla="*/ 131897 h 602327"/>
                  <a:gd name="connsiteX26" fmla="*/ 245767 w 451357"/>
                  <a:gd name="connsiteY26" fmla="*/ 138491 h 602327"/>
                  <a:gd name="connsiteX27" fmla="*/ 168553 w 451357"/>
                  <a:gd name="connsiteY27" fmla="*/ 215745 h 602327"/>
                  <a:gd name="connsiteX28" fmla="*/ 143443 w 451357"/>
                  <a:gd name="connsiteY28" fmla="*/ 226108 h 602327"/>
                  <a:gd name="connsiteX29" fmla="*/ 37979 w 451357"/>
                  <a:gd name="connsiteY29" fmla="*/ 225794 h 602327"/>
                  <a:gd name="connsiteX30" fmla="*/ 199627 w 451357"/>
                  <a:gd name="connsiteY30" fmla="*/ 131582 h 602327"/>
                  <a:gd name="connsiteX31" fmla="*/ 125865 w 451357"/>
                  <a:gd name="connsiteY31" fmla="*/ 131582 h 602327"/>
                  <a:gd name="connsiteX32" fmla="*/ 119588 w 451357"/>
                  <a:gd name="connsiteY32" fmla="*/ 133467 h 602327"/>
                  <a:gd name="connsiteX33" fmla="*/ 65287 w 451357"/>
                  <a:gd name="connsiteY33" fmla="*/ 187796 h 602327"/>
                  <a:gd name="connsiteX34" fmla="*/ 139048 w 451357"/>
                  <a:gd name="connsiteY34" fmla="*/ 187796 h 602327"/>
                  <a:gd name="connsiteX35" fmla="*/ 146267 w 451357"/>
                  <a:gd name="connsiteY35" fmla="*/ 184655 h 602327"/>
                  <a:gd name="connsiteX36" fmla="*/ 199627 w 451357"/>
                  <a:gd name="connsiteY36" fmla="*/ 131582 h 602327"/>
                  <a:gd name="connsiteX37" fmla="*/ 413378 w 451357"/>
                  <a:gd name="connsiteY37" fmla="*/ 37685 h 602327"/>
                  <a:gd name="connsiteX38" fmla="*/ 357508 w 451357"/>
                  <a:gd name="connsiteY38" fmla="*/ 37685 h 602327"/>
                  <a:gd name="connsiteX39" fmla="*/ 339617 w 451357"/>
                  <a:gd name="connsiteY39" fmla="*/ 53073 h 602327"/>
                  <a:gd name="connsiteX40" fmla="*/ 339303 w 451357"/>
                  <a:gd name="connsiteY40" fmla="*/ 93584 h 602327"/>
                  <a:gd name="connsiteX41" fmla="*/ 413692 w 451357"/>
                  <a:gd name="connsiteY41" fmla="*/ 93584 h 602327"/>
                  <a:gd name="connsiteX42" fmla="*/ 413378 w 451357"/>
                  <a:gd name="connsiteY42" fmla="*/ 37685 h 6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1357" h="60232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grpFill/>
              <a:ln w="3134"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E22BDFD6-F07E-62FF-DC0B-D0CBB3E6BD35}"/>
                  </a:ext>
                </a:extLst>
              </p:cNvPr>
              <p:cNvSpPr/>
              <p:nvPr/>
            </p:nvSpPr>
            <p:spPr>
              <a:xfrm>
                <a:off x="8271519" y="4979277"/>
                <a:ext cx="600619" cy="433198"/>
              </a:xfrm>
              <a:custGeom>
                <a:avLst/>
                <a:gdLst>
                  <a:gd name="connsiteX0" fmla="*/ 320628 w 600619"/>
                  <a:gd name="connsiteY0" fmla="*/ 319830 h 433198"/>
                  <a:gd name="connsiteX1" fmla="*/ 412909 w 600619"/>
                  <a:gd name="connsiteY1" fmla="*/ 402423 h 433198"/>
                  <a:gd name="connsiteX2" fmla="*/ 386857 w 600619"/>
                  <a:gd name="connsiteY2" fmla="*/ 433199 h 433198"/>
                  <a:gd name="connsiteX3" fmla="*/ 214224 w 600619"/>
                  <a:gd name="connsiteY3" fmla="*/ 433199 h 433198"/>
                  <a:gd name="connsiteX4" fmla="*/ 188486 w 600619"/>
                  <a:gd name="connsiteY4" fmla="*/ 403993 h 433198"/>
                  <a:gd name="connsiteX5" fmla="*/ 273861 w 600619"/>
                  <a:gd name="connsiteY5" fmla="*/ 320459 h 433198"/>
                  <a:gd name="connsiteX6" fmla="*/ 280452 w 600619"/>
                  <a:gd name="connsiteY6" fmla="*/ 319830 h 433198"/>
                  <a:gd name="connsiteX7" fmla="*/ 281708 w 600619"/>
                  <a:gd name="connsiteY7" fmla="*/ 317318 h 433198"/>
                  <a:gd name="connsiteX8" fmla="*/ 258480 w 600619"/>
                  <a:gd name="connsiteY8" fmla="*/ 284344 h 433198"/>
                  <a:gd name="connsiteX9" fmla="*/ 215793 w 600619"/>
                  <a:gd name="connsiteY9" fmla="*/ 279948 h 433198"/>
                  <a:gd name="connsiteX10" fmla="*/ 106877 w 600619"/>
                  <a:gd name="connsiteY10" fmla="*/ 262361 h 433198"/>
                  <a:gd name="connsiteX11" fmla="*/ 47554 w 600619"/>
                  <a:gd name="connsiteY11" fmla="*/ 207404 h 433198"/>
                  <a:gd name="connsiteX12" fmla="*/ 4867 w 600619"/>
                  <a:gd name="connsiteY12" fmla="*/ 71739 h 433198"/>
                  <a:gd name="connsiteX13" fmla="*/ 158 w 600619"/>
                  <a:gd name="connsiteY13" fmla="*/ 23691 h 433198"/>
                  <a:gd name="connsiteX14" fmla="*/ 12714 w 600619"/>
                  <a:gd name="connsiteY14" fmla="*/ 1080 h 433198"/>
                  <a:gd name="connsiteX15" fmla="*/ 35941 w 600619"/>
                  <a:gd name="connsiteY15" fmla="*/ 9874 h 433198"/>
                  <a:gd name="connsiteX16" fmla="*/ 65759 w 600619"/>
                  <a:gd name="connsiteY16" fmla="*/ 32170 h 433198"/>
                  <a:gd name="connsiteX17" fmla="*/ 184091 w 600619"/>
                  <a:gd name="connsiteY17" fmla="*/ 76136 h 433198"/>
                  <a:gd name="connsiteX18" fmla="*/ 298029 w 600619"/>
                  <a:gd name="connsiteY18" fmla="*/ 161555 h 433198"/>
                  <a:gd name="connsiteX19" fmla="*/ 300854 w 600619"/>
                  <a:gd name="connsiteY19" fmla="*/ 165009 h 433198"/>
                  <a:gd name="connsiteX20" fmla="*/ 305876 w 600619"/>
                  <a:gd name="connsiteY20" fmla="*/ 157158 h 433198"/>
                  <a:gd name="connsiteX21" fmla="*/ 412909 w 600619"/>
                  <a:gd name="connsiteY21" fmla="*/ 76764 h 433198"/>
                  <a:gd name="connsiteX22" fmla="*/ 520255 w 600619"/>
                  <a:gd name="connsiteY22" fmla="*/ 39393 h 433198"/>
                  <a:gd name="connsiteX23" fmla="*/ 569848 w 600619"/>
                  <a:gd name="connsiteY23" fmla="*/ 5163 h 433198"/>
                  <a:gd name="connsiteX24" fmla="*/ 589308 w 600619"/>
                  <a:gd name="connsiteY24" fmla="*/ 1080 h 433198"/>
                  <a:gd name="connsiteX25" fmla="*/ 600608 w 600619"/>
                  <a:gd name="connsiteY25" fmla="*/ 18981 h 433198"/>
                  <a:gd name="connsiteX26" fmla="*/ 593703 w 600619"/>
                  <a:gd name="connsiteY26" fmla="*/ 86499 h 433198"/>
                  <a:gd name="connsiteX27" fmla="*/ 571104 w 600619"/>
                  <a:gd name="connsiteY27" fmla="*/ 170034 h 433198"/>
                  <a:gd name="connsiteX28" fmla="*/ 401295 w 600619"/>
                  <a:gd name="connsiteY28" fmla="*/ 279633 h 433198"/>
                  <a:gd name="connsiteX29" fmla="*/ 342286 w 600619"/>
                  <a:gd name="connsiteY29" fmla="*/ 283716 h 433198"/>
                  <a:gd name="connsiteX30" fmla="*/ 320628 w 600619"/>
                  <a:gd name="connsiteY30" fmla="*/ 319830 h 433198"/>
                  <a:gd name="connsiteX31" fmla="*/ 560118 w 600619"/>
                  <a:gd name="connsiteY31" fmla="*/ 64203 h 433198"/>
                  <a:gd name="connsiteX32" fmla="*/ 555096 w 600619"/>
                  <a:gd name="connsiteY32" fmla="*/ 65459 h 433198"/>
                  <a:gd name="connsiteX33" fmla="*/ 416989 w 600619"/>
                  <a:gd name="connsiteY33" fmla="*/ 116647 h 433198"/>
                  <a:gd name="connsiteX34" fmla="*/ 322512 w 600619"/>
                  <a:gd name="connsiteY34" fmla="*/ 218710 h 433198"/>
                  <a:gd name="connsiteX35" fmla="*/ 321884 w 600619"/>
                  <a:gd name="connsiteY35" fmla="*/ 231585 h 433198"/>
                  <a:gd name="connsiteX36" fmla="*/ 335067 w 600619"/>
                  <a:gd name="connsiteY36" fmla="*/ 217454 h 433198"/>
                  <a:gd name="connsiteX37" fmla="*/ 429230 w 600619"/>
                  <a:gd name="connsiteY37" fmla="*/ 162811 h 433198"/>
                  <a:gd name="connsiteX38" fmla="*/ 454654 w 600619"/>
                  <a:gd name="connsiteY38" fmla="*/ 175058 h 433198"/>
                  <a:gd name="connsiteX39" fmla="*/ 439902 w 600619"/>
                  <a:gd name="connsiteY39" fmla="*/ 198925 h 433198"/>
                  <a:gd name="connsiteX40" fmla="*/ 380265 w 600619"/>
                  <a:gd name="connsiteY40" fmla="*/ 228445 h 433198"/>
                  <a:gd name="connsiteX41" fmla="*/ 363630 w 600619"/>
                  <a:gd name="connsiteY41" fmla="*/ 242891 h 433198"/>
                  <a:gd name="connsiteX42" fmla="*/ 426719 w 600619"/>
                  <a:gd name="connsiteY42" fmla="*/ 242577 h 433198"/>
                  <a:gd name="connsiteX43" fmla="*/ 531241 w 600619"/>
                  <a:gd name="connsiteY43" fmla="*/ 171604 h 433198"/>
                  <a:gd name="connsiteX44" fmla="*/ 554782 w 600619"/>
                  <a:gd name="connsiteY44" fmla="*/ 96862 h 433198"/>
                  <a:gd name="connsiteX45" fmla="*/ 560118 w 600619"/>
                  <a:gd name="connsiteY45" fmla="*/ 64203 h 433198"/>
                  <a:gd name="connsiteX46" fmla="*/ 42846 w 600619"/>
                  <a:gd name="connsiteY46" fmla="*/ 64203 h 433198"/>
                  <a:gd name="connsiteX47" fmla="*/ 69212 w 600619"/>
                  <a:gd name="connsiteY47" fmla="*/ 170034 h 433198"/>
                  <a:gd name="connsiteX48" fmla="*/ 235567 w 600619"/>
                  <a:gd name="connsiteY48" fmla="*/ 240693 h 433198"/>
                  <a:gd name="connsiteX49" fmla="*/ 164945 w 600619"/>
                  <a:gd name="connsiteY49" fmla="*/ 199868 h 433198"/>
                  <a:gd name="connsiteX50" fmla="*/ 146740 w 600619"/>
                  <a:gd name="connsiteY50" fmla="*/ 176000 h 433198"/>
                  <a:gd name="connsiteX51" fmla="*/ 174989 w 600619"/>
                  <a:gd name="connsiteY51" fmla="*/ 163439 h 433198"/>
                  <a:gd name="connsiteX52" fmla="*/ 269152 w 600619"/>
                  <a:gd name="connsiteY52" fmla="*/ 220280 h 433198"/>
                  <a:gd name="connsiteX53" fmla="*/ 280138 w 600619"/>
                  <a:gd name="connsiteY53" fmla="*/ 231899 h 433198"/>
                  <a:gd name="connsiteX54" fmla="*/ 279196 w 600619"/>
                  <a:gd name="connsiteY54" fmla="*/ 219652 h 433198"/>
                  <a:gd name="connsiteX55" fmla="*/ 182208 w 600619"/>
                  <a:gd name="connsiteY55" fmla="*/ 115705 h 433198"/>
                  <a:gd name="connsiteX56" fmla="*/ 88672 w 600619"/>
                  <a:gd name="connsiteY56" fmla="*/ 85243 h 433198"/>
                  <a:gd name="connsiteX57" fmla="*/ 42846 w 600619"/>
                  <a:gd name="connsiteY57" fmla="*/ 64203 h 433198"/>
                  <a:gd name="connsiteX58" fmla="*/ 230545 w 600619"/>
                  <a:gd name="connsiteY58" fmla="*/ 394572 h 433198"/>
                  <a:gd name="connsiteX59" fmla="*/ 372418 w 600619"/>
                  <a:gd name="connsiteY59" fmla="*/ 394572 h 433198"/>
                  <a:gd name="connsiteX60" fmla="*/ 324395 w 600619"/>
                  <a:gd name="connsiteY60" fmla="*/ 358457 h 433198"/>
                  <a:gd name="connsiteX61" fmla="*/ 277627 w 600619"/>
                  <a:gd name="connsiteY61" fmla="*/ 358457 h 433198"/>
                  <a:gd name="connsiteX62" fmla="*/ 230545 w 600619"/>
                  <a:gd name="connsiteY62" fmla="*/ 394572 h 43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0619" h="433198">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grpFill/>
              <a:ln w="3134"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1A3D0AD-93FA-0D4E-05B4-F79E614076DA}"/>
                  </a:ext>
                </a:extLst>
              </p:cNvPr>
              <p:cNvSpPr/>
              <p:nvPr/>
            </p:nvSpPr>
            <p:spPr>
              <a:xfrm>
                <a:off x="8181906" y="5278229"/>
                <a:ext cx="127163" cy="219298"/>
              </a:xfrm>
              <a:custGeom>
                <a:avLst/>
                <a:gdLst>
                  <a:gd name="connsiteX0" fmla="*/ 0 w 127163"/>
                  <a:gd name="connsiteY0" fmla="*/ 19623 h 219298"/>
                  <a:gd name="connsiteX1" fmla="*/ 16322 w 127163"/>
                  <a:gd name="connsiteY1" fmla="*/ 152 h 219298"/>
                  <a:gd name="connsiteX2" fmla="*/ 37665 w 127163"/>
                  <a:gd name="connsiteY2" fmla="*/ 17424 h 219298"/>
                  <a:gd name="connsiteX3" fmla="*/ 51476 w 127163"/>
                  <a:gd name="connsiteY3" fmla="*/ 75522 h 219298"/>
                  <a:gd name="connsiteX4" fmla="*/ 118332 w 127163"/>
                  <a:gd name="connsiteY4" fmla="*/ 184179 h 219298"/>
                  <a:gd name="connsiteX5" fmla="*/ 121471 w 127163"/>
                  <a:gd name="connsiteY5" fmla="*/ 214013 h 219298"/>
                  <a:gd name="connsiteX6" fmla="*/ 92594 w 127163"/>
                  <a:gd name="connsiteY6" fmla="*/ 211501 h 219298"/>
                  <a:gd name="connsiteX7" fmla="*/ 628 w 127163"/>
                  <a:gd name="connsiteY7" fmla="*/ 24647 h 219298"/>
                  <a:gd name="connsiteX8" fmla="*/ 0 w 127163"/>
                  <a:gd name="connsiteY8" fmla="*/ 19623 h 2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63" h="219298">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grpFill/>
              <a:ln w="313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42032AEB-3D0E-29E0-F99B-78465249C7BD}"/>
                  </a:ext>
                </a:extLst>
              </p:cNvPr>
              <p:cNvSpPr/>
              <p:nvPr/>
            </p:nvSpPr>
            <p:spPr>
              <a:xfrm>
                <a:off x="8497354" y="5525216"/>
                <a:ext cx="150347" cy="37684"/>
              </a:xfrm>
              <a:custGeom>
                <a:avLst/>
                <a:gdLst>
                  <a:gd name="connsiteX0" fmla="*/ 75017 w 150347"/>
                  <a:gd name="connsiteY0" fmla="*/ 37685 h 37684"/>
                  <a:gd name="connsiteX1" fmla="*/ 22285 w 150347"/>
                  <a:gd name="connsiteY1" fmla="*/ 37685 h 37684"/>
                  <a:gd name="connsiteX2" fmla="*/ 0 w 150347"/>
                  <a:gd name="connsiteY2" fmla="*/ 18842 h 37684"/>
                  <a:gd name="connsiteX3" fmla="*/ 22285 w 150347"/>
                  <a:gd name="connsiteY3" fmla="*/ 0 h 37684"/>
                  <a:gd name="connsiteX4" fmla="*/ 128062 w 150347"/>
                  <a:gd name="connsiteY4" fmla="*/ 0 h 37684"/>
                  <a:gd name="connsiteX5" fmla="*/ 150348 w 150347"/>
                  <a:gd name="connsiteY5" fmla="*/ 18842 h 37684"/>
                  <a:gd name="connsiteX6" fmla="*/ 128062 w 150347"/>
                  <a:gd name="connsiteY6" fmla="*/ 37685 h 37684"/>
                  <a:gd name="connsiteX7" fmla="*/ 75017 w 150347"/>
                  <a:gd name="connsiteY7" fmla="*/ 37685 h 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47" h="37684">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grpFill/>
              <a:ln w="313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20646642-2D1A-9D79-E895-4CB530BE5522}"/>
                  </a:ext>
                </a:extLst>
              </p:cNvPr>
              <p:cNvSpPr/>
              <p:nvPr/>
            </p:nvSpPr>
            <p:spPr>
              <a:xfrm>
                <a:off x="8422013" y="5449690"/>
                <a:ext cx="74722" cy="37981"/>
              </a:xfrm>
              <a:custGeom>
                <a:avLst/>
                <a:gdLst>
                  <a:gd name="connsiteX0" fmla="*/ 37047 w 74722"/>
                  <a:gd name="connsiteY0" fmla="*/ 37842 h 37981"/>
                  <a:gd name="connsiteX1" fmla="*/ 18214 w 74722"/>
                  <a:gd name="connsiteY1" fmla="*/ 37842 h 37981"/>
                  <a:gd name="connsiteX2" fmla="*/ 9 w 74722"/>
                  <a:gd name="connsiteY2" fmla="*/ 18685 h 37981"/>
                  <a:gd name="connsiteX3" fmla="*/ 17901 w 74722"/>
                  <a:gd name="connsiteY3" fmla="*/ 471 h 37981"/>
                  <a:gd name="connsiteX4" fmla="*/ 56508 w 74722"/>
                  <a:gd name="connsiteY4" fmla="*/ 471 h 37981"/>
                  <a:gd name="connsiteX5" fmla="*/ 74713 w 74722"/>
                  <a:gd name="connsiteY5" fmla="*/ 19627 h 37981"/>
                  <a:gd name="connsiteX6" fmla="*/ 56821 w 74722"/>
                  <a:gd name="connsiteY6" fmla="*/ 37842 h 37981"/>
                  <a:gd name="connsiteX7" fmla="*/ 37047 w 74722"/>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2" h="37981">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6AE5A4D4-03A6-C1DF-1680-454AACE62CBE}"/>
                  </a:ext>
                </a:extLst>
              </p:cNvPr>
              <p:cNvSpPr/>
              <p:nvPr/>
            </p:nvSpPr>
            <p:spPr>
              <a:xfrm>
                <a:off x="8534705" y="5450021"/>
                <a:ext cx="75017" cy="37667"/>
              </a:xfrm>
              <a:custGeom>
                <a:avLst/>
                <a:gdLst>
                  <a:gd name="connsiteX0" fmla="*/ 38607 w 75017"/>
                  <a:gd name="connsiteY0" fmla="*/ 140 h 37667"/>
                  <a:gd name="connsiteX1" fmla="*/ 57440 w 75017"/>
                  <a:gd name="connsiteY1" fmla="*/ 140 h 37667"/>
                  <a:gd name="connsiteX2" fmla="*/ 75017 w 75017"/>
                  <a:gd name="connsiteY2" fmla="*/ 18668 h 37667"/>
                  <a:gd name="connsiteX3" fmla="*/ 57440 w 75017"/>
                  <a:gd name="connsiteY3" fmla="*/ 37196 h 37667"/>
                  <a:gd name="connsiteX4" fmla="*/ 17577 w 75017"/>
                  <a:gd name="connsiteY4" fmla="*/ 37196 h 37667"/>
                  <a:gd name="connsiteX5" fmla="*/ 0 w 75017"/>
                  <a:gd name="connsiteY5" fmla="*/ 18668 h 37667"/>
                  <a:gd name="connsiteX6" fmla="*/ 17577 w 75017"/>
                  <a:gd name="connsiteY6" fmla="*/ 140 h 37667"/>
                  <a:gd name="connsiteX7" fmla="*/ 38607 w 75017"/>
                  <a:gd name="connsiteY7" fmla="*/ 140 h 3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17" h="3766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grpFill/>
              <a:ln w="313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CDBEBF66-E3D6-2EAB-645F-0F94F9CC3777}"/>
                  </a:ext>
                </a:extLst>
              </p:cNvPr>
              <p:cNvSpPr/>
              <p:nvPr/>
            </p:nvSpPr>
            <p:spPr>
              <a:xfrm>
                <a:off x="8647692" y="5449690"/>
                <a:ext cx="74721" cy="37981"/>
              </a:xfrm>
              <a:custGeom>
                <a:avLst/>
                <a:gdLst>
                  <a:gd name="connsiteX0" fmla="*/ 37047 w 74721"/>
                  <a:gd name="connsiteY0" fmla="*/ 37842 h 37981"/>
                  <a:gd name="connsiteX1" fmla="*/ 18214 w 74721"/>
                  <a:gd name="connsiteY1" fmla="*/ 37842 h 37981"/>
                  <a:gd name="connsiteX2" fmla="*/ 9 w 74721"/>
                  <a:gd name="connsiteY2" fmla="*/ 18685 h 37981"/>
                  <a:gd name="connsiteX3" fmla="*/ 17901 w 74721"/>
                  <a:gd name="connsiteY3" fmla="*/ 471 h 37981"/>
                  <a:gd name="connsiteX4" fmla="*/ 56508 w 74721"/>
                  <a:gd name="connsiteY4" fmla="*/ 471 h 37981"/>
                  <a:gd name="connsiteX5" fmla="*/ 74712 w 74721"/>
                  <a:gd name="connsiteY5" fmla="*/ 19627 h 37981"/>
                  <a:gd name="connsiteX6" fmla="*/ 56822 w 74721"/>
                  <a:gd name="connsiteY6" fmla="*/ 37842 h 37981"/>
                  <a:gd name="connsiteX7" fmla="*/ 37047 w 74721"/>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1" h="3798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6C5CC94F-F506-5CE0-AB73-B1920AAB950E}"/>
                  </a:ext>
                </a:extLst>
              </p:cNvPr>
              <p:cNvSpPr/>
              <p:nvPr/>
            </p:nvSpPr>
            <p:spPr>
              <a:xfrm>
                <a:off x="8572048" y="4547298"/>
                <a:ext cx="56201" cy="37920"/>
              </a:xfrm>
              <a:custGeom>
                <a:avLst/>
                <a:gdLst>
                  <a:gd name="connsiteX0" fmla="*/ 28886 w 56201"/>
                  <a:gd name="connsiteY0" fmla="*/ 0 h 37920"/>
                  <a:gd name="connsiteX1" fmla="*/ 35791 w 56201"/>
                  <a:gd name="connsiteY1" fmla="*/ 0 h 37920"/>
                  <a:gd name="connsiteX2" fmla="*/ 56193 w 56201"/>
                  <a:gd name="connsiteY2" fmla="*/ 18214 h 37920"/>
                  <a:gd name="connsiteX3" fmla="*/ 35791 w 56201"/>
                  <a:gd name="connsiteY3" fmla="*/ 37685 h 37920"/>
                  <a:gd name="connsiteX4" fmla="*/ 20411 w 56201"/>
                  <a:gd name="connsiteY4" fmla="*/ 37685 h 37920"/>
                  <a:gd name="connsiteX5" fmla="*/ 9 w 56201"/>
                  <a:gd name="connsiteY5" fmla="*/ 18214 h 37920"/>
                  <a:gd name="connsiteX6" fmla="*/ 20411 w 56201"/>
                  <a:gd name="connsiteY6" fmla="*/ 0 h 37920"/>
                  <a:gd name="connsiteX7" fmla="*/ 28886 w 56201"/>
                  <a:gd name="connsiteY7" fmla="*/ 0 h 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1" h="37920">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grpFill/>
              <a:ln w="313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6A430B7F-8D88-AA40-908E-81BD4E301CBE}"/>
                  </a:ext>
                </a:extLst>
              </p:cNvPr>
              <p:cNvSpPr/>
              <p:nvPr/>
            </p:nvSpPr>
            <p:spPr>
              <a:xfrm>
                <a:off x="8384043" y="4622196"/>
                <a:ext cx="56184" cy="37981"/>
              </a:xfrm>
              <a:custGeom>
                <a:avLst/>
                <a:gdLst>
                  <a:gd name="connsiteX0" fmla="*/ 27307 w 56184"/>
                  <a:gd name="connsiteY0" fmla="*/ 37842 h 37981"/>
                  <a:gd name="connsiteX1" fmla="*/ 17891 w 56184"/>
                  <a:gd name="connsiteY1" fmla="*/ 37842 h 37981"/>
                  <a:gd name="connsiteX2" fmla="*/ 0 w 56184"/>
                  <a:gd name="connsiteY2" fmla="*/ 19313 h 37981"/>
                  <a:gd name="connsiteX3" fmla="*/ 17263 w 56184"/>
                  <a:gd name="connsiteY3" fmla="*/ 471 h 37981"/>
                  <a:gd name="connsiteX4" fmla="*/ 38293 w 56184"/>
                  <a:gd name="connsiteY4" fmla="*/ 471 h 37981"/>
                  <a:gd name="connsiteX5" fmla="*/ 56184 w 56184"/>
                  <a:gd name="connsiteY5" fmla="*/ 18685 h 37981"/>
                  <a:gd name="connsiteX6" fmla="*/ 38921 w 56184"/>
                  <a:gd name="connsiteY6" fmla="*/ 37528 h 37981"/>
                  <a:gd name="connsiteX7" fmla="*/ 27307 w 56184"/>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981">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grpFill/>
              <a:ln w="3134"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92F211EB-93CE-7AE2-AA09-821BB677A37B}"/>
                  </a:ext>
                </a:extLst>
              </p:cNvPr>
              <p:cNvSpPr/>
              <p:nvPr/>
            </p:nvSpPr>
            <p:spPr>
              <a:xfrm>
                <a:off x="8497031" y="4622432"/>
                <a:ext cx="56514" cy="37745"/>
              </a:xfrm>
              <a:custGeom>
                <a:avLst/>
                <a:gdLst>
                  <a:gd name="connsiteX0" fmla="*/ 27630 w 56514"/>
                  <a:gd name="connsiteY0" fmla="*/ 37606 h 37745"/>
                  <a:gd name="connsiteX1" fmla="*/ 20724 w 56514"/>
                  <a:gd name="connsiteY1" fmla="*/ 37606 h 37745"/>
                  <a:gd name="connsiteX2" fmla="*/ 8 w 56514"/>
                  <a:gd name="connsiteY2" fmla="*/ 18450 h 37745"/>
                  <a:gd name="connsiteX3" fmla="*/ 20411 w 56514"/>
                  <a:gd name="connsiteY3" fmla="*/ 236 h 37745"/>
                  <a:gd name="connsiteX4" fmla="*/ 35791 w 56514"/>
                  <a:gd name="connsiteY4" fmla="*/ 236 h 37745"/>
                  <a:gd name="connsiteX5" fmla="*/ 56507 w 56514"/>
                  <a:gd name="connsiteY5" fmla="*/ 19392 h 37745"/>
                  <a:gd name="connsiteX6" fmla="*/ 36104 w 56514"/>
                  <a:gd name="connsiteY6" fmla="*/ 37606 h 37745"/>
                  <a:gd name="connsiteX7" fmla="*/ 27630 w 56514"/>
                  <a:gd name="connsiteY7" fmla="*/ 37606 h 3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4" h="37745">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grpFill/>
              <a:ln w="3134"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61D8300E-6E3B-7C7D-9CD0-E1AD589211C0}"/>
                  </a:ext>
                </a:extLst>
              </p:cNvPr>
              <p:cNvSpPr/>
              <p:nvPr/>
            </p:nvSpPr>
            <p:spPr>
              <a:xfrm>
                <a:off x="8609999" y="4622275"/>
                <a:ext cx="56229" cy="38042"/>
              </a:xfrm>
              <a:custGeom>
                <a:avLst/>
                <a:gdLst>
                  <a:gd name="connsiteX0" fmla="*/ 27344 w 56229"/>
                  <a:gd name="connsiteY0" fmla="*/ 37763 h 38042"/>
                  <a:gd name="connsiteX1" fmla="*/ 16672 w 56229"/>
                  <a:gd name="connsiteY1" fmla="*/ 37763 h 38042"/>
                  <a:gd name="connsiteX2" fmla="*/ 37 w 56229"/>
                  <a:gd name="connsiteY2" fmla="*/ 19549 h 38042"/>
                  <a:gd name="connsiteX3" fmla="*/ 16986 w 56229"/>
                  <a:gd name="connsiteY3" fmla="*/ 393 h 38042"/>
                  <a:gd name="connsiteX4" fmla="*/ 35819 w 56229"/>
                  <a:gd name="connsiteY4" fmla="*/ 79 h 38042"/>
                  <a:gd name="connsiteX5" fmla="*/ 56221 w 56229"/>
                  <a:gd name="connsiteY5" fmla="*/ 18293 h 38042"/>
                  <a:gd name="connsiteX6" fmla="*/ 35505 w 56229"/>
                  <a:gd name="connsiteY6" fmla="*/ 37449 h 38042"/>
                  <a:gd name="connsiteX7" fmla="*/ 27344 w 56229"/>
                  <a:gd name="connsiteY7" fmla="*/ 37763 h 38042"/>
                  <a:gd name="connsiteX8" fmla="*/ 27344 w 56229"/>
                  <a:gd name="connsiteY8" fmla="*/ 37763 h 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29" h="38042">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grpFill/>
              <a:ln w="3134"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47E0A130-BDEF-5C95-84F6-D67A4C29EF35}"/>
                  </a:ext>
                </a:extLst>
              </p:cNvPr>
              <p:cNvSpPr/>
              <p:nvPr/>
            </p:nvSpPr>
            <p:spPr>
              <a:xfrm>
                <a:off x="8722718" y="4622528"/>
                <a:ext cx="56184" cy="37649"/>
              </a:xfrm>
              <a:custGeom>
                <a:avLst/>
                <a:gdLst>
                  <a:gd name="connsiteX0" fmla="*/ 28249 w 56184"/>
                  <a:gd name="connsiteY0" fmla="*/ 140 h 37649"/>
                  <a:gd name="connsiteX1" fmla="*/ 32957 w 56184"/>
                  <a:gd name="connsiteY1" fmla="*/ 140 h 37649"/>
                  <a:gd name="connsiteX2" fmla="*/ 56184 w 56184"/>
                  <a:gd name="connsiteY2" fmla="*/ 18982 h 37649"/>
                  <a:gd name="connsiteX3" fmla="*/ 32643 w 56184"/>
                  <a:gd name="connsiteY3" fmla="*/ 37510 h 37649"/>
                  <a:gd name="connsiteX4" fmla="*/ 19774 w 56184"/>
                  <a:gd name="connsiteY4" fmla="*/ 37510 h 37649"/>
                  <a:gd name="connsiteX5" fmla="*/ 0 w 56184"/>
                  <a:gd name="connsiteY5" fmla="*/ 18668 h 37649"/>
                  <a:gd name="connsiteX6" fmla="*/ 20088 w 56184"/>
                  <a:gd name="connsiteY6" fmla="*/ 140 h 37649"/>
                  <a:gd name="connsiteX7" fmla="*/ 28249 w 56184"/>
                  <a:gd name="connsiteY7" fmla="*/ 140 h 3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649">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grpFill/>
              <a:ln w="3134"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F89CE1FD-9BE8-71AE-50DF-B6A34F8D89F2}"/>
                  </a:ext>
                </a:extLst>
              </p:cNvPr>
              <p:cNvSpPr/>
              <p:nvPr/>
            </p:nvSpPr>
            <p:spPr>
              <a:xfrm>
                <a:off x="8929564" y="5318578"/>
                <a:ext cx="300931" cy="263164"/>
              </a:xfrm>
              <a:custGeom>
                <a:avLst/>
                <a:gdLst>
                  <a:gd name="connsiteX0" fmla="*/ 150348 w 300931"/>
                  <a:gd name="connsiteY0" fmla="*/ 263165 h 263164"/>
                  <a:gd name="connsiteX1" fmla="*/ 59951 w 300931"/>
                  <a:gd name="connsiteY1" fmla="*/ 263165 h 263164"/>
                  <a:gd name="connsiteX2" fmla="*/ 0 w 300931"/>
                  <a:gd name="connsiteY2" fmla="*/ 203812 h 263164"/>
                  <a:gd name="connsiteX3" fmla="*/ 0 w 300931"/>
                  <a:gd name="connsiteY3" fmla="*/ 59354 h 263164"/>
                  <a:gd name="connsiteX4" fmla="*/ 58695 w 300931"/>
                  <a:gd name="connsiteY4" fmla="*/ 0 h 263164"/>
                  <a:gd name="connsiteX5" fmla="*/ 242000 w 300931"/>
                  <a:gd name="connsiteY5" fmla="*/ 0 h 263164"/>
                  <a:gd name="connsiteX6" fmla="*/ 300696 w 300931"/>
                  <a:gd name="connsiteY6" fmla="*/ 58097 h 263164"/>
                  <a:gd name="connsiteX7" fmla="*/ 300696 w 300931"/>
                  <a:gd name="connsiteY7" fmla="*/ 205068 h 263164"/>
                  <a:gd name="connsiteX8" fmla="*/ 242000 w 300931"/>
                  <a:gd name="connsiteY8" fmla="*/ 263165 h 263164"/>
                  <a:gd name="connsiteX9" fmla="*/ 150348 w 300931"/>
                  <a:gd name="connsiteY9" fmla="*/ 263165 h 263164"/>
                  <a:gd name="connsiteX10" fmla="*/ 150348 w 300931"/>
                  <a:gd name="connsiteY10" fmla="*/ 37371 h 263164"/>
                  <a:gd name="connsiteX11" fmla="*/ 61206 w 300931"/>
                  <a:gd name="connsiteY11" fmla="*/ 37371 h 263164"/>
                  <a:gd name="connsiteX12" fmla="*/ 37665 w 300931"/>
                  <a:gd name="connsiteY12" fmla="*/ 60924 h 263164"/>
                  <a:gd name="connsiteX13" fmla="*/ 37665 w 300931"/>
                  <a:gd name="connsiteY13" fmla="*/ 201927 h 263164"/>
                  <a:gd name="connsiteX14" fmla="*/ 61206 w 300931"/>
                  <a:gd name="connsiteY14" fmla="*/ 225480 h 263164"/>
                  <a:gd name="connsiteX15" fmla="*/ 239803 w 300931"/>
                  <a:gd name="connsiteY15" fmla="*/ 225480 h 263164"/>
                  <a:gd name="connsiteX16" fmla="*/ 263344 w 300931"/>
                  <a:gd name="connsiteY16" fmla="*/ 201927 h 263164"/>
                  <a:gd name="connsiteX17" fmla="*/ 263344 w 300931"/>
                  <a:gd name="connsiteY17" fmla="*/ 60924 h 263164"/>
                  <a:gd name="connsiteX18" fmla="*/ 239803 w 300931"/>
                  <a:gd name="connsiteY18" fmla="*/ 37371 h 263164"/>
                  <a:gd name="connsiteX19" fmla="*/ 150348 w 300931"/>
                  <a:gd name="connsiteY19" fmla="*/ 37371 h 26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931" h="263164">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grpFill/>
              <a:ln w="31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9718510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3833" y="1796646"/>
            <a:ext cx="10758114" cy="3955365"/>
          </a:xfrm>
        </p:spPr>
        <p:txBody>
          <a:bodyPr numCol="1" spcCol="180000"/>
          <a:lstStyle/>
          <a:p>
            <a:pPr marL="12700" indent="-12700" algn="l" rtl="0"/>
            <a:r>
              <a:rPr lang="en-IE" sz="2200" dirty="0">
                <a:solidFill>
                  <a:srgbClr val="424242"/>
                </a:solidFill>
              </a:rPr>
              <a:t>Kompostering er i det væsentlige en batchproces, hvor råmaterialer blandes, nedbrydning begynder og producerer varme, og efter en periode stabiliseres det organiske materiale, og der sker ingen yderligere biologisk nedbrydning. Fordøjelsen er en noget mere kompleks proces end kompostering, hvor det organiske materiale nedbrydes gennem de sekventielle trin hydrolyse, acidogenese (produktion af syrer), acetogenese (produktion af eddikesyre) og methanogenese (produktion af metan).</a:t>
            </a:r>
          </a:p>
          <a:p>
            <a:pPr marL="12700" indent="-12700" algn="l" rtl="0"/>
            <a:r>
              <a:rPr lang="en-IE" sz="2200" dirty="0">
                <a:solidFill>
                  <a:srgbClr val="424242"/>
                </a:solidFill>
              </a:rPr>
              <a:t>Komposteret materiale kan være klar på omkring 4-8 uger ved brug af kommercielle kompostere eller længe til simple husholdnings koldkompostere. Kompost betragtes som et jordforbedringsmiddel snarere end en gødning, og det organiske stof er en værdifuld jordændring, da det kan forbedre jordstrukturen, hjælpe med nødvendig mikrobiel aktivitet i jorden, tiltrække gavnlige insekter såsom regnorme og kan undertrykke flere jordfødte sygdomme</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3833" y="644528"/>
            <a:ext cx="7904098" cy="803654"/>
          </a:xfrm>
        </p:spPr>
        <p:txBody>
          <a:bodyPr/>
          <a:lstStyle/>
          <a:p>
            <a:pPr algn="l" rtl="0"/>
            <a:r>
              <a:rPr lang="en-US" b="1" dirty="0">
                <a:solidFill>
                  <a:srgbClr val="E8A116"/>
                </a:solidFill>
              </a:rPr>
              <a:t>4.4 Kompostering og anaerob fordøjelse</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440958" y="1393940"/>
            <a:ext cx="8780071"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BC5EE41-8B6E-11F3-977B-D04656778B0A}"/>
              </a:ext>
            </a:extLst>
          </p:cNvPr>
          <p:cNvGrpSpPr/>
          <p:nvPr/>
        </p:nvGrpSpPr>
        <p:grpSpPr>
          <a:xfrm>
            <a:off x="9444026" y="456131"/>
            <a:ext cx="1029215" cy="1029755"/>
            <a:chOff x="8101867" y="4453385"/>
            <a:chExt cx="1203410" cy="1204042"/>
          </a:xfrm>
          <a:solidFill>
            <a:srgbClr val="296B5F"/>
          </a:solidFill>
        </p:grpSpPr>
        <p:grpSp>
          <p:nvGrpSpPr>
            <p:cNvPr id="7" name="Group 6">
              <a:extLst>
                <a:ext uri="{FF2B5EF4-FFF2-40B4-BE49-F238E27FC236}">
                  <a16:creationId xmlns:a16="http://schemas.microsoft.com/office/drawing/2014/main" id="{8DB89DFC-8A0D-4A90-D981-B9B1DADE40FF}"/>
                </a:ext>
              </a:extLst>
            </p:cNvPr>
            <p:cNvGrpSpPr/>
            <p:nvPr/>
          </p:nvGrpSpPr>
          <p:grpSpPr>
            <a:xfrm>
              <a:off x="8314320" y="5043480"/>
              <a:ext cx="517314" cy="330369"/>
              <a:chOff x="8314320" y="5043480"/>
              <a:chExt cx="517314" cy="330369"/>
            </a:xfrm>
            <a:grpFill/>
          </p:grpSpPr>
          <p:sp>
            <p:nvSpPr>
              <p:cNvPr id="26" name="Freeform 25">
                <a:extLst>
                  <a:ext uri="{FF2B5EF4-FFF2-40B4-BE49-F238E27FC236}">
                    <a16:creationId xmlns:a16="http://schemas.microsoft.com/office/drawing/2014/main" id="{11EEE6C3-6BC9-CCB7-18DE-42F7B638D29E}"/>
                  </a:ext>
                </a:extLst>
              </p:cNvPr>
              <p:cNvSpPr/>
              <p:nvPr/>
            </p:nvSpPr>
            <p:spPr>
              <a:xfrm>
                <a:off x="8593087" y="5043480"/>
                <a:ext cx="238547" cy="179164"/>
              </a:xfrm>
              <a:custGeom>
                <a:avLst/>
                <a:gdLst>
                  <a:gd name="connsiteX0" fmla="*/ 238548 w 238547"/>
                  <a:gd name="connsiteY0" fmla="*/ 0 h 179164"/>
                  <a:gd name="connsiteX1" fmla="*/ 232898 w 238547"/>
                  <a:gd name="connsiteY1" fmla="*/ 32660 h 179164"/>
                  <a:gd name="connsiteX2" fmla="*/ 209357 w 238547"/>
                  <a:gd name="connsiteY2" fmla="*/ 107402 h 179164"/>
                  <a:gd name="connsiteX3" fmla="*/ 104835 w 238547"/>
                  <a:gd name="connsiteY3" fmla="*/ 178374 h 179164"/>
                  <a:gd name="connsiteX4" fmla="*/ 41746 w 238547"/>
                  <a:gd name="connsiteY4" fmla="*/ 178688 h 179164"/>
                  <a:gd name="connsiteX5" fmla="*/ 58381 w 238547"/>
                  <a:gd name="connsiteY5" fmla="*/ 164243 h 179164"/>
                  <a:gd name="connsiteX6" fmla="*/ 118018 w 238547"/>
                  <a:gd name="connsiteY6" fmla="*/ 134723 h 179164"/>
                  <a:gd name="connsiteX7" fmla="*/ 132771 w 238547"/>
                  <a:gd name="connsiteY7" fmla="*/ 110856 h 179164"/>
                  <a:gd name="connsiteX8" fmla="*/ 107346 w 238547"/>
                  <a:gd name="connsiteY8" fmla="*/ 98608 h 179164"/>
                  <a:gd name="connsiteX9" fmla="*/ 13183 w 238547"/>
                  <a:gd name="connsiteY9" fmla="*/ 153251 h 179164"/>
                  <a:gd name="connsiteX10" fmla="*/ 0 w 238547"/>
                  <a:gd name="connsiteY10" fmla="*/ 167383 h 179164"/>
                  <a:gd name="connsiteX11" fmla="*/ 628 w 238547"/>
                  <a:gd name="connsiteY11" fmla="*/ 154507 h 179164"/>
                  <a:gd name="connsiteX12" fmla="*/ 95105 w 238547"/>
                  <a:gd name="connsiteY12" fmla="*/ 52445 h 179164"/>
                  <a:gd name="connsiteX13" fmla="*/ 233212 w 238547"/>
                  <a:gd name="connsiteY13" fmla="*/ 1256 h 179164"/>
                  <a:gd name="connsiteX14" fmla="*/ 238548 w 238547"/>
                  <a:gd name="connsiteY14" fmla="*/ 0 h 1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547" h="179164">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w="3134"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D2BDDCB0-99E0-A079-9462-91383B973853}"/>
                  </a:ext>
                </a:extLst>
              </p:cNvPr>
              <p:cNvSpPr/>
              <p:nvPr/>
            </p:nvSpPr>
            <p:spPr>
              <a:xfrm>
                <a:off x="8314320" y="5043480"/>
                <a:ext cx="237335" cy="179523"/>
              </a:xfrm>
              <a:custGeom>
                <a:avLst/>
                <a:gdLst>
                  <a:gd name="connsiteX0" fmla="*/ 43 w 237335"/>
                  <a:gd name="connsiteY0" fmla="*/ 0 h 179523"/>
                  <a:gd name="connsiteX1" fmla="*/ 45869 w 237335"/>
                  <a:gd name="connsiteY1" fmla="*/ 21041 h 179523"/>
                  <a:gd name="connsiteX2" fmla="*/ 139405 w 237335"/>
                  <a:gd name="connsiteY2" fmla="*/ 51502 h 179523"/>
                  <a:gd name="connsiteX3" fmla="*/ 236393 w 237335"/>
                  <a:gd name="connsiteY3" fmla="*/ 155450 h 179523"/>
                  <a:gd name="connsiteX4" fmla="*/ 237335 w 237335"/>
                  <a:gd name="connsiteY4" fmla="*/ 167697 h 179523"/>
                  <a:gd name="connsiteX5" fmla="*/ 226349 w 237335"/>
                  <a:gd name="connsiteY5" fmla="*/ 156078 h 179523"/>
                  <a:gd name="connsiteX6" fmla="*/ 132186 w 237335"/>
                  <a:gd name="connsiteY6" fmla="*/ 99236 h 179523"/>
                  <a:gd name="connsiteX7" fmla="*/ 103937 w 237335"/>
                  <a:gd name="connsiteY7" fmla="*/ 111798 h 179523"/>
                  <a:gd name="connsiteX8" fmla="*/ 122142 w 237335"/>
                  <a:gd name="connsiteY8" fmla="*/ 135665 h 179523"/>
                  <a:gd name="connsiteX9" fmla="*/ 192764 w 237335"/>
                  <a:gd name="connsiteY9" fmla="*/ 176490 h 179523"/>
                  <a:gd name="connsiteX10" fmla="*/ 26409 w 237335"/>
                  <a:gd name="connsiteY10" fmla="*/ 105831 h 179523"/>
                  <a:gd name="connsiteX11" fmla="*/ 43 w 237335"/>
                  <a:gd name="connsiteY11" fmla="*/ 0 h 17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35" h="179523">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w="3134"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8BEDA3BB-B98A-1E24-20B0-2A0BCE4C3C42}"/>
                  </a:ext>
                </a:extLst>
              </p:cNvPr>
              <p:cNvSpPr/>
              <p:nvPr/>
            </p:nvSpPr>
            <p:spPr>
              <a:xfrm>
                <a:off x="8502062" y="5336906"/>
                <a:ext cx="141873" cy="36943"/>
              </a:xfrm>
              <a:custGeom>
                <a:avLst/>
                <a:gdLst>
                  <a:gd name="connsiteX0" fmla="*/ 0 w 141873"/>
                  <a:gd name="connsiteY0" fmla="*/ 36943 h 36943"/>
                  <a:gd name="connsiteX1" fmla="*/ 47082 w 141873"/>
                  <a:gd name="connsiteY1" fmla="*/ 829 h 36943"/>
                  <a:gd name="connsiteX2" fmla="*/ 93850 w 141873"/>
                  <a:gd name="connsiteY2" fmla="*/ 829 h 36943"/>
                  <a:gd name="connsiteX3" fmla="*/ 141873 w 141873"/>
                  <a:gd name="connsiteY3" fmla="*/ 36943 h 36943"/>
                  <a:gd name="connsiteX4" fmla="*/ 0 w 141873"/>
                  <a:gd name="connsiteY4" fmla="*/ 36943 h 36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73" h="3694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w="3134" cap="flat">
                <a:noFill/>
                <a:prstDash val="solid"/>
                <a:miter/>
              </a:ln>
            </p:spPr>
            <p:txBody>
              <a:bodyPr rtlCol="0" anchor="ctr"/>
              <a:lstStyle/>
              <a:p>
                <a:pPr algn="l" rtl="0"/>
                <a:endParaRPr lang="en-US"/>
              </a:p>
            </p:txBody>
          </p:sp>
        </p:grpSp>
        <p:grpSp>
          <p:nvGrpSpPr>
            <p:cNvPr id="11" name="Graphic 145">
              <a:extLst>
                <a:ext uri="{FF2B5EF4-FFF2-40B4-BE49-F238E27FC236}">
                  <a16:creationId xmlns:a16="http://schemas.microsoft.com/office/drawing/2014/main" id="{32F86F51-AD7C-F0A9-D056-40B2FFCC6C9A}"/>
                </a:ext>
              </a:extLst>
            </p:cNvPr>
            <p:cNvGrpSpPr/>
            <p:nvPr/>
          </p:nvGrpSpPr>
          <p:grpSpPr>
            <a:xfrm>
              <a:off x="8101867" y="4453385"/>
              <a:ext cx="1203410" cy="1204042"/>
              <a:chOff x="8101867" y="4453385"/>
              <a:chExt cx="1203410" cy="1204042"/>
            </a:xfrm>
            <a:grpFill/>
          </p:grpSpPr>
          <p:sp>
            <p:nvSpPr>
              <p:cNvPr id="12" name="Freeform 11">
                <a:extLst>
                  <a:ext uri="{FF2B5EF4-FFF2-40B4-BE49-F238E27FC236}">
                    <a16:creationId xmlns:a16="http://schemas.microsoft.com/office/drawing/2014/main" id="{13624A1C-87EE-8CE2-5C75-896B80612213}"/>
                  </a:ext>
                </a:extLst>
              </p:cNvPr>
              <p:cNvSpPr/>
              <p:nvPr/>
            </p:nvSpPr>
            <p:spPr>
              <a:xfrm>
                <a:off x="8101867" y="4453385"/>
                <a:ext cx="962583" cy="1203727"/>
              </a:xfrm>
              <a:custGeom>
                <a:avLst/>
                <a:gdLst>
                  <a:gd name="connsiteX0" fmla="*/ 314 w 962583"/>
                  <a:gd name="connsiteY0" fmla="*/ 735809 h 1203727"/>
                  <a:gd name="connsiteX1" fmla="*/ 11614 w 962583"/>
                  <a:gd name="connsiteY1" fmla="*/ 658242 h 1203727"/>
                  <a:gd name="connsiteX2" fmla="*/ 89455 w 962583"/>
                  <a:gd name="connsiteY2" fmla="*/ 447207 h 1203727"/>
                  <a:gd name="connsiteX3" fmla="*/ 82550 w 962583"/>
                  <a:gd name="connsiteY3" fmla="*/ 442182 h 1203727"/>
                  <a:gd name="connsiteX4" fmla="*/ 56812 w 962583"/>
                  <a:gd name="connsiteY4" fmla="*/ 394448 h 1203727"/>
                  <a:gd name="connsiteX5" fmla="*/ 56812 w 962583"/>
                  <a:gd name="connsiteY5" fmla="*/ 301493 h 1203727"/>
                  <a:gd name="connsiteX6" fmla="*/ 108602 w 962583"/>
                  <a:gd name="connsiteY6" fmla="*/ 244652 h 1203727"/>
                  <a:gd name="connsiteX7" fmla="*/ 114566 w 962583"/>
                  <a:gd name="connsiteY7" fmla="*/ 244024 h 1203727"/>
                  <a:gd name="connsiteX8" fmla="*/ 134026 w 962583"/>
                  <a:gd name="connsiteY8" fmla="*/ 191893 h 1203727"/>
                  <a:gd name="connsiteX9" fmla="*/ 316076 w 962583"/>
                  <a:gd name="connsiteY9" fmla="*/ 86376 h 1203727"/>
                  <a:gd name="connsiteX10" fmla="*/ 378224 w 962583"/>
                  <a:gd name="connsiteY10" fmla="*/ 57798 h 1203727"/>
                  <a:gd name="connsiteX11" fmla="*/ 445707 w 962583"/>
                  <a:gd name="connsiteY11" fmla="*/ 5354 h 1203727"/>
                  <a:gd name="connsiteX12" fmla="*/ 553996 w 962583"/>
                  <a:gd name="connsiteY12" fmla="*/ 12891 h 1203727"/>
                  <a:gd name="connsiteX13" fmla="*/ 590406 w 962583"/>
                  <a:gd name="connsiteY13" fmla="*/ 43352 h 1203727"/>
                  <a:gd name="connsiteX14" fmla="*/ 603902 w 962583"/>
                  <a:gd name="connsiteY14" fmla="*/ 62509 h 1203727"/>
                  <a:gd name="connsiteX15" fmla="*/ 658203 w 962583"/>
                  <a:gd name="connsiteY15" fmla="*/ 86690 h 1203727"/>
                  <a:gd name="connsiteX16" fmla="*/ 860341 w 962583"/>
                  <a:gd name="connsiteY16" fmla="*/ 234916 h 1203727"/>
                  <a:gd name="connsiteX17" fmla="*/ 862538 w 962583"/>
                  <a:gd name="connsiteY17" fmla="*/ 243709 h 1203727"/>
                  <a:gd name="connsiteX18" fmla="*/ 921861 w 962583"/>
                  <a:gd name="connsiteY18" fmla="*/ 312484 h 1203727"/>
                  <a:gd name="connsiteX19" fmla="*/ 921861 w 962583"/>
                  <a:gd name="connsiteY19" fmla="*/ 315939 h 1203727"/>
                  <a:gd name="connsiteX20" fmla="*/ 922175 w 962583"/>
                  <a:gd name="connsiteY20" fmla="*/ 380631 h 1203727"/>
                  <a:gd name="connsiteX21" fmla="*/ 890159 w 962583"/>
                  <a:gd name="connsiteY21" fmla="*/ 445951 h 1203727"/>
                  <a:gd name="connsiteX22" fmla="*/ 928453 w 962583"/>
                  <a:gd name="connsiteY22" fmla="*/ 526973 h 1203727"/>
                  <a:gd name="connsiteX23" fmla="*/ 961096 w 962583"/>
                  <a:gd name="connsiteY23" fmla="*/ 629664 h 1203727"/>
                  <a:gd name="connsiteX24" fmla="*/ 948227 w 962583"/>
                  <a:gd name="connsiteY24" fmla="*/ 657927 h 1203727"/>
                  <a:gd name="connsiteX25" fmla="*/ 924372 w 962583"/>
                  <a:gd name="connsiteY25" fmla="*/ 638143 h 1203727"/>
                  <a:gd name="connsiteX26" fmla="*/ 851552 w 962583"/>
                  <a:gd name="connsiteY26" fmla="*/ 459769 h 1203727"/>
                  <a:gd name="connsiteX27" fmla="*/ 836800 w 962583"/>
                  <a:gd name="connsiteY27" fmla="*/ 451290 h 1203727"/>
                  <a:gd name="connsiteX28" fmla="*/ 142501 w 962583"/>
                  <a:gd name="connsiteY28" fmla="*/ 451290 h 1203727"/>
                  <a:gd name="connsiteX29" fmla="*/ 126493 w 962583"/>
                  <a:gd name="connsiteY29" fmla="*/ 460083 h 1203727"/>
                  <a:gd name="connsiteX30" fmla="*/ 50848 w 962583"/>
                  <a:gd name="connsiteY30" fmla="*/ 656043 h 1203727"/>
                  <a:gd name="connsiteX31" fmla="*/ 54615 w 962583"/>
                  <a:gd name="connsiteY31" fmla="*/ 905076 h 1203727"/>
                  <a:gd name="connsiteX32" fmla="*/ 84747 w 962583"/>
                  <a:gd name="connsiteY32" fmla="*/ 983586 h 1203727"/>
                  <a:gd name="connsiteX33" fmla="*/ 87886 w 962583"/>
                  <a:gd name="connsiteY33" fmla="*/ 1008081 h 1203727"/>
                  <a:gd name="connsiteX34" fmla="*/ 58381 w 962583"/>
                  <a:gd name="connsiteY34" fmla="*/ 1138408 h 1203727"/>
                  <a:gd name="connsiteX35" fmla="*/ 84120 w 962583"/>
                  <a:gd name="connsiteY35" fmla="*/ 1164473 h 1203727"/>
                  <a:gd name="connsiteX36" fmla="*/ 235095 w 962583"/>
                  <a:gd name="connsiteY36" fmla="*/ 1129929 h 1203727"/>
                  <a:gd name="connsiteX37" fmla="*/ 252045 w 962583"/>
                  <a:gd name="connsiteY37" fmla="*/ 1130243 h 1203727"/>
                  <a:gd name="connsiteX38" fmla="*/ 473643 w 962583"/>
                  <a:gd name="connsiteY38" fmla="*/ 1165415 h 1203727"/>
                  <a:gd name="connsiteX39" fmla="*/ 687708 w 962583"/>
                  <a:gd name="connsiteY39" fmla="*/ 1142804 h 1203727"/>
                  <a:gd name="connsiteX40" fmla="*/ 714074 w 962583"/>
                  <a:gd name="connsiteY40" fmla="*/ 1155680 h 1203727"/>
                  <a:gd name="connsiteX41" fmla="*/ 696810 w 962583"/>
                  <a:gd name="connsiteY41" fmla="*/ 1179233 h 1203727"/>
                  <a:gd name="connsiteX42" fmla="*/ 558076 w 962583"/>
                  <a:gd name="connsiteY42" fmla="*/ 1201530 h 1203727"/>
                  <a:gd name="connsiteX43" fmla="*/ 545521 w 962583"/>
                  <a:gd name="connsiteY43" fmla="*/ 1203728 h 1203727"/>
                  <a:gd name="connsiteX44" fmla="*/ 428130 w 962583"/>
                  <a:gd name="connsiteY44" fmla="*/ 1203728 h 1203727"/>
                  <a:gd name="connsiteX45" fmla="*/ 418086 w 962583"/>
                  <a:gd name="connsiteY45" fmla="*/ 1201530 h 1203727"/>
                  <a:gd name="connsiteX46" fmla="*/ 296929 w 962583"/>
                  <a:gd name="connsiteY46" fmla="*/ 1181117 h 1203727"/>
                  <a:gd name="connsiteX47" fmla="*/ 179539 w 962583"/>
                  <a:gd name="connsiteY47" fmla="*/ 1181117 h 1203727"/>
                  <a:gd name="connsiteX48" fmla="*/ 173889 w 962583"/>
                  <a:gd name="connsiteY48" fmla="*/ 1182373 h 1203727"/>
                  <a:gd name="connsiteX49" fmla="*/ 87572 w 962583"/>
                  <a:gd name="connsiteY49" fmla="*/ 1203414 h 1203727"/>
                  <a:gd name="connsiteX50" fmla="*/ 64031 w 962583"/>
                  <a:gd name="connsiteY50" fmla="*/ 1203414 h 1203727"/>
                  <a:gd name="connsiteX51" fmla="*/ 61206 w 962583"/>
                  <a:gd name="connsiteY51" fmla="*/ 1201530 h 1203727"/>
                  <a:gd name="connsiteX52" fmla="*/ 21658 w 962583"/>
                  <a:gd name="connsiteY52" fmla="*/ 1130871 h 1203727"/>
                  <a:gd name="connsiteX53" fmla="*/ 48965 w 962583"/>
                  <a:gd name="connsiteY53" fmla="*/ 1012164 h 1203727"/>
                  <a:gd name="connsiteX54" fmla="*/ 46454 w 962583"/>
                  <a:gd name="connsiteY54" fmla="*/ 989867 h 1203727"/>
                  <a:gd name="connsiteX55" fmla="*/ 12241 w 962583"/>
                  <a:gd name="connsiteY55" fmla="*/ 891573 h 1203727"/>
                  <a:gd name="connsiteX56" fmla="*/ 0 w 962583"/>
                  <a:gd name="connsiteY56" fmla="*/ 820286 h 1203727"/>
                  <a:gd name="connsiteX57" fmla="*/ 314 w 962583"/>
                  <a:gd name="connsiteY57" fmla="*/ 735809 h 1203727"/>
                  <a:gd name="connsiteX58" fmla="*/ 489023 w 962583"/>
                  <a:gd name="connsiteY58" fmla="*/ 282022 h 1203727"/>
                  <a:gd name="connsiteX59" fmla="*/ 118960 w 962583"/>
                  <a:gd name="connsiteY59" fmla="*/ 282022 h 1203727"/>
                  <a:gd name="connsiteX60" fmla="*/ 94164 w 962583"/>
                  <a:gd name="connsiteY60" fmla="*/ 306517 h 1203727"/>
                  <a:gd name="connsiteX61" fmla="*/ 94164 w 962583"/>
                  <a:gd name="connsiteY61" fmla="*/ 390052 h 1203727"/>
                  <a:gd name="connsiteX62" fmla="*/ 117704 w 962583"/>
                  <a:gd name="connsiteY62" fmla="*/ 413605 h 1203727"/>
                  <a:gd name="connsiteX63" fmla="*/ 860341 w 962583"/>
                  <a:gd name="connsiteY63" fmla="*/ 413605 h 1203727"/>
                  <a:gd name="connsiteX64" fmla="*/ 883882 w 962583"/>
                  <a:gd name="connsiteY64" fmla="*/ 390052 h 1203727"/>
                  <a:gd name="connsiteX65" fmla="*/ 883882 w 962583"/>
                  <a:gd name="connsiteY65" fmla="*/ 309030 h 1203727"/>
                  <a:gd name="connsiteX66" fmla="*/ 856888 w 962583"/>
                  <a:gd name="connsiteY66" fmla="*/ 282022 h 1203727"/>
                  <a:gd name="connsiteX67" fmla="*/ 489023 w 962583"/>
                  <a:gd name="connsiteY67" fmla="*/ 282022 h 1203727"/>
                  <a:gd name="connsiteX68" fmla="*/ 822362 w 962583"/>
                  <a:gd name="connsiteY68" fmla="*/ 243709 h 1203727"/>
                  <a:gd name="connsiteX69" fmla="*/ 822676 w 962583"/>
                  <a:gd name="connsiteY69" fmla="*/ 239941 h 1203727"/>
                  <a:gd name="connsiteX70" fmla="*/ 666364 w 962583"/>
                  <a:gd name="connsiteY70" fmla="*/ 123432 h 1203727"/>
                  <a:gd name="connsiteX71" fmla="*/ 561843 w 962583"/>
                  <a:gd name="connsiteY71" fmla="*/ 69732 h 1203727"/>
                  <a:gd name="connsiteX72" fmla="*/ 538616 w 962583"/>
                  <a:gd name="connsiteY72" fmla="*/ 47749 h 1203727"/>
                  <a:gd name="connsiteX73" fmla="*/ 457007 w 962583"/>
                  <a:gd name="connsiteY73" fmla="*/ 41154 h 1203727"/>
                  <a:gd name="connsiteX74" fmla="*/ 408670 w 962583"/>
                  <a:gd name="connsiteY74" fmla="*/ 78839 h 1203727"/>
                  <a:gd name="connsiteX75" fmla="*/ 311995 w 962583"/>
                  <a:gd name="connsiteY75" fmla="*/ 123746 h 1203727"/>
                  <a:gd name="connsiteX76" fmla="*/ 155684 w 962583"/>
                  <a:gd name="connsiteY76" fmla="*/ 244024 h 1203727"/>
                  <a:gd name="connsiteX77" fmla="*/ 822362 w 962583"/>
                  <a:gd name="connsiteY77" fmla="*/ 243709 h 120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2583" h="1203727">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grpFill/>
              <a:ln w="3134"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8C76A9BA-43EB-FA9C-E486-50C6F242C9DD}"/>
                  </a:ext>
                </a:extLst>
              </p:cNvPr>
              <p:cNvSpPr/>
              <p:nvPr/>
            </p:nvSpPr>
            <p:spPr>
              <a:xfrm>
                <a:off x="8853920" y="5055100"/>
                <a:ext cx="451357" cy="602327"/>
              </a:xfrm>
              <a:custGeom>
                <a:avLst/>
                <a:gdLst>
                  <a:gd name="connsiteX0" fmla="*/ 44885 w 451357"/>
                  <a:gd name="connsiteY0" fmla="*/ 602013 h 602327"/>
                  <a:gd name="connsiteX1" fmla="*/ 1569 w 451357"/>
                  <a:gd name="connsiteY1" fmla="*/ 557106 h 602327"/>
                  <a:gd name="connsiteX2" fmla="*/ 314 w 451357"/>
                  <a:gd name="connsiteY2" fmla="*/ 540776 h 602327"/>
                  <a:gd name="connsiteX3" fmla="*/ 0 w 451357"/>
                  <a:gd name="connsiteY3" fmla="*/ 213861 h 602327"/>
                  <a:gd name="connsiteX4" fmla="*/ 10044 w 451357"/>
                  <a:gd name="connsiteY4" fmla="*/ 188738 h 602327"/>
                  <a:gd name="connsiteX5" fmla="*/ 94791 w 451357"/>
                  <a:gd name="connsiteY5" fmla="*/ 103947 h 602327"/>
                  <a:gd name="connsiteX6" fmla="*/ 119902 w 451357"/>
                  <a:gd name="connsiteY6" fmla="*/ 93898 h 602327"/>
                  <a:gd name="connsiteX7" fmla="*/ 286885 w 451357"/>
                  <a:gd name="connsiteY7" fmla="*/ 93898 h 602327"/>
                  <a:gd name="connsiteX8" fmla="*/ 301010 w 451357"/>
                  <a:gd name="connsiteY8" fmla="*/ 93898 h 602327"/>
                  <a:gd name="connsiteX9" fmla="*/ 301010 w 451357"/>
                  <a:gd name="connsiteY9" fmla="*/ 58411 h 602327"/>
                  <a:gd name="connsiteX10" fmla="*/ 359705 w 451357"/>
                  <a:gd name="connsiteY10" fmla="*/ 0 h 602327"/>
                  <a:gd name="connsiteX11" fmla="*/ 429072 w 451357"/>
                  <a:gd name="connsiteY11" fmla="*/ 0 h 602327"/>
                  <a:gd name="connsiteX12" fmla="*/ 451357 w 451357"/>
                  <a:gd name="connsiteY12" fmla="*/ 22297 h 602327"/>
                  <a:gd name="connsiteX13" fmla="*/ 451357 w 451357"/>
                  <a:gd name="connsiteY13" fmla="*/ 545486 h 602327"/>
                  <a:gd name="connsiteX14" fmla="*/ 414006 w 451357"/>
                  <a:gd name="connsiteY14" fmla="*/ 598873 h 602327"/>
                  <a:gd name="connsiteX15" fmla="*/ 406786 w 451357"/>
                  <a:gd name="connsiteY15" fmla="*/ 602328 h 602327"/>
                  <a:gd name="connsiteX16" fmla="*/ 44885 w 451357"/>
                  <a:gd name="connsiteY16" fmla="*/ 602013 h 602327"/>
                  <a:gd name="connsiteX17" fmla="*/ 37979 w 451357"/>
                  <a:gd name="connsiteY17" fmla="*/ 225794 h 602327"/>
                  <a:gd name="connsiteX18" fmla="*/ 37979 w 451357"/>
                  <a:gd name="connsiteY18" fmla="*/ 238984 h 602327"/>
                  <a:gd name="connsiteX19" fmla="*/ 37979 w 451357"/>
                  <a:gd name="connsiteY19" fmla="*/ 537321 h 602327"/>
                  <a:gd name="connsiteX20" fmla="*/ 64973 w 451357"/>
                  <a:gd name="connsiteY20" fmla="*/ 564329 h 602327"/>
                  <a:gd name="connsiteX21" fmla="*/ 386698 w 451357"/>
                  <a:gd name="connsiteY21" fmla="*/ 564329 h 602327"/>
                  <a:gd name="connsiteX22" fmla="*/ 413692 w 451357"/>
                  <a:gd name="connsiteY22" fmla="*/ 537321 h 602327"/>
                  <a:gd name="connsiteX23" fmla="*/ 413692 w 451357"/>
                  <a:gd name="connsiteY23" fmla="*/ 144772 h 602327"/>
                  <a:gd name="connsiteX24" fmla="*/ 413692 w 451357"/>
                  <a:gd name="connsiteY24" fmla="*/ 131582 h 602327"/>
                  <a:gd name="connsiteX25" fmla="*/ 257380 w 451357"/>
                  <a:gd name="connsiteY25" fmla="*/ 131897 h 602327"/>
                  <a:gd name="connsiteX26" fmla="*/ 245767 w 451357"/>
                  <a:gd name="connsiteY26" fmla="*/ 138491 h 602327"/>
                  <a:gd name="connsiteX27" fmla="*/ 168553 w 451357"/>
                  <a:gd name="connsiteY27" fmla="*/ 215745 h 602327"/>
                  <a:gd name="connsiteX28" fmla="*/ 143443 w 451357"/>
                  <a:gd name="connsiteY28" fmla="*/ 226108 h 602327"/>
                  <a:gd name="connsiteX29" fmla="*/ 37979 w 451357"/>
                  <a:gd name="connsiteY29" fmla="*/ 225794 h 602327"/>
                  <a:gd name="connsiteX30" fmla="*/ 199627 w 451357"/>
                  <a:gd name="connsiteY30" fmla="*/ 131582 h 602327"/>
                  <a:gd name="connsiteX31" fmla="*/ 125865 w 451357"/>
                  <a:gd name="connsiteY31" fmla="*/ 131582 h 602327"/>
                  <a:gd name="connsiteX32" fmla="*/ 119588 w 451357"/>
                  <a:gd name="connsiteY32" fmla="*/ 133467 h 602327"/>
                  <a:gd name="connsiteX33" fmla="*/ 65287 w 451357"/>
                  <a:gd name="connsiteY33" fmla="*/ 187796 h 602327"/>
                  <a:gd name="connsiteX34" fmla="*/ 139048 w 451357"/>
                  <a:gd name="connsiteY34" fmla="*/ 187796 h 602327"/>
                  <a:gd name="connsiteX35" fmla="*/ 146267 w 451357"/>
                  <a:gd name="connsiteY35" fmla="*/ 184655 h 602327"/>
                  <a:gd name="connsiteX36" fmla="*/ 199627 w 451357"/>
                  <a:gd name="connsiteY36" fmla="*/ 131582 h 602327"/>
                  <a:gd name="connsiteX37" fmla="*/ 413378 w 451357"/>
                  <a:gd name="connsiteY37" fmla="*/ 37685 h 602327"/>
                  <a:gd name="connsiteX38" fmla="*/ 357508 w 451357"/>
                  <a:gd name="connsiteY38" fmla="*/ 37685 h 602327"/>
                  <a:gd name="connsiteX39" fmla="*/ 339617 w 451357"/>
                  <a:gd name="connsiteY39" fmla="*/ 53073 h 602327"/>
                  <a:gd name="connsiteX40" fmla="*/ 339303 w 451357"/>
                  <a:gd name="connsiteY40" fmla="*/ 93584 h 602327"/>
                  <a:gd name="connsiteX41" fmla="*/ 413692 w 451357"/>
                  <a:gd name="connsiteY41" fmla="*/ 93584 h 602327"/>
                  <a:gd name="connsiteX42" fmla="*/ 413378 w 451357"/>
                  <a:gd name="connsiteY42" fmla="*/ 37685 h 6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1357" h="60232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grpFill/>
              <a:ln w="3134"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E22BDFD6-F07E-62FF-DC0B-D0CBB3E6BD35}"/>
                  </a:ext>
                </a:extLst>
              </p:cNvPr>
              <p:cNvSpPr/>
              <p:nvPr/>
            </p:nvSpPr>
            <p:spPr>
              <a:xfrm>
                <a:off x="8271519" y="4979277"/>
                <a:ext cx="600619" cy="433198"/>
              </a:xfrm>
              <a:custGeom>
                <a:avLst/>
                <a:gdLst>
                  <a:gd name="connsiteX0" fmla="*/ 320628 w 600619"/>
                  <a:gd name="connsiteY0" fmla="*/ 319830 h 433198"/>
                  <a:gd name="connsiteX1" fmla="*/ 412909 w 600619"/>
                  <a:gd name="connsiteY1" fmla="*/ 402423 h 433198"/>
                  <a:gd name="connsiteX2" fmla="*/ 386857 w 600619"/>
                  <a:gd name="connsiteY2" fmla="*/ 433199 h 433198"/>
                  <a:gd name="connsiteX3" fmla="*/ 214224 w 600619"/>
                  <a:gd name="connsiteY3" fmla="*/ 433199 h 433198"/>
                  <a:gd name="connsiteX4" fmla="*/ 188486 w 600619"/>
                  <a:gd name="connsiteY4" fmla="*/ 403993 h 433198"/>
                  <a:gd name="connsiteX5" fmla="*/ 273861 w 600619"/>
                  <a:gd name="connsiteY5" fmla="*/ 320459 h 433198"/>
                  <a:gd name="connsiteX6" fmla="*/ 280452 w 600619"/>
                  <a:gd name="connsiteY6" fmla="*/ 319830 h 433198"/>
                  <a:gd name="connsiteX7" fmla="*/ 281708 w 600619"/>
                  <a:gd name="connsiteY7" fmla="*/ 317318 h 433198"/>
                  <a:gd name="connsiteX8" fmla="*/ 258480 w 600619"/>
                  <a:gd name="connsiteY8" fmla="*/ 284344 h 433198"/>
                  <a:gd name="connsiteX9" fmla="*/ 215793 w 600619"/>
                  <a:gd name="connsiteY9" fmla="*/ 279948 h 433198"/>
                  <a:gd name="connsiteX10" fmla="*/ 106877 w 600619"/>
                  <a:gd name="connsiteY10" fmla="*/ 262361 h 433198"/>
                  <a:gd name="connsiteX11" fmla="*/ 47554 w 600619"/>
                  <a:gd name="connsiteY11" fmla="*/ 207404 h 433198"/>
                  <a:gd name="connsiteX12" fmla="*/ 4867 w 600619"/>
                  <a:gd name="connsiteY12" fmla="*/ 71739 h 433198"/>
                  <a:gd name="connsiteX13" fmla="*/ 158 w 600619"/>
                  <a:gd name="connsiteY13" fmla="*/ 23691 h 433198"/>
                  <a:gd name="connsiteX14" fmla="*/ 12714 w 600619"/>
                  <a:gd name="connsiteY14" fmla="*/ 1080 h 433198"/>
                  <a:gd name="connsiteX15" fmla="*/ 35941 w 600619"/>
                  <a:gd name="connsiteY15" fmla="*/ 9874 h 433198"/>
                  <a:gd name="connsiteX16" fmla="*/ 65759 w 600619"/>
                  <a:gd name="connsiteY16" fmla="*/ 32170 h 433198"/>
                  <a:gd name="connsiteX17" fmla="*/ 184091 w 600619"/>
                  <a:gd name="connsiteY17" fmla="*/ 76136 h 433198"/>
                  <a:gd name="connsiteX18" fmla="*/ 298029 w 600619"/>
                  <a:gd name="connsiteY18" fmla="*/ 161555 h 433198"/>
                  <a:gd name="connsiteX19" fmla="*/ 300854 w 600619"/>
                  <a:gd name="connsiteY19" fmla="*/ 165009 h 433198"/>
                  <a:gd name="connsiteX20" fmla="*/ 305876 w 600619"/>
                  <a:gd name="connsiteY20" fmla="*/ 157158 h 433198"/>
                  <a:gd name="connsiteX21" fmla="*/ 412909 w 600619"/>
                  <a:gd name="connsiteY21" fmla="*/ 76764 h 433198"/>
                  <a:gd name="connsiteX22" fmla="*/ 520255 w 600619"/>
                  <a:gd name="connsiteY22" fmla="*/ 39393 h 433198"/>
                  <a:gd name="connsiteX23" fmla="*/ 569848 w 600619"/>
                  <a:gd name="connsiteY23" fmla="*/ 5163 h 433198"/>
                  <a:gd name="connsiteX24" fmla="*/ 589308 w 600619"/>
                  <a:gd name="connsiteY24" fmla="*/ 1080 h 433198"/>
                  <a:gd name="connsiteX25" fmla="*/ 600608 w 600619"/>
                  <a:gd name="connsiteY25" fmla="*/ 18981 h 433198"/>
                  <a:gd name="connsiteX26" fmla="*/ 593703 w 600619"/>
                  <a:gd name="connsiteY26" fmla="*/ 86499 h 433198"/>
                  <a:gd name="connsiteX27" fmla="*/ 571104 w 600619"/>
                  <a:gd name="connsiteY27" fmla="*/ 170034 h 433198"/>
                  <a:gd name="connsiteX28" fmla="*/ 401295 w 600619"/>
                  <a:gd name="connsiteY28" fmla="*/ 279633 h 433198"/>
                  <a:gd name="connsiteX29" fmla="*/ 342286 w 600619"/>
                  <a:gd name="connsiteY29" fmla="*/ 283716 h 433198"/>
                  <a:gd name="connsiteX30" fmla="*/ 320628 w 600619"/>
                  <a:gd name="connsiteY30" fmla="*/ 319830 h 433198"/>
                  <a:gd name="connsiteX31" fmla="*/ 560118 w 600619"/>
                  <a:gd name="connsiteY31" fmla="*/ 64203 h 433198"/>
                  <a:gd name="connsiteX32" fmla="*/ 555096 w 600619"/>
                  <a:gd name="connsiteY32" fmla="*/ 65459 h 433198"/>
                  <a:gd name="connsiteX33" fmla="*/ 416989 w 600619"/>
                  <a:gd name="connsiteY33" fmla="*/ 116647 h 433198"/>
                  <a:gd name="connsiteX34" fmla="*/ 322512 w 600619"/>
                  <a:gd name="connsiteY34" fmla="*/ 218710 h 433198"/>
                  <a:gd name="connsiteX35" fmla="*/ 321884 w 600619"/>
                  <a:gd name="connsiteY35" fmla="*/ 231585 h 433198"/>
                  <a:gd name="connsiteX36" fmla="*/ 335067 w 600619"/>
                  <a:gd name="connsiteY36" fmla="*/ 217454 h 433198"/>
                  <a:gd name="connsiteX37" fmla="*/ 429230 w 600619"/>
                  <a:gd name="connsiteY37" fmla="*/ 162811 h 433198"/>
                  <a:gd name="connsiteX38" fmla="*/ 454654 w 600619"/>
                  <a:gd name="connsiteY38" fmla="*/ 175058 h 433198"/>
                  <a:gd name="connsiteX39" fmla="*/ 439902 w 600619"/>
                  <a:gd name="connsiteY39" fmla="*/ 198925 h 433198"/>
                  <a:gd name="connsiteX40" fmla="*/ 380265 w 600619"/>
                  <a:gd name="connsiteY40" fmla="*/ 228445 h 433198"/>
                  <a:gd name="connsiteX41" fmla="*/ 363630 w 600619"/>
                  <a:gd name="connsiteY41" fmla="*/ 242891 h 433198"/>
                  <a:gd name="connsiteX42" fmla="*/ 426719 w 600619"/>
                  <a:gd name="connsiteY42" fmla="*/ 242577 h 433198"/>
                  <a:gd name="connsiteX43" fmla="*/ 531241 w 600619"/>
                  <a:gd name="connsiteY43" fmla="*/ 171604 h 433198"/>
                  <a:gd name="connsiteX44" fmla="*/ 554782 w 600619"/>
                  <a:gd name="connsiteY44" fmla="*/ 96862 h 433198"/>
                  <a:gd name="connsiteX45" fmla="*/ 560118 w 600619"/>
                  <a:gd name="connsiteY45" fmla="*/ 64203 h 433198"/>
                  <a:gd name="connsiteX46" fmla="*/ 42846 w 600619"/>
                  <a:gd name="connsiteY46" fmla="*/ 64203 h 433198"/>
                  <a:gd name="connsiteX47" fmla="*/ 69212 w 600619"/>
                  <a:gd name="connsiteY47" fmla="*/ 170034 h 433198"/>
                  <a:gd name="connsiteX48" fmla="*/ 235567 w 600619"/>
                  <a:gd name="connsiteY48" fmla="*/ 240693 h 433198"/>
                  <a:gd name="connsiteX49" fmla="*/ 164945 w 600619"/>
                  <a:gd name="connsiteY49" fmla="*/ 199868 h 433198"/>
                  <a:gd name="connsiteX50" fmla="*/ 146740 w 600619"/>
                  <a:gd name="connsiteY50" fmla="*/ 176000 h 433198"/>
                  <a:gd name="connsiteX51" fmla="*/ 174989 w 600619"/>
                  <a:gd name="connsiteY51" fmla="*/ 163439 h 433198"/>
                  <a:gd name="connsiteX52" fmla="*/ 269152 w 600619"/>
                  <a:gd name="connsiteY52" fmla="*/ 220280 h 433198"/>
                  <a:gd name="connsiteX53" fmla="*/ 280138 w 600619"/>
                  <a:gd name="connsiteY53" fmla="*/ 231899 h 433198"/>
                  <a:gd name="connsiteX54" fmla="*/ 279196 w 600619"/>
                  <a:gd name="connsiteY54" fmla="*/ 219652 h 433198"/>
                  <a:gd name="connsiteX55" fmla="*/ 182208 w 600619"/>
                  <a:gd name="connsiteY55" fmla="*/ 115705 h 433198"/>
                  <a:gd name="connsiteX56" fmla="*/ 88672 w 600619"/>
                  <a:gd name="connsiteY56" fmla="*/ 85243 h 433198"/>
                  <a:gd name="connsiteX57" fmla="*/ 42846 w 600619"/>
                  <a:gd name="connsiteY57" fmla="*/ 64203 h 433198"/>
                  <a:gd name="connsiteX58" fmla="*/ 230545 w 600619"/>
                  <a:gd name="connsiteY58" fmla="*/ 394572 h 433198"/>
                  <a:gd name="connsiteX59" fmla="*/ 372418 w 600619"/>
                  <a:gd name="connsiteY59" fmla="*/ 394572 h 433198"/>
                  <a:gd name="connsiteX60" fmla="*/ 324395 w 600619"/>
                  <a:gd name="connsiteY60" fmla="*/ 358457 h 433198"/>
                  <a:gd name="connsiteX61" fmla="*/ 277627 w 600619"/>
                  <a:gd name="connsiteY61" fmla="*/ 358457 h 433198"/>
                  <a:gd name="connsiteX62" fmla="*/ 230545 w 600619"/>
                  <a:gd name="connsiteY62" fmla="*/ 394572 h 43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0619" h="433198">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grpFill/>
              <a:ln w="3134"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1A3D0AD-93FA-0D4E-05B4-F79E614076DA}"/>
                  </a:ext>
                </a:extLst>
              </p:cNvPr>
              <p:cNvSpPr/>
              <p:nvPr/>
            </p:nvSpPr>
            <p:spPr>
              <a:xfrm>
                <a:off x="8181906" y="5278229"/>
                <a:ext cx="127163" cy="219298"/>
              </a:xfrm>
              <a:custGeom>
                <a:avLst/>
                <a:gdLst>
                  <a:gd name="connsiteX0" fmla="*/ 0 w 127163"/>
                  <a:gd name="connsiteY0" fmla="*/ 19623 h 219298"/>
                  <a:gd name="connsiteX1" fmla="*/ 16322 w 127163"/>
                  <a:gd name="connsiteY1" fmla="*/ 152 h 219298"/>
                  <a:gd name="connsiteX2" fmla="*/ 37665 w 127163"/>
                  <a:gd name="connsiteY2" fmla="*/ 17424 h 219298"/>
                  <a:gd name="connsiteX3" fmla="*/ 51476 w 127163"/>
                  <a:gd name="connsiteY3" fmla="*/ 75522 h 219298"/>
                  <a:gd name="connsiteX4" fmla="*/ 118332 w 127163"/>
                  <a:gd name="connsiteY4" fmla="*/ 184179 h 219298"/>
                  <a:gd name="connsiteX5" fmla="*/ 121471 w 127163"/>
                  <a:gd name="connsiteY5" fmla="*/ 214013 h 219298"/>
                  <a:gd name="connsiteX6" fmla="*/ 92594 w 127163"/>
                  <a:gd name="connsiteY6" fmla="*/ 211501 h 219298"/>
                  <a:gd name="connsiteX7" fmla="*/ 628 w 127163"/>
                  <a:gd name="connsiteY7" fmla="*/ 24647 h 219298"/>
                  <a:gd name="connsiteX8" fmla="*/ 0 w 127163"/>
                  <a:gd name="connsiteY8" fmla="*/ 19623 h 2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63" h="219298">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grpFill/>
              <a:ln w="313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42032AEB-3D0E-29E0-F99B-78465249C7BD}"/>
                  </a:ext>
                </a:extLst>
              </p:cNvPr>
              <p:cNvSpPr/>
              <p:nvPr/>
            </p:nvSpPr>
            <p:spPr>
              <a:xfrm>
                <a:off x="8497354" y="5525216"/>
                <a:ext cx="150347" cy="37684"/>
              </a:xfrm>
              <a:custGeom>
                <a:avLst/>
                <a:gdLst>
                  <a:gd name="connsiteX0" fmla="*/ 75017 w 150347"/>
                  <a:gd name="connsiteY0" fmla="*/ 37685 h 37684"/>
                  <a:gd name="connsiteX1" fmla="*/ 22285 w 150347"/>
                  <a:gd name="connsiteY1" fmla="*/ 37685 h 37684"/>
                  <a:gd name="connsiteX2" fmla="*/ 0 w 150347"/>
                  <a:gd name="connsiteY2" fmla="*/ 18842 h 37684"/>
                  <a:gd name="connsiteX3" fmla="*/ 22285 w 150347"/>
                  <a:gd name="connsiteY3" fmla="*/ 0 h 37684"/>
                  <a:gd name="connsiteX4" fmla="*/ 128062 w 150347"/>
                  <a:gd name="connsiteY4" fmla="*/ 0 h 37684"/>
                  <a:gd name="connsiteX5" fmla="*/ 150348 w 150347"/>
                  <a:gd name="connsiteY5" fmla="*/ 18842 h 37684"/>
                  <a:gd name="connsiteX6" fmla="*/ 128062 w 150347"/>
                  <a:gd name="connsiteY6" fmla="*/ 37685 h 37684"/>
                  <a:gd name="connsiteX7" fmla="*/ 75017 w 150347"/>
                  <a:gd name="connsiteY7" fmla="*/ 37685 h 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47" h="37684">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grpFill/>
              <a:ln w="313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20646642-2D1A-9D79-E895-4CB530BE5522}"/>
                  </a:ext>
                </a:extLst>
              </p:cNvPr>
              <p:cNvSpPr/>
              <p:nvPr/>
            </p:nvSpPr>
            <p:spPr>
              <a:xfrm>
                <a:off x="8422013" y="5449690"/>
                <a:ext cx="74722" cy="37981"/>
              </a:xfrm>
              <a:custGeom>
                <a:avLst/>
                <a:gdLst>
                  <a:gd name="connsiteX0" fmla="*/ 37047 w 74722"/>
                  <a:gd name="connsiteY0" fmla="*/ 37842 h 37981"/>
                  <a:gd name="connsiteX1" fmla="*/ 18214 w 74722"/>
                  <a:gd name="connsiteY1" fmla="*/ 37842 h 37981"/>
                  <a:gd name="connsiteX2" fmla="*/ 9 w 74722"/>
                  <a:gd name="connsiteY2" fmla="*/ 18685 h 37981"/>
                  <a:gd name="connsiteX3" fmla="*/ 17901 w 74722"/>
                  <a:gd name="connsiteY3" fmla="*/ 471 h 37981"/>
                  <a:gd name="connsiteX4" fmla="*/ 56508 w 74722"/>
                  <a:gd name="connsiteY4" fmla="*/ 471 h 37981"/>
                  <a:gd name="connsiteX5" fmla="*/ 74713 w 74722"/>
                  <a:gd name="connsiteY5" fmla="*/ 19627 h 37981"/>
                  <a:gd name="connsiteX6" fmla="*/ 56821 w 74722"/>
                  <a:gd name="connsiteY6" fmla="*/ 37842 h 37981"/>
                  <a:gd name="connsiteX7" fmla="*/ 37047 w 74722"/>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2" h="37981">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6AE5A4D4-03A6-C1DF-1680-454AACE62CBE}"/>
                  </a:ext>
                </a:extLst>
              </p:cNvPr>
              <p:cNvSpPr/>
              <p:nvPr/>
            </p:nvSpPr>
            <p:spPr>
              <a:xfrm>
                <a:off x="8534705" y="5450021"/>
                <a:ext cx="75017" cy="37667"/>
              </a:xfrm>
              <a:custGeom>
                <a:avLst/>
                <a:gdLst>
                  <a:gd name="connsiteX0" fmla="*/ 38607 w 75017"/>
                  <a:gd name="connsiteY0" fmla="*/ 140 h 37667"/>
                  <a:gd name="connsiteX1" fmla="*/ 57440 w 75017"/>
                  <a:gd name="connsiteY1" fmla="*/ 140 h 37667"/>
                  <a:gd name="connsiteX2" fmla="*/ 75017 w 75017"/>
                  <a:gd name="connsiteY2" fmla="*/ 18668 h 37667"/>
                  <a:gd name="connsiteX3" fmla="*/ 57440 w 75017"/>
                  <a:gd name="connsiteY3" fmla="*/ 37196 h 37667"/>
                  <a:gd name="connsiteX4" fmla="*/ 17577 w 75017"/>
                  <a:gd name="connsiteY4" fmla="*/ 37196 h 37667"/>
                  <a:gd name="connsiteX5" fmla="*/ 0 w 75017"/>
                  <a:gd name="connsiteY5" fmla="*/ 18668 h 37667"/>
                  <a:gd name="connsiteX6" fmla="*/ 17577 w 75017"/>
                  <a:gd name="connsiteY6" fmla="*/ 140 h 37667"/>
                  <a:gd name="connsiteX7" fmla="*/ 38607 w 75017"/>
                  <a:gd name="connsiteY7" fmla="*/ 140 h 3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17" h="3766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grpFill/>
              <a:ln w="313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CDBEBF66-E3D6-2EAB-645F-0F94F9CC3777}"/>
                  </a:ext>
                </a:extLst>
              </p:cNvPr>
              <p:cNvSpPr/>
              <p:nvPr/>
            </p:nvSpPr>
            <p:spPr>
              <a:xfrm>
                <a:off x="8647692" y="5449690"/>
                <a:ext cx="74721" cy="37981"/>
              </a:xfrm>
              <a:custGeom>
                <a:avLst/>
                <a:gdLst>
                  <a:gd name="connsiteX0" fmla="*/ 37047 w 74721"/>
                  <a:gd name="connsiteY0" fmla="*/ 37842 h 37981"/>
                  <a:gd name="connsiteX1" fmla="*/ 18214 w 74721"/>
                  <a:gd name="connsiteY1" fmla="*/ 37842 h 37981"/>
                  <a:gd name="connsiteX2" fmla="*/ 9 w 74721"/>
                  <a:gd name="connsiteY2" fmla="*/ 18685 h 37981"/>
                  <a:gd name="connsiteX3" fmla="*/ 17901 w 74721"/>
                  <a:gd name="connsiteY3" fmla="*/ 471 h 37981"/>
                  <a:gd name="connsiteX4" fmla="*/ 56508 w 74721"/>
                  <a:gd name="connsiteY4" fmla="*/ 471 h 37981"/>
                  <a:gd name="connsiteX5" fmla="*/ 74712 w 74721"/>
                  <a:gd name="connsiteY5" fmla="*/ 19627 h 37981"/>
                  <a:gd name="connsiteX6" fmla="*/ 56822 w 74721"/>
                  <a:gd name="connsiteY6" fmla="*/ 37842 h 37981"/>
                  <a:gd name="connsiteX7" fmla="*/ 37047 w 74721"/>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1" h="3798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6C5CC94F-F506-5CE0-AB73-B1920AAB950E}"/>
                  </a:ext>
                </a:extLst>
              </p:cNvPr>
              <p:cNvSpPr/>
              <p:nvPr/>
            </p:nvSpPr>
            <p:spPr>
              <a:xfrm>
                <a:off x="8572048" y="4547298"/>
                <a:ext cx="56201" cy="37920"/>
              </a:xfrm>
              <a:custGeom>
                <a:avLst/>
                <a:gdLst>
                  <a:gd name="connsiteX0" fmla="*/ 28886 w 56201"/>
                  <a:gd name="connsiteY0" fmla="*/ 0 h 37920"/>
                  <a:gd name="connsiteX1" fmla="*/ 35791 w 56201"/>
                  <a:gd name="connsiteY1" fmla="*/ 0 h 37920"/>
                  <a:gd name="connsiteX2" fmla="*/ 56193 w 56201"/>
                  <a:gd name="connsiteY2" fmla="*/ 18214 h 37920"/>
                  <a:gd name="connsiteX3" fmla="*/ 35791 w 56201"/>
                  <a:gd name="connsiteY3" fmla="*/ 37685 h 37920"/>
                  <a:gd name="connsiteX4" fmla="*/ 20411 w 56201"/>
                  <a:gd name="connsiteY4" fmla="*/ 37685 h 37920"/>
                  <a:gd name="connsiteX5" fmla="*/ 9 w 56201"/>
                  <a:gd name="connsiteY5" fmla="*/ 18214 h 37920"/>
                  <a:gd name="connsiteX6" fmla="*/ 20411 w 56201"/>
                  <a:gd name="connsiteY6" fmla="*/ 0 h 37920"/>
                  <a:gd name="connsiteX7" fmla="*/ 28886 w 56201"/>
                  <a:gd name="connsiteY7" fmla="*/ 0 h 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1" h="37920">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grpFill/>
              <a:ln w="313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6A430B7F-8D88-AA40-908E-81BD4E301CBE}"/>
                  </a:ext>
                </a:extLst>
              </p:cNvPr>
              <p:cNvSpPr/>
              <p:nvPr/>
            </p:nvSpPr>
            <p:spPr>
              <a:xfrm>
                <a:off x="8384043" y="4622196"/>
                <a:ext cx="56184" cy="37981"/>
              </a:xfrm>
              <a:custGeom>
                <a:avLst/>
                <a:gdLst>
                  <a:gd name="connsiteX0" fmla="*/ 27307 w 56184"/>
                  <a:gd name="connsiteY0" fmla="*/ 37842 h 37981"/>
                  <a:gd name="connsiteX1" fmla="*/ 17891 w 56184"/>
                  <a:gd name="connsiteY1" fmla="*/ 37842 h 37981"/>
                  <a:gd name="connsiteX2" fmla="*/ 0 w 56184"/>
                  <a:gd name="connsiteY2" fmla="*/ 19313 h 37981"/>
                  <a:gd name="connsiteX3" fmla="*/ 17263 w 56184"/>
                  <a:gd name="connsiteY3" fmla="*/ 471 h 37981"/>
                  <a:gd name="connsiteX4" fmla="*/ 38293 w 56184"/>
                  <a:gd name="connsiteY4" fmla="*/ 471 h 37981"/>
                  <a:gd name="connsiteX5" fmla="*/ 56184 w 56184"/>
                  <a:gd name="connsiteY5" fmla="*/ 18685 h 37981"/>
                  <a:gd name="connsiteX6" fmla="*/ 38921 w 56184"/>
                  <a:gd name="connsiteY6" fmla="*/ 37528 h 37981"/>
                  <a:gd name="connsiteX7" fmla="*/ 27307 w 56184"/>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981">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grpFill/>
              <a:ln w="3134"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92F211EB-93CE-7AE2-AA09-821BB677A37B}"/>
                  </a:ext>
                </a:extLst>
              </p:cNvPr>
              <p:cNvSpPr/>
              <p:nvPr/>
            </p:nvSpPr>
            <p:spPr>
              <a:xfrm>
                <a:off x="8497031" y="4622432"/>
                <a:ext cx="56514" cy="37745"/>
              </a:xfrm>
              <a:custGeom>
                <a:avLst/>
                <a:gdLst>
                  <a:gd name="connsiteX0" fmla="*/ 27630 w 56514"/>
                  <a:gd name="connsiteY0" fmla="*/ 37606 h 37745"/>
                  <a:gd name="connsiteX1" fmla="*/ 20724 w 56514"/>
                  <a:gd name="connsiteY1" fmla="*/ 37606 h 37745"/>
                  <a:gd name="connsiteX2" fmla="*/ 8 w 56514"/>
                  <a:gd name="connsiteY2" fmla="*/ 18450 h 37745"/>
                  <a:gd name="connsiteX3" fmla="*/ 20411 w 56514"/>
                  <a:gd name="connsiteY3" fmla="*/ 236 h 37745"/>
                  <a:gd name="connsiteX4" fmla="*/ 35791 w 56514"/>
                  <a:gd name="connsiteY4" fmla="*/ 236 h 37745"/>
                  <a:gd name="connsiteX5" fmla="*/ 56507 w 56514"/>
                  <a:gd name="connsiteY5" fmla="*/ 19392 h 37745"/>
                  <a:gd name="connsiteX6" fmla="*/ 36104 w 56514"/>
                  <a:gd name="connsiteY6" fmla="*/ 37606 h 37745"/>
                  <a:gd name="connsiteX7" fmla="*/ 27630 w 56514"/>
                  <a:gd name="connsiteY7" fmla="*/ 37606 h 3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4" h="37745">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grpFill/>
              <a:ln w="3134"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61D8300E-6E3B-7C7D-9CD0-E1AD589211C0}"/>
                  </a:ext>
                </a:extLst>
              </p:cNvPr>
              <p:cNvSpPr/>
              <p:nvPr/>
            </p:nvSpPr>
            <p:spPr>
              <a:xfrm>
                <a:off x="8609999" y="4622275"/>
                <a:ext cx="56229" cy="38042"/>
              </a:xfrm>
              <a:custGeom>
                <a:avLst/>
                <a:gdLst>
                  <a:gd name="connsiteX0" fmla="*/ 27344 w 56229"/>
                  <a:gd name="connsiteY0" fmla="*/ 37763 h 38042"/>
                  <a:gd name="connsiteX1" fmla="*/ 16672 w 56229"/>
                  <a:gd name="connsiteY1" fmla="*/ 37763 h 38042"/>
                  <a:gd name="connsiteX2" fmla="*/ 37 w 56229"/>
                  <a:gd name="connsiteY2" fmla="*/ 19549 h 38042"/>
                  <a:gd name="connsiteX3" fmla="*/ 16986 w 56229"/>
                  <a:gd name="connsiteY3" fmla="*/ 393 h 38042"/>
                  <a:gd name="connsiteX4" fmla="*/ 35819 w 56229"/>
                  <a:gd name="connsiteY4" fmla="*/ 79 h 38042"/>
                  <a:gd name="connsiteX5" fmla="*/ 56221 w 56229"/>
                  <a:gd name="connsiteY5" fmla="*/ 18293 h 38042"/>
                  <a:gd name="connsiteX6" fmla="*/ 35505 w 56229"/>
                  <a:gd name="connsiteY6" fmla="*/ 37449 h 38042"/>
                  <a:gd name="connsiteX7" fmla="*/ 27344 w 56229"/>
                  <a:gd name="connsiteY7" fmla="*/ 37763 h 38042"/>
                  <a:gd name="connsiteX8" fmla="*/ 27344 w 56229"/>
                  <a:gd name="connsiteY8" fmla="*/ 37763 h 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29" h="38042">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grpFill/>
              <a:ln w="3134"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47E0A130-BDEF-5C95-84F6-D67A4C29EF35}"/>
                  </a:ext>
                </a:extLst>
              </p:cNvPr>
              <p:cNvSpPr/>
              <p:nvPr/>
            </p:nvSpPr>
            <p:spPr>
              <a:xfrm>
                <a:off x="8722718" y="4622528"/>
                <a:ext cx="56184" cy="37649"/>
              </a:xfrm>
              <a:custGeom>
                <a:avLst/>
                <a:gdLst>
                  <a:gd name="connsiteX0" fmla="*/ 28249 w 56184"/>
                  <a:gd name="connsiteY0" fmla="*/ 140 h 37649"/>
                  <a:gd name="connsiteX1" fmla="*/ 32957 w 56184"/>
                  <a:gd name="connsiteY1" fmla="*/ 140 h 37649"/>
                  <a:gd name="connsiteX2" fmla="*/ 56184 w 56184"/>
                  <a:gd name="connsiteY2" fmla="*/ 18982 h 37649"/>
                  <a:gd name="connsiteX3" fmla="*/ 32643 w 56184"/>
                  <a:gd name="connsiteY3" fmla="*/ 37510 h 37649"/>
                  <a:gd name="connsiteX4" fmla="*/ 19774 w 56184"/>
                  <a:gd name="connsiteY4" fmla="*/ 37510 h 37649"/>
                  <a:gd name="connsiteX5" fmla="*/ 0 w 56184"/>
                  <a:gd name="connsiteY5" fmla="*/ 18668 h 37649"/>
                  <a:gd name="connsiteX6" fmla="*/ 20088 w 56184"/>
                  <a:gd name="connsiteY6" fmla="*/ 140 h 37649"/>
                  <a:gd name="connsiteX7" fmla="*/ 28249 w 56184"/>
                  <a:gd name="connsiteY7" fmla="*/ 140 h 3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649">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grpFill/>
              <a:ln w="3134"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F89CE1FD-9BE8-71AE-50DF-B6A34F8D89F2}"/>
                  </a:ext>
                </a:extLst>
              </p:cNvPr>
              <p:cNvSpPr/>
              <p:nvPr/>
            </p:nvSpPr>
            <p:spPr>
              <a:xfrm>
                <a:off x="8929564" y="5318578"/>
                <a:ext cx="300931" cy="263164"/>
              </a:xfrm>
              <a:custGeom>
                <a:avLst/>
                <a:gdLst>
                  <a:gd name="connsiteX0" fmla="*/ 150348 w 300931"/>
                  <a:gd name="connsiteY0" fmla="*/ 263165 h 263164"/>
                  <a:gd name="connsiteX1" fmla="*/ 59951 w 300931"/>
                  <a:gd name="connsiteY1" fmla="*/ 263165 h 263164"/>
                  <a:gd name="connsiteX2" fmla="*/ 0 w 300931"/>
                  <a:gd name="connsiteY2" fmla="*/ 203812 h 263164"/>
                  <a:gd name="connsiteX3" fmla="*/ 0 w 300931"/>
                  <a:gd name="connsiteY3" fmla="*/ 59354 h 263164"/>
                  <a:gd name="connsiteX4" fmla="*/ 58695 w 300931"/>
                  <a:gd name="connsiteY4" fmla="*/ 0 h 263164"/>
                  <a:gd name="connsiteX5" fmla="*/ 242000 w 300931"/>
                  <a:gd name="connsiteY5" fmla="*/ 0 h 263164"/>
                  <a:gd name="connsiteX6" fmla="*/ 300696 w 300931"/>
                  <a:gd name="connsiteY6" fmla="*/ 58097 h 263164"/>
                  <a:gd name="connsiteX7" fmla="*/ 300696 w 300931"/>
                  <a:gd name="connsiteY7" fmla="*/ 205068 h 263164"/>
                  <a:gd name="connsiteX8" fmla="*/ 242000 w 300931"/>
                  <a:gd name="connsiteY8" fmla="*/ 263165 h 263164"/>
                  <a:gd name="connsiteX9" fmla="*/ 150348 w 300931"/>
                  <a:gd name="connsiteY9" fmla="*/ 263165 h 263164"/>
                  <a:gd name="connsiteX10" fmla="*/ 150348 w 300931"/>
                  <a:gd name="connsiteY10" fmla="*/ 37371 h 263164"/>
                  <a:gd name="connsiteX11" fmla="*/ 61206 w 300931"/>
                  <a:gd name="connsiteY11" fmla="*/ 37371 h 263164"/>
                  <a:gd name="connsiteX12" fmla="*/ 37665 w 300931"/>
                  <a:gd name="connsiteY12" fmla="*/ 60924 h 263164"/>
                  <a:gd name="connsiteX13" fmla="*/ 37665 w 300931"/>
                  <a:gd name="connsiteY13" fmla="*/ 201927 h 263164"/>
                  <a:gd name="connsiteX14" fmla="*/ 61206 w 300931"/>
                  <a:gd name="connsiteY14" fmla="*/ 225480 h 263164"/>
                  <a:gd name="connsiteX15" fmla="*/ 239803 w 300931"/>
                  <a:gd name="connsiteY15" fmla="*/ 225480 h 263164"/>
                  <a:gd name="connsiteX16" fmla="*/ 263344 w 300931"/>
                  <a:gd name="connsiteY16" fmla="*/ 201927 h 263164"/>
                  <a:gd name="connsiteX17" fmla="*/ 263344 w 300931"/>
                  <a:gd name="connsiteY17" fmla="*/ 60924 h 263164"/>
                  <a:gd name="connsiteX18" fmla="*/ 239803 w 300931"/>
                  <a:gd name="connsiteY18" fmla="*/ 37371 h 263164"/>
                  <a:gd name="connsiteX19" fmla="*/ 150348 w 300931"/>
                  <a:gd name="connsiteY19" fmla="*/ 37371 h 26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931" h="263164">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grpFill/>
              <a:ln w="31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89787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2A538FA-A226-6EB5-267B-533FD9D88DB6}"/>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l="3321" r="3321"/>
          <a:stretch>
            <a:fillRect/>
          </a:stretch>
        </p:blipFill>
        <p:spPr/>
      </p:pic>
      <p:sp>
        <p:nvSpPr>
          <p:cNvPr id="3" name="Freeform 2">
            <a:extLst>
              <a:ext uri="{FF2B5EF4-FFF2-40B4-BE49-F238E27FC236}">
                <a16:creationId xmlns:a16="http://schemas.microsoft.com/office/drawing/2014/main" id="{2B5F0BD6-D7E3-159A-9C41-7A65C65C2BF1}"/>
              </a:ext>
            </a:extLst>
          </p:cNvPr>
          <p:cNvSpPr/>
          <p:nvPr/>
        </p:nvSpPr>
        <p:spPr>
          <a:xfrm>
            <a:off x="0" y="2318090"/>
            <a:ext cx="54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8A116"/>
          </a:solidFill>
          <a:ln w="24491" cap="flat">
            <a:solidFill>
              <a:srgbClr val="F1983D"/>
            </a:solidFill>
            <a:prstDash val="solid"/>
            <a:miter/>
          </a:ln>
        </p:spPr>
        <p:txBody>
          <a:bodyPr rtlCol="0" anchor="ctr"/>
          <a:lstStyle/>
          <a:p>
            <a:pPr algn="l" rtl="0"/>
            <a:endParaRPr lang="en-US"/>
          </a:p>
        </p:txBody>
      </p:sp>
      <p:sp>
        <p:nvSpPr>
          <p:cNvPr id="6" name="Text Placeholder 3">
            <a:extLst>
              <a:ext uri="{FF2B5EF4-FFF2-40B4-BE49-F238E27FC236}">
                <a16:creationId xmlns:a16="http://schemas.microsoft.com/office/drawing/2014/main" id="{EE46F285-036C-EAB3-8702-1E0F0C6347AC}"/>
              </a:ext>
            </a:extLst>
          </p:cNvPr>
          <p:cNvSpPr txBox="1">
            <a:spLocks/>
          </p:cNvSpPr>
          <p:nvPr/>
        </p:nvSpPr>
        <p:spPr>
          <a:xfrm>
            <a:off x="738181" y="2580111"/>
            <a:ext cx="4765355" cy="3066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4800" dirty="0">
                <a:solidFill>
                  <a:schemeClr val="bg1"/>
                </a:solidFill>
              </a:rPr>
              <a:t>Bylandbrug: fødevare- og afgrødeproduktion i en bymæssig sammenhæng</a:t>
            </a:r>
          </a:p>
        </p:txBody>
      </p:sp>
      <p:sp>
        <p:nvSpPr>
          <p:cNvPr id="9" name="Text Placeholder 4">
            <a:extLst>
              <a:ext uri="{FF2B5EF4-FFF2-40B4-BE49-F238E27FC236}">
                <a16:creationId xmlns:a16="http://schemas.microsoft.com/office/drawing/2014/main" id="{FB9D3D78-55CA-C61E-0044-A48278C3E802}"/>
              </a:ext>
            </a:extLst>
          </p:cNvPr>
          <p:cNvSpPr txBox="1">
            <a:spLocks/>
          </p:cNvSpPr>
          <p:nvPr/>
        </p:nvSpPr>
        <p:spPr>
          <a:xfrm>
            <a:off x="3747431" y="987947"/>
            <a:ext cx="2066906"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13000" dirty="0">
                <a:solidFill>
                  <a:schemeClr val="bg1"/>
                </a:solidFill>
              </a:rPr>
              <a:t>02</a:t>
            </a:r>
          </a:p>
        </p:txBody>
      </p:sp>
    </p:spTree>
    <p:extLst>
      <p:ext uri="{BB962C8B-B14F-4D97-AF65-F5344CB8AC3E}">
        <p14:creationId xmlns:p14="http://schemas.microsoft.com/office/powerpoint/2010/main" val="6223413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3833" y="1796646"/>
            <a:ext cx="10758114" cy="3955365"/>
          </a:xfrm>
        </p:spPr>
        <p:txBody>
          <a:bodyPr numCol="1" spcCol="180000"/>
          <a:lstStyle/>
          <a:p>
            <a:pPr marL="12700" indent="-12700" algn="l" rtl="0"/>
            <a:r>
              <a:rPr lang="en-IE" sz="2200" dirty="0">
                <a:solidFill>
                  <a:srgbClr val="424242"/>
                </a:solidFill>
              </a:rPr>
              <a:t>Kompost holder sine næringsstoffer i organisk eller langsom frigivelsesform, hvilket giver mulighed for tilgængelighed gennem hele vækstsæsonen. Et nøgleproblem med kompostering, især varmkompostering, er at sikre, at forholdet mellem kulstof og nitrogen er i 'sweet spot' på omkring 25-30:1 (C:N). Hvis der er for meget kvælstof i materialet, fx er der for meget grønt bladmateriale (som også indeholder meget vand) mislykkes komposteringen ofte, og resultatet er anaerobt</a:t>
            </a:r>
            <a:r>
              <a:rPr lang="en-IE" sz="2200" b="1" dirty="0">
                <a:solidFill>
                  <a:srgbClr val="424242"/>
                </a:solidFill>
              </a:rPr>
              <a:t>forrådnelse</a:t>
            </a:r>
            <a:r>
              <a:rPr lang="en-IE" sz="2200" dirty="0">
                <a:solidFill>
                  <a:srgbClr val="424242"/>
                </a:solidFill>
              </a:rPr>
              <a:t>. Hvis der er for meget kulstofrigt materiale, f.eks. træ, halm, er mikroberne ikke i stand til at bruge alt kulstof, så det tager meget lang tid at nedbryde.</a:t>
            </a:r>
          </a:p>
          <a:p>
            <a:pPr marL="12700" indent="-12700" algn="l" rtl="0"/>
            <a:r>
              <a:rPr lang="en-IE" sz="2200" b="1" dirty="0">
                <a:solidFill>
                  <a:srgbClr val="424242"/>
                </a:solidFill>
              </a:rPr>
              <a:t>Høje temperaturer</a:t>
            </a:r>
            <a:r>
              <a:rPr lang="en-IE" sz="2200" dirty="0">
                <a:solidFill>
                  <a:srgbClr val="424242"/>
                </a:solidFill>
              </a:rPr>
              <a:t>produceret under varmkompostering kan dræbe skadelige mikrober, såsom mennesker, dyr og plantepatogener og dræber eller deaktiverer andre uønskede materialer såsom ukrudtsfrø og landbrugspesticider.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3833" y="644528"/>
            <a:ext cx="7904098" cy="803654"/>
          </a:xfrm>
        </p:spPr>
        <p:txBody>
          <a:bodyPr/>
          <a:lstStyle/>
          <a:p>
            <a:pPr algn="l" rtl="0"/>
            <a:r>
              <a:rPr lang="en-US" b="1" dirty="0">
                <a:solidFill>
                  <a:srgbClr val="E8A116"/>
                </a:solidFill>
              </a:rPr>
              <a:t>4.4 Kompostering og anaerob fordøjelse</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440958" y="1393940"/>
            <a:ext cx="8780071"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BC5EE41-8B6E-11F3-977B-D04656778B0A}"/>
              </a:ext>
            </a:extLst>
          </p:cNvPr>
          <p:cNvGrpSpPr/>
          <p:nvPr/>
        </p:nvGrpSpPr>
        <p:grpSpPr>
          <a:xfrm>
            <a:off x="9444026" y="456131"/>
            <a:ext cx="1029215" cy="1029755"/>
            <a:chOff x="8101867" y="4453385"/>
            <a:chExt cx="1203410" cy="1204042"/>
          </a:xfrm>
          <a:solidFill>
            <a:srgbClr val="296B5F"/>
          </a:solidFill>
        </p:grpSpPr>
        <p:grpSp>
          <p:nvGrpSpPr>
            <p:cNvPr id="7" name="Group 6">
              <a:extLst>
                <a:ext uri="{FF2B5EF4-FFF2-40B4-BE49-F238E27FC236}">
                  <a16:creationId xmlns:a16="http://schemas.microsoft.com/office/drawing/2014/main" id="{8DB89DFC-8A0D-4A90-D981-B9B1DADE40FF}"/>
                </a:ext>
              </a:extLst>
            </p:cNvPr>
            <p:cNvGrpSpPr/>
            <p:nvPr/>
          </p:nvGrpSpPr>
          <p:grpSpPr>
            <a:xfrm>
              <a:off x="8314320" y="5043480"/>
              <a:ext cx="517314" cy="330369"/>
              <a:chOff x="8314320" y="5043480"/>
              <a:chExt cx="517314" cy="330369"/>
            </a:xfrm>
            <a:grpFill/>
          </p:grpSpPr>
          <p:sp>
            <p:nvSpPr>
              <p:cNvPr id="26" name="Freeform 25">
                <a:extLst>
                  <a:ext uri="{FF2B5EF4-FFF2-40B4-BE49-F238E27FC236}">
                    <a16:creationId xmlns:a16="http://schemas.microsoft.com/office/drawing/2014/main" id="{11EEE6C3-6BC9-CCB7-18DE-42F7B638D29E}"/>
                  </a:ext>
                </a:extLst>
              </p:cNvPr>
              <p:cNvSpPr/>
              <p:nvPr/>
            </p:nvSpPr>
            <p:spPr>
              <a:xfrm>
                <a:off x="8593087" y="5043480"/>
                <a:ext cx="238547" cy="179164"/>
              </a:xfrm>
              <a:custGeom>
                <a:avLst/>
                <a:gdLst>
                  <a:gd name="connsiteX0" fmla="*/ 238548 w 238547"/>
                  <a:gd name="connsiteY0" fmla="*/ 0 h 179164"/>
                  <a:gd name="connsiteX1" fmla="*/ 232898 w 238547"/>
                  <a:gd name="connsiteY1" fmla="*/ 32660 h 179164"/>
                  <a:gd name="connsiteX2" fmla="*/ 209357 w 238547"/>
                  <a:gd name="connsiteY2" fmla="*/ 107402 h 179164"/>
                  <a:gd name="connsiteX3" fmla="*/ 104835 w 238547"/>
                  <a:gd name="connsiteY3" fmla="*/ 178374 h 179164"/>
                  <a:gd name="connsiteX4" fmla="*/ 41746 w 238547"/>
                  <a:gd name="connsiteY4" fmla="*/ 178688 h 179164"/>
                  <a:gd name="connsiteX5" fmla="*/ 58381 w 238547"/>
                  <a:gd name="connsiteY5" fmla="*/ 164243 h 179164"/>
                  <a:gd name="connsiteX6" fmla="*/ 118018 w 238547"/>
                  <a:gd name="connsiteY6" fmla="*/ 134723 h 179164"/>
                  <a:gd name="connsiteX7" fmla="*/ 132771 w 238547"/>
                  <a:gd name="connsiteY7" fmla="*/ 110856 h 179164"/>
                  <a:gd name="connsiteX8" fmla="*/ 107346 w 238547"/>
                  <a:gd name="connsiteY8" fmla="*/ 98608 h 179164"/>
                  <a:gd name="connsiteX9" fmla="*/ 13183 w 238547"/>
                  <a:gd name="connsiteY9" fmla="*/ 153251 h 179164"/>
                  <a:gd name="connsiteX10" fmla="*/ 0 w 238547"/>
                  <a:gd name="connsiteY10" fmla="*/ 167383 h 179164"/>
                  <a:gd name="connsiteX11" fmla="*/ 628 w 238547"/>
                  <a:gd name="connsiteY11" fmla="*/ 154507 h 179164"/>
                  <a:gd name="connsiteX12" fmla="*/ 95105 w 238547"/>
                  <a:gd name="connsiteY12" fmla="*/ 52445 h 179164"/>
                  <a:gd name="connsiteX13" fmla="*/ 233212 w 238547"/>
                  <a:gd name="connsiteY13" fmla="*/ 1256 h 179164"/>
                  <a:gd name="connsiteX14" fmla="*/ 238548 w 238547"/>
                  <a:gd name="connsiteY14" fmla="*/ 0 h 1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547" h="179164">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w="3134"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D2BDDCB0-99E0-A079-9462-91383B973853}"/>
                  </a:ext>
                </a:extLst>
              </p:cNvPr>
              <p:cNvSpPr/>
              <p:nvPr/>
            </p:nvSpPr>
            <p:spPr>
              <a:xfrm>
                <a:off x="8314320" y="5043480"/>
                <a:ext cx="237335" cy="179523"/>
              </a:xfrm>
              <a:custGeom>
                <a:avLst/>
                <a:gdLst>
                  <a:gd name="connsiteX0" fmla="*/ 43 w 237335"/>
                  <a:gd name="connsiteY0" fmla="*/ 0 h 179523"/>
                  <a:gd name="connsiteX1" fmla="*/ 45869 w 237335"/>
                  <a:gd name="connsiteY1" fmla="*/ 21041 h 179523"/>
                  <a:gd name="connsiteX2" fmla="*/ 139405 w 237335"/>
                  <a:gd name="connsiteY2" fmla="*/ 51502 h 179523"/>
                  <a:gd name="connsiteX3" fmla="*/ 236393 w 237335"/>
                  <a:gd name="connsiteY3" fmla="*/ 155450 h 179523"/>
                  <a:gd name="connsiteX4" fmla="*/ 237335 w 237335"/>
                  <a:gd name="connsiteY4" fmla="*/ 167697 h 179523"/>
                  <a:gd name="connsiteX5" fmla="*/ 226349 w 237335"/>
                  <a:gd name="connsiteY5" fmla="*/ 156078 h 179523"/>
                  <a:gd name="connsiteX6" fmla="*/ 132186 w 237335"/>
                  <a:gd name="connsiteY6" fmla="*/ 99236 h 179523"/>
                  <a:gd name="connsiteX7" fmla="*/ 103937 w 237335"/>
                  <a:gd name="connsiteY7" fmla="*/ 111798 h 179523"/>
                  <a:gd name="connsiteX8" fmla="*/ 122142 w 237335"/>
                  <a:gd name="connsiteY8" fmla="*/ 135665 h 179523"/>
                  <a:gd name="connsiteX9" fmla="*/ 192764 w 237335"/>
                  <a:gd name="connsiteY9" fmla="*/ 176490 h 179523"/>
                  <a:gd name="connsiteX10" fmla="*/ 26409 w 237335"/>
                  <a:gd name="connsiteY10" fmla="*/ 105831 h 179523"/>
                  <a:gd name="connsiteX11" fmla="*/ 43 w 237335"/>
                  <a:gd name="connsiteY11" fmla="*/ 0 h 17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35" h="179523">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w="3134"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8BEDA3BB-B98A-1E24-20B0-2A0BCE4C3C42}"/>
                  </a:ext>
                </a:extLst>
              </p:cNvPr>
              <p:cNvSpPr/>
              <p:nvPr/>
            </p:nvSpPr>
            <p:spPr>
              <a:xfrm>
                <a:off x="8502062" y="5336906"/>
                <a:ext cx="141873" cy="36943"/>
              </a:xfrm>
              <a:custGeom>
                <a:avLst/>
                <a:gdLst>
                  <a:gd name="connsiteX0" fmla="*/ 0 w 141873"/>
                  <a:gd name="connsiteY0" fmla="*/ 36943 h 36943"/>
                  <a:gd name="connsiteX1" fmla="*/ 47082 w 141873"/>
                  <a:gd name="connsiteY1" fmla="*/ 829 h 36943"/>
                  <a:gd name="connsiteX2" fmla="*/ 93850 w 141873"/>
                  <a:gd name="connsiteY2" fmla="*/ 829 h 36943"/>
                  <a:gd name="connsiteX3" fmla="*/ 141873 w 141873"/>
                  <a:gd name="connsiteY3" fmla="*/ 36943 h 36943"/>
                  <a:gd name="connsiteX4" fmla="*/ 0 w 141873"/>
                  <a:gd name="connsiteY4" fmla="*/ 36943 h 36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73" h="3694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w="3134" cap="flat">
                <a:noFill/>
                <a:prstDash val="solid"/>
                <a:miter/>
              </a:ln>
            </p:spPr>
            <p:txBody>
              <a:bodyPr rtlCol="0" anchor="ctr"/>
              <a:lstStyle/>
              <a:p>
                <a:pPr algn="l" rtl="0"/>
                <a:endParaRPr lang="en-US"/>
              </a:p>
            </p:txBody>
          </p:sp>
        </p:grpSp>
        <p:grpSp>
          <p:nvGrpSpPr>
            <p:cNvPr id="11" name="Graphic 145">
              <a:extLst>
                <a:ext uri="{FF2B5EF4-FFF2-40B4-BE49-F238E27FC236}">
                  <a16:creationId xmlns:a16="http://schemas.microsoft.com/office/drawing/2014/main" id="{32F86F51-AD7C-F0A9-D056-40B2FFCC6C9A}"/>
                </a:ext>
              </a:extLst>
            </p:cNvPr>
            <p:cNvGrpSpPr/>
            <p:nvPr/>
          </p:nvGrpSpPr>
          <p:grpSpPr>
            <a:xfrm>
              <a:off x="8101867" y="4453385"/>
              <a:ext cx="1203410" cy="1204042"/>
              <a:chOff x="8101867" y="4453385"/>
              <a:chExt cx="1203410" cy="1204042"/>
            </a:xfrm>
            <a:grpFill/>
          </p:grpSpPr>
          <p:sp>
            <p:nvSpPr>
              <p:cNvPr id="12" name="Freeform 11">
                <a:extLst>
                  <a:ext uri="{FF2B5EF4-FFF2-40B4-BE49-F238E27FC236}">
                    <a16:creationId xmlns:a16="http://schemas.microsoft.com/office/drawing/2014/main" id="{13624A1C-87EE-8CE2-5C75-896B80612213}"/>
                  </a:ext>
                </a:extLst>
              </p:cNvPr>
              <p:cNvSpPr/>
              <p:nvPr/>
            </p:nvSpPr>
            <p:spPr>
              <a:xfrm>
                <a:off x="8101867" y="4453385"/>
                <a:ext cx="962583" cy="1203727"/>
              </a:xfrm>
              <a:custGeom>
                <a:avLst/>
                <a:gdLst>
                  <a:gd name="connsiteX0" fmla="*/ 314 w 962583"/>
                  <a:gd name="connsiteY0" fmla="*/ 735809 h 1203727"/>
                  <a:gd name="connsiteX1" fmla="*/ 11614 w 962583"/>
                  <a:gd name="connsiteY1" fmla="*/ 658242 h 1203727"/>
                  <a:gd name="connsiteX2" fmla="*/ 89455 w 962583"/>
                  <a:gd name="connsiteY2" fmla="*/ 447207 h 1203727"/>
                  <a:gd name="connsiteX3" fmla="*/ 82550 w 962583"/>
                  <a:gd name="connsiteY3" fmla="*/ 442182 h 1203727"/>
                  <a:gd name="connsiteX4" fmla="*/ 56812 w 962583"/>
                  <a:gd name="connsiteY4" fmla="*/ 394448 h 1203727"/>
                  <a:gd name="connsiteX5" fmla="*/ 56812 w 962583"/>
                  <a:gd name="connsiteY5" fmla="*/ 301493 h 1203727"/>
                  <a:gd name="connsiteX6" fmla="*/ 108602 w 962583"/>
                  <a:gd name="connsiteY6" fmla="*/ 244652 h 1203727"/>
                  <a:gd name="connsiteX7" fmla="*/ 114566 w 962583"/>
                  <a:gd name="connsiteY7" fmla="*/ 244024 h 1203727"/>
                  <a:gd name="connsiteX8" fmla="*/ 134026 w 962583"/>
                  <a:gd name="connsiteY8" fmla="*/ 191893 h 1203727"/>
                  <a:gd name="connsiteX9" fmla="*/ 316076 w 962583"/>
                  <a:gd name="connsiteY9" fmla="*/ 86376 h 1203727"/>
                  <a:gd name="connsiteX10" fmla="*/ 378224 w 962583"/>
                  <a:gd name="connsiteY10" fmla="*/ 57798 h 1203727"/>
                  <a:gd name="connsiteX11" fmla="*/ 445707 w 962583"/>
                  <a:gd name="connsiteY11" fmla="*/ 5354 h 1203727"/>
                  <a:gd name="connsiteX12" fmla="*/ 553996 w 962583"/>
                  <a:gd name="connsiteY12" fmla="*/ 12891 h 1203727"/>
                  <a:gd name="connsiteX13" fmla="*/ 590406 w 962583"/>
                  <a:gd name="connsiteY13" fmla="*/ 43352 h 1203727"/>
                  <a:gd name="connsiteX14" fmla="*/ 603902 w 962583"/>
                  <a:gd name="connsiteY14" fmla="*/ 62509 h 1203727"/>
                  <a:gd name="connsiteX15" fmla="*/ 658203 w 962583"/>
                  <a:gd name="connsiteY15" fmla="*/ 86690 h 1203727"/>
                  <a:gd name="connsiteX16" fmla="*/ 860341 w 962583"/>
                  <a:gd name="connsiteY16" fmla="*/ 234916 h 1203727"/>
                  <a:gd name="connsiteX17" fmla="*/ 862538 w 962583"/>
                  <a:gd name="connsiteY17" fmla="*/ 243709 h 1203727"/>
                  <a:gd name="connsiteX18" fmla="*/ 921861 w 962583"/>
                  <a:gd name="connsiteY18" fmla="*/ 312484 h 1203727"/>
                  <a:gd name="connsiteX19" fmla="*/ 921861 w 962583"/>
                  <a:gd name="connsiteY19" fmla="*/ 315939 h 1203727"/>
                  <a:gd name="connsiteX20" fmla="*/ 922175 w 962583"/>
                  <a:gd name="connsiteY20" fmla="*/ 380631 h 1203727"/>
                  <a:gd name="connsiteX21" fmla="*/ 890159 w 962583"/>
                  <a:gd name="connsiteY21" fmla="*/ 445951 h 1203727"/>
                  <a:gd name="connsiteX22" fmla="*/ 928453 w 962583"/>
                  <a:gd name="connsiteY22" fmla="*/ 526973 h 1203727"/>
                  <a:gd name="connsiteX23" fmla="*/ 961096 w 962583"/>
                  <a:gd name="connsiteY23" fmla="*/ 629664 h 1203727"/>
                  <a:gd name="connsiteX24" fmla="*/ 948227 w 962583"/>
                  <a:gd name="connsiteY24" fmla="*/ 657927 h 1203727"/>
                  <a:gd name="connsiteX25" fmla="*/ 924372 w 962583"/>
                  <a:gd name="connsiteY25" fmla="*/ 638143 h 1203727"/>
                  <a:gd name="connsiteX26" fmla="*/ 851552 w 962583"/>
                  <a:gd name="connsiteY26" fmla="*/ 459769 h 1203727"/>
                  <a:gd name="connsiteX27" fmla="*/ 836800 w 962583"/>
                  <a:gd name="connsiteY27" fmla="*/ 451290 h 1203727"/>
                  <a:gd name="connsiteX28" fmla="*/ 142501 w 962583"/>
                  <a:gd name="connsiteY28" fmla="*/ 451290 h 1203727"/>
                  <a:gd name="connsiteX29" fmla="*/ 126493 w 962583"/>
                  <a:gd name="connsiteY29" fmla="*/ 460083 h 1203727"/>
                  <a:gd name="connsiteX30" fmla="*/ 50848 w 962583"/>
                  <a:gd name="connsiteY30" fmla="*/ 656043 h 1203727"/>
                  <a:gd name="connsiteX31" fmla="*/ 54615 w 962583"/>
                  <a:gd name="connsiteY31" fmla="*/ 905076 h 1203727"/>
                  <a:gd name="connsiteX32" fmla="*/ 84747 w 962583"/>
                  <a:gd name="connsiteY32" fmla="*/ 983586 h 1203727"/>
                  <a:gd name="connsiteX33" fmla="*/ 87886 w 962583"/>
                  <a:gd name="connsiteY33" fmla="*/ 1008081 h 1203727"/>
                  <a:gd name="connsiteX34" fmla="*/ 58381 w 962583"/>
                  <a:gd name="connsiteY34" fmla="*/ 1138408 h 1203727"/>
                  <a:gd name="connsiteX35" fmla="*/ 84120 w 962583"/>
                  <a:gd name="connsiteY35" fmla="*/ 1164473 h 1203727"/>
                  <a:gd name="connsiteX36" fmla="*/ 235095 w 962583"/>
                  <a:gd name="connsiteY36" fmla="*/ 1129929 h 1203727"/>
                  <a:gd name="connsiteX37" fmla="*/ 252045 w 962583"/>
                  <a:gd name="connsiteY37" fmla="*/ 1130243 h 1203727"/>
                  <a:gd name="connsiteX38" fmla="*/ 473643 w 962583"/>
                  <a:gd name="connsiteY38" fmla="*/ 1165415 h 1203727"/>
                  <a:gd name="connsiteX39" fmla="*/ 687708 w 962583"/>
                  <a:gd name="connsiteY39" fmla="*/ 1142804 h 1203727"/>
                  <a:gd name="connsiteX40" fmla="*/ 714074 w 962583"/>
                  <a:gd name="connsiteY40" fmla="*/ 1155680 h 1203727"/>
                  <a:gd name="connsiteX41" fmla="*/ 696810 w 962583"/>
                  <a:gd name="connsiteY41" fmla="*/ 1179233 h 1203727"/>
                  <a:gd name="connsiteX42" fmla="*/ 558076 w 962583"/>
                  <a:gd name="connsiteY42" fmla="*/ 1201530 h 1203727"/>
                  <a:gd name="connsiteX43" fmla="*/ 545521 w 962583"/>
                  <a:gd name="connsiteY43" fmla="*/ 1203728 h 1203727"/>
                  <a:gd name="connsiteX44" fmla="*/ 428130 w 962583"/>
                  <a:gd name="connsiteY44" fmla="*/ 1203728 h 1203727"/>
                  <a:gd name="connsiteX45" fmla="*/ 418086 w 962583"/>
                  <a:gd name="connsiteY45" fmla="*/ 1201530 h 1203727"/>
                  <a:gd name="connsiteX46" fmla="*/ 296929 w 962583"/>
                  <a:gd name="connsiteY46" fmla="*/ 1181117 h 1203727"/>
                  <a:gd name="connsiteX47" fmla="*/ 179539 w 962583"/>
                  <a:gd name="connsiteY47" fmla="*/ 1181117 h 1203727"/>
                  <a:gd name="connsiteX48" fmla="*/ 173889 w 962583"/>
                  <a:gd name="connsiteY48" fmla="*/ 1182373 h 1203727"/>
                  <a:gd name="connsiteX49" fmla="*/ 87572 w 962583"/>
                  <a:gd name="connsiteY49" fmla="*/ 1203414 h 1203727"/>
                  <a:gd name="connsiteX50" fmla="*/ 64031 w 962583"/>
                  <a:gd name="connsiteY50" fmla="*/ 1203414 h 1203727"/>
                  <a:gd name="connsiteX51" fmla="*/ 61206 w 962583"/>
                  <a:gd name="connsiteY51" fmla="*/ 1201530 h 1203727"/>
                  <a:gd name="connsiteX52" fmla="*/ 21658 w 962583"/>
                  <a:gd name="connsiteY52" fmla="*/ 1130871 h 1203727"/>
                  <a:gd name="connsiteX53" fmla="*/ 48965 w 962583"/>
                  <a:gd name="connsiteY53" fmla="*/ 1012164 h 1203727"/>
                  <a:gd name="connsiteX54" fmla="*/ 46454 w 962583"/>
                  <a:gd name="connsiteY54" fmla="*/ 989867 h 1203727"/>
                  <a:gd name="connsiteX55" fmla="*/ 12241 w 962583"/>
                  <a:gd name="connsiteY55" fmla="*/ 891573 h 1203727"/>
                  <a:gd name="connsiteX56" fmla="*/ 0 w 962583"/>
                  <a:gd name="connsiteY56" fmla="*/ 820286 h 1203727"/>
                  <a:gd name="connsiteX57" fmla="*/ 314 w 962583"/>
                  <a:gd name="connsiteY57" fmla="*/ 735809 h 1203727"/>
                  <a:gd name="connsiteX58" fmla="*/ 489023 w 962583"/>
                  <a:gd name="connsiteY58" fmla="*/ 282022 h 1203727"/>
                  <a:gd name="connsiteX59" fmla="*/ 118960 w 962583"/>
                  <a:gd name="connsiteY59" fmla="*/ 282022 h 1203727"/>
                  <a:gd name="connsiteX60" fmla="*/ 94164 w 962583"/>
                  <a:gd name="connsiteY60" fmla="*/ 306517 h 1203727"/>
                  <a:gd name="connsiteX61" fmla="*/ 94164 w 962583"/>
                  <a:gd name="connsiteY61" fmla="*/ 390052 h 1203727"/>
                  <a:gd name="connsiteX62" fmla="*/ 117704 w 962583"/>
                  <a:gd name="connsiteY62" fmla="*/ 413605 h 1203727"/>
                  <a:gd name="connsiteX63" fmla="*/ 860341 w 962583"/>
                  <a:gd name="connsiteY63" fmla="*/ 413605 h 1203727"/>
                  <a:gd name="connsiteX64" fmla="*/ 883882 w 962583"/>
                  <a:gd name="connsiteY64" fmla="*/ 390052 h 1203727"/>
                  <a:gd name="connsiteX65" fmla="*/ 883882 w 962583"/>
                  <a:gd name="connsiteY65" fmla="*/ 309030 h 1203727"/>
                  <a:gd name="connsiteX66" fmla="*/ 856888 w 962583"/>
                  <a:gd name="connsiteY66" fmla="*/ 282022 h 1203727"/>
                  <a:gd name="connsiteX67" fmla="*/ 489023 w 962583"/>
                  <a:gd name="connsiteY67" fmla="*/ 282022 h 1203727"/>
                  <a:gd name="connsiteX68" fmla="*/ 822362 w 962583"/>
                  <a:gd name="connsiteY68" fmla="*/ 243709 h 1203727"/>
                  <a:gd name="connsiteX69" fmla="*/ 822676 w 962583"/>
                  <a:gd name="connsiteY69" fmla="*/ 239941 h 1203727"/>
                  <a:gd name="connsiteX70" fmla="*/ 666364 w 962583"/>
                  <a:gd name="connsiteY70" fmla="*/ 123432 h 1203727"/>
                  <a:gd name="connsiteX71" fmla="*/ 561843 w 962583"/>
                  <a:gd name="connsiteY71" fmla="*/ 69732 h 1203727"/>
                  <a:gd name="connsiteX72" fmla="*/ 538616 w 962583"/>
                  <a:gd name="connsiteY72" fmla="*/ 47749 h 1203727"/>
                  <a:gd name="connsiteX73" fmla="*/ 457007 w 962583"/>
                  <a:gd name="connsiteY73" fmla="*/ 41154 h 1203727"/>
                  <a:gd name="connsiteX74" fmla="*/ 408670 w 962583"/>
                  <a:gd name="connsiteY74" fmla="*/ 78839 h 1203727"/>
                  <a:gd name="connsiteX75" fmla="*/ 311995 w 962583"/>
                  <a:gd name="connsiteY75" fmla="*/ 123746 h 1203727"/>
                  <a:gd name="connsiteX76" fmla="*/ 155684 w 962583"/>
                  <a:gd name="connsiteY76" fmla="*/ 244024 h 1203727"/>
                  <a:gd name="connsiteX77" fmla="*/ 822362 w 962583"/>
                  <a:gd name="connsiteY77" fmla="*/ 243709 h 120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2583" h="1203727">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grpFill/>
              <a:ln w="3134"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8C76A9BA-43EB-FA9C-E486-50C6F242C9DD}"/>
                  </a:ext>
                </a:extLst>
              </p:cNvPr>
              <p:cNvSpPr/>
              <p:nvPr/>
            </p:nvSpPr>
            <p:spPr>
              <a:xfrm>
                <a:off x="8853920" y="5055100"/>
                <a:ext cx="451357" cy="602327"/>
              </a:xfrm>
              <a:custGeom>
                <a:avLst/>
                <a:gdLst>
                  <a:gd name="connsiteX0" fmla="*/ 44885 w 451357"/>
                  <a:gd name="connsiteY0" fmla="*/ 602013 h 602327"/>
                  <a:gd name="connsiteX1" fmla="*/ 1569 w 451357"/>
                  <a:gd name="connsiteY1" fmla="*/ 557106 h 602327"/>
                  <a:gd name="connsiteX2" fmla="*/ 314 w 451357"/>
                  <a:gd name="connsiteY2" fmla="*/ 540776 h 602327"/>
                  <a:gd name="connsiteX3" fmla="*/ 0 w 451357"/>
                  <a:gd name="connsiteY3" fmla="*/ 213861 h 602327"/>
                  <a:gd name="connsiteX4" fmla="*/ 10044 w 451357"/>
                  <a:gd name="connsiteY4" fmla="*/ 188738 h 602327"/>
                  <a:gd name="connsiteX5" fmla="*/ 94791 w 451357"/>
                  <a:gd name="connsiteY5" fmla="*/ 103947 h 602327"/>
                  <a:gd name="connsiteX6" fmla="*/ 119902 w 451357"/>
                  <a:gd name="connsiteY6" fmla="*/ 93898 h 602327"/>
                  <a:gd name="connsiteX7" fmla="*/ 286885 w 451357"/>
                  <a:gd name="connsiteY7" fmla="*/ 93898 h 602327"/>
                  <a:gd name="connsiteX8" fmla="*/ 301010 w 451357"/>
                  <a:gd name="connsiteY8" fmla="*/ 93898 h 602327"/>
                  <a:gd name="connsiteX9" fmla="*/ 301010 w 451357"/>
                  <a:gd name="connsiteY9" fmla="*/ 58411 h 602327"/>
                  <a:gd name="connsiteX10" fmla="*/ 359705 w 451357"/>
                  <a:gd name="connsiteY10" fmla="*/ 0 h 602327"/>
                  <a:gd name="connsiteX11" fmla="*/ 429072 w 451357"/>
                  <a:gd name="connsiteY11" fmla="*/ 0 h 602327"/>
                  <a:gd name="connsiteX12" fmla="*/ 451357 w 451357"/>
                  <a:gd name="connsiteY12" fmla="*/ 22297 h 602327"/>
                  <a:gd name="connsiteX13" fmla="*/ 451357 w 451357"/>
                  <a:gd name="connsiteY13" fmla="*/ 545486 h 602327"/>
                  <a:gd name="connsiteX14" fmla="*/ 414006 w 451357"/>
                  <a:gd name="connsiteY14" fmla="*/ 598873 h 602327"/>
                  <a:gd name="connsiteX15" fmla="*/ 406786 w 451357"/>
                  <a:gd name="connsiteY15" fmla="*/ 602328 h 602327"/>
                  <a:gd name="connsiteX16" fmla="*/ 44885 w 451357"/>
                  <a:gd name="connsiteY16" fmla="*/ 602013 h 602327"/>
                  <a:gd name="connsiteX17" fmla="*/ 37979 w 451357"/>
                  <a:gd name="connsiteY17" fmla="*/ 225794 h 602327"/>
                  <a:gd name="connsiteX18" fmla="*/ 37979 w 451357"/>
                  <a:gd name="connsiteY18" fmla="*/ 238984 h 602327"/>
                  <a:gd name="connsiteX19" fmla="*/ 37979 w 451357"/>
                  <a:gd name="connsiteY19" fmla="*/ 537321 h 602327"/>
                  <a:gd name="connsiteX20" fmla="*/ 64973 w 451357"/>
                  <a:gd name="connsiteY20" fmla="*/ 564329 h 602327"/>
                  <a:gd name="connsiteX21" fmla="*/ 386698 w 451357"/>
                  <a:gd name="connsiteY21" fmla="*/ 564329 h 602327"/>
                  <a:gd name="connsiteX22" fmla="*/ 413692 w 451357"/>
                  <a:gd name="connsiteY22" fmla="*/ 537321 h 602327"/>
                  <a:gd name="connsiteX23" fmla="*/ 413692 w 451357"/>
                  <a:gd name="connsiteY23" fmla="*/ 144772 h 602327"/>
                  <a:gd name="connsiteX24" fmla="*/ 413692 w 451357"/>
                  <a:gd name="connsiteY24" fmla="*/ 131582 h 602327"/>
                  <a:gd name="connsiteX25" fmla="*/ 257380 w 451357"/>
                  <a:gd name="connsiteY25" fmla="*/ 131897 h 602327"/>
                  <a:gd name="connsiteX26" fmla="*/ 245767 w 451357"/>
                  <a:gd name="connsiteY26" fmla="*/ 138491 h 602327"/>
                  <a:gd name="connsiteX27" fmla="*/ 168553 w 451357"/>
                  <a:gd name="connsiteY27" fmla="*/ 215745 h 602327"/>
                  <a:gd name="connsiteX28" fmla="*/ 143443 w 451357"/>
                  <a:gd name="connsiteY28" fmla="*/ 226108 h 602327"/>
                  <a:gd name="connsiteX29" fmla="*/ 37979 w 451357"/>
                  <a:gd name="connsiteY29" fmla="*/ 225794 h 602327"/>
                  <a:gd name="connsiteX30" fmla="*/ 199627 w 451357"/>
                  <a:gd name="connsiteY30" fmla="*/ 131582 h 602327"/>
                  <a:gd name="connsiteX31" fmla="*/ 125865 w 451357"/>
                  <a:gd name="connsiteY31" fmla="*/ 131582 h 602327"/>
                  <a:gd name="connsiteX32" fmla="*/ 119588 w 451357"/>
                  <a:gd name="connsiteY32" fmla="*/ 133467 h 602327"/>
                  <a:gd name="connsiteX33" fmla="*/ 65287 w 451357"/>
                  <a:gd name="connsiteY33" fmla="*/ 187796 h 602327"/>
                  <a:gd name="connsiteX34" fmla="*/ 139048 w 451357"/>
                  <a:gd name="connsiteY34" fmla="*/ 187796 h 602327"/>
                  <a:gd name="connsiteX35" fmla="*/ 146267 w 451357"/>
                  <a:gd name="connsiteY35" fmla="*/ 184655 h 602327"/>
                  <a:gd name="connsiteX36" fmla="*/ 199627 w 451357"/>
                  <a:gd name="connsiteY36" fmla="*/ 131582 h 602327"/>
                  <a:gd name="connsiteX37" fmla="*/ 413378 w 451357"/>
                  <a:gd name="connsiteY37" fmla="*/ 37685 h 602327"/>
                  <a:gd name="connsiteX38" fmla="*/ 357508 w 451357"/>
                  <a:gd name="connsiteY38" fmla="*/ 37685 h 602327"/>
                  <a:gd name="connsiteX39" fmla="*/ 339617 w 451357"/>
                  <a:gd name="connsiteY39" fmla="*/ 53073 h 602327"/>
                  <a:gd name="connsiteX40" fmla="*/ 339303 w 451357"/>
                  <a:gd name="connsiteY40" fmla="*/ 93584 h 602327"/>
                  <a:gd name="connsiteX41" fmla="*/ 413692 w 451357"/>
                  <a:gd name="connsiteY41" fmla="*/ 93584 h 602327"/>
                  <a:gd name="connsiteX42" fmla="*/ 413378 w 451357"/>
                  <a:gd name="connsiteY42" fmla="*/ 37685 h 6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1357" h="60232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grpFill/>
              <a:ln w="3134"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E22BDFD6-F07E-62FF-DC0B-D0CBB3E6BD35}"/>
                  </a:ext>
                </a:extLst>
              </p:cNvPr>
              <p:cNvSpPr/>
              <p:nvPr/>
            </p:nvSpPr>
            <p:spPr>
              <a:xfrm>
                <a:off x="8271519" y="4979277"/>
                <a:ext cx="600619" cy="433198"/>
              </a:xfrm>
              <a:custGeom>
                <a:avLst/>
                <a:gdLst>
                  <a:gd name="connsiteX0" fmla="*/ 320628 w 600619"/>
                  <a:gd name="connsiteY0" fmla="*/ 319830 h 433198"/>
                  <a:gd name="connsiteX1" fmla="*/ 412909 w 600619"/>
                  <a:gd name="connsiteY1" fmla="*/ 402423 h 433198"/>
                  <a:gd name="connsiteX2" fmla="*/ 386857 w 600619"/>
                  <a:gd name="connsiteY2" fmla="*/ 433199 h 433198"/>
                  <a:gd name="connsiteX3" fmla="*/ 214224 w 600619"/>
                  <a:gd name="connsiteY3" fmla="*/ 433199 h 433198"/>
                  <a:gd name="connsiteX4" fmla="*/ 188486 w 600619"/>
                  <a:gd name="connsiteY4" fmla="*/ 403993 h 433198"/>
                  <a:gd name="connsiteX5" fmla="*/ 273861 w 600619"/>
                  <a:gd name="connsiteY5" fmla="*/ 320459 h 433198"/>
                  <a:gd name="connsiteX6" fmla="*/ 280452 w 600619"/>
                  <a:gd name="connsiteY6" fmla="*/ 319830 h 433198"/>
                  <a:gd name="connsiteX7" fmla="*/ 281708 w 600619"/>
                  <a:gd name="connsiteY7" fmla="*/ 317318 h 433198"/>
                  <a:gd name="connsiteX8" fmla="*/ 258480 w 600619"/>
                  <a:gd name="connsiteY8" fmla="*/ 284344 h 433198"/>
                  <a:gd name="connsiteX9" fmla="*/ 215793 w 600619"/>
                  <a:gd name="connsiteY9" fmla="*/ 279948 h 433198"/>
                  <a:gd name="connsiteX10" fmla="*/ 106877 w 600619"/>
                  <a:gd name="connsiteY10" fmla="*/ 262361 h 433198"/>
                  <a:gd name="connsiteX11" fmla="*/ 47554 w 600619"/>
                  <a:gd name="connsiteY11" fmla="*/ 207404 h 433198"/>
                  <a:gd name="connsiteX12" fmla="*/ 4867 w 600619"/>
                  <a:gd name="connsiteY12" fmla="*/ 71739 h 433198"/>
                  <a:gd name="connsiteX13" fmla="*/ 158 w 600619"/>
                  <a:gd name="connsiteY13" fmla="*/ 23691 h 433198"/>
                  <a:gd name="connsiteX14" fmla="*/ 12714 w 600619"/>
                  <a:gd name="connsiteY14" fmla="*/ 1080 h 433198"/>
                  <a:gd name="connsiteX15" fmla="*/ 35941 w 600619"/>
                  <a:gd name="connsiteY15" fmla="*/ 9874 h 433198"/>
                  <a:gd name="connsiteX16" fmla="*/ 65759 w 600619"/>
                  <a:gd name="connsiteY16" fmla="*/ 32170 h 433198"/>
                  <a:gd name="connsiteX17" fmla="*/ 184091 w 600619"/>
                  <a:gd name="connsiteY17" fmla="*/ 76136 h 433198"/>
                  <a:gd name="connsiteX18" fmla="*/ 298029 w 600619"/>
                  <a:gd name="connsiteY18" fmla="*/ 161555 h 433198"/>
                  <a:gd name="connsiteX19" fmla="*/ 300854 w 600619"/>
                  <a:gd name="connsiteY19" fmla="*/ 165009 h 433198"/>
                  <a:gd name="connsiteX20" fmla="*/ 305876 w 600619"/>
                  <a:gd name="connsiteY20" fmla="*/ 157158 h 433198"/>
                  <a:gd name="connsiteX21" fmla="*/ 412909 w 600619"/>
                  <a:gd name="connsiteY21" fmla="*/ 76764 h 433198"/>
                  <a:gd name="connsiteX22" fmla="*/ 520255 w 600619"/>
                  <a:gd name="connsiteY22" fmla="*/ 39393 h 433198"/>
                  <a:gd name="connsiteX23" fmla="*/ 569848 w 600619"/>
                  <a:gd name="connsiteY23" fmla="*/ 5163 h 433198"/>
                  <a:gd name="connsiteX24" fmla="*/ 589308 w 600619"/>
                  <a:gd name="connsiteY24" fmla="*/ 1080 h 433198"/>
                  <a:gd name="connsiteX25" fmla="*/ 600608 w 600619"/>
                  <a:gd name="connsiteY25" fmla="*/ 18981 h 433198"/>
                  <a:gd name="connsiteX26" fmla="*/ 593703 w 600619"/>
                  <a:gd name="connsiteY26" fmla="*/ 86499 h 433198"/>
                  <a:gd name="connsiteX27" fmla="*/ 571104 w 600619"/>
                  <a:gd name="connsiteY27" fmla="*/ 170034 h 433198"/>
                  <a:gd name="connsiteX28" fmla="*/ 401295 w 600619"/>
                  <a:gd name="connsiteY28" fmla="*/ 279633 h 433198"/>
                  <a:gd name="connsiteX29" fmla="*/ 342286 w 600619"/>
                  <a:gd name="connsiteY29" fmla="*/ 283716 h 433198"/>
                  <a:gd name="connsiteX30" fmla="*/ 320628 w 600619"/>
                  <a:gd name="connsiteY30" fmla="*/ 319830 h 433198"/>
                  <a:gd name="connsiteX31" fmla="*/ 560118 w 600619"/>
                  <a:gd name="connsiteY31" fmla="*/ 64203 h 433198"/>
                  <a:gd name="connsiteX32" fmla="*/ 555096 w 600619"/>
                  <a:gd name="connsiteY32" fmla="*/ 65459 h 433198"/>
                  <a:gd name="connsiteX33" fmla="*/ 416989 w 600619"/>
                  <a:gd name="connsiteY33" fmla="*/ 116647 h 433198"/>
                  <a:gd name="connsiteX34" fmla="*/ 322512 w 600619"/>
                  <a:gd name="connsiteY34" fmla="*/ 218710 h 433198"/>
                  <a:gd name="connsiteX35" fmla="*/ 321884 w 600619"/>
                  <a:gd name="connsiteY35" fmla="*/ 231585 h 433198"/>
                  <a:gd name="connsiteX36" fmla="*/ 335067 w 600619"/>
                  <a:gd name="connsiteY36" fmla="*/ 217454 h 433198"/>
                  <a:gd name="connsiteX37" fmla="*/ 429230 w 600619"/>
                  <a:gd name="connsiteY37" fmla="*/ 162811 h 433198"/>
                  <a:gd name="connsiteX38" fmla="*/ 454654 w 600619"/>
                  <a:gd name="connsiteY38" fmla="*/ 175058 h 433198"/>
                  <a:gd name="connsiteX39" fmla="*/ 439902 w 600619"/>
                  <a:gd name="connsiteY39" fmla="*/ 198925 h 433198"/>
                  <a:gd name="connsiteX40" fmla="*/ 380265 w 600619"/>
                  <a:gd name="connsiteY40" fmla="*/ 228445 h 433198"/>
                  <a:gd name="connsiteX41" fmla="*/ 363630 w 600619"/>
                  <a:gd name="connsiteY41" fmla="*/ 242891 h 433198"/>
                  <a:gd name="connsiteX42" fmla="*/ 426719 w 600619"/>
                  <a:gd name="connsiteY42" fmla="*/ 242577 h 433198"/>
                  <a:gd name="connsiteX43" fmla="*/ 531241 w 600619"/>
                  <a:gd name="connsiteY43" fmla="*/ 171604 h 433198"/>
                  <a:gd name="connsiteX44" fmla="*/ 554782 w 600619"/>
                  <a:gd name="connsiteY44" fmla="*/ 96862 h 433198"/>
                  <a:gd name="connsiteX45" fmla="*/ 560118 w 600619"/>
                  <a:gd name="connsiteY45" fmla="*/ 64203 h 433198"/>
                  <a:gd name="connsiteX46" fmla="*/ 42846 w 600619"/>
                  <a:gd name="connsiteY46" fmla="*/ 64203 h 433198"/>
                  <a:gd name="connsiteX47" fmla="*/ 69212 w 600619"/>
                  <a:gd name="connsiteY47" fmla="*/ 170034 h 433198"/>
                  <a:gd name="connsiteX48" fmla="*/ 235567 w 600619"/>
                  <a:gd name="connsiteY48" fmla="*/ 240693 h 433198"/>
                  <a:gd name="connsiteX49" fmla="*/ 164945 w 600619"/>
                  <a:gd name="connsiteY49" fmla="*/ 199868 h 433198"/>
                  <a:gd name="connsiteX50" fmla="*/ 146740 w 600619"/>
                  <a:gd name="connsiteY50" fmla="*/ 176000 h 433198"/>
                  <a:gd name="connsiteX51" fmla="*/ 174989 w 600619"/>
                  <a:gd name="connsiteY51" fmla="*/ 163439 h 433198"/>
                  <a:gd name="connsiteX52" fmla="*/ 269152 w 600619"/>
                  <a:gd name="connsiteY52" fmla="*/ 220280 h 433198"/>
                  <a:gd name="connsiteX53" fmla="*/ 280138 w 600619"/>
                  <a:gd name="connsiteY53" fmla="*/ 231899 h 433198"/>
                  <a:gd name="connsiteX54" fmla="*/ 279196 w 600619"/>
                  <a:gd name="connsiteY54" fmla="*/ 219652 h 433198"/>
                  <a:gd name="connsiteX55" fmla="*/ 182208 w 600619"/>
                  <a:gd name="connsiteY55" fmla="*/ 115705 h 433198"/>
                  <a:gd name="connsiteX56" fmla="*/ 88672 w 600619"/>
                  <a:gd name="connsiteY56" fmla="*/ 85243 h 433198"/>
                  <a:gd name="connsiteX57" fmla="*/ 42846 w 600619"/>
                  <a:gd name="connsiteY57" fmla="*/ 64203 h 433198"/>
                  <a:gd name="connsiteX58" fmla="*/ 230545 w 600619"/>
                  <a:gd name="connsiteY58" fmla="*/ 394572 h 433198"/>
                  <a:gd name="connsiteX59" fmla="*/ 372418 w 600619"/>
                  <a:gd name="connsiteY59" fmla="*/ 394572 h 433198"/>
                  <a:gd name="connsiteX60" fmla="*/ 324395 w 600619"/>
                  <a:gd name="connsiteY60" fmla="*/ 358457 h 433198"/>
                  <a:gd name="connsiteX61" fmla="*/ 277627 w 600619"/>
                  <a:gd name="connsiteY61" fmla="*/ 358457 h 433198"/>
                  <a:gd name="connsiteX62" fmla="*/ 230545 w 600619"/>
                  <a:gd name="connsiteY62" fmla="*/ 394572 h 43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0619" h="433198">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grpFill/>
              <a:ln w="3134"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1A3D0AD-93FA-0D4E-05B4-F79E614076DA}"/>
                  </a:ext>
                </a:extLst>
              </p:cNvPr>
              <p:cNvSpPr/>
              <p:nvPr/>
            </p:nvSpPr>
            <p:spPr>
              <a:xfrm>
                <a:off x="8181906" y="5278229"/>
                <a:ext cx="127163" cy="219298"/>
              </a:xfrm>
              <a:custGeom>
                <a:avLst/>
                <a:gdLst>
                  <a:gd name="connsiteX0" fmla="*/ 0 w 127163"/>
                  <a:gd name="connsiteY0" fmla="*/ 19623 h 219298"/>
                  <a:gd name="connsiteX1" fmla="*/ 16322 w 127163"/>
                  <a:gd name="connsiteY1" fmla="*/ 152 h 219298"/>
                  <a:gd name="connsiteX2" fmla="*/ 37665 w 127163"/>
                  <a:gd name="connsiteY2" fmla="*/ 17424 h 219298"/>
                  <a:gd name="connsiteX3" fmla="*/ 51476 w 127163"/>
                  <a:gd name="connsiteY3" fmla="*/ 75522 h 219298"/>
                  <a:gd name="connsiteX4" fmla="*/ 118332 w 127163"/>
                  <a:gd name="connsiteY4" fmla="*/ 184179 h 219298"/>
                  <a:gd name="connsiteX5" fmla="*/ 121471 w 127163"/>
                  <a:gd name="connsiteY5" fmla="*/ 214013 h 219298"/>
                  <a:gd name="connsiteX6" fmla="*/ 92594 w 127163"/>
                  <a:gd name="connsiteY6" fmla="*/ 211501 h 219298"/>
                  <a:gd name="connsiteX7" fmla="*/ 628 w 127163"/>
                  <a:gd name="connsiteY7" fmla="*/ 24647 h 219298"/>
                  <a:gd name="connsiteX8" fmla="*/ 0 w 127163"/>
                  <a:gd name="connsiteY8" fmla="*/ 19623 h 2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63" h="219298">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grpFill/>
              <a:ln w="313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42032AEB-3D0E-29E0-F99B-78465249C7BD}"/>
                  </a:ext>
                </a:extLst>
              </p:cNvPr>
              <p:cNvSpPr/>
              <p:nvPr/>
            </p:nvSpPr>
            <p:spPr>
              <a:xfrm>
                <a:off x="8497354" y="5525216"/>
                <a:ext cx="150347" cy="37684"/>
              </a:xfrm>
              <a:custGeom>
                <a:avLst/>
                <a:gdLst>
                  <a:gd name="connsiteX0" fmla="*/ 75017 w 150347"/>
                  <a:gd name="connsiteY0" fmla="*/ 37685 h 37684"/>
                  <a:gd name="connsiteX1" fmla="*/ 22285 w 150347"/>
                  <a:gd name="connsiteY1" fmla="*/ 37685 h 37684"/>
                  <a:gd name="connsiteX2" fmla="*/ 0 w 150347"/>
                  <a:gd name="connsiteY2" fmla="*/ 18842 h 37684"/>
                  <a:gd name="connsiteX3" fmla="*/ 22285 w 150347"/>
                  <a:gd name="connsiteY3" fmla="*/ 0 h 37684"/>
                  <a:gd name="connsiteX4" fmla="*/ 128062 w 150347"/>
                  <a:gd name="connsiteY4" fmla="*/ 0 h 37684"/>
                  <a:gd name="connsiteX5" fmla="*/ 150348 w 150347"/>
                  <a:gd name="connsiteY5" fmla="*/ 18842 h 37684"/>
                  <a:gd name="connsiteX6" fmla="*/ 128062 w 150347"/>
                  <a:gd name="connsiteY6" fmla="*/ 37685 h 37684"/>
                  <a:gd name="connsiteX7" fmla="*/ 75017 w 150347"/>
                  <a:gd name="connsiteY7" fmla="*/ 37685 h 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47" h="37684">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grpFill/>
              <a:ln w="313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20646642-2D1A-9D79-E895-4CB530BE5522}"/>
                  </a:ext>
                </a:extLst>
              </p:cNvPr>
              <p:cNvSpPr/>
              <p:nvPr/>
            </p:nvSpPr>
            <p:spPr>
              <a:xfrm>
                <a:off x="8422013" y="5449690"/>
                <a:ext cx="74722" cy="37981"/>
              </a:xfrm>
              <a:custGeom>
                <a:avLst/>
                <a:gdLst>
                  <a:gd name="connsiteX0" fmla="*/ 37047 w 74722"/>
                  <a:gd name="connsiteY0" fmla="*/ 37842 h 37981"/>
                  <a:gd name="connsiteX1" fmla="*/ 18214 w 74722"/>
                  <a:gd name="connsiteY1" fmla="*/ 37842 h 37981"/>
                  <a:gd name="connsiteX2" fmla="*/ 9 w 74722"/>
                  <a:gd name="connsiteY2" fmla="*/ 18685 h 37981"/>
                  <a:gd name="connsiteX3" fmla="*/ 17901 w 74722"/>
                  <a:gd name="connsiteY3" fmla="*/ 471 h 37981"/>
                  <a:gd name="connsiteX4" fmla="*/ 56508 w 74722"/>
                  <a:gd name="connsiteY4" fmla="*/ 471 h 37981"/>
                  <a:gd name="connsiteX5" fmla="*/ 74713 w 74722"/>
                  <a:gd name="connsiteY5" fmla="*/ 19627 h 37981"/>
                  <a:gd name="connsiteX6" fmla="*/ 56821 w 74722"/>
                  <a:gd name="connsiteY6" fmla="*/ 37842 h 37981"/>
                  <a:gd name="connsiteX7" fmla="*/ 37047 w 74722"/>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2" h="37981">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6AE5A4D4-03A6-C1DF-1680-454AACE62CBE}"/>
                  </a:ext>
                </a:extLst>
              </p:cNvPr>
              <p:cNvSpPr/>
              <p:nvPr/>
            </p:nvSpPr>
            <p:spPr>
              <a:xfrm>
                <a:off x="8534705" y="5450021"/>
                <a:ext cx="75017" cy="37667"/>
              </a:xfrm>
              <a:custGeom>
                <a:avLst/>
                <a:gdLst>
                  <a:gd name="connsiteX0" fmla="*/ 38607 w 75017"/>
                  <a:gd name="connsiteY0" fmla="*/ 140 h 37667"/>
                  <a:gd name="connsiteX1" fmla="*/ 57440 w 75017"/>
                  <a:gd name="connsiteY1" fmla="*/ 140 h 37667"/>
                  <a:gd name="connsiteX2" fmla="*/ 75017 w 75017"/>
                  <a:gd name="connsiteY2" fmla="*/ 18668 h 37667"/>
                  <a:gd name="connsiteX3" fmla="*/ 57440 w 75017"/>
                  <a:gd name="connsiteY3" fmla="*/ 37196 h 37667"/>
                  <a:gd name="connsiteX4" fmla="*/ 17577 w 75017"/>
                  <a:gd name="connsiteY4" fmla="*/ 37196 h 37667"/>
                  <a:gd name="connsiteX5" fmla="*/ 0 w 75017"/>
                  <a:gd name="connsiteY5" fmla="*/ 18668 h 37667"/>
                  <a:gd name="connsiteX6" fmla="*/ 17577 w 75017"/>
                  <a:gd name="connsiteY6" fmla="*/ 140 h 37667"/>
                  <a:gd name="connsiteX7" fmla="*/ 38607 w 75017"/>
                  <a:gd name="connsiteY7" fmla="*/ 140 h 3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17" h="3766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grpFill/>
              <a:ln w="313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CDBEBF66-E3D6-2EAB-645F-0F94F9CC3777}"/>
                  </a:ext>
                </a:extLst>
              </p:cNvPr>
              <p:cNvSpPr/>
              <p:nvPr/>
            </p:nvSpPr>
            <p:spPr>
              <a:xfrm>
                <a:off x="8647692" y="5449690"/>
                <a:ext cx="74721" cy="37981"/>
              </a:xfrm>
              <a:custGeom>
                <a:avLst/>
                <a:gdLst>
                  <a:gd name="connsiteX0" fmla="*/ 37047 w 74721"/>
                  <a:gd name="connsiteY0" fmla="*/ 37842 h 37981"/>
                  <a:gd name="connsiteX1" fmla="*/ 18214 w 74721"/>
                  <a:gd name="connsiteY1" fmla="*/ 37842 h 37981"/>
                  <a:gd name="connsiteX2" fmla="*/ 9 w 74721"/>
                  <a:gd name="connsiteY2" fmla="*/ 18685 h 37981"/>
                  <a:gd name="connsiteX3" fmla="*/ 17901 w 74721"/>
                  <a:gd name="connsiteY3" fmla="*/ 471 h 37981"/>
                  <a:gd name="connsiteX4" fmla="*/ 56508 w 74721"/>
                  <a:gd name="connsiteY4" fmla="*/ 471 h 37981"/>
                  <a:gd name="connsiteX5" fmla="*/ 74712 w 74721"/>
                  <a:gd name="connsiteY5" fmla="*/ 19627 h 37981"/>
                  <a:gd name="connsiteX6" fmla="*/ 56822 w 74721"/>
                  <a:gd name="connsiteY6" fmla="*/ 37842 h 37981"/>
                  <a:gd name="connsiteX7" fmla="*/ 37047 w 74721"/>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1" h="3798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6C5CC94F-F506-5CE0-AB73-B1920AAB950E}"/>
                  </a:ext>
                </a:extLst>
              </p:cNvPr>
              <p:cNvSpPr/>
              <p:nvPr/>
            </p:nvSpPr>
            <p:spPr>
              <a:xfrm>
                <a:off x="8572048" y="4547298"/>
                <a:ext cx="56201" cy="37920"/>
              </a:xfrm>
              <a:custGeom>
                <a:avLst/>
                <a:gdLst>
                  <a:gd name="connsiteX0" fmla="*/ 28886 w 56201"/>
                  <a:gd name="connsiteY0" fmla="*/ 0 h 37920"/>
                  <a:gd name="connsiteX1" fmla="*/ 35791 w 56201"/>
                  <a:gd name="connsiteY1" fmla="*/ 0 h 37920"/>
                  <a:gd name="connsiteX2" fmla="*/ 56193 w 56201"/>
                  <a:gd name="connsiteY2" fmla="*/ 18214 h 37920"/>
                  <a:gd name="connsiteX3" fmla="*/ 35791 w 56201"/>
                  <a:gd name="connsiteY3" fmla="*/ 37685 h 37920"/>
                  <a:gd name="connsiteX4" fmla="*/ 20411 w 56201"/>
                  <a:gd name="connsiteY4" fmla="*/ 37685 h 37920"/>
                  <a:gd name="connsiteX5" fmla="*/ 9 w 56201"/>
                  <a:gd name="connsiteY5" fmla="*/ 18214 h 37920"/>
                  <a:gd name="connsiteX6" fmla="*/ 20411 w 56201"/>
                  <a:gd name="connsiteY6" fmla="*/ 0 h 37920"/>
                  <a:gd name="connsiteX7" fmla="*/ 28886 w 56201"/>
                  <a:gd name="connsiteY7" fmla="*/ 0 h 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1" h="37920">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grpFill/>
              <a:ln w="313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6A430B7F-8D88-AA40-908E-81BD4E301CBE}"/>
                  </a:ext>
                </a:extLst>
              </p:cNvPr>
              <p:cNvSpPr/>
              <p:nvPr/>
            </p:nvSpPr>
            <p:spPr>
              <a:xfrm>
                <a:off x="8384043" y="4622196"/>
                <a:ext cx="56184" cy="37981"/>
              </a:xfrm>
              <a:custGeom>
                <a:avLst/>
                <a:gdLst>
                  <a:gd name="connsiteX0" fmla="*/ 27307 w 56184"/>
                  <a:gd name="connsiteY0" fmla="*/ 37842 h 37981"/>
                  <a:gd name="connsiteX1" fmla="*/ 17891 w 56184"/>
                  <a:gd name="connsiteY1" fmla="*/ 37842 h 37981"/>
                  <a:gd name="connsiteX2" fmla="*/ 0 w 56184"/>
                  <a:gd name="connsiteY2" fmla="*/ 19313 h 37981"/>
                  <a:gd name="connsiteX3" fmla="*/ 17263 w 56184"/>
                  <a:gd name="connsiteY3" fmla="*/ 471 h 37981"/>
                  <a:gd name="connsiteX4" fmla="*/ 38293 w 56184"/>
                  <a:gd name="connsiteY4" fmla="*/ 471 h 37981"/>
                  <a:gd name="connsiteX5" fmla="*/ 56184 w 56184"/>
                  <a:gd name="connsiteY5" fmla="*/ 18685 h 37981"/>
                  <a:gd name="connsiteX6" fmla="*/ 38921 w 56184"/>
                  <a:gd name="connsiteY6" fmla="*/ 37528 h 37981"/>
                  <a:gd name="connsiteX7" fmla="*/ 27307 w 56184"/>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981">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grpFill/>
              <a:ln w="3134"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92F211EB-93CE-7AE2-AA09-821BB677A37B}"/>
                  </a:ext>
                </a:extLst>
              </p:cNvPr>
              <p:cNvSpPr/>
              <p:nvPr/>
            </p:nvSpPr>
            <p:spPr>
              <a:xfrm>
                <a:off x="8497031" y="4622432"/>
                <a:ext cx="56514" cy="37745"/>
              </a:xfrm>
              <a:custGeom>
                <a:avLst/>
                <a:gdLst>
                  <a:gd name="connsiteX0" fmla="*/ 27630 w 56514"/>
                  <a:gd name="connsiteY0" fmla="*/ 37606 h 37745"/>
                  <a:gd name="connsiteX1" fmla="*/ 20724 w 56514"/>
                  <a:gd name="connsiteY1" fmla="*/ 37606 h 37745"/>
                  <a:gd name="connsiteX2" fmla="*/ 8 w 56514"/>
                  <a:gd name="connsiteY2" fmla="*/ 18450 h 37745"/>
                  <a:gd name="connsiteX3" fmla="*/ 20411 w 56514"/>
                  <a:gd name="connsiteY3" fmla="*/ 236 h 37745"/>
                  <a:gd name="connsiteX4" fmla="*/ 35791 w 56514"/>
                  <a:gd name="connsiteY4" fmla="*/ 236 h 37745"/>
                  <a:gd name="connsiteX5" fmla="*/ 56507 w 56514"/>
                  <a:gd name="connsiteY5" fmla="*/ 19392 h 37745"/>
                  <a:gd name="connsiteX6" fmla="*/ 36104 w 56514"/>
                  <a:gd name="connsiteY6" fmla="*/ 37606 h 37745"/>
                  <a:gd name="connsiteX7" fmla="*/ 27630 w 56514"/>
                  <a:gd name="connsiteY7" fmla="*/ 37606 h 3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4" h="37745">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grpFill/>
              <a:ln w="3134"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61D8300E-6E3B-7C7D-9CD0-E1AD589211C0}"/>
                  </a:ext>
                </a:extLst>
              </p:cNvPr>
              <p:cNvSpPr/>
              <p:nvPr/>
            </p:nvSpPr>
            <p:spPr>
              <a:xfrm>
                <a:off x="8609999" y="4622275"/>
                <a:ext cx="56229" cy="38042"/>
              </a:xfrm>
              <a:custGeom>
                <a:avLst/>
                <a:gdLst>
                  <a:gd name="connsiteX0" fmla="*/ 27344 w 56229"/>
                  <a:gd name="connsiteY0" fmla="*/ 37763 h 38042"/>
                  <a:gd name="connsiteX1" fmla="*/ 16672 w 56229"/>
                  <a:gd name="connsiteY1" fmla="*/ 37763 h 38042"/>
                  <a:gd name="connsiteX2" fmla="*/ 37 w 56229"/>
                  <a:gd name="connsiteY2" fmla="*/ 19549 h 38042"/>
                  <a:gd name="connsiteX3" fmla="*/ 16986 w 56229"/>
                  <a:gd name="connsiteY3" fmla="*/ 393 h 38042"/>
                  <a:gd name="connsiteX4" fmla="*/ 35819 w 56229"/>
                  <a:gd name="connsiteY4" fmla="*/ 79 h 38042"/>
                  <a:gd name="connsiteX5" fmla="*/ 56221 w 56229"/>
                  <a:gd name="connsiteY5" fmla="*/ 18293 h 38042"/>
                  <a:gd name="connsiteX6" fmla="*/ 35505 w 56229"/>
                  <a:gd name="connsiteY6" fmla="*/ 37449 h 38042"/>
                  <a:gd name="connsiteX7" fmla="*/ 27344 w 56229"/>
                  <a:gd name="connsiteY7" fmla="*/ 37763 h 38042"/>
                  <a:gd name="connsiteX8" fmla="*/ 27344 w 56229"/>
                  <a:gd name="connsiteY8" fmla="*/ 37763 h 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29" h="38042">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grpFill/>
              <a:ln w="3134"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47E0A130-BDEF-5C95-84F6-D67A4C29EF35}"/>
                  </a:ext>
                </a:extLst>
              </p:cNvPr>
              <p:cNvSpPr/>
              <p:nvPr/>
            </p:nvSpPr>
            <p:spPr>
              <a:xfrm>
                <a:off x="8722718" y="4622528"/>
                <a:ext cx="56184" cy="37649"/>
              </a:xfrm>
              <a:custGeom>
                <a:avLst/>
                <a:gdLst>
                  <a:gd name="connsiteX0" fmla="*/ 28249 w 56184"/>
                  <a:gd name="connsiteY0" fmla="*/ 140 h 37649"/>
                  <a:gd name="connsiteX1" fmla="*/ 32957 w 56184"/>
                  <a:gd name="connsiteY1" fmla="*/ 140 h 37649"/>
                  <a:gd name="connsiteX2" fmla="*/ 56184 w 56184"/>
                  <a:gd name="connsiteY2" fmla="*/ 18982 h 37649"/>
                  <a:gd name="connsiteX3" fmla="*/ 32643 w 56184"/>
                  <a:gd name="connsiteY3" fmla="*/ 37510 h 37649"/>
                  <a:gd name="connsiteX4" fmla="*/ 19774 w 56184"/>
                  <a:gd name="connsiteY4" fmla="*/ 37510 h 37649"/>
                  <a:gd name="connsiteX5" fmla="*/ 0 w 56184"/>
                  <a:gd name="connsiteY5" fmla="*/ 18668 h 37649"/>
                  <a:gd name="connsiteX6" fmla="*/ 20088 w 56184"/>
                  <a:gd name="connsiteY6" fmla="*/ 140 h 37649"/>
                  <a:gd name="connsiteX7" fmla="*/ 28249 w 56184"/>
                  <a:gd name="connsiteY7" fmla="*/ 140 h 3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649">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grpFill/>
              <a:ln w="3134"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F89CE1FD-9BE8-71AE-50DF-B6A34F8D89F2}"/>
                  </a:ext>
                </a:extLst>
              </p:cNvPr>
              <p:cNvSpPr/>
              <p:nvPr/>
            </p:nvSpPr>
            <p:spPr>
              <a:xfrm>
                <a:off x="8929564" y="5318578"/>
                <a:ext cx="300931" cy="263164"/>
              </a:xfrm>
              <a:custGeom>
                <a:avLst/>
                <a:gdLst>
                  <a:gd name="connsiteX0" fmla="*/ 150348 w 300931"/>
                  <a:gd name="connsiteY0" fmla="*/ 263165 h 263164"/>
                  <a:gd name="connsiteX1" fmla="*/ 59951 w 300931"/>
                  <a:gd name="connsiteY1" fmla="*/ 263165 h 263164"/>
                  <a:gd name="connsiteX2" fmla="*/ 0 w 300931"/>
                  <a:gd name="connsiteY2" fmla="*/ 203812 h 263164"/>
                  <a:gd name="connsiteX3" fmla="*/ 0 w 300931"/>
                  <a:gd name="connsiteY3" fmla="*/ 59354 h 263164"/>
                  <a:gd name="connsiteX4" fmla="*/ 58695 w 300931"/>
                  <a:gd name="connsiteY4" fmla="*/ 0 h 263164"/>
                  <a:gd name="connsiteX5" fmla="*/ 242000 w 300931"/>
                  <a:gd name="connsiteY5" fmla="*/ 0 h 263164"/>
                  <a:gd name="connsiteX6" fmla="*/ 300696 w 300931"/>
                  <a:gd name="connsiteY6" fmla="*/ 58097 h 263164"/>
                  <a:gd name="connsiteX7" fmla="*/ 300696 w 300931"/>
                  <a:gd name="connsiteY7" fmla="*/ 205068 h 263164"/>
                  <a:gd name="connsiteX8" fmla="*/ 242000 w 300931"/>
                  <a:gd name="connsiteY8" fmla="*/ 263165 h 263164"/>
                  <a:gd name="connsiteX9" fmla="*/ 150348 w 300931"/>
                  <a:gd name="connsiteY9" fmla="*/ 263165 h 263164"/>
                  <a:gd name="connsiteX10" fmla="*/ 150348 w 300931"/>
                  <a:gd name="connsiteY10" fmla="*/ 37371 h 263164"/>
                  <a:gd name="connsiteX11" fmla="*/ 61206 w 300931"/>
                  <a:gd name="connsiteY11" fmla="*/ 37371 h 263164"/>
                  <a:gd name="connsiteX12" fmla="*/ 37665 w 300931"/>
                  <a:gd name="connsiteY12" fmla="*/ 60924 h 263164"/>
                  <a:gd name="connsiteX13" fmla="*/ 37665 w 300931"/>
                  <a:gd name="connsiteY13" fmla="*/ 201927 h 263164"/>
                  <a:gd name="connsiteX14" fmla="*/ 61206 w 300931"/>
                  <a:gd name="connsiteY14" fmla="*/ 225480 h 263164"/>
                  <a:gd name="connsiteX15" fmla="*/ 239803 w 300931"/>
                  <a:gd name="connsiteY15" fmla="*/ 225480 h 263164"/>
                  <a:gd name="connsiteX16" fmla="*/ 263344 w 300931"/>
                  <a:gd name="connsiteY16" fmla="*/ 201927 h 263164"/>
                  <a:gd name="connsiteX17" fmla="*/ 263344 w 300931"/>
                  <a:gd name="connsiteY17" fmla="*/ 60924 h 263164"/>
                  <a:gd name="connsiteX18" fmla="*/ 239803 w 300931"/>
                  <a:gd name="connsiteY18" fmla="*/ 37371 h 263164"/>
                  <a:gd name="connsiteX19" fmla="*/ 150348 w 300931"/>
                  <a:gd name="connsiteY19" fmla="*/ 37371 h 26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931" h="263164">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grpFill/>
              <a:ln w="31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2957345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3833" y="1796646"/>
            <a:ext cx="10758114" cy="3955365"/>
          </a:xfrm>
        </p:spPr>
        <p:txBody>
          <a:bodyPr numCol="1" spcCol="180000"/>
          <a:lstStyle/>
          <a:p>
            <a:pPr marL="12700" indent="-12700" algn="l" rtl="0"/>
            <a:r>
              <a:rPr lang="en-IE" sz="2200" b="1" dirty="0">
                <a:solidFill>
                  <a:srgbClr val="424242"/>
                </a:solidFill>
              </a:rPr>
              <a:t>Anaerob fordøjelse</a:t>
            </a:r>
            <a:r>
              <a:rPr lang="en-IE" sz="2200" dirty="0">
                <a:solidFill>
                  <a:srgbClr val="424242"/>
                </a:solidFill>
              </a:rPr>
              <a:t>producerer metan som et biprodukt, der kan bruges som biogas og et nedbrydningsvand (en våd blanding, der normalt adskilles i et fast stof og en væske), der bruges som næringsrig jordforbedrings-/gødning. Fordøjelsessystemer fungerer bedst ved 100 procents fugtindhold, så alle porerum mellem partiklerne er fyldt, og ingen luft kan komme til de anaerobe mikrober.</a:t>
            </a:r>
          </a:p>
          <a:p>
            <a:pPr marL="12700" indent="-12700" algn="l" rtl="0"/>
            <a:r>
              <a:rPr lang="en-IE" sz="2200" dirty="0">
                <a:solidFill>
                  <a:srgbClr val="424242"/>
                </a:solidFill>
              </a:rPr>
              <a:t>I modsætning til kompost har anaerob nedbrydning det højeste niveau af biogasproduktion, når systemet tilføres kontinuerligt. Rådnetanke, der opererer ved termofile temperaturer (45-55°C), producerer mere biogas og reducerer mere flygtige faste stoffer end rådnetanke, der opererer ved mesofile temperaturer (35-40°C).</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3833" y="644528"/>
            <a:ext cx="7904098" cy="803654"/>
          </a:xfrm>
        </p:spPr>
        <p:txBody>
          <a:bodyPr/>
          <a:lstStyle/>
          <a:p>
            <a:pPr algn="l" rtl="0"/>
            <a:r>
              <a:rPr lang="en-US" b="1" dirty="0">
                <a:solidFill>
                  <a:srgbClr val="E8A116"/>
                </a:solidFill>
              </a:rPr>
              <a:t>4.4 Kompostering og anaerob fordøjelse</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440958" y="1393940"/>
            <a:ext cx="8780071"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BC5EE41-8B6E-11F3-977B-D04656778B0A}"/>
              </a:ext>
            </a:extLst>
          </p:cNvPr>
          <p:cNvGrpSpPr/>
          <p:nvPr/>
        </p:nvGrpSpPr>
        <p:grpSpPr>
          <a:xfrm>
            <a:off x="9444026" y="456131"/>
            <a:ext cx="1029215" cy="1029755"/>
            <a:chOff x="8101867" y="4453385"/>
            <a:chExt cx="1203410" cy="1204042"/>
          </a:xfrm>
          <a:solidFill>
            <a:srgbClr val="296B5F"/>
          </a:solidFill>
        </p:grpSpPr>
        <p:grpSp>
          <p:nvGrpSpPr>
            <p:cNvPr id="7" name="Group 6">
              <a:extLst>
                <a:ext uri="{FF2B5EF4-FFF2-40B4-BE49-F238E27FC236}">
                  <a16:creationId xmlns:a16="http://schemas.microsoft.com/office/drawing/2014/main" id="{8DB89DFC-8A0D-4A90-D981-B9B1DADE40FF}"/>
                </a:ext>
              </a:extLst>
            </p:cNvPr>
            <p:cNvGrpSpPr/>
            <p:nvPr/>
          </p:nvGrpSpPr>
          <p:grpSpPr>
            <a:xfrm>
              <a:off x="8314320" y="5043480"/>
              <a:ext cx="517314" cy="330369"/>
              <a:chOff x="8314320" y="5043480"/>
              <a:chExt cx="517314" cy="330369"/>
            </a:xfrm>
            <a:grpFill/>
          </p:grpSpPr>
          <p:sp>
            <p:nvSpPr>
              <p:cNvPr id="26" name="Freeform 25">
                <a:extLst>
                  <a:ext uri="{FF2B5EF4-FFF2-40B4-BE49-F238E27FC236}">
                    <a16:creationId xmlns:a16="http://schemas.microsoft.com/office/drawing/2014/main" id="{11EEE6C3-6BC9-CCB7-18DE-42F7B638D29E}"/>
                  </a:ext>
                </a:extLst>
              </p:cNvPr>
              <p:cNvSpPr/>
              <p:nvPr/>
            </p:nvSpPr>
            <p:spPr>
              <a:xfrm>
                <a:off x="8593087" y="5043480"/>
                <a:ext cx="238547" cy="179164"/>
              </a:xfrm>
              <a:custGeom>
                <a:avLst/>
                <a:gdLst>
                  <a:gd name="connsiteX0" fmla="*/ 238548 w 238547"/>
                  <a:gd name="connsiteY0" fmla="*/ 0 h 179164"/>
                  <a:gd name="connsiteX1" fmla="*/ 232898 w 238547"/>
                  <a:gd name="connsiteY1" fmla="*/ 32660 h 179164"/>
                  <a:gd name="connsiteX2" fmla="*/ 209357 w 238547"/>
                  <a:gd name="connsiteY2" fmla="*/ 107402 h 179164"/>
                  <a:gd name="connsiteX3" fmla="*/ 104835 w 238547"/>
                  <a:gd name="connsiteY3" fmla="*/ 178374 h 179164"/>
                  <a:gd name="connsiteX4" fmla="*/ 41746 w 238547"/>
                  <a:gd name="connsiteY4" fmla="*/ 178688 h 179164"/>
                  <a:gd name="connsiteX5" fmla="*/ 58381 w 238547"/>
                  <a:gd name="connsiteY5" fmla="*/ 164243 h 179164"/>
                  <a:gd name="connsiteX6" fmla="*/ 118018 w 238547"/>
                  <a:gd name="connsiteY6" fmla="*/ 134723 h 179164"/>
                  <a:gd name="connsiteX7" fmla="*/ 132771 w 238547"/>
                  <a:gd name="connsiteY7" fmla="*/ 110856 h 179164"/>
                  <a:gd name="connsiteX8" fmla="*/ 107346 w 238547"/>
                  <a:gd name="connsiteY8" fmla="*/ 98608 h 179164"/>
                  <a:gd name="connsiteX9" fmla="*/ 13183 w 238547"/>
                  <a:gd name="connsiteY9" fmla="*/ 153251 h 179164"/>
                  <a:gd name="connsiteX10" fmla="*/ 0 w 238547"/>
                  <a:gd name="connsiteY10" fmla="*/ 167383 h 179164"/>
                  <a:gd name="connsiteX11" fmla="*/ 628 w 238547"/>
                  <a:gd name="connsiteY11" fmla="*/ 154507 h 179164"/>
                  <a:gd name="connsiteX12" fmla="*/ 95105 w 238547"/>
                  <a:gd name="connsiteY12" fmla="*/ 52445 h 179164"/>
                  <a:gd name="connsiteX13" fmla="*/ 233212 w 238547"/>
                  <a:gd name="connsiteY13" fmla="*/ 1256 h 179164"/>
                  <a:gd name="connsiteX14" fmla="*/ 238548 w 238547"/>
                  <a:gd name="connsiteY14" fmla="*/ 0 h 1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547" h="179164">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w="3134"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D2BDDCB0-99E0-A079-9462-91383B973853}"/>
                  </a:ext>
                </a:extLst>
              </p:cNvPr>
              <p:cNvSpPr/>
              <p:nvPr/>
            </p:nvSpPr>
            <p:spPr>
              <a:xfrm>
                <a:off x="8314320" y="5043480"/>
                <a:ext cx="237335" cy="179523"/>
              </a:xfrm>
              <a:custGeom>
                <a:avLst/>
                <a:gdLst>
                  <a:gd name="connsiteX0" fmla="*/ 43 w 237335"/>
                  <a:gd name="connsiteY0" fmla="*/ 0 h 179523"/>
                  <a:gd name="connsiteX1" fmla="*/ 45869 w 237335"/>
                  <a:gd name="connsiteY1" fmla="*/ 21041 h 179523"/>
                  <a:gd name="connsiteX2" fmla="*/ 139405 w 237335"/>
                  <a:gd name="connsiteY2" fmla="*/ 51502 h 179523"/>
                  <a:gd name="connsiteX3" fmla="*/ 236393 w 237335"/>
                  <a:gd name="connsiteY3" fmla="*/ 155450 h 179523"/>
                  <a:gd name="connsiteX4" fmla="*/ 237335 w 237335"/>
                  <a:gd name="connsiteY4" fmla="*/ 167697 h 179523"/>
                  <a:gd name="connsiteX5" fmla="*/ 226349 w 237335"/>
                  <a:gd name="connsiteY5" fmla="*/ 156078 h 179523"/>
                  <a:gd name="connsiteX6" fmla="*/ 132186 w 237335"/>
                  <a:gd name="connsiteY6" fmla="*/ 99236 h 179523"/>
                  <a:gd name="connsiteX7" fmla="*/ 103937 w 237335"/>
                  <a:gd name="connsiteY7" fmla="*/ 111798 h 179523"/>
                  <a:gd name="connsiteX8" fmla="*/ 122142 w 237335"/>
                  <a:gd name="connsiteY8" fmla="*/ 135665 h 179523"/>
                  <a:gd name="connsiteX9" fmla="*/ 192764 w 237335"/>
                  <a:gd name="connsiteY9" fmla="*/ 176490 h 179523"/>
                  <a:gd name="connsiteX10" fmla="*/ 26409 w 237335"/>
                  <a:gd name="connsiteY10" fmla="*/ 105831 h 179523"/>
                  <a:gd name="connsiteX11" fmla="*/ 43 w 237335"/>
                  <a:gd name="connsiteY11" fmla="*/ 0 h 17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35" h="179523">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w="3134"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8BEDA3BB-B98A-1E24-20B0-2A0BCE4C3C42}"/>
                  </a:ext>
                </a:extLst>
              </p:cNvPr>
              <p:cNvSpPr/>
              <p:nvPr/>
            </p:nvSpPr>
            <p:spPr>
              <a:xfrm>
                <a:off x="8502062" y="5336906"/>
                <a:ext cx="141873" cy="36943"/>
              </a:xfrm>
              <a:custGeom>
                <a:avLst/>
                <a:gdLst>
                  <a:gd name="connsiteX0" fmla="*/ 0 w 141873"/>
                  <a:gd name="connsiteY0" fmla="*/ 36943 h 36943"/>
                  <a:gd name="connsiteX1" fmla="*/ 47082 w 141873"/>
                  <a:gd name="connsiteY1" fmla="*/ 829 h 36943"/>
                  <a:gd name="connsiteX2" fmla="*/ 93850 w 141873"/>
                  <a:gd name="connsiteY2" fmla="*/ 829 h 36943"/>
                  <a:gd name="connsiteX3" fmla="*/ 141873 w 141873"/>
                  <a:gd name="connsiteY3" fmla="*/ 36943 h 36943"/>
                  <a:gd name="connsiteX4" fmla="*/ 0 w 141873"/>
                  <a:gd name="connsiteY4" fmla="*/ 36943 h 36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73" h="3694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w="3134" cap="flat">
                <a:noFill/>
                <a:prstDash val="solid"/>
                <a:miter/>
              </a:ln>
            </p:spPr>
            <p:txBody>
              <a:bodyPr rtlCol="0" anchor="ctr"/>
              <a:lstStyle/>
              <a:p>
                <a:pPr algn="l" rtl="0"/>
                <a:endParaRPr lang="en-US"/>
              </a:p>
            </p:txBody>
          </p:sp>
        </p:grpSp>
        <p:grpSp>
          <p:nvGrpSpPr>
            <p:cNvPr id="11" name="Graphic 145">
              <a:extLst>
                <a:ext uri="{FF2B5EF4-FFF2-40B4-BE49-F238E27FC236}">
                  <a16:creationId xmlns:a16="http://schemas.microsoft.com/office/drawing/2014/main" id="{32F86F51-AD7C-F0A9-D056-40B2FFCC6C9A}"/>
                </a:ext>
              </a:extLst>
            </p:cNvPr>
            <p:cNvGrpSpPr/>
            <p:nvPr/>
          </p:nvGrpSpPr>
          <p:grpSpPr>
            <a:xfrm>
              <a:off x="8101867" y="4453385"/>
              <a:ext cx="1203410" cy="1204042"/>
              <a:chOff x="8101867" y="4453385"/>
              <a:chExt cx="1203410" cy="1204042"/>
            </a:xfrm>
            <a:grpFill/>
          </p:grpSpPr>
          <p:sp>
            <p:nvSpPr>
              <p:cNvPr id="12" name="Freeform 11">
                <a:extLst>
                  <a:ext uri="{FF2B5EF4-FFF2-40B4-BE49-F238E27FC236}">
                    <a16:creationId xmlns:a16="http://schemas.microsoft.com/office/drawing/2014/main" id="{13624A1C-87EE-8CE2-5C75-896B80612213}"/>
                  </a:ext>
                </a:extLst>
              </p:cNvPr>
              <p:cNvSpPr/>
              <p:nvPr/>
            </p:nvSpPr>
            <p:spPr>
              <a:xfrm>
                <a:off x="8101867" y="4453385"/>
                <a:ext cx="962583" cy="1203727"/>
              </a:xfrm>
              <a:custGeom>
                <a:avLst/>
                <a:gdLst>
                  <a:gd name="connsiteX0" fmla="*/ 314 w 962583"/>
                  <a:gd name="connsiteY0" fmla="*/ 735809 h 1203727"/>
                  <a:gd name="connsiteX1" fmla="*/ 11614 w 962583"/>
                  <a:gd name="connsiteY1" fmla="*/ 658242 h 1203727"/>
                  <a:gd name="connsiteX2" fmla="*/ 89455 w 962583"/>
                  <a:gd name="connsiteY2" fmla="*/ 447207 h 1203727"/>
                  <a:gd name="connsiteX3" fmla="*/ 82550 w 962583"/>
                  <a:gd name="connsiteY3" fmla="*/ 442182 h 1203727"/>
                  <a:gd name="connsiteX4" fmla="*/ 56812 w 962583"/>
                  <a:gd name="connsiteY4" fmla="*/ 394448 h 1203727"/>
                  <a:gd name="connsiteX5" fmla="*/ 56812 w 962583"/>
                  <a:gd name="connsiteY5" fmla="*/ 301493 h 1203727"/>
                  <a:gd name="connsiteX6" fmla="*/ 108602 w 962583"/>
                  <a:gd name="connsiteY6" fmla="*/ 244652 h 1203727"/>
                  <a:gd name="connsiteX7" fmla="*/ 114566 w 962583"/>
                  <a:gd name="connsiteY7" fmla="*/ 244024 h 1203727"/>
                  <a:gd name="connsiteX8" fmla="*/ 134026 w 962583"/>
                  <a:gd name="connsiteY8" fmla="*/ 191893 h 1203727"/>
                  <a:gd name="connsiteX9" fmla="*/ 316076 w 962583"/>
                  <a:gd name="connsiteY9" fmla="*/ 86376 h 1203727"/>
                  <a:gd name="connsiteX10" fmla="*/ 378224 w 962583"/>
                  <a:gd name="connsiteY10" fmla="*/ 57798 h 1203727"/>
                  <a:gd name="connsiteX11" fmla="*/ 445707 w 962583"/>
                  <a:gd name="connsiteY11" fmla="*/ 5354 h 1203727"/>
                  <a:gd name="connsiteX12" fmla="*/ 553996 w 962583"/>
                  <a:gd name="connsiteY12" fmla="*/ 12891 h 1203727"/>
                  <a:gd name="connsiteX13" fmla="*/ 590406 w 962583"/>
                  <a:gd name="connsiteY13" fmla="*/ 43352 h 1203727"/>
                  <a:gd name="connsiteX14" fmla="*/ 603902 w 962583"/>
                  <a:gd name="connsiteY14" fmla="*/ 62509 h 1203727"/>
                  <a:gd name="connsiteX15" fmla="*/ 658203 w 962583"/>
                  <a:gd name="connsiteY15" fmla="*/ 86690 h 1203727"/>
                  <a:gd name="connsiteX16" fmla="*/ 860341 w 962583"/>
                  <a:gd name="connsiteY16" fmla="*/ 234916 h 1203727"/>
                  <a:gd name="connsiteX17" fmla="*/ 862538 w 962583"/>
                  <a:gd name="connsiteY17" fmla="*/ 243709 h 1203727"/>
                  <a:gd name="connsiteX18" fmla="*/ 921861 w 962583"/>
                  <a:gd name="connsiteY18" fmla="*/ 312484 h 1203727"/>
                  <a:gd name="connsiteX19" fmla="*/ 921861 w 962583"/>
                  <a:gd name="connsiteY19" fmla="*/ 315939 h 1203727"/>
                  <a:gd name="connsiteX20" fmla="*/ 922175 w 962583"/>
                  <a:gd name="connsiteY20" fmla="*/ 380631 h 1203727"/>
                  <a:gd name="connsiteX21" fmla="*/ 890159 w 962583"/>
                  <a:gd name="connsiteY21" fmla="*/ 445951 h 1203727"/>
                  <a:gd name="connsiteX22" fmla="*/ 928453 w 962583"/>
                  <a:gd name="connsiteY22" fmla="*/ 526973 h 1203727"/>
                  <a:gd name="connsiteX23" fmla="*/ 961096 w 962583"/>
                  <a:gd name="connsiteY23" fmla="*/ 629664 h 1203727"/>
                  <a:gd name="connsiteX24" fmla="*/ 948227 w 962583"/>
                  <a:gd name="connsiteY24" fmla="*/ 657927 h 1203727"/>
                  <a:gd name="connsiteX25" fmla="*/ 924372 w 962583"/>
                  <a:gd name="connsiteY25" fmla="*/ 638143 h 1203727"/>
                  <a:gd name="connsiteX26" fmla="*/ 851552 w 962583"/>
                  <a:gd name="connsiteY26" fmla="*/ 459769 h 1203727"/>
                  <a:gd name="connsiteX27" fmla="*/ 836800 w 962583"/>
                  <a:gd name="connsiteY27" fmla="*/ 451290 h 1203727"/>
                  <a:gd name="connsiteX28" fmla="*/ 142501 w 962583"/>
                  <a:gd name="connsiteY28" fmla="*/ 451290 h 1203727"/>
                  <a:gd name="connsiteX29" fmla="*/ 126493 w 962583"/>
                  <a:gd name="connsiteY29" fmla="*/ 460083 h 1203727"/>
                  <a:gd name="connsiteX30" fmla="*/ 50848 w 962583"/>
                  <a:gd name="connsiteY30" fmla="*/ 656043 h 1203727"/>
                  <a:gd name="connsiteX31" fmla="*/ 54615 w 962583"/>
                  <a:gd name="connsiteY31" fmla="*/ 905076 h 1203727"/>
                  <a:gd name="connsiteX32" fmla="*/ 84747 w 962583"/>
                  <a:gd name="connsiteY32" fmla="*/ 983586 h 1203727"/>
                  <a:gd name="connsiteX33" fmla="*/ 87886 w 962583"/>
                  <a:gd name="connsiteY33" fmla="*/ 1008081 h 1203727"/>
                  <a:gd name="connsiteX34" fmla="*/ 58381 w 962583"/>
                  <a:gd name="connsiteY34" fmla="*/ 1138408 h 1203727"/>
                  <a:gd name="connsiteX35" fmla="*/ 84120 w 962583"/>
                  <a:gd name="connsiteY35" fmla="*/ 1164473 h 1203727"/>
                  <a:gd name="connsiteX36" fmla="*/ 235095 w 962583"/>
                  <a:gd name="connsiteY36" fmla="*/ 1129929 h 1203727"/>
                  <a:gd name="connsiteX37" fmla="*/ 252045 w 962583"/>
                  <a:gd name="connsiteY37" fmla="*/ 1130243 h 1203727"/>
                  <a:gd name="connsiteX38" fmla="*/ 473643 w 962583"/>
                  <a:gd name="connsiteY38" fmla="*/ 1165415 h 1203727"/>
                  <a:gd name="connsiteX39" fmla="*/ 687708 w 962583"/>
                  <a:gd name="connsiteY39" fmla="*/ 1142804 h 1203727"/>
                  <a:gd name="connsiteX40" fmla="*/ 714074 w 962583"/>
                  <a:gd name="connsiteY40" fmla="*/ 1155680 h 1203727"/>
                  <a:gd name="connsiteX41" fmla="*/ 696810 w 962583"/>
                  <a:gd name="connsiteY41" fmla="*/ 1179233 h 1203727"/>
                  <a:gd name="connsiteX42" fmla="*/ 558076 w 962583"/>
                  <a:gd name="connsiteY42" fmla="*/ 1201530 h 1203727"/>
                  <a:gd name="connsiteX43" fmla="*/ 545521 w 962583"/>
                  <a:gd name="connsiteY43" fmla="*/ 1203728 h 1203727"/>
                  <a:gd name="connsiteX44" fmla="*/ 428130 w 962583"/>
                  <a:gd name="connsiteY44" fmla="*/ 1203728 h 1203727"/>
                  <a:gd name="connsiteX45" fmla="*/ 418086 w 962583"/>
                  <a:gd name="connsiteY45" fmla="*/ 1201530 h 1203727"/>
                  <a:gd name="connsiteX46" fmla="*/ 296929 w 962583"/>
                  <a:gd name="connsiteY46" fmla="*/ 1181117 h 1203727"/>
                  <a:gd name="connsiteX47" fmla="*/ 179539 w 962583"/>
                  <a:gd name="connsiteY47" fmla="*/ 1181117 h 1203727"/>
                  <a:gd name="connsiteX48" fmla="*/ 173889 w 962583"/>
                  <a:gd name="connsiteY48" fmla="*/ 1182373 h 1203727"/>
                  <a:gd name="connsiteX49" fmla="*/ 87572 w 962583"/>
                  <a:gd name="connsiteY49" fmla="*/ 1203414 h 1203727"/>
                  <a:gd name="connsiteX50" fmla="*/ 64031 w 962583"/>
                  <a:gd name="connsiteY50" fmla="*/ 1203414 h 1203727"/>
                  <a:gd name="connsiteX51" fmla="*/ 61206 w 962583"/>
                  <a:gd name="connsiteY51" fmla="*/ 1201530 h 1203727"/>
                  <a:gd name="connsiteX52" fmla="*/ 21658 w 962583"/>
                  <a:gd name="connsiteY52" fmla="*/ 1130871 h 1203727"/>
                  <a:gd name="connsiteX53" fmla="*/ 48965 w 962583"/>
                  <a:gd name="connsiteY53" fmla="*/ 1012164 h 1203727"/>
                  <a:gd name="connsiteX54" fmla="*/ 46454 w 962583"/>
                  <a:gd name="connsiteY54" fmla="*/ 989867 h 1203727"/>
                  <a:gd name="connsiteX55" fmla="*/ 12241 w 962583"/>
                  <a:gd name="connsiteY55" fmla="*/ 891573 h 1203727"/>
                  <a:gd name="connsiteX56" fmla="*/ 0 w 962583"/>
                  <a:gd name="connsiteY56" fmla="*/ 820286 h 1203727"/>
                  <a:gd name="connsiteX57" fmla="*/ 314 w 962583"/>
                  <a:gd name="connsiteY57" fmla="*/ 735809 h 1203727"/>
                  <a:gd name="connsiteX58" fmla="*/ 489023 w 962583"/>
                  <a:gd name="connsiteY58" fmla="*/ 282022 h 1203727"/>
                  <a:gd name="connsiteX59" fmla="*/ 118960 w 962583"/>
                  <a:gd name="connsiteY59" fmla="*/ 282022 h 1203727"/>
                  <a:gd name="connsiteX60" fmla="*/ 94164 w 962583"/>
                  <a:gd name="connsiteY60" fmla="*/ 306517 h 1203727"/>
                  <a:gd name="connsiteX61" fmla="*/ 94164 w 962583"/>
                  <a:gd name="connsiteY61" fmla="*/ 390052 h 1203727"/>
                  <a:gd name="connsiteX62" fmla="*/ 117704 w 962583"/>
                  <a:gd name="connsiteY62" fmla="*/ 413605 h 1203727"/>
                  <a:gd name="connsiteX63" fmla="*/ 860341 w 962583"/>
                  <a:gd name="connsiteY63" fmla="*/ 413605 h 1203727"/>
                  <a:gd name="connsiteX64" fmla="*/ 883882 w 962583"/>
                  <a:gd name="connsiteY64" fmla="*/ 390052 h 1203727"/>
                  <a:gd name="connsiteX65" fmla="*/ 883882 w 962583"/>
                  <a:gd name="connsiteY65" fmla="*/ 309030 h 1203727"/>
                  <a:gd name="connsiteX66" fmla="*/ 856888 w 962583"/>
                  <a:gd name="connsiteY66" fmla="*/ 282022 h 1203727"/>
                  <a:gd name="connsiteX67" fmla="*/ 489023 w 962583"/>
                  <a:gd name="connsiteY67" fmla="*/ 282022 h 1203727"/>
                  <a:gd name="connsiteX68" fmla="*/ 822362 w 962583"/>
                  <a:gd name="connsiteY68" fmla="*/ 243709 h 1203727"/>
                  <a:gd name="connsiteX69" fmla="*/ 822676 w 962583"/>
                  <a:gd name="connsiteY69" fmla="*/ 239941 h 1203727"/>
                  <a:gd name="connsiteX70" fmla="*/ 666364 w 962583"/>
                  <a:gd name="connsiteY70" fmla="*/ 123432 h 1203727"/>
                  <a:gd name="connsiteX71" fmla="*/ 561843 w 962583"/>
                  <a:gd name="connsiteY71" fmla="*/ 69732 h 1203727"/>
                  <a:gd name="connsiteX72" fmla="*/ 538616 w 962583"/>
                  <a:gd name="connsiteY72" fmla="*/ 47749 h 1203727"/>
                  <a:gd name="connsiteX73" fmla="*/ 457007 w 962583"/>
                  <a:gd name="connsiteY73" fmla="*/ 41154 h 1203727"/>
                  <a:gd name="connsiteX74" fmla="*/ 408670 w 962583"/>
                  <a:gd name="connsiteY74" fmla="*/ 78839 h 1203727"/>
                  <a:gd name="connsiteX75" fmla="*/ 311995 w 962583"/>
                  <a:gd name="connsiteY75" fmla="*/ 123746 h 1203727"/>
                  <a:gd name="connsiteX76" fmla="*/ 155684 w 962583"/>
                  <a:gd name="connsiteY76" fmla="*/ 244024 h 1203727"/>
                  <a:gd name="connsiteX77" fmla="*/ 822362 w 962583"/>
                  <a:gd name="connsiteY77" fmla="*/ 243709 h 120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2583" h="1203727">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grpFill/>
              <a:ln w="3134"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8C76A9BA-43EB-FA9C-E486-50C6F242C9DD}"/>
                  </a:ext>
                </a:extLst>
              </p:cNvPr>
              <p:cNvSpPr/>
              <p:nvPr/>
            </p:nvSpPr>
            <p:spPr>
              <a:xfrm>
                <a:off x="8853920" y="5055100"/>
                <a:ext cx="451357" cy="602327"/>
              </a:xfrm>
              <a:custGeom>
                <a:avLst/>
                <a:gdLst>
                  <a:gd name="connsiteX0" fmla="*/ 44885 w 451357"/>
                  <a:gd name="connsiteY0" fmla="*/ 602013 h 602327"/>
                  <a:gd name="connsiteX1" fmla="*/ 1569 w 451357"/>
                  <a:gd name="connsiteY1" fmla="*/ 557106 h 602327"/>
                  <a:gd name="connsiteX2" fmla="*/ 314 w 451357"/>
                  <a:gd name="connsiteY2" fmla="*/ 540776 h 602327"/>
                  <a:gd name="connsiteX3" fmla="*/ 0 w 451357"/>
                  <a:gd name="connsiteY3" fmla="*/ 213861 h 602327"/>
                  <a:gd name="connsiteX4" fmla="*/ 10044 w 451357"/>
                  <a:gd name="connsiteY4" fmla="*/ 188738 h 602327"/>
                  <a:gd name="connsiteX5" fmla="*/ 94791 w 451357"/>
                  <a:gd name="connsiteY5" fmla="*/ 103947 h 602327"/>
                  <a:gd name="connsiteX6" fmla="*/ 119902 w 451357"/>
                  <a:gd name="connsiteY6" fmla="*/ 93898 h 602327"/>
                  <a:gd name="connsiteX7" fmla="*/ 286885 w 451357"/>
                  <a:gd name="connsiteY7" fmla="*/ 93898 h 602327"/>
                  <a:gd name="connsiteX8" fmla="*/ 301010 w 451357"/>
                  <a:gd name="connsiteY8" fmla="*/ 93898 h 602327"/>
                  <a:gd name="connsiteX9" fmla="*/ 301010 w 451357"/>
                  <a:gd name="connsiteY9" fmla="*/ 58411 h 602327"/>
                  <a:gd name="connsiteX10" fmla="*/ 359705 w 451357"/>
                  <a:gd name="connsiteY10" fmla="*/ 0 h 602327"/>
                  <a:gd name="connsiteX11" fmla="*/ 429072 w 451357"/>
                  <a:gd name="connsiteY11" fmla="*/ 0 h 602327"/>
                  <a:gd name="connsiteX12" fmla="*/ 451357 w 451357"/>
                  <a:gd name="connsiteY12" fmla="*/ 22297 h 602327"/>
                  <a:gd name="connsiteX13" fmla="*/ 451357 w 451357"/>
                  <a:gd name="connsiteY13" fmla="*/ 545486 h 602327"/>
                  <a:gd name="connsiteX14" fmla="*/ 414006 w 451357"/>
                  <a:gd name="connsiteY14" fmla="*/ 598873 h 602327"/>
                  <a:gd name="connsiteX15" fmla="*/ 406786 w 451357"/>
                  <a:gd name="connsiteY15" fmla="*/ 602328 h 602327"/>
                  <a:gd name="connsiteX16" fmla="*/ 44885 w 451357"/>
                  <a:gd name="connsiteY16" fmla="*/ 602013 h 602327"/>
                  <a:gd name="connsiteX17" fmla="*/ 37979 w 451357"/>
                  <a:gd name="connsiteY17" fmla="*/ 225794 h 602327"/>
                  <a:gd name="connsiteX18" fmla="*/ 37979 w 451357"/>
                  <a:gd name="connsiteY18" fmla="*/ 238984 h 602327"/>
                  <a:gd name="connsiteX19" fmla="*/ 37979 w 451357"/>
                  <a:gd name="connsiteY19" fmla="*/ 537321 h 602327"/>
                  <a:gd name="connsiteX20" fmla="*/ 64973 w 451357"/>
                  <a:gd name="connsiteY20" fmla="*/ 564329 h 602327"/>
                  <a:gd name="connsiteX21" fmla="*/ 386698 w 451357"/>
                  <a:gd name="connsiteY21" fmla="*/ 564329 h 602327"/>
                  <a:gd name="connsiteX22" fmla="*/ 413692 w 451357"/>
                  <a:gd name="connsiteY22" fmla="*/ 537321 h 602327"/>
                  <a:gd name="connsiteX23" fmla="*/ 413692 w 451357"/>
                  <a:gd name="connsiteY23" fmla="*/ 144772 h 602327"/>
                  <a:gd name="connsiteX24" fmla="*/ 413692 w 451357"/>
                  <a:gd name="connsiteY24" fmla="*/ 131582 h 602327"/>
                  <a:gd name="connsiteX25" fmla="*/ 257380 w 451357"/>
                  <a:gd name="connsiteY25" fmla="*/ 131897 h 602327"/>
                  <a:gd name="connsiteX26" fmla="*/ 245767 w 451357"/>
                  <a:gd name="connsiteY26" fmla="*/ 138491 h 602327"/>
                  <a:gd name="connsiteX27" fmla="*/ 168553 w 451357"/>
                  <a:gd name="connsiteY27" fmla="*/ 215745 h 602327"/>
                  <a:gd name="connsiteX28" fmla="*/ 143443 w 451357"/>
                  <a:gd name="connsiteY28" fmla="*/ 226108 h 602327"/>
                  <a:gd name="connsiteX29" fmla="*/ 37979 w 451357"/>
                  <a:gd name="connsiteY29" fmla="*/ 225794 h 602327"/>
                  <a:gd name="connsiteX30" fmla="*/ 199627 w 451357"/>
                  <a:gd name="connsiteY30" fmla="*/ 131582 h 602327"/>
                  <a:gd name="connsiteX31" fmla="*/ 125865 w 451357"/>
                  <a:gd name="connsiteY31" fmla="*/ 131582 h 602327"/>
                  <a:gd name="connsiteX32" fmla="*/ 119588 w 451357"/>
                  <a:gd name="connsiteY32" fmla="*/ 133467 h 602327"/>
                  <a:gd name="connsiteX33" fmla="*/ 65287 w 451357"/>
                  <a:gd name="connsiteY33" fmla="*/ 187796 h 602327"/>
                  <a:gd name="connsiteX34" fmla="*/ 139048 w 451357"/>
                  <a:gd name="connsiteY34" fmla="*/ 187796 h 602327"/>
                  <a:gd name="connsiteX35" fmla="*/ 146267 w 451357"/>
                  <a:gd name="connsiteY35" fmla="*/ 184655 h 602327"/>
                  <a:gd name="connsiteX36" fmla="*/ 199627 w 451357"/>
                  <a:gd name="connsiteY36" fmla="*/ 131582 h 602327"/>
                  <a:gd name="connsiteX37" fmla="*/ 413378 w 451357"/>
                  <a:gd name="connsiteY37" fmla="*/ 37685 h 602327"/>
                  <a:gd name="connsiteX38" fmla="*/ 357508 w 451357"/>
                  <a:gd name="connsiteY38" fmla="*/ 37685 h 602327"/>
                  <a:gd name="connsiteX39" fmla="*/ 339617 w 451357"/>
                  <a:gd name="connsiteY39" fmla="*/ 53073 h 602327"/>
                  <a:gd name="connsiteX40" fmla="*/ 339303 w 451357"/>
                  <a:gd name="connsiteY40" fmla="*/ 93584 h 602327"/>
                  <a:gd name="connsiteX41" fmla="*/ 413692 w 451357"/>
                  <a:gd name="connsiteY41" fmla="*/ 93584 h 602327"/>
                  <a:gd name="connsiteX42" fmla="*/ 413378 w 451357"/>
                  <a:gd name="connsiteY42" fmla="*/ 37685 h 6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1357" h="60232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grpFill/>
              <a:ln w="3134"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E22BDFD6-F07E-62FF-DC0B-D0CBB3E6BD35}"/>
                  </a:ext>
                </a:extLst>
              </p:cNvPr>
              <p:cNvSpPr/>
              <p:nvPr/>
            </p:nvSpPr>
            <p:spPr>
              <a:xfrm>
                <a:off x="8271519" y="4979277"/>
                <a:ext cx="600619" cy="433198"/>
              </a:xfrm>
              <a:custGeom>
                <a:avLst/>
                <a:gdLst>
                  <a:gd name="connsiteX0" fmla="*/ 320628 w 600619"/>
                  <a:gd name="connsiteY0" fmla="*/ 319830 h 433198"/>
                  <a:gd name="connsiteX1" fmla="*/ 412909 w 600619"/>
                  <a:gd name="connsiteY1" fmla="*/ 402423 h 433198"/>
                  <a:gd name="connsiteX2" fmla="*/ 386857 w 600619"/>
                  <a:gd name="connsiteY2" fmla="*/ 433199 h 433198"/>
                  <a:gd name="connsiteX3" fmla="*/ 214224 w 600619"/>
                  <a:gd name="connsiteY3" fmla="*/ 433199 h 433198"/>
                  <a:gd name="connsiteX4" fmla="*/ 188486 w 600619"/>
                  <a:gd name="connsiteY4" fmla="*/ 403993 h 433198"/>
                  <a:gd name="connsiteX5" fmla="*/ 273861 w 600619"/>
                  <a:gd name="connsiteY5" fmla="*/ 320459 h 433198"/>
                  <a:gd name="connsiteX6" fmla="*/ 280452 w 600619"/>
                  <a:gd name="connsiteY6" fmla="*/ 319830 h 433198"/>
                  <a:gd name="connsiteX7" fmla="*/ 281708 w 600619"/>
                  <a:gd name="connsiteY7" fmla="*/ 317318 h 433198"/>
                  <a:gd name="connsiteX8" fmla="*/ 258480 w 600619"/>
                  <a:gd name="connsiteY8" fmla="*/ 284344 h 433198"/>
                  <a:gd name="connsiteX9" fmla="*/ 215793 w 600619"/>
                  <a:gd name="connsiteY9" fmla="*/ 279948 h 433198"/>
                  <a:gd name="connsiteX10" fmla="*/ 106877 w 600619"/>
                  <a:gd name="connsiteY10" fmla="*/ 262361 h 433198"/>
                  <a:gd name="connsiteX11" fmla="*/ 47554 w 600619"/>
                  <a:gd name="connsiteY11" fmla="*/ 207404 h 433198"/>
                  <a:gd name="connsiteX12" fmla="*/ 4867 w 600619"/>
                  <a:gd name="connsiteY12" fmla="*/ 71739 h 433198"/>
                  <a:gd name="connsiteX13" fmla="*/ 158 w 600619"/>
                  <a:gd name="connsiteY13" fmla="*/ 23691 h 433198"/>
                  <a:gd name="connsiteX14" fmla="*/ 12714 w 600619"/>
                  <a:gd name="connsiteY14" fmla="*/ 1080 h 433198"/>
                  <a:gd name="connsiteX15" fmla="*/ 35941 w 600619"/>
                  <a:gd name="connsiteY15" fmla="*/ 9874 h 433198"/>
                  <a:gd name="connsiteX16" fmla="*/ 65759 w 600619"/>
                  <a:gd name="connsiteY16" fmla="*/ 32170 h 433198"/>
                  <a:gd name="connsiteX17" fmla="*/ 184091 w 600619"/>
                  <a:gd name="connsiteY17" fmla="*/ 76136 h 433198"/>
                  <a:gd name="connsiteX18" fmla="*/ 298029 w 600619"/>
                  <a:gd name="connsiteY18" fmla="*/ 161555 h 433198"/>
                  <a:gd name="connsiteX19" fmla="*/ 300854 w 600619"/>
                  <a:gd name="connsiteY19" fmla="*/ 165009 h 433198"/>
                  <a:gd name="connsiteX20" fmla="*/ 305876 w 600619"/>
                  <a:gd name="connsiteY20" fmla="*/ 157158 h 433198"/>
                  <a:gd name="connsiteX21" fmla="*/ 412909 w 600619"/>
                  <a:gd name="connsiteY21" fmla="*/ 76764 h 433198"/>
                  <a:gd name="connsiteX22" fmla="*/ 520255 w 600619"/>
                  <a:gd name="connsiteY22" fmla="*/ 39393 h 433198"/>
                  <a:gd name="connsiteX23" fmla="*/ 569848 w 600619"/>
                  <a:gd name="connsiteY23" fmla="*/ 5163 h 433198"/>
                  <a:gd name="connsiteX24" fmla="*/ 589308 w 600619"/>
                  <a:gd name="connsiteY24" fmla="*/ 1080 h 433198"/>
                  <a:gd name="connsiteX25" fmla="*/ 600608 w 600619"/>
                  <a:gd name="connsiteY25" fmla="*/ 18981 h 433198"/>
                  <a:gd name="connsiteX26" fmla="*/ 593703 w 600619"/>
                  <a:gd name="connsiteY26" fmla="*/ 86499 h 433198"/>
                  <a:gd name="connsiteX27" fmla="*/ 571104 w 600619"/>
                  <a:gd name="connsiteY27" fmla="*/ 170034 h 433198"/>
                  <a:gd name="connsiteX28" fmla="*/ 401295 w 600619"/>
                  <a:gd name="connsiteY28" fmla="*/ 279633 h 433198"/>
                  <a:gd name="connsiteX29" fmla="*/ 342286 w 600619"/>
                  <a:gd name="connsiteY29" fmla="*/ 283716 h 433198"/>
                  <a:gd name="connsiteX30" fmla="*/ 320628 w 600619"/>
                  <a:gd name="connsiteY30" fmla="*/ 319830 h 433198"/>
                  <a:gd name="connsiteX31" fmla="*/ 560118 w 600619"/>
                  <a:gd name="connsiteY31" fmla="*/ 64203 h 433198"/>
                  <a:gd name="connsiteX32" fmla="*/ 555096 w 600619"/>
                  <a:gd name="connsiteY32" fmla="*/ 65459 h 433198"/>
                  <a:gd name="connsiteX33" fmla="*/ 416989 w 600619"/>
                  <a:gd name="connsiteY33" fmla="*/ 116647 h 433198"/>
                  <a:gd name="connsiteX34" fmla="*/ 322512 w 600619"/>
                  <a:gd name="connsiteY34" fmla="*/ 218710 h 433198"/>
                  <a:gd name="connsiteX35" fmla="*/ 321884 w 600619"/>
                  <a:gd name="connsiteY35" fmla="*/ 231585 h 433198"/>
                  <a:gd name="connsiteX36" fmla="*/ 335067 w 600619"/>
                  <a:gd name="connsiteY36" fmla="*/ 217454 h 433198"/>
                  <a:gd name="connsiteX37" fmla="*/ 429230 w 600619"/>
                  <a:gd name="connsiteY37" fmla="*/ 162811 h 433198"/>
                  <a:gd name="connsiteX38" fmla="*/ 454654 w 600619"/>
                  <a:gd name="connsiteY38" fmla="*/ 175058 h 433198"/>
                  <a:gd name="connsiteX39" fmla="*/ 439902 w 600619"/>
                  <a:gd name="connsiteY39" fmla="*/ 198925 h 433198"/>
                  <a:gd name="connsiteX40" fmla="*/ 380265 w 600619"/>
                  <a:gd name="connsiteY40" fmla="*/ 228445 h 433198"/>
                  <a:gd name="connsiteX41" fmla="*/ 363630 w 600619"/>
                  <a:gd name="connsiteY41" fmla="*/ 242891 h 433198"/>
                  <a:gd name="connsiteX42" fmla="*/ 426719 w 600619"/>
                  <a:gd name="connsiteY42" fmla="*/ 242577 h 433198"/>
                  <a:gd name="connsiteX43" fmla="*/ 531241 w 600619"/>
                  <a:gd name="connsiteY43" fmla="*/ 171604 h 433198"/>
                  <a:gd name="connsiteX44" fmla="*/ 554782 w 600619"/>
                  <a:gd name="connsiteY44" fmla="*/ 96862 h 433198"/>
                  <a:gd name="connsiteX45" fmla="*/ 560118 w 600619"/>
                  <a:gd name="connsiteY45" fmla="*/ 64203 h 433198"/>
                  <a:gd name="connsiteX46" fmla="*/ 42846 w 600619"/>
                  <a:gd name="connsiteY46" fmla="*/ 64203 h 433198"/>
                  <a:gd name="connsiteX47" fmla="*/ 69212 w 600619"/>
                  <a:gd name="connsiteY47" fmla="*/ 170034 h 433198"/>
                  <a:gd name="connsiteX48" fmla="*/ 235567 w 600619"/>
                  <a:gd name="connsiteY48" fmla="*/ 240693 h 433198"/>
                  <a:gd name="connsiteX49" fmla="*/ 164945 w 600619"/>
                  <a:gd name="connsiteY49" fmla="*/ 199868 h 433198"/>
                  <a:gd name="connsiteX50" fmla="*/ 146740 w 600619"/>
                  <a:gd name="connsiteY50" fmla="*/ 176000 h 433198"/>
                  <a:gd name="connsiteX51" fmla="*/ 174989 w 600619"/>
                  <a:gd name="connsiteY51" fmla="*/ 163439 h 433198"/>
                  <a:gd name="connsiteX52" fmla="*/ 269152 w 600619"/>
                  <a:gd name="connsiteY52" fmla="*/ 220280 h 433198"/>
                  <a:gd name="connsiteX53" fmla="*/ 280138 w 600619"/>
                  <a:gd name="connsiteY53" fmla="*/ 231899 h 433198"/>
                  <a:gd name="connsiteX54" fmla="*/ 279196 w 600619"/>
                  <a:gd name="connsiteY54" fmla="*/ 219652 h 433198"/>
                  <a:gd name="connsiteX55" fmla="*/ 182208 w 600619"/>
                  <a:gd name="connsiteY55" fmla="*/ 115705 h 433198"/>
                  <a:gd name="connsiteX56" fmla="*/ 88672 w 600619"/>
                  <a:gd name="connsiteY56" fmla="*/ 85243 h 433198"/>
                  <a:gd name="connsiteX57" fmla="*/ 42846 w 600619"/>
                  <a:gd name="connsiteY57" fmla="*/ 64203 h 433198"/>
                  <a:gd name="connsiteX58" fmla="*/ 230545 w 600619"/>
                  <a:gd name="connsiteY58" fmla="*/ 394572 h 433198"/>
                  <a:gd name="connsiteX59" fmla="*/ 372418 w 600619"/>
                  <a:gd name="connsiteY59" fmla="*/ 394572 h 433198"/>
                  <a:gd name="connsiteX60" fmla="*/ 324395 w 600619"/>
                  <a:gd name="connsiteY60" fmla="*/ 358457 h 433198"/>
                  <a:gd name="connsiteX61" fmla="*/ 277627 w 600619"/>
                  <a:gd name="connsiteY61" fmla="*/ 358457 h 433198"/>
                  <a:gd name="connsiteX62" fmla="*/ 230545 w 600619"/>
                  <a:gd name="connsiteY62" fmla="*/ 394572 h 43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0619" h="433198">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grpFill/>
              <a:ln w="3134"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1A3D0AD-93FA-0D4E-05B4-F79E614076DA}"/>
                  </a:ext>
                </a:extLst>
              </p:cNvPr>
              <p:cNvSpPr/>
              <p:nvPr/>
            </p:nvSpPr>
            <p:spPr>
              <a:xfrm>
                <a:off x="8181906" y="5278229"/>
                <a:ext cx="127163" cy="219298"/>
              </a:xfrm>
              <a:custGeom>
                <a:avLst/>
                <a:gdLst>
                  <a:gd name="connsiteX0" fmla="*/ 0 w 127163"/>
                  <a:gd name="connsiteY0" fmla="*/ 19623 h 219298"/>
                  <a:gd name="connsiteX1" fmla="*/ 16322 w 127163"/>
                  <a:gd name="connsiteY1" fmla="*/ 152 h 219298"/>
                  <a:gd name="connsiteX2" fmla="*/ 37665 w 127163"/>
                  <a:gd name="connsiteY2" fmla="*/ 17424 h 219298"/>
                  <a:gd name="connsiteX3" fmla="*/ 51476 w 127163"/>
                  <a:gd name="connsiteY3" fmla="*/ 75522 h 219298"/>
                  <a:gd name="connsiteX4" fmla="*/ 118332 w 127163"/>
                  <a:gd name="connsiteY4" fmla="*/ 184179 h 219298"/>
                  <a:gd name="connsiteX5" fmla="*/ 121471 w 127163"/>
                  <a:gd name="connsiteY5" fmla="*/ 214013 h 219298"/>
                  <a:gd name="connsiteX6" fmla="*/ 92594 w 127163"/>
                  <a:gd name="connsiteY6" fmla="*/ 211501 h 219298"/>
                  <a:gd name="connsiteX7" fmla="*/ 628 w 127163"/>
                  <a:gd name="connsiteY7" fmla="*/ 24647 h 219298"/>
                  <a:gd name="connsiteX8" fmla="*/ 0 w 127163"/>
                  <a:gd name="connsiteY8" fmla="*/ 19623 h 2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63" h="219298">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grpFill/>
              <a:ln w="313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42032AEB-3D0E-29E0-F99B-78465249C7BD}"/>
                  </a:ext>
                </a:extLst>
              </p:cNvPr>
              <p:cNvSpPr/>
              <p:nvPr/>
            </p:nvSpPr>
            <p:spPr>
              <a:xfrm>
                <a:off x="8497354" y="5525216"/>
                <a:ext cx="150347" cy="37684"/>
              </a:xfrm>
              <a:custGeom>
                <a:avLst/>
                <a:gdLst>
                  <a:gd name="connsiteX0" fmla="*/ 75017 w 150347"/>
                  <a:gd name="connsiteY0" fmla="*/ 37685 h 37684"/>
                  <a:gd name="connsiteX1" fmla="*/ 22285 w 150347"/>
                  <a:gd name="connsiteY1" fmla="*/ 37685 h 37684"/>
                  <a:gd name="connsiteX2" fmla="*/ 0 w 150347"/>
                  <a:gd name="connsiteY2" fmla="*/ 18842 h 37684"/>
                  <a:gd name="connsiteX3" fmla="*/ 22285 w 150347"/>
                  <a:gd name="connsiteY3" fmla="*/ 0 h 37684"/>
                  <a:gd name="connsiteX4" fmla="*/ 128062 w 150347"/>
                  <a:gd name="connsiteY4" fmla="*/ 0 h 37684"/>
                  <a:gd name="connsiteX5" fmla="*/ 150348 w 150347"/>
                  <a:gd name="connsiteY5" fmla="*/ 18842 h 37684"/>
                  <a:gd name="connsiteX6" fmla="*/ 128062 w 150347"/>
                  <a:gd name="connsiteY6" fmla="*/ 37685 h 37684"/>
                  <a:gd name="connsiteX7" fmla="*/ 75017 w 150347"/>
                  <a:gd name="connsiteY7" fmla="*/ 37685 h 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47" h="37684">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grpFill/>
              <a:ln w="313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20646642-2D1A-9D79-E895-4CB530BE5522}"/>
                  </a:ext>
                </a:extLst>
              </p:cNvPr>
              <p:cNvSpPr/>
              <p:nvPr/>
            </p:nvSpPr>
            <p:spPr>
              <a:xfrm>
                <a:off x="8422013" y="5449690"/>
                <a:ext cx="74722" cy="37981"/>
              </a:xfrm>
              <a:custGeom>
                <a:avLst/>
                <a:gdLst>
                  <a:gd name="connsiteX0" fmla="*/ 37047 w 74722"/>
                  <a:gd name="connsiteY0" fmla="*/ 37842 h 37981"/>
                  <a:gd name="connsiteX1" fmla="*/ 18214 w 74722"/>
                  <a:gd name="connsiteY1" fmla="*/ 37842 h 37981"/>
                  <a:gd name="connsiteX2" fmla="*/ 9 w 74722"/>
                  <a:gd name="connsiteY2" fmla="*/ 18685 h 37981"/>
                  <a:gd name="connsiteX3" fmla="*/ 17901 w 74722"/>
                  <a:gd name="connsiteY3" fmla="*/ 471 h 37981"/>
                  <a:gd name="connsiteX4" fmla="*/ 56508 w 74722"/>
                  <a:gd name="connsiteY4" fmla="*/ 471 h 37981"/>
                  <a:gd name="connsiteX5" fmla="*/ 74713 w 74722"/>
                  <a:gd name="connsiteY5" fmla="*/ 19627 h 37981"/>
                  <a:gd name="connsiteX6" fmla="*/ 56821 w 74722"/>
                  <a:gd name="connsiteY6" fmla="*/ 37842 h 37981"/>
                  <a:gd name="connsiteX7" fmla="*/ 37047 w 74722"/>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2" h="37981">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6AE5A4D4-03A6-C1DF-1680-454AACE62CBE}"/>
                  </a:ext>
                </a:extLst>
              </p:cNvPr>
              <p:cNvSpPr/>
              <p:nvPr/>
            </p:nvSpPr>
            <p:spPr>
              <a:xfrm>
                <a:off x="8534705" y="5450021"/>
                <a:ext cx="75017" cy="37667"/>
              </a:xfrm>
              <a:custGeom>
                <a:avLst/>
                <a:gdLst>
                  <a:gd name="connsiteX0" fmla="*/ 38607 w 75017"/>
                  <a:gd name="connsiteY0" fmla="*/ 140 h 37667"/>
                  <a:gd name="connsiteX1" fmla="*/ 57440 w 75017"/>
                  <a:gd name="connsiteY1" fmla="*/ 140 h 37667"/>
                  <a:gd name="connsiteX2" fmla="*/ 75017 w 75017"/>
                  <a:gd name="connsiteY2" fmla="*/ 18668 h 37667"/>
                  <a:gd name="connsiteX3" fmla="*/ 57440 w 75017"/>
                  <a:gd name="connsiteY3" fmla="*/ 37196 h 37667"/>
                  <a:gd name="connsiteX4" fmla="*/ 17577 w 75017"/>
                  <a:gd name="connsiteY4" fmla="*/ 37196 h 37667"/>
                  <a:gd name="connsiteX5" fmla="*/ 0 w 75017"/>
                  <a:gd name="connsiteY5" fmla="*/ 18668 h 37667"/>
                  <a:gd name="connsiteX6" fmla="*/ 17577 w 75017"/>
                  <a:gd name="connsiteY6" fmla="*/ 140 h 37667"/>
                  <a:gd name="connsiteX7" fmla="*/ 38607 w 75017"/>
                  <a:gd name="connsiteY7" fmla="*/ 140 h 3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17" h="3766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grpFill/>
              <a:ln w="313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CDBEBF66-E3D6-2EAB-645F-0F94F9CC3777}"/>
                  </a:ext>
                </a:extLst>
              </p:cNvPr>
              <p:cNvSpPr/>
              <p:nvPr/>
            </p:nvSpPr>
            <p:spPr>
              <a:xfrm>
                <a:off x="8647692" y="5449690"/>
                <a:ext cx="74721" cy="37981"/>
              </a:xfrm>
              <a:custGeom>
                <a:avLst/>
                <a:gdLst>
                  <a:gd name="connsiteX0" fmla="*/ 37047 w 74721"/>
                  <a:gd name="connsiteY0" fmla="*/ 37842 h 37981"/>
                  <a:gd name="connsiteX1" fmla="*/ 18214 w 74721"/>
                  <a:gd name="connsiteY1" fmla="*/ 37842 h 37981"/>
                  <a:gd name="connsiteX2" fmla="*/ 9 w 74721"/>
                  <a:gd name="connsiteY2" fmla="*/ 18685 h 37981"/>
                  <a:gd name="connsiteX3" fmla="*/ 17901 w 74721"/>
                  <a:gd name="connsiteY3" fmla="*/ 471 h 37981"/>
                  <a:gd name="connsiteX4" fmla="*/ 56508 w 74721"/>
                  <a:gd name="connsiteY4" fmla="*/ 471 h 37981"/>
                  <a:gd name="connsiteX5" fmla="*/ 74712 w 74721"/>
                  <a:gd name="connsiteY5" fmla="*/ 19627 h 37981"/>
                  <a:gd name="connsiteX6" fmla="*/ 56822 w 74721"/>
                  <a:gd name="connsiteY6" fmla="*/ 37842 h 37981"/>
                  <a:gd name="connsiteX7" fmla="*/ 37047 w 74721"/>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1" h="3798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6C5CC94F-F506-5CE0-AB73-B1920AAB950E}"/>
                  </a:ext>
                </a:extLst>
              </p:cNvPr>
              <p:cNvSpPr/>
              <p:nvPr/>
            </p:nvSpPr>
            <p:spPr>
              <a:xfrm>
                <a:off x="8572048" y="4547298"/>
                <a:ext cx="56201" cy="37920"/>
              </a:xfrm>
              <a:custGeom>
                <a:avLst/>
                <a:gdLst>
                  <a:gd name="connsiteX0" fmla="*/ 28886 w 56201"/>
                  <a:gd name="connsiteY0" fmla="*/ 0 h 37920"/>
                  <a:gd name="connsiteX1" fmla="*/ 35791 w 56201"/>
                  <a:gd name="connsiteY1" fmla="*/ 0 h 37920"/>
                  <a:gd name="connsiteX2" fmla="*/ 56193 w 56201"/>
                  <a:gd name="connsiteY2" fmla="*/ 18214 h 37920"/>
                  <a:gd name="connsiteX3" fmla="*/ 35791 w 56201"/>
                  <a:gd name="connsiteY3" fmla="*/ 37685 h 37920"/>
                  <a:gd name="connsiteX4" fmla="*/ 20411 w 56201"/>
                  <a:gd name="connsiteY4" fmla="*/ 37685 h 37920"/>
                  <a:gd name="connsiteX5" fmla="*/ 9 w 56201"/>
                  <a:gd name="connsiteY5" fmla="*/ 18214 h 37920"/>
                  <a:gd name="connsiteX6" fmla="*/ 20411 w 56201"/>
                  <a:gd name="connsiteY6" fmla="*/ 0 h 37920"/>
                  <a:gd name="connsiteX7" fmla="*/ 28886 w 56201"/>
                  <a:gd name="connsiteY7" fmla="*/ 0 h 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1" h="37920">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grpFill/>
              <a:ln w="313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6A430B7F-8D88-AA40-908E-81BD4E301CBE}"/>
                  </a:ext>
                </a:extLst>
              </p:cNvPr>
              <p:cNvSpPr/>
              <p:nvPr/>
            </p:nvSpPr>
            <p:spPr>
              <a:xfrm>
                <a:off x="8384043" y="4622196"/>
                <a:ext cx="56184" cy="37981"/>
              </a:xfrm>
              <a:custGeom>
                <a:avLst/>
                <a:gdLst>
                  <a:gd name="connsiteX0" fmla="*/ 27307 w 56184"/>
                  <a:gd name="connsiteY0" fmla="*/ 37842 h 37981"/>
                  <a:gd name="connsiteX1" fmla="*/ 17891 w 56184"/>
                  <a:gd name="connsiteY1" fmla="*/ 37842 h 37981"/>
                  <a:gd name="connsiteX2" fmla="*/ 0 w 56184"/>
                  <a:gd name="connsiteY2" fmla="*/ 19313 h 37981"/>
                  <a:gd name="connsiteX3" fmla="*/ 17263 w 56184"/>
                  <a:gd name="connsiteY3" fmla="*/ 471 h 37981"/>
                  <a:gd name="connsiteX4" fmla="*/ 38293 w 56184"/>
                  <a:gd name="connsiteY4" fmla="*/ 471 h 37981"/>
                  <a:gd name="connsiteX5" fmla="*/ 56184 w 56184"/>
                  <a:gd name="connsiteY5" fmla="*/ 18685 h 37981"/>
                  <a:gd name="connsiteX6" fmla="*/ 38921 w 56184"/>
                  <a:gd name="connsiteY6" fmla="*/ 37528 h 37981"/>
                  <a:gd name="connsiteX7" fmla="*/ 27307 w 56184"/>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981">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grpFill/>
              <a:ln w="3134"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92F211EB-93CE-7AE2-AA09-821BB677A37B}"/>
                  </a:ext>
                </a:extLst>
              </p:cNvPr>
              <p:cNvSpPr/>
              <p:nvPr/>
            </p:nvSpPr>
            <p:spPr>
              <a:xfrm>
                <a:off x="8497031" y="4622432"/>
                <a:ext cx="56514" cy="37745"/>
              </a:xfrm>
              <a:custGeom>
                <a:avLst/>
                <a:gdLst>
                  <a:gd name="connsiteX0" fmla="*/ 27630 w 56514"/>
                  <a:gd name="connsiteY0" fmla="*/ 37606 h 37745"/>
                  <a:gd name="connsiteX1" fmla="*/ 20724 w 56514"/>
                  <a:gd name="connsiteY1" fmla="*/ 37606 h 37745"/>
                  <a:gd name="connsiteX2" fmla="*/ 8 w 56514"/>
                  <a:gd name="connsiteY2" fmla="*/ 18450 h 37745"/>
                  <a:gd name="connsiteX3" fmla="*/ 20411 w 56514"/>
                  <a:gd name="connsiteY3" fmla="*/ 236 h 37745"/>
                  <a:gd name="connsiteX4" fmla="*/ 35791 w 56514"/>
                  <a:gd name="connsiteY4" fmla="*/ 236 h 37745"/>
                  <a:gd name="connsiteX5" fmla="*/ 56507 w 56514"/>
                  <a:gd name="connsiteY5" fmla="*/ 19392 h 37745"/>
                  <a:gd name="connsiteX6" fmla="*/ 36104 w 56514"/>
                  <a:gd name="connsiteY6" fmla="*/ 37606 h 37745"/>
                  <a:gd name="connsiteX7" fmla="*/ 27630 w 56514"/>
                  <a:gd name="connsiteY7" fmla="*/ 37606 h 3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4" h="37745">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grpFill/>
              <a:ln w="3134"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61D8300E-6E3B-7C7D-9CD0-E1AD589211C0}"/>
                  </a:ext>
                </a:extLst>
              </p:cNvPr>
              <p:cNvSpPr/>
              <p:nvPr/>
            </p:nvSpPr>
            <p:spPr>
              <a:xfrm>
                <a:off x="8609999" y="4622275"/>
                <a:ext cx="56229" cy="38042"/>
              </a:xfrm>
              <a:custGeom>
                <a:avLst/>
                <a:gdLst>
                  <a:gd name="connsiteX0" fmla="*/ 27344 w 56229"/>
                  <a:gd name="connsiteY0" fmla="*/ 37763 h 38042"/>
                  <a:gd name="connsiteX1" fmla="*/ 16672 w 56229"/>
                  <a:gd name="connsiteY1" fmla="*/ 37763 h 38042"/>
                  <a:gd name="connsiteX2" fmla="*/ 37 w 56229"/>
                  <a:gd name="connsiteY2" fmla="*/ 19549 h 38042"/>
                  <a:gd name="connsiteX3" fmla="*/ 16986 w 56229"/>
                  <a:gd name="connsiteY3" fmla="*/ 393 h 38042"/>
                  <a:gd name="connsiteX4" fmla="*/ 35819 w 56229"/>
                  <a:gd name="connsiteY4" fmla="*/ 79 h 38042"/>
                  <a:gd name="connsiteX5" fmla="*/ 56221 w 56229"/>
                  <a:gd name="connsiteY5" fmla="*/ 18293 h 38042"/>
                  <a:gd name="connsiteX6" fmla="*/ 35505 w 56229"/>
                  <a:gd name="connsiteY6" fmla="*/ 37449 h 38042"/>
                  <a:gd name="connsiteX7" fmla="*/ 27344 w 56229"/>
                  <a:gd name="connsiteY7" fmla="*/ 37763 h 38042"/>
                  <a:gd name="connsiteX8" fmla="*/ 27344 w 56229"/>
                  <a:gd name="connsiteY8" fmla="*/ 37763 h 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29" h="38042">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grpFill/>
              <a:ln w="3134"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47E0A130-BDEF-5C95-84F6-D67A4C29EF35}"/>
                  </a:ext>
                </a:extLst>
              </p:cNvPr>
              <p:cNvSpPr/>
              <p:nvPr/>
            </p:nvSpPr>
            <p:spPr>
              <a:xfrm>
                <a:off x="8722718" y="4622528"/>
                <a:ext cx="56184" cy="37649"/>
              </a:xfrm>
              <a:custGeom>
                <a:avLst/>
                <a:gdLst>
                  <a:gd name="connsiteX0" fmla="*/ 28249 w 56184"/>
                  <a:gd name="connsiteY0" fmla="*/ 140 h 37649"/>
                  <a:gd name="connsiteX1" fmla="*/ 32957 w 56184"/>
                  <a:gd name="connsiteY1" fmla="*/ 140 h 37649"/>
                  <a:gd name="connsiteX2" fmla="*/ 56184 w 56184"/>
                  <a:gd name="connsiteY2" fmla="*/ 18982 h 37649"/>
                  <a:gd name="connsiteX3" fmla="*/ 32643 w 56184"/>
                  <a:gd name="connsiteY3" fmla="*/ 37510 h 37649"/>
                  <a:gd name="connsiteX4" fmla="*/ 19774 w 56184"/>
                  <a:gd name="connsiteY4" fmla="*/ 37510 h 37649"/>
                  <a:gd name="connsiteX5" fmla="*/ 0 w 56184"/>
                  <a:gd name="connsiteY5" fmla="*/ 18668 h 37649"/>
                  <a:gd name="connsiteX6" fmla="*/ 20088 w 56184"/>
                  <a:gd name="connsiteY6" fmla="*/ 140 h 37649"/>
                  <a:gd name="connsiteX7" fmla="*/ 28249 w 56184"/>
                  <a:gd name="connsiteY7" fmla="*/ 140 h 3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649">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grpFill/>
              <a:ln w="3134"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F89CE1FD-9BE8-71AE-50DF-B6A34F8D89F2}"/>
                  </a:ext>
                </a:extLst>
              </p:cNvPr>
              <p:cNvSpPr/>
              <p:nvPr/>
            </p:nvSpPr>
            <p:spPr>
              <a:xfrm>
                <a:off x="8929564" y="5318578"/>
                <a:ext cx="300931" cy="263164"/>
              </a:xfrm>
              <a:custGeom>
                <a:avLst/>
                <a:gdLst>
                  <a:gd name="connsiteX0" fmla="*/ 150348 w 300931"/>
                  <a:gd name="connsiteY0" fmla="*/ 263165 h 263164"/>
                  <a:gd name="connsiteX1" fmla="*/ 59951 w 300931"/>
                  <a:gd name="connsiteY1" fmla="*/ 263165 h 263164"/>
                  <a:gd name="connsiteX2" fmla="*/ 0 w 300931"/>
                  <a:gd name="connsiteY2" fmla="*/ 203812 h 263164"/>
                  <a:gd name="connsiteX3" fmla="*/ 0 w 300931"/>
                  <a:gd name="connsiteY3" fmla="*/ 59354 h 263164"/>
                  <a:gd name="connsiteX4" fmla="*/ 58695 w 300931"/>
                  <a:gd name="connsiteY4" fmla="*/ 0 h 263164"/>
                  <a:gd name="connsiteX5" fmla="*/ 242000 w 300931"/>
                  <a:gd name="connsiteY5" fmla="*/ 0 h 263164"/>
                  <a:gd name="connsiteX6" fmla="*/ 300696 w 300931"/>
                  <a:gd name="connsiteY6" fmla="*/ 58097 h 263164"/>
                  <a:gd name="connsiteX7" fmla="*/ 300696 w 300931"/>
                  <a:gd name="connsiteY7" fmla="*/ 205068 h 263164"/>
                  <a:gd name="connsiteX8" fmla="*/ 242000 w 300931"/>
                  <a:gd name="connsiteY8" fmla="*/ 263165 h 263164"/>
                  <a:gd name="connsiteX9" fmla="*/ 150348 w 300931"/>
                  <a:gd name="connsiteY9" fmla="*/ 263165 h 263164"/>
                  <a:gd name="connsiteX10" fmla="*/ 150348 w 300931"/>
                  <a:gd name="connsiteY10" fmla="*/ 37371 h 263164"/>
                  <a:gd name="connsiteX11" fmla="*/ 61206 w 300931"/>
                  <a:gd name="connsiteY11" fmla="*/ 37371 h 263164"/>
                  <a:gd name="connsiteX12" fmla="*/ 37665 w 300931"/>
                  <a:gd name="connsiteY12" fmla="*/ 60924 h 263164"/>
                  <a:gd name="connsiteX13" fmla="*/ 37665 w 300931"/>
                  <a:gd name="connsiteY13" fmla="*/ 201927 h 263164"/>
                  <a:gd name="connsiteX14" fmla="*/ 61206 w 300931"/>
                  <a:gd name="connsiteY14" fmla="*/ 225480 h 263164"/>
                  <a:gd name="connsiteX15" fmla="*/ 239803 w 300931"/>
                  <a:gd name="connsiteY15" fmla="*/ 225480 h 263164"/>
                  <a:gd name="connsiteX16" fmla="*/ 263344 w 300931"/>
                  <a:gd name="connsiteY16" fmla="*/ 201927 h 263164"/>
                  <a:gd name="connsiteX17" fmla="*/ 263344 w 300931"/>
                  <a:gd name="connsiteY17" fmla="*/ 60924 h 263164"/>
                  <a:gd name="connsiteX18" fmla="*/ 239803 w 300931"/>
                  <a:gd name="connsiteY18" fmla="*/ 37371 h 263164"/>
                  <a:gd name="connsiteX19" fmla="*/ 150348 w 300931"/>
                  <a:gd name="connsiteY19" fmla="*/ 37371 h 26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931" h="263164">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grpFill/>
              <a:ln w="31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1557512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3833" y="1796646"/>
            <a:ext cx="10758114" cy="3955365"/>
          </a:xfrm>
        </p:spPr>
        <p:txBody>
          <a:bodyPr numCol="1" spcCol="180000"/>
          <a:lstStyle/>
          <a:p>
            <a:pPr marL="12700" indent="-12700" algn="l" rtl="0"/>
            <a:r>
              <a:rPr lang="en-IE" sz="2200" b="1" dirty="0">
                <a:solidFill>
                  <a:srgbClr val="424242"/>
                </a:solidFill>
              </a:rPr>
              <a:t>Fermentering:</a:t>
            </a:r>
            <a:r>
              <a:rPr lang="en-IE" sz="2200" dirty="0">
                <a:solidFill>
                  <a:srgbClr val="424242"/>
                </a:solidFill>
              </a:rPr>
              <a:t>Bokashi stammer fra Japan og kan oversættes til 'fermenteret organisk materiale' og er også en anaerob proces. Hvor kompostering tillader organisk materiale at nedbrydes og henfalde, 'sylter' bokashi i det væsentlige dit køkkenrester for at bringe det til en præ-komposteringstilstand. Fermentering kræver normalt tilsætning af starterkulturer af mikrober for at sikre, at de korrekte arter er til stede i tilstrækkelig mængde til at sikre, at fermenteringen sker som ønsket. Processen tager omkring 4 uger at producere kompost.</a:t>
            </a:r>
          </a:p>
          <a:p>
            <a:pPr marL="12700" indent="-12700" algn="l" rtl="0"/>
            <a:r>
              <a:rPr lang="en-IE" sz="2200" dirty="0">
                <a:solidFill>
                  <a:srgbClr val="424242"/>
                </a:solidFill>
              </a:rPr>
              <a:t>Lovgivningen om affaldshåndtering gælder for komposteringsanlæg, og den nødvendige tilladelse afhænger af komposteringens størrelse og art. Alt køkkenaffald betragtes som et 'Kategori 3 animalsk biprodukt' i henhold til EU-lovgivningen. Lovgivningen kræver, at alt køkkenaffald komposteres ved høje temperaturer</a:t>
            </a:r>
          </a:p>
          <a:p>
            <a:pPr marL="12700" indent="-12700" algn="l" rtl="0"/>
            <a:r>
              <a:rPr lang="en-IE" sz="2200" dirty="0">
                <a:solidFill>
                  <a:srgbClr val="424242"/>
                </a:solidFill>
              </a:rPr>
              <a:t>i overensstemmelse med standarder fastsat i lovgivningen.</a:t>
            </a:r>
          </a:p>
          <a:p>
            <a:pPr marL="12700" indent="-12700" algn="l" rtl="0"/>
            <a:endParaRPr lang="en-IE" sz="2200" dirty="0">
              <a:solidFill>
                <a:srgbClr val="42424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3833" y="644528"/>
            <a:ext cx="7904098" cy="803654"/>
          </a:xfrm>
        </p:spPr>
        <p:txBody>
          <a:bodyPr/>
          <a:lstStyle/>
          <a:p>
            <a:pPr algn="l" rtl="0"/>
            <a:r>
              <a:rPr lang="en-US" b="1" dirty="0">
                <a:solidFill>
                  <a:srgbClr val="E8A116"/>
                </a:solidFill>
              </a:rPr>
              <a:t>4.4 Kompostering og anaerob fordøjelse</a:t>
            </a: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440958" y="1393940"/>
            <a:ext cx="8780071"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BC5EE41-8B6E-11F3-977B-D04656778B0A}"/>
              </a:ext>
            </a:extLst>
          </p:cNvPr>
          <p:cNvGrpSpPr/>
          <p:nvPr/>
        </p:nvGrpSpPr>
        <p:grpSpPr>
          <a:xfrm>
            <a:off x="9444026" y="456131"/>
            <a:ext cx="1029215" cy="1029755"/>
            <a:chOff x="8101867" y="4453385"/>
            <a:chExt cx="1203410" cy="1204042"/>
          </a:xfrm>
          <a:solidFill>
            <a:srgbClr val="296B5F"/>
          </a:solidFill>
        </p:grpSpPr>
        <p:grpSp>
          <p:nvGrpSpPr>
            <p:cNvPr id="7" name="Group 6">
              <a:extLst>
                <a:ext uri="{FF2B5EF4-FFF2-40B4-BE49-F238E27FC236}">
                  <a16:creationId xmlns:a16="http://schemas.microsoft.com/office/drawing/2014/main" id="{8DB89DFC-8A0D-4A90-D981-B9B1DADE40FF}"/>
                </a:ext>
              </a:extLst>
            </p:cNvPr>
            <p:cNvGrpSpPr/>
            <p:nvPr/>
          </p:nvGrpSpPr>
          <p:grpSpPr>
            <a:xfrm>
              <a:off x="8314320" y="5043480"/>
              <a:ext cx="517314" cy="330369"/>
              <a:chOff x="8314320" y="5043480"/>
              <a:chExt cx="517314" cy="330369"/>
            </a:xfrm>
            <a:grpFill/>
          </p:grpSpPr>
          <p:sp>
            <p:nvSpPr>
              <p:cNvPr id="26" name="Freeform 25">
                <a:extLst>
                  <a:ext uri="{FF2B5EF4-FFF2-40B4-BE49-F238E27FC236}">
                    <a16:creationId xmlns:a16="http://schemas.microsoft.com/office/drawing/2014/main" id="{11EEE6C3-6BC9-CCB7-18DE-42F7B638D29E}"/>
                  </a:ext>
                </a:extLst>
              </p:cNvPr>
              <p:cNvSpPr/>
              <p:nvPr/>
            </p:nvSpPr>
            <p:spPr>
              <a:xfrm>
                <a:off x="8593087" y="5043480"/>
                <a:ext cx="238547" cy="179164"/>
              </a:xfrm>
              <a:custGeom>
                <a:avLst/>
                <a:gdLst>
                  <a:gd name="connsiteX0" fmla="*/ 238548 w 238547"/>
                  <a:gd name="connsiteY0" fmla="*/ 0 h 179164"/>
                  <a:gd name="connsiteX1" fmla="*/ 232898 w 238547"/>
                  <a:gd name="connsiteY1" fmla="*/ 32660 h 179164"/>
                  <a:gd name="connsiteX2" fmla="*/ 209357 w 238547"/>
                  <a:gd name="connsiteY2" fmla="*/ 107402 h 179164"/>
                  <a:gd name="connsiteX3" fmla="*/ 104835 w 238547"/>
                  <a:gd name="connsiteY3" fmla="*/ 178374 h 179164"/>
                  <a:gd name="connsiteX4" fmla="*/ 41746 w 238547"/>
                  <a:gd name="connsiteY4" fmla="*/ 178688 h 179164"/>
                  <a:gd name="connsiteX5" fmla="*/ 58381 w 238547"/>
                  <a:gd name="connsiteY5" fmla="*/ 164243 h 179164"/>
                  <a:gd name="connsiteX6" fmla="*/ 118018 w 238547"/>
                  <a:gd name="connsiteY6" fmla="*/ 134723 h 179164"/>
                  <a:gd name="connsiteX7" fmla="*/ 132771 w 238547"/>
                  <a:gd name="connsiteY7" fmla="*/ 110856 h 179164"/>
                  <a:gd name="connsiteX8" fmla="*/ 107346 w 238547"/>
                  <a:gd name="connsiteY8" fmla="*/ 98608 h 179164"/>
                  <a:gd name="connsiteX9" fmla="*/ 13183 w 238547"/>
                  <a:gd name="connsiteY9" fmla="*/ 153251 h 179164"/>
                  <a:gd name="connsiteX10" fmla="*/ 0 w 238547"/>
                  <a:gd name="connsiteY10" fmla="*/ 167383 h 179164"/>
                  <a:gd name="connsiteX11" fmla="*/ 628 w 238547"/>
                  <a:gd name="connsiteY11" fmla="*/ 154507 h 179164"/>
                  <a:gd name="connsiteX12" fmla="*/ 95105 w 238547"/>
                  <a:gd name="connsiteY12" fmla="*/ 52445 h 179164"/>
                  <a:gd name="connsiteX13" fmla="*/ 233212 w 238547"/>
                  <a:gd name="connsiteY13" fmla="*/ 1256 h 179164"/>
                  <a:gd name="connsiteX14" fmla="*/ 238548 w 238547"/>
                  <a:gd name="connsiteY14" fmla="*/ 0 h 1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547" h="179164">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w="3134"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D2BDDCB0-99E0-A079-9462-91383B973853}"/>
                  </a:ext>
                </a:extLst>
              </p:cNvPr>
              <p:cNvSpPr/>
              <p:nvPr/>
            </p:nvSpPr>
            <p:spPr>
              <a:xfrm>
                <a:off x="8314320" y="5043480"/>
                <a:ext cx="237335" cy="179523"/>
              </a:xfrm>
              <a:custGeom>
                <a:avLst/>
                <a:gdLst>
                  <a:gd name="connsiteX0" fmla="*/ 43 w 237335"/>
                  <a:gd name="connsiteY0" fmla="*/ 0 h 179523"/>
                  <a:gd name="connsiteX1" fmla="*/ 45869 w 237335"/>
                  <a:gd name="connsiteY1" fmla="*/ 21041 h 179523"/>
                  <a:gd name="connsiteX2" fmla="*/ 139405 w 237335"/>
                  <a:gd name="connsiteY2" fmla="*/ 51502 h 179523"/>
                  <a:gd name="connsiteX3" fmla="*/ 236393 w 237335"/>
                  <a:gd name="connsiteY3" fmla="*/ 155450 h 179523"/>
                  <a:gd name="connsiteX4" fmla="*/ 237335 w 237335"/>
                  <a:gd name="connsiteY4" fmla="*/ 167697 h 179523"/>
                  <a:gd name="connsiteX5" fmla="*/ 226349 w 237335"/>
                  <a:gd name="connsiteY5" fmla="*/ 156078 h 179523"/>
                  <a:gd name="connsiteX6" fmla="*/ 132186 w 237335"/>
                  <a:gd name="connsiteY6" fmla="*/ 99236 h 179523"/>
                  <a:gd name="connsiteX7" fmla="*/ 103937 w 237335"/>
                  <a:gd name="connsiteY7" fmla="*/ 111798 h 179523"/>
                  <a:gd name="connsiteX8" fmla="*/ 122142 w 237335"/>
                  <a:gd name="connsiteY8" fmla="*/ 135665 h 179523"/>
                  <a:gd name="connsiteX9" fmla="*/ 192764 w 237335"/>
                  <a:gd name="connsiteY9" fmla="*/ 176490 h 179523"/>
                  <a:gd name="connsiteX10" fmla="*/ 26409 w 237335"/>
                  <a:gd name="connsiteY10" fmla="*/ 105831 h 179523"/>
                  <a:gd name="connsiteX11" fmla="*/ 43 w 237335"/>
                  <a:gd name="connsiteY11" fmla="*/ 0 h 17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35" h="179523">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w="3134"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8BEDA3BB-B98A-1E24-20B0-2A0BCE4C3C42}"/>
                  </a:ext>
                </a:extLst>
              </p:cNvPr>
              <p:cNvSpPr/>
              <p:nvPr/>
            </p:nvSpPr>
            <p:spPr>
              <a:xfrm>
                <a:off x="8502062" y="5336906"/>
                <a:ext cx="141873" cy="36943"/>
              </a:xfrm>
              <a:custGeom>
                <a:avLst/>
                <a:gdLst>
                  <a:gd name="connsiteX0" fmla="*/ 0 w 141873"/>
                  <a:gd name="connsiteY0" fmla="*/ 36943 h 36943"/>
                  <a:gd name="connsiteX1" fmla="*/ 47082 w 141873"/>
                  <a:gd name="connsiteY1" fmla="*/ 829 h 36943"/>
                  <a:gd name="connsiteX2" fmla="*/ 93850 w 141873"/>
                  <a:gd name="connsiteY2" fmla="*/ 829 h 36943"/>
                  <a:gd name="connsiteX3" fmla="*/ 141873 w 141873"/>
                  <a:gd name="connsiteY3" fmla="*/ 36943 h 36943"/>
                  <a:gd name="connsiteX4" fmla="*/ 0 w 141873"/>
                  <a:gd name="connsiteY4" fmla="*/ 36943 h 36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73" h="3694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w="3134" cap="flat">
                <a:noFill/>
                <a:prstDash val="solid"/>
                <a:miter/>
              </a:ln>
            </p:spPr>
            <p:txBody>
              <a:bodyPr rtlCol="0" anchor="ctr"/>
              <a:lstStyle/>
              <a:p>
                <a:pPr algn="l" rtl="0"/>
                <a:endParaRPr lang="en-US"/>
              </a:p>
            </p:txBody>
          </p:sp>
        </p:grpSp>
        <p:grpSp>
          <p:nvGrpSpPr>
            <p:cNvPr id="11" name="Graphic 145">
              <a:extLst>
                <a:ext uri="{FF2B5EF4-FFF2-40B4-BE49-F238E27FC236}">
                  <a16:creationId xmlns:a16="http://schemas.microsoft.com/office/drawing/2014/main" id="{32F86F51-AD7C-F0A9-D056-40B2FFCC6C9A}"/>
                </a:ext>
              </a:extLst>
            </p:cNvPr>
            <p:cNvGrpSpPr/>
            <p:nvPr/>
          </p:nvGrpSpPr>
          <p:grpSpPr>
            <a:xfrm>
              <a:off x="8101867" y="4453385"/>
              <a:ext cx="1203410" cy="1204042"/>
              <a:chOff x="8101867" y="4453385"/>
              <a:chExt cx="1203410" cy="1204042"/>
            </a:xfrm>
            <a:grpFill/>
          </p:grpSpPr>
          <p:sp>
            <p:nvSpPr>
              <p:cNvPr id="12" name="Freeform 11">
                <a:extLst>
                  <a:ext uri="{FF2B5EF4-FFF2-40B4-BE49-F238E27FC236}">
                    <a16:creationId xmlns:a16="http://schemas.microsoft.com/office/drawing/2014/main" id="{13624A1C-87EE-8CE2-5C75-896B80612213}"/>
                  </a:ext>
                </a:extLst>
              </p:cNvPr>
              <p:cNvSpPr/>
              <p:nvPr/>
            </p:nvSpPr>
            <p:spPr>
              <a:xfrm>
                <a:off x="8101867" y="4453385"/>
                <a:ext cx="962583" cy="1203727"/>
              </a:xfrm>
              <a:custGeom>
                <a:avLst/>
                <a:gdLst>
                  <a:gd name="connsiteX0" fmla="*/ 314 w 962583"/>
                  <a:gd name="connsiteY0" fmla="*/ 735809 h 1203727"/>
                  <a:gd name="connsiteX1" fmla="*/ 11614 w 962583"/>
                  <a:gd name="connsiteY1" fmla="*/ 658242 h 1203727"/>
                  <a:gd name="connsiteX2" fmla="*/ 89455 w 962583"/>
                  <a:gd name="connsiteY2" fmla="*/ 447207 h 1203727"/>
                  <a:gd name="connsiteX3" fmla="*/ 82550 w 962583"/>
                  <a:gd name="connsiteY3" fmla="*/ 442182 h 1203727"/>
                  <a:gd name="connsiteX4" fmla="*/ 56812 w 962583"/>
                  <a:gd name="connsiteY4" fmla="*/ 394448 h 1203727"/>
                  <a:gd name="connsiteX5" fmla="*/ 56812 w 962583"/>
                  <a:gd name="connsiteY5" fmla="*/ 301493 h 1203727"/>
                  <a:gd name="connsiteX6" fmla="*/ 108602 w 962583"/>
                  <a:gd name="connsiteY6" fmla="*/ 244652 h 1203727"/>
                  <a:gd name="connsiteX7" fmla="*/ 114566 w 962583"/>
                  <a:gd name="connsiteY7" fmla="*/ 244024 h 1203727"/>
                  <a:gd name="connsiteX8" fmla="*/ 134026 w 962583"/>
                  <a:gd name="connsiteY8" fmla="*/ 191893 h 1203727"/>
                  <a:gd name="connsiteX9" fmla="*/ 316076 w 962583"/>
                  <a:gd name="connsiteY9" fmla="*/ 86376 h 1203727"/>
                  <a:gd name="connsiteX10" fmla="*/ 378224 w 962583"/>
                  <a:gd name="connsiteY10" fmla="*/ 57798 h 1203727"/>
                  <a:gd name="connsiteX11" fmla="*/ 445707 w 962583"/>
                  <a:gd name="connsiteY11" fmla="*/ 5354 h 1203727"/>
                  <a:gd name="connsiteX12" fmla="*/ 553996 w 962583"/>
                  <a:gd name="connsiteY12" fmla="*/ 12891 h 1203727"/>
                  <a:gd name="connsiteX13" fmla="*/ 590406 w 962583"/>
                  <a:gd name="connsiteY13" fmla="*/ 43352 h 1203727"/>
                  <a:gd name="connsiteX14" fmla="*/ 603902 w 962583"/>
                  <a:gd name="connsiteY14" fmla="*/ 62509 h 1203727"/>
                  <a:gd name="connsiteX15" fmla="*/ 658203 w 962583"/>
                  <a:gd name="connsiteY15" fmla="*/ 86690 h 1203727"/>
                  <a:gd name="connsiteX16" fmla="*/ 860341 w 962583"/>
                  <a:gd name="connsiteY16" fmla="*/ 234916 h 1203727"/>
                  <a:gd name="connsiteX17" fmla="*/ 862538 w 962583"/>
                  <a:gd name="connsiteY17" fmla="*/ 243709 h 1203727"/>
                  <a:gd name="connsiteX18" fmla="*/ 921861 w 962583"/>
                  <a:gd name="connsiteY18" fmla="*/ 312484 h 1203727"/>
                  <a:gd name="connsiteX19" fmla="*/ 921861 w 962583"/>
                  <a:gd name="connsiteY19" fmla="*/ 315939 h 1203727"/>
                  <a:gd name="connsiteX20" fmla="*/ 922175 w 962583"/>
                  <a:gd name="connsiteY20" fmla="*/ 380631 h 1203727"/>
                  <a:gd name="connsiteX21" fmla="*/ 890159 w 962583"/>
                  <a:gd name="connsiteY21" fmla="*/ 445951 h 1203727"/>
                  <a:gd name="connsiteX22" fmla="*/ 928453 w 962583"/>
                  <a:gd name="connsiteY22" fmla="*/ 526973 h 1203727"/>
                  <a:gd name="connsiteX23" fmla="*/ 961096 w 962583"/>
                  <a:gd name="connsiteY23" fmla="*/ 629664 h 1203727"/>
                  <a:gd name="connsiteX24" fmla="*/ 948227 w 962583"/>
                  <a:gd name="connsiteY24" fmla="*/ 657927 h 1203727"/>
                  <a:gd name="connsiteX25" fmla="*/ 924372 w 962583"/>
                  <a:gd name="connsiteY25" fmla="*/ 638143 h 1203727"/>
                  <a:gd name="connsiteX26" fmla="*/ 851552 w 962583"/>
                  <a:gd name="connsiteY26" fmla="*/ 459769 h 1203727"/>
                  <a:gd name="connsiteX27" fmla="*/ 836800 w 962583"/>
                  <a:gd name="connsiteY27" fmla="*/ 451290 h 1203727"/>
                  <a:gd name="connsiteX28" fmla="*/ 142501 w 962583"/>
                  <a:gd name="connsiteY28" fmla="*/ 451290 h 1203727"/>
                  <a:gd name="connsiteX29" fmla="*/ 126493 w 962583"/>
                  <a:gd name="connsiteY29" fmla="*/ 460083 h 1203727"/>
                  <a:gd name="connsiteX30" fmla="*/ 50848 w 962583"/>
                  <a:gd name="connsiteY30" fmla="*/ 656043 h 1203727"/>
                  <a:gd name="connsiteX31" fmla="*/ 54615 w 962583"/>
                  <a:gd name="connsiteY31" fmla="*/ 905076 h 1203727"/>
                  <a:gd name="connsiteX32" fmla="*/ 84747 w 962583"/>
                  <a:gd name="connsiteY32" fmla="*/ 983586 h 1203727"/>
                  <a:gd name="connsiteX33" fmla="*/ 87886 w 962583"/>
                  <a:gd name="connsiteY33" fmla="*/ 1008081 h 1203727"/>
                  <a:gd name="connsiteX34" fmla="*/ 58381 w 962583"/>
                  <a:gd name="connsiteY34" fmla="*/ 1138408 h 1203727"/>
                  <a:gd name="connsiteX35" fmla="*/ 84120 w 962583"/>
                  <a:gd name="connsiteY35" fmla="*/ 1164473 h 1203727"/>
                  <a:gd name="connsiteX36" fmla="*/ 235095 w 962583"/>
                  <a:gd name="connsiteY36" fmla="*/ 1129929 h 1203727"/>
                  <a:gd name="connsiteX37" fmla="*/ 252045 w 962583"/>
                  <a:gd name="connsiteY37" fmla="*/ 1130243 h 1203727"/>
                  <a:gd name="connsiteX38" fmla="*/ 473643 w 962583"/>
                  <a:gd name="connsiteY38" fmla="*/ 1165415 h 1203727"/>
                  <a:gd name="connsiteX39" fmla="*/ 687708 w 962583"/>
                  <a:gd name="connsiteY39" fmla="*/ 1142804 h 1203727"/>
                  <a:gd name="connsiteX40" fmla="*/ 714074 w 962583"/>
                  <a:gd name="connsiteY40" fmla="*/ 1155680 h 1203727"/>
                  <a:gd name="connsiteX41" fmla="*/ 696810 w 962583"/>
                  <a:gd name="connsiteY41" fmla="*/ 1179233 h 1203727"/>
                  <a:gd name="connsiteX42" fmla="*/ 558076 w 962583"/>
                  <a:gd name="connsiteY42" fmla="*/ 1201530 h 1203727"/>
                  <a:gd name="connsiteX43" fmla="*/ 545521 w 962583"/>
                  <a:gd name="connsiteY43" fmla="*/ 1203728 h 1203727"/>
                  <a:gd name="connsiteX44" fmla="*/ 428130 w 962583"/>
                  <a:gd name="connsiteY44" fmla="*/ 1203728 h 1203727"/>
                  <a:gd name="connsiteX45" fmla="*/ 418086 w 962583"/>
                  <a:gd name="connsiteY45" fmla="*/ 1201530 h 1203727"/>
                  <a:gd name="connsiteX46" fmla="*/ 296929 w 962583"/>
                  <a:gd name="connsiteY46" fmla="*/ 1181117 h 1203727"/>
                  <a:gd name="connsiteX47" fmla="*/ 179539 w 962583"/>
                  <a:gd name="connsiteY47" fmla="*/ 1181117 h 1203727"/>
                  <a:gd name="connsiteX48" fmla="*/ 173889 w 962583"/>
                  <a:gd name="connsiteY48" fmla="*/ 1182373 h 1203727"/>
                  <a:gd name="connsiteX49" fmla="*/ 87572 w 962583"/>
                  <a:gd name="connsiteY49" fmla="*/ 1203414 h 1203727"/>
                  <a:gd name="connsiteX50" fmla="*/ 64031 w 962583"/>
                  <a:gd name="connsiteY50" fmla="*/ 1203414 h 1203727"/>
                  <a:gd name="connsiteX51" fmla="*/ 61206 w 962583"/>
                  <a:gd name="connsiteY51" fmla="*/ 1201530 h 1203727"/>
                  <a:gd name="connsiteX52" fmla="*/ 21658 w 962583"/>
                  <a:gd name="connsiteY52" fmla="*/ 1130871 h 1203727"/>
                  <a:gd name="connsiteX53" fmla="*/ 48965 w 962583"/>
                  <a:gd name="connsiteY53" fmla="*/ 1012164 h 1203727"/>
                  <a:gd name="connsiteX54" fmla="*/ 46454 w 962583"/>
                  <a:gd name="connsiteY54" fmla="*/ 989867 h 1203727"/>
                  <a:gd name="connsiteX55" fmla="*/ 12241 w 962583"/>
                  <a:gd name="connsiteY55" fmla="*/ 891573 h 1203727"/>
                  <a:gd name="connsiteX56" fmla="*/ 0 w 962583"/>
                  <a:gd name="connsiteY56" fmla="*/ 820286 h 1203727"/>
                  <a:gd name="connsiteX57" fmla="*/ 314 w 962583"/>
                  <a:gd name="connsiteY57" fmla="*/ 735809 h 1203727"/>
                  <a:gd name="connsiteX58" fmla="*/ 489023 w 962583"/>
                  <a:gd name="connsiteY58" fmla="*/ 282022 h 1203727"/>
                  <a:gd name="connsiteX59" fmla="*/ 118960 w 962583"/>
                  <a:gd name="connsiteY59" fmla="*/ 282022 h 1203727"/>
                  <a:gd name="connsiteX60" fmla="*/ 94164 w 962583"/>
                  <a:gd name="connsiteY60" fmla="*/ 306517 h 1203727"/>
                  <a:gd name="connsiteX61" fmla="*/ 94164 w 962583"/>
                  <a:gd name="connsiteY61" fmla="*/ 390052 h 1203727"/>
                  <a:gd name="connsiteX62" fmla="*/ 117704 w 962583"/>
                  <a:gd name="connsiteY62" fmla="*/ 413605 h 1203727"/>
                  <a:gd name="connsiteX63" fmla="*/ 860341 w 962583"/>
                  <a:gd name="connsiteY63" fmla="*/ 413605 h 1203727"/>
                  <a:gd name="connsiteX64" fmla="*/ 883882 w 962583"/>
                  <a:gd name="connsiteY64" fmla="*/ 390052 h 1203727"/>
                  <a:gd name="connsiteX65" fmla="*/ 883882 w 962583"/>
                  <a:gd name="connsiteY65" fmla="*/ 309030 h 1203727"/>
                  <a:gd name="connsiteX66" fmla="*/ 856888 w 962583"/>
                  <a:gd name="connsiteY66" fmla="*/ 282022 h 1203727"/>
                  <a:gd name="connsiteX67" fmla="*/ 489023 w 962583"/>
                  <a:gd name="connsiteY67" fmla="*/ 282022 h 1203727"/>
                  <a:gd name="connsiteX68" fmla="*/ 822362 w 962583"/>
                  <a:gd name="connsiteY68" fmla="*/ 243709 h 1203727"/>
                  <a:gd name="connsiteX69" fmla="*/ 822676 w 962583"/>
                  <a:gd name="connsiteY69" fmla="*/ 239941 h 1203727"/>
                  <a:gd name="connsiteX70" fmla="*/ 666364 w 962583"/>
                  <a:gd name="connsiteY70" fmla="*/ 123432 h 1203727"/>
                  <a:gd name="connsiteX71" fmla="*/ 561843 w 962583"/>
                  <a:gd name="connsiteY71" fmla="*/ 69732 h 1203727"/>
                  <a:gd name="connsiteX72" fmla="*/ 538616 w 962583"/>
                  <a:gd name="connsiteY72" fmla="*/ 47749 h 1203727"/>
                  <a:gd name="connsiteX73" fmla="*/ 457007 w 962583"/>
                  <a:gd name="connsiteY73" fmla="*/ 41154 h 1203727"/>
                  <a:gd name="connsiteX74" fmla="*/ 408670 w 962583"/>
                  <a:gd name="connsiteY74" fmla="*/ 78839 h 1203727"/>
                  <a:gd name="connsiteX75" fmla="*/ 311995 w 962583"/>
                  <a:gd name="connsiteY75" fmla="*/ 123746 h 1203727"/>
                  <a:gd name="connsiteX76" fmla="*/ 155684 w 962583"/>
                  <a:gd name="connsiteY76" fmla="*/ 244024 h 1203727"/>
                  <a:gd name="connsiteX77" fmla="*/ 822362 w 962583"/>
                  <a:gd name="connsiteY77" fmla="*/ 243709 h 120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2583" h="1203727">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grpFill/>
              <a:ln w="3134"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8C76A9BA-43EB-FA9C-E486-50C6F242C9DD}"/>
                  </a:ext>
                </a:extLst>
              </p:cNvPr>
              <p:cNvSpPr/>
              <p:nvPr/>
            </p:nvSpPr>
            <p:spPr>
              <a:xfrm>
                <a:off x="8853920" y="5055100"/>
                <a:ext cx="451357" cy="602327"/>
              </a:xfrm>
              <a:custGeom>
                <a:avLst/>
                <a:gdLst>
                  <a:gd name="connsiteX0" fmla="*/ 44885 w 451357"/>
                  <a:gd name="connsiteY0" fmla="*/ 602013 h 602327"/>
                  <a:gd name="connsiteX1" fmla="*/ 1569 w 451357"/>
                  <a:gd name="connsiteY1" fmla="*/ 557106 h 602327"/>
                  <a:gd name="connsiteX2" fmla="*/ 314 w 451357"/>
                  <a:gd name="connsiteY2" fmla="*/ 540776 h 602327"/>
                  <a:gd name="connsiteX3" fmla="*/ 0 w 451357"/>
                  <a:gd name="connsiteY3" fmla="*/ 213861 h 602327"/>
                  <a:gd name="connsiteX4" fmla="*/ 10044 w 451357"/>
                  <a:gd name="connsiteY4" fmla="*/ 188738 h 602327"/>
                  <a:gd name="connsiteX5" fmla="*/ 94791 w 451357"/>
                  <a:gd name="connsiteY5" fmla="*/ 103947 h 602327"/>
                  <a:gd name="connsiteX6" fmla="*/ 119902 w 451357"/>
                  <a:gd name="connsiteY6" fmla="*/ 93898 h 602327"/>
                  <a:gd name="connsiteX7" fmla="*/ 286885 w 451357"/>
                  <a:gd name="connsiteY7" fmla="*/ 93898 h 602327"/>
                  <a:gd name="connsiteX8" fmla="*/ 301010 w 451357"/>
                  <a:gd name="connsiteY8" fmla="*/ 93898 h 602327"/>
                  <a:gd name="connsiteX9" fmla="*/ 301010 w 451357"/>
                  <a:gd name="connsiteY9" fmla="*/ 58411 h 602327"/>
                  <a:gd name="connsiteX10" fmla="*/ 359705 w 451357"/>
                  <a:gd name="connsiteY10" fmla="*/ 0 h 602327"/>
                  <a:gd name="connsiteX11" fmla="*/ 429072 w 451357"/>
                  <a:gd name="connsiteY11" fmla="*/ 0 h 602327"/>
                  <a:gd name="connsiteX12" fmla="*/ 451357 w 451357"/>
                  <a:gd name="connsiteY12" fmla="*/ 22297 h 602327"/>
                  <a:gd name="connsiteX13" fmla="*/ 451357 w 451357"/>
                  <a:gd name="connsiteY13" fmla="*/ 545486 h 602327"/>
                  <a:gd name="connsiteX14" fmla="*/ 414006 w 451357"/>
                  <a:gd name="connsiteY14" fmla="*/ 598873 h 602327"/>
                  <a:gd name="connsiteX15" fmla="*/ 406786 w 451357"/>
                  <a:gd name="connsiteY15" fmla="*/ 602328 h 602327"/>
                  <a:gd name="connsiteX16" fmla="*/ 44885 w 451357"/>
                  <a:gd name="connsiteY16" fmla="*/ 602013 h 602327"/>
                  <a:gd name="connsiteX17" fmla="*/ 37979 w 451357"/>
                  <a:gd name="connsiteY17" fmla="*/ 225794 h 602327"/>
                  <a:gd name="connsiteX18" fmla="*/ 37979 w 451357"/>
                  <a:gd name="connsiteY18" fmla="*/ 238984 h 602327"/>
                  <a:gd name="connsiteX19" fmla="*/ 37979 w 451357"/>
                  <a:gd name="connsiteY19" fmla="*/ 537321 h 602327"/>
                  <a:gd name="connsiteX20" fmla="*/ 64973 w 451357"/>
                  <a:gd name="connsiteY20" fmla="*/ 564329 h 602327"/>
                  <a:gd name="connsiteX21" fmla="*/ 386698 w 451357"/>
                  <a:gd name="connsiteY21" fmla="*/ 564329 h 602327"/>
                  <a:gd name="connsiteX22" fmla="*/ 413692 w 451357"/>
                  <a:gd name="connsiteY22" fmla="*/ 537321 h 602327"/>
                  <a:gd name="connsiteX23" fmla="*/ 413692 w 451357"/>
                  <a:gd name="connsiteY23" fmla="*/ 144772 h 602327"/>
                  <a:gd name="connsiteX24" fmla="*/ 413692 w 451357"/>
                  <a:gd name="connsiteY24" fmla="*/ 131582 h 602327"/>
                  <a:gd name="connsiteX25" fmla="*/ 257380 w 451357"/>
                  <a:gd name="connsiteY25" fmla="*/ 131897 h 602327"/>
                  <a:gd name="connsiteX26" fmla="*/ 245767 w 451357"/>
                  <a:gd name="connsiteY26" fmla="*/ 138491 h 602327"/>
                  <a:gd name="connsiteX27" fmla="*/ 168553 w 451357"/>
                  <a:gd name="connsiteY27" fmla="*/ 215745 h 602327"/>
                  <a:gd name="connsiteX28" fmla="*/ 143443 w 451357"/>
                  <a:gd name="connsiteY28" fmla="*/ 226108 h 602327"/>
                  <a:gd name="connsiteX29" fmla="*/ 37979 w 451357"/>
                  <a:gd name="connsiteY29" fmla="*/ 225794 h 602327"/>
                  <a:gd name="connsiteX30" fmla="*/ 199627 w 451357"/>
                  <a:gd name="connsiteY30" fmla="*/ 131582 h 602327"/>
                  <a:gd name="connsiteX31" fmla="*/ 125865 w 451357"/>
                  <a:gd name="connsiteY31" fmla="*/ 131582 h 602327"/>
                  <a:gd name="connsiteX32" fmla="*/ 119588 w 451357"/>
                  <a:gd name="connsiteY32" fmla="*/ 133467 h 602327"/>
                  <a:gd name="connsiteX33" fmla="*/ 65287 w 451357"/>
                  <a:gd name="connsiteY33" fmla="*/ 187796 h 602327"/>
                  <a:gd name="connsiteX34" fmla="*/ 139048 w 451357"/>
                  <a:gd name="connsiteY34" fmla="*/ 187796 h 602327"/>
                  <a:gd name="connsiteX35" fmla="*/ 146267 w 451357"/>
                  <a:gd name="connsiteY35" fmla="*/ 184655 h 602327"/>
                  <a:gd name="connsiteX36" fmla="*/ 199627 w 451357"/>
                  <a:gd name="connsiteY36" fmla="*/ 131582 h 602327"/>
                  <a:gd name="connsiteX37" fmla="*/ 413378 w 451357"/>
                  <a:gd name="connsiteY37" fmla="*/ 37685 h 602327"/>
                  <a:gd name="connsiteX38" fmla="*/ 357508 w 451357"/>
                  <a:gd name="connsiteY38" fmla="*/ 37685 h 602327"/>
                  <a:gd name="connsiteX39" fmla="*/ 339617 w 451357"/>
                  <a:gd name="connsiteY39" fmla="*/ 53073 h 602327"/>
                  <a:gd name="connsiteX40" fmla="*/ 339303 w 451357"/>
                  <a:gd name="connsiteY40" fmla="*/ 93584 h 602327"/>
                  <a:gd name="connsiteX41" fmla="*/ 413692 w 451357"/>
                  <a:gd name="connsiteY41" fmla="*/ 93584 h 602327"/>
                  <a:gd name="connsiteX42" fmla="*/ 413378 w 451357"/>
                  <a:gd name="connsiteY42" fmla="*/ 37685 h 6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1357" h="60232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grpFill/>
              <a:ln w="3134"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E22BDFD6-F07E-62FF-DC0B-D0CBB3E6BD35}"/>
                  </a:ext>
                </a:extLst>
              </p:cNvPr>
              <p:cNvSpPr/>
              <p:nvPr/>
            </p:nvSpPr>
            <p:spPr>
              <a:xfrm>
                <a:off x="8271519" y="4979277"/>
                <a:ext cx="600619" cy="433198"/>
              </a:xfrm>
              <a:custGeom>
                <a:avLst/>
                <a:gdLst>
                  <a:gd name="connsiteX0" fmla="*/ 320628 w 600619"/>
                  <a:gd name="connsiteY0" fmla="*/ 319830 h 433198"/>
                  <a:gd name="connsiteX1" fmla="*/ 412909 w 600619"/>
                  <a:gd name="connsiteY1" fmla="*/ 402423 h 433198"/>
                  <a:gd name="connsiteX2" fmla="*/ 386857 w 600619"/>
                  <a:gd name="connsiteY2" fmla="*/ 433199 h 433198"/>
                  <a:gd name="connsiteX3" fmla="*/ 214224 w 600619"/>
                  <a:gd name="connsiteY3" fmla="*/ 433199 h 433198"/>
                  <a:gd name="connsiteX4" fmla="*/ 188486 w 600619"/>
                  <a:gd name="connsiteY4" fmla="*/ 403993 h 433198"/>
                  <a:gd name="connsiteX5" fmla="*/ 273861 w 600619"/>
                  <a:gd name="connsiteY5" fmla="*/ 320459 h 433198"/>
                  <a:gd name="connsiteX6" fmla="*/ 280452 w 600619"/>
                  <a:gd name="connsiteY6" fmla="*/ 319830 h 433198"/>
                  <a:gd name="connsiteX7" fmla="*/ 281708 w 600619"/>
                  <a:gd name="connsiteY7" fmla="*/ 317318 h 433198"/>
                  <a:gd name="connsiteX8" fmla="*/ 258480 w 600619"/>
                  <a:gd name="connsiteY8" fmla="*/ 284344 h 433198"/>
                  <a:gd name="connsiteX9" fmla="*/ 215793 w 600619"/>
                  <a:gd name="connsiteY9" fmla="*/ 279948 h 433198"/>
                  <a:gd name="connsiteX10" fmla="*/ 106877 w 600619"/>
                  <a:gd name="connsiteY10" fmla="*/ 262361 h 433198"/>
                  <a:gd name="connsiteX11" fmla="*/ 47554 w 600619"/>
                  <a:gd name="connsiteY11" fmla="*/ 207404 h 433198"/>
                  <a:gd name="connsiteX12" fmla="*/ 4867 w 600619"/>
                  <a:gd name="connsiteY12" fmla="*/ 71739 h 433198"/>
                  <a:gd name="connsiteX13" fmla="*/ 158 w 600619"/>
                  <a:gd name="connsiteY13" fmla="*/ 23691 h 433198"/>
                  <a:gd name="connsiteX14" fmla="*/ 12714 w 600619"/>
                  <a:gd name="connsiteY14" fmla="*/ 1080 h 433198"/>
                  <a:gd name="connsiteX15" fmla="*/ 35941 w 600619"/>
                  <a:gd name="connsiteY15" fmla="*/ 9874 h 433198"/>
                  <a:gd name="connsiteX16" fmla="*/ 65759 w 600619"/>
                  <a:gd name="connsiteY16" fmla="*/ 32170 h 433198"/>
                  <a:gd name="connsiteX17" fmla="*/ 184091 w 600619"/>
                  <a:gd name="connsiteY17" fmla="*/ 76136 h 433198"/>
                  <a:gd name="connsiteX18" fmla="*/ 298029 w 600619"/>
                  <a:gd name="connsiteY18" fmla="*/ 161555 h 433198"/>
                  <a:gd name="connsiteX19" fmla="*/ 300854 w 600619"/>
                  <a:gd name="connsiteY19" fmla="*/ 165009 h 433198"/>
                  <a:gd name="connsiteX20" fmla="*/ 305876 w 600619"/>
                  <a:gd name="connsiteY20" fmla="*/ 157158 h 433198"/>
                  <a:gd name="connsiteX21" fmla="*/ 412909 w 600619"/>
                  <a:gd name="connsiteY21" fmla="*/ 76764 h 433198"/>
                  <a:gd name="connsiteX22" fmla="*/ 520255 w 600619"/>
                  <a:gd name="connsiteY22" fmla="*/ 39393 h 433198"/>
                  <a:gd name="connsiteX23" fmla="*/ 569848 w 600619"/>
                  <a:gd name="connsiteY23" fmla="*/ 5163 h 433198"/>
                  <a:gd name="connsiteX24" fmla="*/ 589308 w 600619"/>
                  <a:gd name="connsiteY24" fmla="*/ 1080 h 433198"/>
                  <a:gd name="connsiteX25" fmla="*/ 600608 w 600619"/>
                  <a:gd name="connsiteY25" fmla="*/ 18981 h 433198"/>
                  <a:gd name="connsiteX26" fmla="*/ 593703 w 600619"/>
                  <a:gd name="connsiteY26" fmla="*/ 86499 h 433198"/>
                  <a:gd name="connsiteX27" fmla="*/ 571104 w 600619"/>
                  <a:gd name="connsiteY27" fmla="*/ 170034 h 433198"/>
                  <a:gd name="connsiteX28" fmla="*/ 401295 w 600619"/>
                  <a:gd name="connsiteY28" fmla="*/ 279633 h 433198"/>
                  <a:gd name="connsiteX29" fmla="*/ 342286 w 600619"/>
                  <a:gd name="connsiteY29" fmla="*/ 283716 h 433198"/>
                  <a:gd name="connsiteX30" fmla="*/ 320628 w 600619"/>
                  <a:gd name="connsiteY30" fmla="*/ 319830 h 433198"/>
                  <a:gd name="connsiteX31" fmla="*/ 560118 w 600619"/>
                  <a:gd name="connsiteY31" fmla="*/ 64203 h 433198"/>
                  <a:gd name="connsiteX32" fmla="*/ 555096 w 600619"/>
                  <a:gd name="connsiteY32" fmla="*/ 65459 h 433198"/>
                  <a:gd name="connsiteX33" fmla="*/ 416989 w 600619"/>
                  <a:gd name="connsiteY33" fmla="*/ 116647 h 433198"/>
                  <a:gd name="connsiteX34" fmla="*/ 322512 w 600619"/>
                  <a:gd name="connsiteY34" fmla="*/ 218710 h 433198"/>
                  <a:gd name="connsiteX35" fmla="*/ 321884 w 600619"/>
                  <a:gd name="connsiteY35" fmla="*/ 231585 h 433198"/>
                  <a:gd name="connsiteX36" fmla="*/ 335067 w 600619"/>
                  <a:gd name="connsiteY36" fmla="*/ 217454 h 433198"/>
                  <a:gd name="connsiteX37" fmla="*/ 429230 w 600619"/>
                  <a:gd name="connsiteY37" fmla="*/ 162811 h 433198"/>
                  <a:gd name="connsiteX38" fmla="*/ 454654 w 600619"/>
                  <a:gd name="connsiteY38" fmla="*/ 175058 h 433198"/>
                  <a:gd name="connsiteX39" fmla="*/ 439902 w 600619"/>
                  <a:gd name="connsiteY39" fmla="*/ 198925 h 433198"/>
                  <a:gd name="connsiteX40" fmla="*/ 380265 w 600619"/>
                  <a:gd name="connsiteY40" fmla="*/ 228445 h 433198"/>
                  <a:gd name="connsiteX41" fmla="*/ 363630 w 600619"/>
                  <a:gd name="connsiteY41" fmla="*/ 242891 h 433198"/>
                  <a:gd name="connsiteX42" fmla="*/ 426719 w 600619"/>
                  <a:gd name="connsiteY42" fmla="*/ 242577 h 433198"/>
                  <a:gd name="connsiteX43" fmla="*/ 531241 w 600619"/>
                  <a:gd name="connsiteY43" fmla="*/ 171604 h 433198"/>
                  <a:gd name="connsiteX44" fmla="*/ 554782 w 600619"/>
                  <a:gd name="connsiteY44" fmla="*/ 96862 h 433198"/>
                  <a:gd name="connsiteX45" fmla="*/ 560118 w 600619"/>
                  <a:gd name="connsiteY45" fmla="*/ 64203 h 433198"/>
                  <a:gd name="connsiteX46" fmla="*/ 42846 w 600619"/>
                  <a:gd name="connsiteY46" fmla="*/ 64203 h 433198"/>
                  <a:gd name="connsiteX47" fmla="*/ 69212 w 600619"/>
                  <a:gd name="connsiteY47" fmla="*/ 170034 h 433198"/>
                  <a:gd name="connsiteX48" fmla="*/ 235567 w 600619"/>
                  <a:gd name="connsiteY48" fmla="*/ 240693 h 433198"/>
                  <a:gd name="connsiteX49" fmla="*/ 164945 w 600619"/>
                  <a:gd name="connsiteY49" fmla="*/ 199868 h 433198"/>
                  <a:gd name="connsiteX50" fmla="*/ 146740 w 600619"/>
                  <a:gd name="connsiteY50" fmla="*/ 176000 h 433198"/>
                  <a:gd name="connsiteX51" fmla="*/ 174989 w 600619"/>
                  <a:gd name="connsiteY51" fmla="*/ 163439 h 433198"/>
                  <a:gd name="connsiteX52" fmla="*/ 269152 w 600619"/>
                  <a:gd name="connsiteY52" fmla="*/ 220280 h 433198"/>
                  <a:gd name="connsiteX53" fmla="*/ 280138 w 600619"/>
                  <a:gd name="connsiteY53" fmla="*/ 231899 h 433198"/>
                  <a:gd name="connsiteX54" fmla="*/ 279196 w 600619"/>
                  <a:gd name="connsiteY54" fmla="*/ 219652 h 433198"/>
                  <a:gd name="connsiteX55" fmla="*/ 182208 w 600619"/>
                  <a:gd name="connsiteY55" fmla="*/ 115705 h 433198"/>
                  <a:gd name="connsiteX56" fmla="*/ 88672 w 600619"/>
                  <a:gd name="connsiteY56" fmla="*/ 85243 h 433198"/>
                  <a:gd name="connsiteX57" fmla="*/ 42846 w 600619"/>
                  <a:gd name="connsiteY57" fmla="*/ 64203 h 433198"/>
                  <a:gd name="connsiteX58" fmla="*/ 230545 w 600619"/>
                  <a:gd name="connsiteY58" fmla="*/ 394572 h 433198"/>
                  <a:gd name="connsiteX59" fmla="*/ 372418 w 600619"/>
                  <a:gd name="connsiteY59" fmla="*/ 394572 h 433198"/>
                  <a:gd name="connsiteX60" fmla="*/ 324395 w 600619"/>
                  <a:gd name="connsiteY60" fmla="*/ 358457 h 433198"/>
                  <a:gd name="connsiteX61" fmla="*/ 277627 w 600619"/>
                  <a:gd name="connsiteY61" fmla="*/ 358457 h 433198"/>
                  <a:gd name="connsiteX62" fmla="*/ 230545 w 600619"/>
                  <a:gd name="connsiteY62" fmla="*/ 394572 h 43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0619" h="433198">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grpFill/>
              <a:ln w="3134"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31A3D0AD-93FA-0D4E-05B4-F79E614076DA}"/>
                  </a:ext>
                </a:extLst>
              </p:cNvPr>
              <p:cNvSpPr/>
              <p:nvPr/>
            </p:nvSpPr>
            <p:spPr>
              <a:xfrm>
                <a:off x="8181906" y="5278229"/>
                <a:ext cx="127163" cy="219298"/>
              </a:xfrm>
              <a:custGeom>
                <a:avLst/>
                <a:gdLst>
                  <a:gd name="connsiteX0" fmla="*/ 0 w 127163"/>
                  <a:gd name="connsiteY0" fmla="*/ 19623 h 219298"/>
                  <a:gd name="connsiteX1" fmla="*/ 16322 w 127163"/>
                  <a:gd name="connsiteY1" fmla="*/ 152 h 219298"/>
                  <a:gd name="connsiteX2" fmla="*/ 37665 w 127163"/>
                  <a:gd name="connsiteY2" fmla="*/ 17424 h 219298"/>
                  <a:gd name="connsiteX3" fmla="*/ 51476 w 127163"/>
                  <a:gd name="connsiteY3" fmla="*/ 75522 h 219298"/>
                  <a:gd name="connsiteX4" fmla="*/ 118332 w 127163"/>
                  <a:gd name="connsiteY4" fmla="*/ 184179 h 219298"/>
                  <a:gd name="connsiteX5" fmla="*/ 121471 w 127163"/>
                  <a:gd name="connsiteY5" fmla="*/ 214013 h 219298"/>
                  <a:gd name="connsiteX6" fmla="*/ 92594 w 127163"/>
                  <a:gd name="connsiteY6" fmla="*/ 211501 h 219298"/>
                  <a:gd name="connsiteX7" fmla="*/ 628 w 127163"/>
                  <a:gd name="connsiteY7" fmla="*/ 24647 h 219298"/>
                  <a:gd name="connsiteX8" fmla="*/ 0 w 127163"/>
                  <a:gd name="connsiteY8" fmla="*/ 19623 h 2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63" h="219298">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grpFill/>
              <a:ln w="3134"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42032AEB-3D0E-29E0-F99B-78465249C7BD}"/>
                  </a:ext>
                </a:extLst>
              </p:cNvPr>
              <p:cNvSpPr/>
              <p:nvPr/>
            </p:nvSpPr>
            <p:spPr>
              <a:xfrm>
                <a:off x="8497354" y="5525216"/>
                <a:ext cx="150347" cy="37684"/>
              </a:xfrm>
              <a:custGeom>
                <a:avLst/>
                <a:gdLst>
                  <a:gd name="connsiteX0" fmla="*/ 75017 w 150347"/>
                  <a:gd name="connsiteY0" fmla="*/ 37685 h 37684"/>
                  <a:gd name="connsiteX1" fmla="*/ 22285 w 150347"/>
                  <a:gd name="connsiteY1" fmla="*/ 37685 h 37684"/>
                  <a:gd name="connsiteX2" fmla="*/ 0 w 150347"/>
                  <a:gd name="connsiteY2" fmla="*/ 18842 h 37684"/>
                  <a:gd name="connsiteX3" fmla="*/ 22285 w 150347"/>
                  <a:gd name="connsiteY3" fmla="*/ 0 h 37684"/>
                  <a:gd name="connsiteX4" fmla="*/ 128062 w 150347"/>
                  <a:gd name="connsiteY4" fmla="*/ 0 h 37684"/>
                  <a:gd name="connsiteX5" fmla="*/ 150348 w 150347"/>
                  <a:gd name="connsiteY5" fmla="*/ 18842 h 37684"/>
                  <a:gd name="connsiteX6" fmla="*/ 128062 w 150347"/>
                  <a:gd name="connsiteY6" fmla="*/ 37685 h 37684"/>
                  <a:gd name="connsiteX7" fmla="*/ 75017 w 150347"/>
                  <a:gd name="connsiteY7" fmla="*/ 37685 h 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47" h="37684">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grpFill/>
              <a:ln w="3134"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20646642-2D1A-9D79-E895-4CB530BE5522}"/>
                  </a:ext>
                </a:extLst>
              </p:cNvPr>
              <p:cNvSpPr/>
              <p:nvPr/>
            </p:nvSpPr>
            <p:spPr>
              <a:xfrm>
                <a:off x="8422013" y="5449690"/>
                <a:ext cx="74722" cy="37981"/>
              </a:xfrm>
              <a:custGeom>
                <a:avLst/>
                <a:gdLst>
                  <a:gd name="connsiteX0" fmla="*/ 37047 w 74722"/>
                  <a:gd name="connsiteY0" fmla="*/ 37842 h 37981"/>
                  <a:gd name="connsiteX1" fmla="*/ 18214 w 74722"/>
                  <a:gd name="connsiteY1" fmla="*/ 37842 h 37981"/>
                  <a:gd name="connsiteX2" fmla="*/ 9 w 74722"/>
                  <a:gd name="connsiteY2" fmla="*/ 18685 h 37981"/>
                  <a:gd name="connsiteX3" fmla="*/ 17901 w 74722"/>
                  <a:gd name="connsiteY3" fmla="*/ 471 h 37981"/>
                  <a:gd name="connsiteX4" fmla="*/ 56508 w 74722"/>
                  <a:gd name="connsiteY4" fmla="*/ 471 h 37981"/>
                  <a:gd name="connsiteX5" fmla="*/ 74713 w 74722"/>
                  <a:gd name="connsiteY5" fmla="*/ 19627 h 37981"/>
                  <a:gd name="connsiteX6" fmla="*/ 56821 w 74722"/>
                  <a:gd name="connsiteY6" fmla="*/ 37842 h 37981"/>
                  <a:gd name="connsiteX7" fmla="*/ 37047 w 74722"/>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2" h="37981">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6AE5A4D4-03A6-C1DF-1680-454AACE62CBE}"/>
                  </a:ext>
                </a:extLst>
              </p:cNvPr>
              <p:cNvSpPr/>
              <p:nvPr/>
            </p:nvSpPr>
            <p:spPr>
              <a:xfrm>
                <a:off x="8534705" y="5450021"/>
                <a:ext cx="75017" cy="37667"/>
              </a:xfrm>
              <a:custGeom>
                <a:avLst/>
                <a:gdLst>
                  <a:gd name="connsiteX0" fmla="*/ 38607 w 75017"/>
                  <a:gd name="connsiteY0" fmla="*/ 140 h 37667"/>
                  <a:gd name="connsiteX1" fmla="*/ 57440 w 75017"/>
                  <a:gd name="connsiteY1" fmla="*/ 140 h 37667"/>
                  <a:gd name="connsiteX2" fmla="*/ 75017 w 75017"/>
                  <a:gd name="connsiteY2" fmla="*/ 18668 h 37667"/>
                  <a:gd name="connsiteX3" fmla="*/ 57440 w 75017"/>
                  <a:gd name="connsiteY3" fmla="*/ 37196 h 37667"/>
                  <a:gd name="connsiteX4" fmla="*/ 17577 w 75017"/>
                  <a:gd name="connsiteY4" fmla="*/ 37196 h 37667"/>
                  <a:gd name="connsiteX5" fmla="*/ 0 w 75017"/>
                  <a:gd name="connsiteY5" fmla="*/ 18668 h 37667"/>
                  <a:gd name="connsiteX6" fmla="*/ 17577 w 75017"/>
                  <a:gd name="connsiteY6" fmla="*/ 140 h 37667"/>
                  <a:gd name="connsiteX7" fmla="*/ 38607 w 75017"/>
                  <a:gd name="connsiteY7" fmla="*/ 140 h 3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17" h="3766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grpFill/>
              <a:ln w="3134"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CDBEBF66-E3D6-2EAB-645F-0F94F9CC3777}"/>
                  </a:ext>
                </a:extLst>
              </p:cNvPr>
              <p:cNvSpPr/>
              <p:nvPr/>
            </p:nvSpPr>
            <p:spPr>
              <a:xfrm>
                <a:off x="8647692" y="5449690"/>
                <a:ext cx="74721" cy="37981"/>
              </a:xfrm>
              <a:custGeom>
                <a:avLst/>
                <a:gdLst>
                  <a:gd name="connsiteX0" fmla="*/ 37047 w 74721"/>
                  <a:gd name="connsiteY0" fmla="*/ 37842 h 37981"/>
                  <a:gd name="connsiteX1" fmla="*/ 18214 w 74721"/>
                  <a:gd name="connsiteY1" fmla="*/ 37842 h 37981"/>
                  <a:gd name="connsiteX2" fmla="*/ 9 w 74721"/>
                  <a:gd name="connsiteY2" fmla="*/ 18685 h 37981"/>
                  <a:gd name="connsiteX3" fmla="*/ 17901 w 74721"/>
                  <a:gd name="connsiteY3" fmla="*/ 471 h 37981"/>
                  <a:gd name="connsiteX4" fmla="*/ 56508 w 74721"/>
                  <a:gd name="connsiteY4" fmla="*/ 471 h 37981"/>
                  <a:gd name="connsiteX5" fmla="*/ 74712 w 74721"/>
                  <a:gd name="connsiteY5" fmla="*/ 19627 h 37981"/>
                  <a:gd name="connsiteX6" fmla="*/ 56822 w 74721"/>
                  <a:gd name="connsiteY6" fmla="*/ 37842 h 37981"/>
                  <a:gd name="connsiteX7" fmla="*/ 37047 w 74721"/>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1" h="3798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grpFill/>
              <a:ln w="3134"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6C5CC94F-F506-5CE0-AB73-B1920AAB950E}"/>
                  </a:ext>
                </a:extLst>
              </p:cNvPr>
              <p:cNvSpPr/>
              <p:nvPr/>
            </p:nvSpPr>
            <p:spPr>
              <a:xfrm>
                <a:off x="8572048" y="4547298"/>
                <a:ext cx="56201" cy="37920"/>
              </a:xfrm>
              <a:custGeom>
                <a:avLst/>
                <a:gdLst>
                  <a:gd name="connsiteX0" fmla="*/ 28886 w 56201"/>
                  <a:gd name="connsiteY0" fmla="*/ 0 h 37920"/>
                  <a:gd name="connsiteX1" fmla="*/ 35791 w 56201"/>
                  <a:gd name="connsiteY1" fmla="*/ 0 h 37920"/>
                  <a:gd name="connsiteX2" fmla="*/ 56193 w 56201"/>
                  <a:gd name="connsiteY2" fmla="*/ 18214 h 37920"/>
                  <a:gd name="connsiteX3" fmla="*/ 35791 w 56201"/>
                  <a:gd name="connsiteY3" fmla="*/ 37685 h 37920"/>
                  <a:gd name="connsiteX4" fmla="*/ 20411 w 56201"/>
                  <a:gd name="connsiteY4" fmla="*/ 37685 h 37920"/>
                  <a:gd name="connsiteX5" fmla="*/ 9 w 56201"/>
                  <a:gd name="connsiteY5" fmla="*/ 18214 h 37920"/>
                  <a:gd name="connsiteX6" fmla="*/ 20411 w 56201"/>
                  <a:gd name="connsiteY6" fmla="*/ 0 h 37920"/>
                  <a:gd name="connsiteX7" fmla="*/ 28886 w 56201"/>
                  <a:gd name="connsiteY7" fmla="*/ 0 h 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1" h="37920">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grpFill/>
              <a:ln w="3134"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6A430B7F-8D88-AA40-908E-81BD4E301CBE}"/>
                  </a:ext>
                </a:extLst>
              </p:cNvPr>
              <p:cNvSpPr/>
              <p:nvPr/>
            </p:nvSpPr>
            <p:spPr>
              <a:xfrm>
                <a:off x="8384043" y="4622196"/>
                <a:ext cx="56184" cy="37981"/>
              </a:xfrm>
              <a:custGeom>
                <a:avLst/>
                <a:gdLst>
                  <a:gd name="connsiteX0" fmla="*/ 27307 w 56184"/>
                  <a:gd name="connsiteY0" fmla="*/ 37842 h 37981"/>
                  <a:gd name="connsiteX1" fmla="*/ 17891 w 56184"/>
                  <a:gd name="connsiteY1" fmla="*/ 37842 h 37981"/>
                  <a:gd name="connsiteX2" fmla="*/ 0 w 56184"/>
                  <a:gd name="connsiteY2" fmla="*/ 19313 h 37981"/>
                  <a:gd name="connsiteX3" fmla="*/ 17263 w 56184"/>
                  <a:gd name="connsiteY3" fmla="*/ 471 h 37981"/>
                  <a:gd name="connsiteX4" fmla="*/ 38293 w 56184"/>
                  <a:gd name="connsiteY4" fmla="*/ 471 h 37981"/>
                  <a:gd name="connsiteX5" fmla="*/ 56184 w 56184"/>
                  <a:gd name="connsiteY5" fmla="*/ 18685 h 37981"/>
                  <a:gd name="connsiteX6" fmla="*/ 38921 w 56184"/>
                  <a:gd name="connsiteY6" fmla="*/ 37528 h 37981"/>
                  <a:gd name="connsiteX7" fmla="*/ 27307 w 56184"/>
                  <a:gd name="connsiteY7" fmla="*/ 37842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981">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grpFill/>
              <a:ln w="3134"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92F211EB-93CE-7AE2-AA09-821BB677A37B}"/>
                  </a:ext>
                </a:extLst>
              </p:cNvPr>
              <p:cNvSpPr/>
              <p:nvPr/>
            </p:nvSpPr>
            <p:spPr>
              <a:xfrm>
                <a:off x="8497031" y="4622432"/>
                <a:ext cx="56514" cy="37745"/>
              </a:xfrm>
              <a:custGeom>
                <a:avLst/>
                <a:gdLst>
                  <a:gd name="connsiteX0" fmla="*/ 27630 w 56514"/>
                  <a:gd name="connsiteY0" fmla="*/ 37606 h 37745"/>
                  <a:gd name="connsiteX1" fmla="*/ 20724 w 56514"/>
                  <a:gd name="connsiteY1" fmla="*/ 37606 h 37745"/>
                  <a:gd name="connsiteX2" fmla="*/ 8 w 56514"/>
                  <a:gd name="connsiteY2" fmla="*/ 18450 h 37745"/>
                  <a:gd name="connsiteX3" fmla="*/ 20411 w 56514"/>
                  <a:gd name="connsiteY3" fmla="*/ 236 h 37745"/>
                  <a:gd name="connsiteX4" fmla="*/ 35791 w 56514"/>
                  <a:gd name="connsiteY4" fmla="*/ 236 h 37745"/>
                  <a:gd name="connsiteX5" fmla="*/ 56507 w 56514"/>
                  <a:gd name="connsiteY5" fmla="*/ 19392 h 37745"/>
                  <a:gd name="connsiteX6" fmla="*/ 36104 w 56514"/>
                  <a:gd name="connsiteY6" fmla="*/ 37606 h 37745"/>
                  <a:gd name="connsiteX7" fmla="*/ 27630 w 56514"/>
                  <a:gd name="connsiteY7" fmla="*/ 37606 h 3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4" h="37745">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grpFill/>
              <a:ln w="3134"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61D8300E-6E3B-7C7D-9CD0-E1AD589211C0}"/>
                  </a:ext>
                </a:extLst>
              </p:cNvPr>
              <p:cNvSpPr/>
              <p:nvPr/>
            </p:nvSpPr>
            <p:spPr>
              <a:xfrm>
                <a:off x="8609999" y="4622275"/>
                <a:ext cx="56229" cy="38042"/>
              </a:xfrm>
              <a:custGeom>
                <a:avLst/>
                <a:gdLst>
                  <a:gd name="connsiteX0" fmla="*/ 27344 w 56229"/>
                  <a:gd name="connsiteY0" fmla="*/ 37763 h 38042"/>
                  <a:gd name="connsiteX1" fmla="*/ 16672 w 56229"/>
                  <a:gd name="connsiteY1" fmla="*/ 37763 h 38042"/>
                  <a:gd name="connsiteX2" fmla="*/ 37 w 56229"/>
                  <a:gd name="connsiteY2" fmla="*/ 19549 h 38042"/>
                  <a:gd name="connsiteX3" fmla="*/ 16986 w 56229"/>
                  <a:gd name="connsiteY3" fmla="*/ 393 h 38042"/>
                  <a:gd name="connsiteX4" fmla="*/ 35819 w 56229"/>
                  <a:gd name="connsiteY4" fmla="*/ 79 h 38042"/>
                  <a:gd name="connsiteX5" fmla="*/ 56221 w 56229"/>
                  <a:gd name="connsiteY5" fmla="*/ 18293 h 38042"/>
                  <a:gd name="connsiteX6" fmla="*/ 35505 w 56229"/>
                  <a:gd name="connsiteY6" fmla="*/ 37449 h 38042"/>
                  <a:gd name="connsiteX7" fmla="*/ 27344 w 56229"/>
                  <a:gd name="connsiteY7" fmla="*/ 37763 h 38042"/>
                  <a:gd name="connsiteX8" fmla="*/ 27344 w 56229"/>
                  <a:gd name="connsiteY8" fmla="*/ 37763 h 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29" h="38042">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grpFill/>
              <a:ln w="3134"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47E0A130-BDEF-5C95-84F6-D67A4C29EF35}"/>
                  </a:ext>
                </a:extLst>
              </p:cNvPr>
              <p:cNvSpPr/>
              <p:nvPr/>
            </p:nvSpPr>
            <p:spPr>
              <a:xfrm>
                <a:off x="8722718" y="4622528"/>
                <a:ext cx="56184" cy="37649"/>
              </a:xfrm>
              <a:custGeom>
                <a:avLst/>
                <a:gdLst>
                  <a:gd name="connsiteX0" fmla="*/ 28249 w 56184"/>
                  <a:gd name="connsiteY0" fmla="*/ 140 h 37649"/>
                  <a:gd name="connsiteX1" fmla="*/ 32957 w 56184"/>
                  <a:gd name="connsiteY1" fmla="*/ 140 h 37649"/>
                  <a:gd name="connsiteX2" fmla="*/ 56184 w 56184"/>
                  <a:gd name="connsiteY2" fmla="*/ 18982 h 37649"/>
                  <a:gd name="connsiteX3" fmla="*/ 32643 w 56184"/>
                  <a:gd name="connsiteY3" fmla="*/ 37510 h 37649"/>
                  <a:gd name="connsiteX4" fmla="*/ 19774 w 56184"/>
                  <a:gd name="connsiteY4" fmla="*/ 37510 h 37649"/>
                  <a:gd name="connsiteX5" fmla="*/ 0 w 56184"/>
                  <a:gd name="connsiteY5" fmla="*/ 18668 h 37649"/>
                  <a:gd name="connsiteX6" fmla="*/ 20088 w 56184"/>
                  <a:gd name="connsiteY6" fmla="*/ 140 h 37649"/>
                  <a:gd name="connsiteX7" fmla="*/ 28249 w 56184"/>
                  <a:gd name="connsiteY7" fmla="*/ 140 h 3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84" h="37649">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grpFill/>
              <a:ln w="3134"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F89CE1FD-9BE8-71AE-50DF-B6A34F8D89F2}"/>
                  </a:ext>
                </a:extLst>
              </p:cNvPr>
              <p:cNvSpPr/>
              <p:nvPr/>
            </p:nvSpPr>
            <p:spPr>
              <a:xfrm>
                <a:off x="8929564" y="5318578"/>
                <a:ext cx="300931" cy="263164"/>
              </a:xfrm>
              <a:custGeom>
                <a:avLst/>
                <a:gdLst>
                  <a:gd name="connsiteX0" fmla="*/ 150348 w 300931"/>
                  <a:gd name="connsiteY0" fmla="*/ 263165 h 263164"/>
                  <a:gd name="connsiteX1" fmla="*/ 59951 w 300931"/>
                  <a:gd name="connsiteY1" fmla="*/ 263165 h 263164"/>
                  <a:gd name="connsiteX2" fmla="*/ 0 w 300931"/>
                  <a:gd name="connsiteY2" fmla="*/ 203812 h 263164"/>
                  <a:gd name="connsiteX3" fmla="*/ 0 w 300931"/>
                  <a:gd name="connsiteY3" fmla="*/ 59354 h 263164"/>
                  <a:gd name="connsiteX4" fmla="*/ 58695 w 300931"/>
                  <a:gd name="connsiteY4" fmla="*/ 0 h 263164"/>
                  <a:gd name="connsiteX5" fmla="*/ 242000 w 300931"/>
                  <a:gd name="connsiteY5" fmla="*/ 0 h 263164"/>
                  <a:gd name="connsiteX6" fmla="*/ 300696 w 300931"/>
                  <a:gd name="connsiteY6" fmla="*/ 58097 h 263164"/>
                  <a:gd name="connsiteX7" fmla="*/ 300696 w 300931"/>
                  <a:gd name="connsiteY7" fmla="*/ 205068 h 263164"/>
                  <a:gd name="connsiteX8" fmla="*/ 242000 w 300931"/>
                  <a:gd name="connsiteY8" fmla="*/ 263165 h 263164"/>
                  <a:gd name="connsiteX9" fmla="*/ 150348 w 300931"/>
                  <a:gd name="connsiteY9" fmla="*/ 263165 h 263164"/>
                  <a:gd name="connsiteX10" fmla="*/ 150348 w 300931"/>
                  <a:gd name="connsiteY10" fmla="*/ 37371 h 263164"/>
                  <a:gd name="connsiteX11" fmla="*/ 61206 w 300931"/>
                  <a:gd name="connsiteY11" fmla="*/ 37371 h 263164"/>
                  <a:gd name="connsiteX12" fmla="*/ 37665 w 300931"/>
                  <a:gd name="connsiteY12" fmla="*/ 60924 h 263164"/>
                  <a:gd name="connsiteX13" fmla="*/ 37665 w 300931"/>
                  <a:gd name="connsiteY13" fmla="*/ 201927 h 263164"/>
                  <a:gd name="connsiteX14" fmla="*/ 61206 w 300931"/>
                  <a:gd name="connsiteY14" fmla="*/ 225480 h 263164"/>
                  <a:gd name="connsiteX15" fmla="*/ 239803 w 300931"/>
                  <a:gd name="connsiteY15" fmla="*/ 225480 h 263164"/>
                  <a:gd name="connsiteX16" fmla="*/ 263344 w 300931"/>
                  <a:gd name="connsiteY16" fmla="*/ 201927 h 263164"/>
                  <a:gd name="connsiteX17" fmla="*/ 263344 w 300931"/>
                  <a:gd name="connsiteY17" fmla="*/ 60924 h 263164"/>
                  <a:gd name="connsiteX18" fmla="*/ 239803 w 300931"/>
                  <a:gd name="connsiteY18" fmla="*/ 37371 h 263164"/>
                  <a:gd name="connsiteX19" fmla="*/ 150348 w 300931"/>
                  <a:gd name="connsiteY19" fmla="*/ 37371 h 26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931" h="263164">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grpFill/>
              <a:ln w="31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8285645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108964"/>
            <a:ext cx="11027739" cy="4995245"/>
          </a:xfrm>
        </p:spPr>
        <p:txBody>
          <a:bodyPr/>
          <a:lstStyle/>
          <a:p>
            <a:pPr marL="1249363" indent="-1249363" algn="l" rtl="0"/>
            <a:r>
              <a:rPr lang="en-IE" sz="1800" b="1" dirty="0"/>
              <a:t>Dyrke motion:</a:t>
            </a:r>
            <a:r>
              <a:rPr lang="en-IE" sz="1800" dirty="0"/>
              <a:t>Find ud af, hvordan du laver et "lasagne"-komposteringsbed.</a:t>
            </a:r>
          </a:p>
          <a:p>
            <a:pPr marL="1249363" indent="-1249363" algn="l" rtl="0"/>
            <a:r>
              <a:rPr lang="en-IE" sz="1800" b="1" dirty="0"/>
              <a:t>Hjemmesider</a:t>
            </a:r>
            <a:r>
              <a:rPr lang="en-IE" sz="1800" dirty="0"/>
              <a:t>: Håndtering af madtab og madspild: En tredobbelt vindermulighed</a:t>
            </a:r>
            <a:r>
              <a:rPr lang="en-IE" sz="1800" dirty="0">
                <a:solidFill>
                  <a:srgbClr val="87AF3F"/>
                </a:solidFill>
                <a:hlinkClick r:id="rId2">
                  <a:extLst>
                    <a:ext uri="{A12FA001-AC4F-418D-AE19-62706E023703}">
                      <ahyp:hlinkClr xmlns:ahyp="http://schemas.microsoft.com/office/drawing/2018/hyperlinkcolor" val="tx"/>
                    </a:ext>
                  </a:extLst>
                </a:hlinkClick>
              </a:rPr>
              <a:t>https://www.fao.org/newsroom/detail/FAO-UNEP-agriculture-environment-food-loss-waste-day-2022/da</a:t>
            </a:r>
            <a:r>
              <a:rPr lang="en-IE" sz="1800" dirty="0">
                <a:solidFill>
                  <a:srgbClr val="87AF3F"/>
                </a:solidFill>
              </a:rPr>
              <a:t>. Bokashi vs kompost:</a:t>
            </a:r>
            <a:r>
              <a:rPr lang="en-IE" sz="1800" dirty="0">
                <a:solidFill>
                  <a:srgbClr val="87AF3F"/>
                </a:solidFill>
                <a:hlinkClick r:id="rId3">
                  <a:extLst>
                    <a:ext uri="{A12FA001-AC4F-418D-AE19-62706E023703}">
                      <ahyp:hlinkClr xmlns:ahyp="http://schemas.microsoft.com/office/drawing/2018/hyperlinkcolor" val="tx"/>
                    </a:ext>
                  </a:extLst>
                </a:hlinkClick>
              </a:rPr>
              <a:t>https://thepotagerproject.com/bokashi-vs-compost/</a:t>
            </a:r>
            <a:r>
              <a:rPr lang="en-IE" sz="1800" dirty="0">
                <a:solidFill>
                  <a:srgbClr val="87AF3F"/>
                </a:solidFill>
              </a:rPr>
              <a:t>.</a:t>
            </a:r>
          </a:p>
          <a:p>
            <a:pPr marL="1249363" indent="-1249363" algn="l" rtl="0"/>
            <a:r>
              <a:rPr lang="en-IE" sz="1800" dirty="0">
                <a:solidFill>
                  <a:srgbClr val="87AF3F"/>
                </a:solidFill>
              </a:rPr>
              <a:t> </a:t>
            </a:r>
            <a:r>
              <a:rPr lang="en-IE" sz="1800" dirty="0" err="1"/>
              <a:t>Joraform</a:t>
            </a:r>
            <a:r>
              <a:rPr lang="en-IE" sz="1800" dirty="0"/>
              <a:t>kommercielt komponeringssystem:</a:t>
            </a:r>
            <a:r>
              <a:rPr lang="en-IE" sz="1800" dirty="0">
                <a:solidFill>
                  <a:srgbClr val="87AF3F"/>
                </a:solidFill>
                <a:hlinkClick r:id="rId4">
                  <a:extLst>
                    <a:ext uri="{A12FA001-AC4F-418D-AE19-62706E023703}">
                      <ahyp:hlinkClr xmlns:ahyp="http://schemas.microsoft.com/office/drawing/2018/hyperlinkcolor" val="tx"/>
                    </a:ext>
                  </a:extLst>
                </a:hlinkClick>
              </a:rPr>
              <a:t>https://www.quickcrop.ie/products/joraform-jk5100.html</a:t>
            </a:r>
            <a:r>
              <a:rPr lang="en-IE" sz="1800" dirty="0">
                <a:solidFill>
                  <a:srgbClr val="87AF3F"/>
                </a:solidFill>
              </a:rPr>
              <a:t> </a:t>
            </a:r>
          </a:p>
          <a:p>
            <a:pPr marL="1249363" indent="-1249363" algn="l" rtl="0"/>
            <a:r>
              <a:rPr lang="en-IE" sz="1800" dirty="0">
                <a:solidFill>
                  <a:srgbClr val="87AF3F"/>
                </a:solidFill>
              </a:rPr>
              <a:t> </a:t>
            </a:r>
            <a:r>
              <a:rPr lang="en-IE" sz="1800" dirty="0"/>
              <a:t>USEPA Grundlæggende information om anaerob fordøjelse</a:t>
            </a:r>
            <a:r>
              <a:rPr lang="en-IE" sz="1800" dirty="0">
                <a:solidFill>
                  <a:srgbClr val="87AF3F"/>
                </a:solidFill>
                <a:hlinkClick r:id="rId5">
                  <a:extLst>
                    <a:ext uri="{A12FA001-AC4F-418D-AE19-62706E023703}">
                      <ahyp:hlinkClr xmlns:ahyp="http://schemas.microsoft.com/office/drawing/2018/hyperlinkcolor" val="tx"/>
                    </a:ext>
                  </a:extLst>
                </a:hlinkClick>
              </a:rPr>
              <a:t>https://www.epa.gov/anaerobic-digestion/basic-information-about-anaerobic-digestion-ad#:~:text=The%20material%20that%20is%20left,used%20as%20fertilizer%20for%20crops</a:t>
            </a:r>
            <a:r>
              <a:rPr lang="en-IE" sz="1800" dirty="0">
                <a:solidFill>
                  <a:srgbClr val="87AF3F"/>
                </a:solidFill>
              </a:rPr>
              <a:t>.</a:t>
            </a:r>
          </a:p>
          <a:p>
            <a:pPr marL="1249363" indent="-1249363" algn="l" rtl="0"/>
            <a:r>
              <a:rPr lang="en-IE" sz="1800" b="1" dirty="0"/>
              <a:t>Youtube</a:t>
            </a:r>
            <a:r>
              <a:rPr lang="en-IE" sz="1800" dirty="0"/>
              <a:t>: CUSP kompostering:</a:t>
            </a:r>
            <a:r>
              <a:rPr lang="en-IE" sz="1800" dirty="0">
                <a:solidFill>
                  <a:srgbClr val="87AF3F"/>
                </a:solidFill>
                <a:hlinkClick r:id="rId6">
                  <a:extLst>
                    <a:ext uri="{A12FA001-AC4F-418D-AE19-62706E023703}">
                      <ahyp:hlinkClr xmlns:ahyp="http://schemas.microsoft.com/office/drawing/2018/hyperlinkcolor" val="tx"/>
                    </a:ext>
                  </a:extLst>
                </a:hlinkClick>
              </a:rPr>
              <a:t>https://www.youtube.com/watch?v=aahihueN_BA</a:t>
            </a:r>
            <a:r>
              <a:rPr lang="en-IE" sz="1800" dirty="0">
                <a:solidFill>
                  <a:srgbClr val="87AF3F"/>
                </a:solidFill>
              </a:rPr>
              <a:t>;</a:t>
            </a:r>
          </a:p>
          <a:p>
            <a:pPr marL="1249363" indent="-1249363" algn="l" rtl="0"/>
            <a:r>
              <a:rPr lang="en-IE" sz="1800" dirty="0">
                <a:solidFill>
                  <a:srgbClr val="87AF3F"/>
                </a:solidFill>
              </a:rPr>
              <a:t> </a:t>
            </a:r>
            <a:r>
              <a:rPr lang="en-IE" sz="1800" dirty="0" err="1"/>
              <a:t>Joraform</a:t>
            </a:r>
            <a:r>
              <a:rPr lang="en-IE" sz="1800" dirty="0"/>
              <a:t>JK 5100 Easy Compost</a:t>
            </a:r>
            <a:r>
              <a:rPr lang="en-IE" sz="1800" dirty="0">
                <a:solidFill>
                  <a:srgbClr val="87AF3F"/>
                </a:solidFill>
                <a:hlinkClick r:id="rId7">
                  <a:extLst>
                    <a:ext uri="{A12FA001-AC4F-418D-AE19-62706E023703}">
                      <ahyp:hlinkClr xmlns:ahyp="http://schemas.microsoft.com/office/drawing/2018/hyperlinkcolor" val="tx"/>
                    </a:ext>
                  </a:extLst>
                </a:hlinkClick>
              </a:rPr>
              <a:t>https://www.youtube.com/watch?v=jhR5-jrbJDU</a:t>
            </a:r>
            <a:r>
              <a:rPr lang="en-IE" sz="1800" dirty="0">
                <a:solidFill>
                  <a:srgbClr val="87AF3F"/>
                </a:solidFill>
              </a:rPr>
              <a:t> </a:t>
            </a:r>
          </a:p>
          <a:p>
            <a:pPr marL="1249363" indent="-1249363" algn="l" rtl="0"/>
            <a:r>
              <a:rPr lang="en-IE" sz="1800" b="1" dirty="0"/>
              <a:t>Casestudie</a:t>
            </a:r>
            <a:r>
              <a:rPr lang="en-IE" sz="1800" dirty="0"/>
              <a:t>: Kork Byjord;</a:t>
            </a:r>
            <a:r>
              <a:rPr lang="en-IE" sz="1800" dirty="0" err="1"/>
              <a:t>L'ilo</a:t>
            </a:r>
            <a:r>
              <a:rPr lang="en-IE" sz="1800" dirty="0"/>
              <a:t>; Phares</a:t>
            </a:r>
            <a:r>
              <a:rPr lang="en-IE" sz="1800" b="1" dirty="0"/>
              <a:t>Ny byhandelsblad</a:t>
            </a:r>
            <a:r>
              <a:rPr lang="en-IE" sz="1800" dirty="0"/>
              <a:t>: Soil Maker; Indsamlings- og komposteringsmægler;</a:t>
            </a:r>
          </a:p>
          <a:p>
            <a:pPr marL="1249363" indent="-1249363" algn="l" rtl="0"/>
            <a:r>
              <a:rPr lang="en-IE" sz="1800" b="1" dirty="0"/>
              <a:t>Offentliggørelse</a:t>
            </a:r>
            <a:r>
              <a:rPr lang="en-IE" sz="1800" dirty="0"/>
              <a:t>:</a:t>
            </a:r>
            <a:r>
              <a:rPr lang="en-IE" sz="1800" dirty="0" err="1"/>
              <a:t>Salihoglu</a:t>
            </a:r>
            <a:r>
              <a:rPr lang="en-IE" sz="1800" dirty="0"/>
              <a:t>G. et al. 2018. Madtab og affaldshåndtering i Tyrkiet. Bioresource Technology bind 248. s. 88-99.</a:t>
            </a:r>
            <a:r>
              <a:rPr lang="en-IE" sz="1800" dirty="0" err="1"/>
              <a:t>Merfield</a:t>
            </a:r>
            <a:r>
              <a:rPr lang="en-IE" sz="1800" dirty="0"/>
              <a:t>, CN (2013). Behandling af "affald" fra madlavning ved Bokashi-fermentering vs. kompostering til anvendelse af afgrødejord: En gennemførligheds- og omfangsgennemgang. Lincoln, New Zealand: BHU Future Farming Centre: 23</a:t>
            </a:r>
          </a:p>
          <a:p>
            <a:pPr marL="1249363" indent="-1249363" algn="l" rtl="0"/>
            <a:r>
              <a:rPr lang="en-IE" sz="1800" dirty="0"/>
              <a:t>Croker, C. 2014. Aerob kompostering og anaerob fordøjelse.</a:t>
            </a:r>
            <a:r>
              <a:rPr lang="en-IE" sz="1800" dirty="0">
                <a:hlinkClick r:id="rId8"/>
              </a:rPr>
              <a:t>https://www.biocycle.netaerobic-composting-and-anaerobic</a:t>
            </a:r>
            <a:r>
              <a:rPr lang="en-IE" sz="1800" dirty="0"/>
              <a:t>-fordøjelse/#:~:text=Kompostering%20systemer%20brug%20bakterier%2C%20svampe,%2Dproducerer%20mikrober%20(metanogener).</a:t>
            </a:r>
          </a:p>
          <a:p>
            <a:pPr marL="1249363" indent="-1249363" algn="l" rtl="0"/>
            <a:endParaRPr lang="en-IE" sz="1800" dirty="0"/>
          </a:p>
          <a:p>
            <a:pPr marL="1249363" indent="-1249363"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249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0" y="1700442"/>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2" y="614086"/>
            <a:ext cx="2471363" cy="1421237"/>
          </a:xfrm>
        </p:spPr>
        <p:txBody>
          <a:bodyPr/>
          <a:lstStyle/>
          <a:p>
            <a:pPr algn="l" rtl="0">
              <a:lnSpc>
                <a:spcPts val="3720"/>
              </a:lnSpc>
              <a:spcBef>
                <a:spcPts val="0"/>
              </a:spcBef>
            </a:pPr>
            <a:r>
              <a:rPr lang="en-US" dirty="0">
                <a:solidFill>
                  <a:schemeClr val="bg1"/>
                </a:solidFill>
              </a:rPr>
              <a:t>4.5 Cirkulær økonomi:</a:t>
            </a:r>
          </a:p>
          <a:p>
            <a:pPr algn="l" rtl="0">
              <a:lnSpc>
                <a:spcPts val="3720"/>
              </a:lnSpc>
              <a:spcBef>
                <a:spcPts val="0"/>
              </a:spcBef>
            </a:pPr>
            <a:endParaRPr lang="en-US" dirty="0">
              <a:solidFill>
                <a:schemeClr val="bg1"/>
              </a:solidFill>
            </a:endParaRPr>
          </a:p>
          <a:p>
            <a:pPr algn="l" rtl="0">
              <a:lnSpc>
                <a:spcPts val="3720"/>
              </a:lnSpc>
              <a:spcBef>
                <a:spcPts val="0"/>
              </a:spcBef>
            </a:pPr>
            <a:r>
              <a:rPr lang="en-US" dirty="0">
                <a:solidFill>
                  <a:schemeClr val="bg1"/>
                </a:solidFill>
              </a:rPr>
              <a:t>Upcycling – en kreativ proces</a:t>
            </a:r>
          </a:p>
          <a:p>
            <a:pPr algn="l" rtl="0">
              <a:lnSpc>
                <a:spcPts val="3720"/>
              </a:lnSpc>
              <a:spcBef>
                <a:spcPts val="0"/>
              </a:spcBef>
            </a:pPr>
            <a:endParaRPr lang="en-US" dirty="0">
              <a:solidFill>
                <a:schemeClr val="bg1"/>
              </a:solidFill>
            </a:endParaRPr>
          </a:p>
        </p:txBody>
      </p:sp>
      <p:pic>
        <p:nvPicPr>
          <p:cNvPr id="7" name="Picture 6">
            <a:extLst>
              <a:ext uri="{FF2B5EF4-FFF2-40B4-BE49-F238E27FC236}">
                <a16:creationId xmlns:a16="http://schemas.microsoft.com/office/drawing/2014/main" id="{E86490F4-D6F5-AE0D-72DB-75902F982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4572" y="3678248"/>
            <a:ext cx="1932753" cy="2607092"/>
          </a:xfrm>
          <a:prstGeom prst="rect">
            <a:avLst/>
          </a:prstGeom>
        </p:spPr>
      </p:pic>
      <p:pic>
        <p:nvPicPr>
          <p:cNvPr id="8" name="Picture 7">
            <a:extLst>
              <a:ext uri="{FF2B5EF4-FFF2-40B4-BE49-F238E27FC236}">
                <a16:creationId xmlns:a16="http://schemas.microsoft.com/office/drawing/2014/main" id="{7870CC94-4BD1-98EC-F487-4735879948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8661" y="256828"/>
            <a:ext cx="4271616" cy="2887228"/>
          </a:xfrm>
          <a:prstGeom prst="rect">
            <a:avLst/>
          </a:prstGeom>
        </p:spPr>
      </p:pic>
      <p:pic>
        <p:nvPicPr>
          <p:cNvPr id="9" name="Picture 8">
            <a:extLst>
              <a:ext uri="{FF2B5EF4-FFF2-40B4-BE49-F238E27FC236}">
                <a16:creationId xmlns:a16="http://schemas.microsoft.com/office/drawing/2014/main" id="{EEF39FDE-ADD0-6E18-8827-63B2060A71D5}"/>
              </a:ext>
            </a:extLst>
          </p:cNvPr>
          <p:cNvPicPr>
            <a:picLocks noChangeAspect="1"/>
          </p:cNvPicPr>
          <p:nvPr/>
        </p:nvPicPr>
        <p:blipFill>
          <a:blip r:embed="rId4"/>
          <a:stretch>
            <a:fillRect/>
          </a:stretch>
        </p:blipFill>
        <p:spPr>
          <a:xfrm>
            <a:off x="9477359" y="518338"/>
            <a:ext cx="2245003" cy="2364207"/>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l="4591" t="16872"/>
          <a:stretch/>
        </p:blipFill>
        <p:spPr>
          <a:xfrm>
            <a:off x="6830470" y="3216676"/>
            <a:ext cx="5297121" cy="3068664"/>
          </a:xfrm>
          <a:prstGeom prst="rect">
            <a:avLst/>
          </a:prstGeom>
        </p:spPr>
      </p:pic>
    </p:spTree>
    <p:extLst>
      <p:ext uri="{BB962C8B-B14F-4D97-AF65-F5344CB8AC3E}">
        <p14:creationId xmlns:p14="http://schemas.microsoft.com/office/powerpoint/2010/main" val="1625141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4055558" y="487477"/>
            <a:ext cx="7591009" cy="5959818"/>
          </a:xfrm>
        </p:spPr>
        <p:txBody>
          <a:bodyPr/>
          <a:lstStyle/>
          <a:p>
            <a:pPr marL="15875" indent="-15875" algn="l" rtl="0"/>
            <a:r>
              <a:rPr lang="en-IE" b="1" dirty="0">
                <a:solidFill>
                  <a:srgbClr val="424242"/>
                </a:solidFill>
              </a:rPr>
              <a:t>Upcycling</a:t>
            </a:r>
            <a:r>
              <a:rPr lang="en-IE" dirty="0">
                <a:solidFill>
                  <a:srgbClr val="424242"/>
                </a:solidFill>
              </a:rPr>
              <a:t>er en komponent i den cirkulære økonomi-model, som har til formål at afkoble økonomisk vækst fra ressourceforbrug og affaldsproduktion.</a:t>
            </a:r>
          </a:p>
          <a:p>
            <a:pPr marL="15875" indent="-15875" algn="l" rtl="0"/>
            <a:endParaRPr lang="en-IE" dirty="0">
              <a:solidFill>
                <a:srgbClr val="424242"/>
              </a:solidFill>
            </a:endParaRPr>
          </a:p>
          <a:p>
            <a:pPr marL="15875" indent="-15875" algn="l" rtl="0"/>
            <a:r>
              <a:rPr lang="en-IE" b="1" dirty="0">
                <a:solidFill>
                  <a:srgbClr val="424242"/>
                </a:solidFill>
              </a:rPr>
              <a:t>Genbrug vs Upcycling</a:t>
            </a:r>
            <a:r>
              <a:rPr lang="en-IE" dirty="0">
                <a:solidFill>
                  <a:srgbClr val="424242"/>
                </a:solidFill>
              </a:rPr>
              <a:t>: Genbrug involverer</a:t>
            </a:r>
            <a:r>
              <a:rPr lang="en-IE" b="1" dirty="0">
                <a:solidFill>
                  <a:srgbClr val="424242"/>
                </a:solidFill>
              </a:rPr>
              <a:t>ødelæggelse</a:t>
            </a:r>
            <a:r>
              <a:rPr lang="en-IE" dirty="0">
                <a:solidFill>
                  <a:srgbClr val="424242"/>
                </a:solidFill>
              </a:rPr>
              <a:t>af affald for at skabe noget nyt, hvorimod upcycling tager affald og skaber noget nyt og nyttigt af det i sin nuværende tilstand. Ved upcycling bibeholdes den oprindelige form og genstanden er genkendelig, det kan ses hvad det har været og også hvad det er blevet til. For eksempel kan et syltetøjsglas genbruges til en glasflaske, eller opryddes til et skrivebord, en make-up børsteholder, en lysestage osv. Andre upcycling-ideer inkluderer at lave punge af sodavandsdåser, ringtræk; møbler fra kasser; legetøj fra gammelt tøj – listen er uendelig!</a:t>
            </a: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0" y="1700442"/>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2" y="614086"/>
            <a:ext cx="2471363" cy="1421237"/>
          </a:xfrm>
        </p:spPr>
        <p:txBody>
          <a:bodyPr/>
          <a:lstStyle/>
          <a:p>
            <a:pPr algn="l" rtl="0">
              <a:lnSpc>
                <a:spcPts val="3720"/>
              </a:lnSpc>
              <a:spcBef>
                <a:spcPts val="0"/>
              </a:spcBef>
            </a:pPr>
            <a:r>
              <a:rPr lang="en-US" dirty="0">
                <a:solidFill>
                  <a:schemeClr val="bg1"/>
                </a:solidFill>
              </a:rPr>
              <a:t>4.5 Cirkulær økonomi:</a:t>
            </a:r>
          </a:p>
          <a:p>
            <a:pPr algn="l" rtl="0">
              <a:lnSpc>
                <a:spcPts val="3720"/>
              </a:lnSpc>
              <a:spcBef>
                <a:spcPts val="0"/>
              </a:spcBef>
            </a:pPr>
            <a:endParaRPr lang="en-US" dirty="0">
              <a:solidFill>
                <a:schemeClr val="bg1"/>
              </a:solidFill>
            </a:endParaRPr>
          </a:p>
          <a:p>
            <a:pPr algn="l" rtl="0">
              <a:lnSpc>
                <a:spcPts val="3720"/>
              </a:lnSpc>
              <a:spcBef>
                <a:spcPts val="0"/>
              </a:spcBef>
            </a:pPr>
            <a:r>
              <a:rPr lang="en-US" dirty="0">
                <a:solidFill>
                  <a:schemeClr val="bg1"/>
                </a:solidFill>
              </a:rPr>
              <a:t>Upcycling – en kreativ proces</a:t>
            </a:r>
          </a:p>
          <a:p>
            <a:pPr algn="l" rtl="0">
              <a:lnSpc>
                <a:spcPts val="3720"/>
              </a:lnSpc>
              <a:spcBef>
                <a:spcPts val="0"/>
              </a:spcBef>
            </a:pPr>
            <a:endParaRPr lang="en-US" dirty="0">
              <a:solidFill>
                <a:schemeClr val="bg1"/>
              </a:solidFill>
            </a:endParaRPr>
          </a:p>
        </p:txBody>
      </p:sp>
    </p:spTree>
    <p:extLst>
      <p:ext uri="{BB962C8B-B14F-4D97-AF65-F5344CB8AC3E}">
        <p14:creationId xmlns:p14="http://schemas.microsoft.com/office/powerpoint/2010/main" val="16873596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51D3FA1-3C73-0F2B-66AF-7EF9EAD76457}"/>
              </a:ext>
            </a:extLst>
          </p:cNvPr>
          <p:cNvSpPr>
            <a:spLocks noGrp="1"/>
          </p:cNvSpPr>
          <p:nvPr>
            <p:ph type="body" sz="quarter" idx="18"/>
          </p:nvPr>
        </p:nvSpPr>
        <p:spPr>
          <a:xfrm>
            <a:off x="4055558" y="487477"/>
            <a:ext cx="7591009" cy="3428836"/>
          </a:xfrm>
        </p:spPr>
        <p:txBody>
          <a:bodyPr/>
          <a:lstStyle/>
          <a:p>
            <a:pPr marL="15875" indent="-15875" algn="l" rtl="0"/>
            <a:r>
              <a:rPr lang="en-IE" dirty="0">
                <a:solidFill>
                  <a:srgbClr val="424242"/>
                </a:solidFill>
              </a:rPr>
              <a:t>Upcycling er en</a:t>
            </a:r>
            <a:r>
              <a:rPr lang="en-IE" b="1" dirty="0">
                <a:solidFill>
                  <a:srgbClr val="424242"/>
                </a:solidFill>
              </a:rPr>
              <a:t>kreativ proces</a:t>
            </a:r>
            <a:r>
              <a:rPr lang="en-IE" dirty="0">
                <a:solidFill>
                  <a:srgbClr val="424242"/>
                </a:solidFill>
              </a:rPr>
              <a:t>at finde ny anvendelse eller et nyt formål i en tidligere kasseret vare. Det indebærer at tage en genstand, der ellers ville være spildt, og forbedre den på en eller anden måde for at gøre den nyttig igen. Men upcycling er mere end blot at opgradere eller renovere ting til forbedrede versioner af sig selv; objekter bliver ofte genbrugt til at tjene en helt anden funktion. Upcycling er baseret på bæredygtigt forbrug, og hovedideen er at revitalisere gammelt materiale ved at placere det i nye konstellationer og ved at foreslå nye måder at bruge det på, samtidig med at dets essens bevares intakt som et væsentligt værdiskabende træk ved behandle.</a:t>
            </a:r>
          </a:p>
          <a:p>
            <a:pPr marL="15875" indent="-15875" algn="l" rtl="0"/>
            <a:r>
              <a:rPr lang="en-IE" b="1" dirty="0">
                <a:solidFill>
                  <a:srgbClr val="424242"/>
                </a:solidFill>
              </a:rPr>
              <a:t>Hvad kan ikke upcycles</a:t>
            </a:r>
            <a:r>
              <a:rPr lang="en-IE" dirty="0">
                <a:solidFill>
                  <a:srgbClr val="424242"/>
                </a:solidFill>
              </a:rPr>
              <a:t>: Genstande, der er blevet farlige at bruge, da de indeholder farlige materialer</a:t>
            </a:r>
            <a:r>
              <a:rPr lang="en-IE" dirty="0" err="1">
                <a:solidFill>
                  <a:srgbClr val="424242"/>
                </a:solidFill>
              </a:rPr>
              <a:t>f.eks.</a:t>
            </a:r>
            <a:r>
              <a:rPr lang="en-IE" dirty="0">
                <a:solidFill>
                  <a:srgbClr val="424242"/>
                </a:solidFill>
              </a:rPr>
              <a:t>skum, der er giftigt ved forbrænding. Metaller som kobber og aluminium kan give mere værdi ved at blive genbrugt end upcycle.</a:t>
            </a:r>
          </a:p>
        </p:txBody>
      </p:sp>
      <p:sp>
        <p:nvSpPr>
          <p:cNvPr id="5" name="Freeform 4">
            <a:extLst>
              <a:ext uri="{FF2B5EF4-FFF2-40B4-BE49-F238E27FC236}">
                <a16:creationId xmlns:a16="http://schemas.microsoft.com/office/drawing/2014/main" id="{C9A1CD39-A90F-7372-BD2D-3051707357E7}"/>
              </a:ext>
            </a:extLst>
          </p:cNvPr>
          <p:cNvSpPr/>
          <p:nvPr/>
        </p:nvSpPr>
        <p:spPr>
          <a:xfrm>
            <a:off x="1" y="4535"/>
            <a:ext cx="3671426" cy="6853465"/>
          </a:xfrm>
          <a:custGeom>
            <a:avLst/>
            <a:gdLst>
              <a:gd name="connsiteX0" fmla="*/ 0 w 3931877"/>
              <a:gd name="connsiteY0" fmla="*/ 0 h 6853465"/>
              <a:gd name="connsiteX1" fmla="*/ 640297 w 3931877"/>
              <a:gd name="connsiteY1" fmla="*/ 0 h 6853465"/>
              <a:gd name="connsiteX2" fmla="*/ 891329 w 3931877"/>
              <a:gd name="connsiteY2" fmla="*/ 0 h 6853465"/>
              <a:gd name="connsiteX3" fmla="*/ 2449262 w 3931877"/>
              <a:gd name="connsiteY3" fmla="*/ 0 h 6853465"/>
              <a:gd name="connsiteX4" fmla="*/ 2449263 w 3931877"/>
              <a:gd name="connsiteY4" fmla="*/ 0 h 6853465"/>
              <a:gd name="connsiteX5" fmla="*/ 2700295 w 3931877"/>
              <a:gd name="connsiteY5" fmla="*/ 0 h 6853465"/>
              <a:gd name="connsiteX6" fmla="*/ 3300080 w 3931877"/>
              <a:gd name="connsiteY6" fmla="*/ 0 h 6853465"/>
              <a:gd name="connsiteX7" fmla="*/ 3551113 w 3931877"/>
              <a:gd name="connsiteY7" fmla="*/ 0 h 6853465"/>
              <a:gd name="connsiteX8" fmla="*/ 3931877 w 3931877"/>
              <a:gd name="connsiteY8" fmla="*/ 487509 h 6853465"/>
              <a:gd name="connsiteX9" fmla="*/ 3931877 w 3931877"/>
              <a:gd name="connsiteY9" fmla="*/ 1167324 h 6853465"/>
              <a:gd name="connsiteX10" fmla="*/ 3931877 w 3931877"/>
              <a:gd name="connsiteY10" fmla="*/ 2517941 h 6853465"/>
              <a:gd name="connsiteX11" fmla="*/ 3931877 w 3931877"/>
              <a:gd name="connsiteY11" fmla="*/ 6853465 h 6853465"/>
              <a:gd name="connsiteX12" fmla="*/ 0 w 3931877"/>
              <a:gd name="connsiteY12" fmla="*/ 6853465 h 6853465"/>
              <a:gd name="connsiteX13" fmla="*/ 0 w 3931877"/>
              <a:gd name="connsiteY13" fmla="*/ 2517941 h 6853465"/>
              <a:gd name="connsiteX14" fmla="*/ 0 w 3931877"/>
              <a:gd name="connsiteY14" fmla="*/ 1167324 h 68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77" h="6853465">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cxnSp>
        <p:nvCxnSpPr>
          <p:cNvPr id="6" name="Straight Connector 5">
            <a:extLst>
              <a:ext uri="{FF2B5EF4-FFF2-40B4-BE49-F238E27FC236}">
                <a16:creationId xmlns:a16="http://schemas.microsoft.com/office/drawing/2014/main" id="{7E3B6166-503D-B8B8-BA5F-E9FC96B1FC5B}"/>
              </a:ext>
            </a:extLst>
          </p:cNvPr>
          <p:cNvCxnSpPr>
            <a:cxnSpLocks/>
          </p:cNvCxnSpPr>
          <p:nvPr/>
        </p:nvCxnSpPr>
        <p:spPr>
          <a:xfrm flipH="1">
            <a:off x="0" y="1700442"/>
            <a:ext cx="3420000" cy="1"/>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
        <p:nvSpPr>
          <p:cNvPr id="24" name="Text Placeholder 16">
            <a:extLst>
              <a:ext uri="{FF2B5EF4-FFF2-40B4-BE49-F238E27FC236}">
                <a16:creationId xmlns:a16="http://schemas.microsoft.com/office/drawing/2014/main" id="{FADAD272-2A62-74B0-E65A-1E3C3432A0EF}"/>
              </a:ext>
            </a:extLst>
          </p:cNvPr>
          <p:cNvSpPr>
            <a:spLocks noGrp="1"/>
          </p:cNvSpPr>
          <p:nvPr>
            <p:ph type="body" sz="quarter" idx="16"/>
          </p:nvPr>
        </p:nvSpPr>
        <p:spPr>
          <a:xfrm>
            <a:off x="384132" y="614086"/>
            <a:ext cx="2471363" cy="1421237"/>
          </a:xfrm>
        </p:spPr>
        <p:txBody>
          <a:bodyPr/>
          <a:lstStyle/>
          <a:p>
            <a:pPr algn="l" rtl="0">
              <a:lnSpc>
                <a:spcPts val="3720"/>
              </a:lnSpc>
              <a:spcBef>
                <a:spcPts val="0"/>
              </a:spcBef>
            </a:pPr>
            <a:r>
              <a:rPr lang="en-US" dirty="0">
                <a:solidFill>
                  <a:schemeClr val="bg1"/>
                </a:solidFill>
              </a:rPr>
              <a:t>4.5 Cirkulær økonomi:</a:t>
            </a:r>
          </a:p>
          <a:p>
            <a:pPr algn="l" rtl="0">
              <a:lnSpc>
                <a:spcPts val="3720"/>
              </a:lnSpc>
              <a:spcBef>
                <a:spcPts val="0"/>
              </a:spcBef>
            </a:pPr>
            <a:endParaRPr lang="en-US" dirty="0">
              <a:solidFill>
                <a:schemeClr val="bg1"/>
              </a:solidFill>
            </a:endParaRPr>
          </a:p>
          <a:p>
            <a:pPr algn="l" rtl="0">
              <a:lnSpc>
                <a:spcPts val="3720"/>
              </a:lnSpc>
              <a:spcBef>
                <a:spcPts val="0"/>
              </a:spcBef>
            </a:pPr>
            <a:r>
              <a:rPr lang="en-US" dirty="0">
                <a:solidFill>
                  <a:schemeClr val="bg1"/>
                </a:solidFill>
              </a:rPr>
              <a:t>Upcycling – en kreativ proces</a:t>
            </a:r>
          </a:p>
          <a:p>
            <a:pPr algn="l" rtl="0">
              <a:lnSpc>
                <a:spcPts val="3720"/>
              </a:lnSpc>
              <a:spcBef>
                <a:spcPts val="0"/>
              </a:spcBef>
            </a:pPr>
            <a:endParaRPr lang="en-US" dirty="0">
              <a:solidFill>
                <a:schemeClr val="bg1"/>
              </a:solidFill>
            </a:endParaRPr>
          </a:p>
        </p:txBody>
      </p:sp>
    </p:spTree>
    <p:extLst>
      <p:ext uri="{BB962C8B-B14F-4D97-AF65-F5344CB8AC3E}">
        <p14:creationId xmlns:p14="http://schemas.microsoft.com/office/powerpoint/2010/main" val="116203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7D3ABA1-FC56-4C70-1A49-E4AF6FC089C7}"/>
              </a:ext>
            </a:extLst>
          </p:cNvPr>
          <p:cNvSpPr/>
          <p:nvPr/>
        </p:nvSpPr>
        <p:spPr>
          <a:xfrm>
            <a:off x="0" y="0"/>
            <a:ext cx="2969683" cy="896588"/>
          </a:xfrm>
          <a:custGeom>
            <a:avLst/>
            <a:gdLst>
              <a:gd name="connsiteX0" fmla="*/ 0 w 2969683"/>
              <a:gd name="connsiteY0" fmla="*/ 0 h 896588"/>
              <a:gd name="connsiteX1" fmla="*/ 2969683 w 2969683"/>
              <a:gd name="connsiteY1" fmla="*/ 0 h 896588"/>
              <a:gd name="connsiteX2" fmla="*/ 2969683 w 2969683"/>
              <a:gd name="connsiteY2" fmla="*/ 411449 h 896588"/>
              <a:gd name="connsiteX3" fmla="*/ 2424358 w 2969683"/>
              <a:gd name="connsiteY3" fmla="*/ 896588 h 896588"/>
              <a:gd name="connsiteX4" fmla="*/ 0 w 2969683"/>
              <a:gd name="connsiteY4" fmla="*/ 896588 h 896588"/>
              <a:gd name="connsiteX5" fmla="*/ 0 w 2969683"/>
              <a:gd name="connsiteY5" fmla="*/ 0 h 8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683" h="896588">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582130" y="1475921"/>
            <a:ext cx="11027739" cy="4995245"/>
          </a:xfrm>
        </p:spPr>
        <p:txBody>
          <a:bodyPr/>
          <a:lstStyle/>
          <a:p>
            <a:pPr marL="1296988" indent="-1296988" algn="l" rtl="0"/>
            <a:r>
              <a:rPr lang="en-IE" sz="1800" b="1" dirty="0"/>
              <a:t>Dyrke motion:</a:t>
            </a:r>
            <a:r>
              <a:rPr lang="en-IE" sz="1800" dirty="0"/>
              <a:t>Se dine genbrugsspande igennem, vælg nogle få genstande, og brug Google til at få ideer til, hvordan de kan genbruges.</a:t>
            </a:r>
          </a:p>
          <a:p>
            <a:pPr marL="1296988" indent="-1296988" algn="l" rtl="0"/>
            <a:endParaRPr lang="en-IE" sz="1800" b="1" dirty="0"/>
          </a:p>
          <a:p>
            <a:pPr marL="1296988" indent="-1296988" algn="l" rtl="0"/>
            <a:r>
              <a:rPr lang="en-IE" sz="1800" b="1" dirty="0"/>
              <a:t>Hjemmesider</a:t>
            </a:r>
            <a:r>
              <a:rPr lang="en-IE" sz="1800" dirty="0"/>
              <a:t>: Genbrug vs Upcycling: Hvad er forskellen?</a:t>
            </a:r>
            <a:r>
              <a:rPr lang="en-IE" sz="1800" dirty="0">
                <a:solidFill>
                  <a:srgbClr val="87AF3F"/>
                </a:solidFill>
                <a:hlinkClick r:id="rId2">
                  <a:extLst>
                    <a:ext uri="{A12FA001-AC4F-418D-AE19-62706E023703}">
                      <ahyp:hlinkClr xmlns:ahyp="http://schemas.microsoft.com/office/drawing/2018/hyperlinkcolor" val="tx"/>
                    </a:ext>
                  </a:extLst>
                </a:hlinkClick>
              </a:rPr>
              <a:t>https://www.diversitech-global.com/post/recycling-vs-upcycling#:~:text=Recycling%20involves%20the%20destruction%20of,also%20what%20it%20has%20become</a:t>
            </a:r>
            <a:r>
              <a:rPr lang="en-IE" sz="1800" dirty="0">
                <a:solidFill>
                  <a:srgbClr val="87AF3F"/>
                </a:solidFill>
              </a:rPr>
              <a:t>.</a:t>
            </a:r>
          </a:p>
          <a:p>
            <a:pPr marL="1296988" indent="-1296988" algn="l" rtl="0"/>
            <a:r>
              <a:rPr lang="en-IE" sz="1800" dirty="0">
                <a:solidFill>
                  <a:srgbClr val="87AF3F"/>
                </a:solidFill>
              </a:rPr>
              <a:t> </a:t>
            </a:r>
            <a:r>
              <a:rPr lang="en-IE" sz="1800" dirty="0"/>
              <a:t>Upcyclede materialer til en cirkulær økonomi i Europa</a:t>
            </a:r>
            <a:r>
              <a:rPr lang="en-IE" sz="1800" dirty="0">
                <a:solidFill>
                  <a:srgbClr val="87AF3F"/>
                </a:solidFill>
                <a:hlinkClick r:id="rId3">
                  <a:extLst>
                    <a:ext uri="{A12FA001-AC4F-418D-AE19-62706E023703}">
                      <ahyp:hlinkClr xmlns:ahyp="http://schemas.microsoft.com/office/drawing/2018/hyperlinkcolor" val="tx"/>
                    </a:ext>
                  </a:extLst>
                </a:hlinkClick>
              </a:rPr>
              <a:t>https://tocco.earth/article/upcycled-materials-for-circular-economy-Europe/</a:t>
            </a:r>
            <a:r>
              <a:rPr lang="en-IE" sz="1800" dirty="0">
                <a:solidFill>
                  <a:srgbClr val="87AF3F"/>
                </a:solidFill>
              </a:rPr>
              <a:t> </a:t>
            </a:r>
          </a:p>
          <a:p>
            <a:pPr marL="1296988" indent="-1296988" algn="l" rtl="0"/>
            <a:r>
              <a:rPr lang="en-IE" sz="1800" dirty="0">
                <a:solidFill>
                  <a:srgbClr val="87AF3F"/>
                </a:solidFill>
              </a:rPr>
              <a:t> </a:t>
            </a:r>
            <a:r>
              <a:rPr lang="en-IE" sz="1800" dirty="0"/>
              <a:t>Upcycle syltetøjsglas</a:t>
            </a:r>
            <a:r>
              <a:rPr lang="en-IE" sz="1800" dirty="0">
                <a:solidFill>
                  <a:srgbClr val="87AF3F"/>
                </a:solidFill>
                <a:hlinkClick r:id="rId4">
                  <a:extLst>
                    <a:ext uri="{A12FA001-AC4F-418D-AE19-62706E023703}">
                      <ahyp:hlinkClr xmlns:ahyp="http://schemas.microsoft.com/office/drawing/2018/hyperlinkcolor" val="tx"/>
                    </a:ext>
                  </a:extLst>
                </a:hlinkClick>
              </a:rPr>
              <a:t>https://www.pinterest.co.uk/duffydancer/upcycle-jam-jars/</a:t>
            </a:r>
            <a:r>
              <a:rPr lang="en-IE" sz="1800" dirty="0">
                <a:solidFill>
                  <a:srgbClr val="87AF3F"/>
                </a:solidFill>
              </a:rPr>
              <a:t> </a:t>
            </a:r>
            <a:r>
              <a:rPr lang="en-IE" sz="1800" dirty="0"/>
              <a:t>;</a:t>
            </a:r>
          </a:p>
          <a:p>
            <a:pPr marL="1296988" indent="-1296988" algn="l" rtl="0"/>
            <a:r>
              <a:rPr lang="en-IE" sz="1800" dirty="0"/>
              <a:t>86 upcycling-ideer til at forvandle dine gamle ting</a:t>
            </a:r>
            <a:r>
              <a:rPr lang="en-IE" sz="1800" dirty="0">
                <a:solidFill>
                  <a:srgbClr val="87AF3F"/>
                </a:solidFill>
                <a:hlinkClick r:id="rId5">
                  <a:extLst>
                    <a:ext uri="{A12FA001-AC4F-418D-AE19-62706E023703}">
                      <ahyp:hlinkClr xmlns:ahyp="http://schemas.microsoft.com/office/drawing/2018/hyperlinkcolor" val="tx"/>
                    </a:ext>
                  </a:extLst>
                </a:hlinkClick>
              </a:rPr>
              <a:t>https://www.loveproperty.com/gallerylist/71768/86-upcycling-ideas-to-transform-your-old-stuff</a:t>
            </a:r>
            <a:r>
              <a:rPr lang="en-IE" sz="1800" dirty="0">
                <a:solidFill>
                  <a:srgbClr val="87AF3F"/>
                </a:solidFill>
              </a:rPr>
              <a:t> </a:t>
            </a:r>
          </a:p>
          <a:p>
            <a:pPr marL="1296988" indent="-1296988" algn="l" rtl="0"/>
            <a:r>
              <a:rPr lang="en-IE" sz="1800" b="1" dirty="0"/>
              <a:t>Youtube</a:t>
            </a:r>
            <a:r>
              <a:rPr lang="en-IE" sz="1800" dirty="0"/>
              <a:t>: Kontanter fra skraldespanden: https://www.youtube.com/watch?v=3PYYadvwkOo</a:t>
            </a:r>
          </a:p>
          <a:p>
            <a:pPr marL="1296988" indent="-1296988" algn="l" rtl="0"/>
            <a:r>
              <a:rPr lang="en-IE" sz="1800" b="1" dirty="0"/>
              <a:t>Casestudie</a:t>
            </a:r>
            <a:r>
              <a:rPr lang="en-IE" sz="1800" dirty="0"/>
              <a:t>: Genopdag Center Ballymun, Zone Sensible,</a:t>
            </a:r>
            <a:r>
              <a:rPr lang="en-IE" sz="1800" dirty="0" err="1"/>
              <a:t>Cartiera</a:t>
            </a:r>
            <a:r>
              <a:rPr lang="en-IE" sz="1800" dirty="0"/>
              <a:t>.</a:t>
            </a:r>
            <a:r>
              <a:rPr lang="en-IE" sz="1800" b="1" dirty="0"/>
              <a:t>Ny byhandelsblad</a:t>
            </a:r>
            <a:r>
              <a:rPr lang="en-IE" sz="1800" dirty="0"/>
              <a:t>: Upcycling Håndværker</a:t>
            </a:r>
          </a:p>
          <a:p>
            <a:pPr marL="1296988" indent="-1296988" algn="l" rtl="0"/>
            <a:r>
              <a:rPr lang="en-IE" sz="1800" b="1" dirty="0"/>
              <a:t>Offentliggørelse</a:t>
            </a:r>
            <a:r>
              <a:rPr lang="en-IE" sz="1800" dirty="0"/>
              <a:t>: Wegener, C., 2016. Upcycling. I kreativitet — et nyt ordforråd (s. 181-188). London: Palgrave Macmillan UK.</a:t>
            </a:r>
          </a:p>
          <a:p>
            <a:pPr marL="1296988" indent="-1296988" algn="l" rtl="0"/>
            <a:endParaRPr lang="en-IE" sz="3200" dirty="0"/>
          </a:p>
          <a:p>
            <a:pPr marL="1296988" indent="-1296988" algn="l" rtl="0"/>
            <a:endParaRPr lang="en-IE" sz="1800" dirty="0"/>
          </a:p>
          <a:p>
            <a:pPr marL="1296988" indent="-1296988" algn="l" rtl="0">
              <a:lnSpc>
                <a:spcPct val="100000"/>
              </a:lnSpc>
              <a:spcBef>
                <a:spcPts val="400"/>
              </a:spcBef>
              <a:buClr>
                <a:srgbClr val="E8A116"/>
              </a:buClr>
              <a:buFont typeface="Arial" panose="020B0604020202020204" pitchFamily="34" charset="0"/>
              <a:buChar char="•"/>
            </a:pPr>
            <a:endParaRPr lang="en-US" sz="1800" dirty="0"/>
          </a:p>
        </p:txBody>
      </p:sp>
      <p:sp>
        <p:nvSpPr>
          <p:cNvPr id="32" name="TextBox 31">
            <a:extLst>
              <a:ext uri="{FF2B5EF4-FFF2-40B4-BE49-F238E27FC236}">
                <a16:creationId xmlns:a16="http://schemas.microsoft.com/office/drawing/2014/main" id="{8A4B001A-4BFF-4CA9-D25C-F9386520CA41}"/>
              </a:ext>
            </a:extLst>
          </p:cNvPr>
          <p:cNvSpPr txBox="1"/>
          <p:nvPr/>
        </p:nvSpPr>
        <p:spPr>
          <a:xfrm>
            <a:off x="487985" y="212376"/>
            <a:ext cx="2481698" cy="615553"/>
          </a:xfrm>
          <a:prstGeom prst="rect">
            <a:avLst/>
          </a:prstGeom>
          <a:noFill/>
        </p:spPr>
        <p:txBody>
          <a:bodyPr wrap="square">
            <a:spAutoFit/>
          </a:bodyPr>
          <a:lstStyle/>
          <a:p>
            <a:pPr marL="15875" indent="-15875" algn="l" rtl="0">
              <a:spcBef>
                <a:spcPts val="400"/>
              </a:spcBef>
              <a:buNone/>
            </a:pPr>
            <a:r>
              <a:rPr lang="en-IE" sz="3400" b="1" dirty="0">
                <a:solidFill>
                  <a:schemeClr val="bg1"/>
                </a:solidFill>
              </a:rPr>
              <a:t>Ressourcer</a:t>
            </a:r>
          </a:p>
        </p:txBody>
      </p:sp>
      <p:cxnSp>
        <p:nvCxnSpPr>
          <p:cNvPr id="2" name="Straight Connector 1">
            <a:extLst>
              <a:ext uri="{FF2B5EF4-FFF2-40B4-BE49-F238E27FC236}">
                <a16:creationId xmlns:a16="http://schemas.microsoft.com/office/drawing/2014/main" id="{BEC89A37-10BA-F189-2E7F-B2A2BB4BC3FB}"/>
              </a:ext>
            </a:extLst>
          </p:cNvPr>
          <p:cNvCxnSpPr>
            <a:cxnSpLocks/>
          </p:cNvCxnSpPr>
          <p:nvPr/>
        </p:nvCxnSpPr>
        <p:spPr>
          <a:xfrm>
            <a:off x="321861" y="0"/>
            <a:ext cx="0" cy="4411974"/>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7727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3833" y="644528"/>
            <a:ext cx="3182314" cy="803654"/>
          </a:xfrm>
        </p:spPr>
        <p:txBody>
          <a:bodyPr/>
          <a:lstStyle/>
          <a:p>
            <a:pPr algn="l" rtl="0"/>
            <a:r>
              <a:rPr lang="en-US" b="1" dirty="0">
                <a:solidFill>
                  <a:srgbClr val="E8A116"/>
                </a:solidFill>
              </a:rPr>
              <a:t>4.6 Regnvandsopsamling</a:t>
            </a:r>
          </a:p>
          <a:p>
            <a:pPr algn="l" rtl="0"/>
            <a:endParaRPr lang="en-US" b="1" dirty="0">
              <a:solidFill>
                <a:srgbClr val="E8A116"/>
              </a:solidFill>
            </a:endParaRPr>
          </a:p>
          <a:p>
            <a:pPr algn="l" rtl="0"/>
            <a:endParaRPr lang="en-US" b="1" dirty="0">
              <a:solidFill>
                <a:srgbClr val="E8A116"/>
              </a:solidFill>
            </a:endParaRP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rot="5400000" flipH="1">
            <a:off x="1834992" y="2124621"/>
            <a:ext cx="3600000"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8CC7AA5-A372-7DC3-4AAF-F808DDFFD8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0884" y="445438"/>
            <a:ext cx="5035605" cy="5631806"/>
          </a:xfrm>
          <a:prstGeom prst="rect">
            <a:avLst/>
          </a:prstGeom>
        </p:spPr>
      </p:pic>
    </p:spTree>
    <p:extLst>
      <p:ext uri="{BB962C8B-B14F-4D97-AF65-F5344CB8AC3E}">
        <p14:creationId xmlns:p14="http://schemas.microsoft.com/office/powerpoint/2010/main" val="42762904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3833" y="1664688"/>
            <a:ext cx="10758114" cy="3955365"/>
          </a:xfrm>
        </p:spPr>
        <p:txBody>
          <a:bodyPr numCol="1" spcCol="180000"/>
          <a:lstStyle/>
          <a:p>
            <a:pPr marL="15875" indent="-15875" algn="l" rtl="0">
              <a:lnSpc>
                <a:spcPts val="2240"/>
              </a:lnSpc>
              <a:spcBef>
                <a:spcPts val="0"/>
              </a:spcBef>
            </a:pPr>
            <a:r>
              <a:rPr lang="en-IE" sz="2200" dirty="0">
                <a:solidFill>
                  <a:srgbClr val="424242"/>
                </a:solidFill>
              </a:rPr>
              <a:t>Regnvandsopsamling defineret som</a:t>
            </a:r>
            <a:r>
              <a:rPr lang="en-IE" sz="2200" b="1" dirty="0">
                <a:solidFill>
                  <a:srgbClr val="424242"/>
                </a:solidFill>
              </a:rPr>
              <a:t>indsamling og opbevaring</a:t>
            </a:r>
            <a:r>
              <a:rPr lang="en-IE" sz="2200" dirty="0">
                <a:solidFill>
                  <a:srgbClr val="424242"/>
                </a:solidFill>
              </a:rPr>
              <a:t>af vand, der løber fra overflader, hvorpå der direkte er faldet regn. EN</a:t>
            </a:r>
            <a:r>
              <a:rPr lang="en-IE" sz="2200" b="1" dirty="0">
                <a:solidFill>
                  <a:srgbClr val="424242"/>
                </a:solidFill>
              </a:rPr>
              <a:t>opland</a:t>
            </a:r>
            <a:r>
              <a:rPr lang="en-IE" sz="2200" dirty="0">
                <a:solidFill>
                  <a:srgbClr val="424242"/>
                </a:solidFill>
              </a:rPr>
              <a:t>område (f.eks. parkeringsplads, tag) er nødvendig, og regnvandet bliver ledt til en</a:t>
            </a:r>
            <a:r>
              <a:rPr lang="en-IE" sz="2200" b="1" dirty="0">
                <a:solidFill>
                  <a:srgbClr val="424242"/>
                </a:solidFill>
              </a:rPr>
              <a:t>opbevaring</a:t>
            </a:r>
            <a:r>
              <a:rPr lang="en-IE" sz="2200" dirty="0">
                <a:solidFill>
                  <a:srgbClr val="424242"/>
                </a:solidFill>
              </a:rPr>
              <a:t>område (f.eks. tank, dam) via et vandtransportsystem (f.eks. tagrender, nedløbsrør), hvor det kan bruges til at vande planterne via et distributionssystem (f.eks. slange, rør, drypsystem).</a:t>
            </a:r>
            <a:r>
              <a:rPr lang="en-IE" sz="2200" b="1" dirty="0">
                <a:solidFill>
                  <a:srgbClr val="424242"/>
                </a:solidFill>
              </a:rPr>
              <a:t>Filtrering og behandlingssystemer</a:t>
            </a:r>
            <a:r>
              <a:rPr lang="en-IE" sz="2200" dirty="0">
                <a:solidFill>
                  <a:srgbClr val="424242"/>
                </a:solidFill>
              </a:rPr>
              <a:t>kan tilsættes for at gøre vandet drikkeligt for dyr og mennesker. Der kan tilføjes pumper, hvor systemer ikke kan tyngdekraftsfødes. Tallene for månedlig regnvandsdybde kan tilgås fra hydrologiske data fra din nationale meteorologiske tjeneste. Som en tommelfingerregel,</a:t>
            </a:r>
            <a:r>
              <a:rPr lang="en-IE" sz="2200" b="1" dirty="0">
                <a:solidFill>
                  <a:srgbClr val="424242"/>
                </a:solidFill>
              </a:rPr>
              <a:t>1 mm nedbør fanget over 1m</a:t>
            </a:r>
            <a:r>
              <a:rPr lang="en-IE" sz="2200" b="1" baseline="30000" dirty="0">
                <a:solidFill>
                  <a:srgbClr val="424242"/>
                </a:solidFill>
              </a:rPr>
              <a:t>2</a:t>
            </a:r>
            <a:r>
              <a:rPr lang="en-IE" sz="2200" b="1" dirty="0">
                <a:solidFill>
                  <a:srgbClr val="424242"/>
                </a:solidFill>
              </a:rPr>
              <a:t>af tag vil give 1 liter vand</a:t>
            </a:r>
            <a:r>
              <a:rPr lang="en-IE" sz="2200" dirty="0">
                <a:solidFill>
                  <a:srgbClr val="424242"/>
                </a:solidFill>
              </a:rPr>
              <a:t>. Mængden af ​​vand, som dine planter har brug for, afhænger af</a:t>
            </a:r>
            <a:r>
              <a:rPr lang="en-IE" sz="2200" b="1" dirty="0">
                <a:solidFill>
                  <a:srgbClr val="424242"/>
                </a:solidFill>
              </a:rPr>
              <a:t>evapotranspiration</a:t>
            </a:r>
            <a:r>
              <a:rPr lang="en-IE" sz="2200" dirty="0">
                <a:solidFill>
                  <a:srgbClr val="424242"/>
                </a:solidFill>
              </a:rPr>
              <a:t>anlæggets hastighed. For den mest effektive udnyttelse af det høstede vand, grupper planter med lignende vandbehov sammen. Sørg for fordeling til alle beplantede arealer. Vand opsamlet fra ethvert afvandingsområde kan fordeles til ethvert anlagt område; men for at spare indsats og penge skal du placere lager tæt på planter, der har brug for vand og højere end det plantede område for at drage fordel af tyngdekraften.</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3833" y="644528"/>
            <a:ext cx="7904098" cy="621211"/>
          </a:xfrm>
        </p:spPr>
        <p:txBody>
          <a:bodyPr/>
          <a:lstStyle/>
          <a:p>
            <a:pPr algn="l" rtl="0"/>
            <a:r>
              <a:rPr lang="en-US" b="1" dirty="0">
                <a:solidFill>
                  <a:srgbClr val="E8A116"/>
                </a:solidFill>
              </a:rPr>
              <a:t>4.6 Regnvandsopsamling</a:t>
            </a:r>
          </a:p>
        </p:txBody>
      </p:sp>
      <p:cxnSp>
        <p:nvCxnSpPr>
          <p:cNvPr id="2" name="Straight Connector 1">
            <a:extLst>
              <a:ext uri="{FF2B5EF4-FFF2-40B4-BE49-F238E27FC236}">
                <a16:creationId xmlns:a16="http://schemas.microsoft.com/office/drawing/2014/main" id="{65F15282-4483-FBD2-F62F-8DF54F41DA36}"/>
              </a:ext>
            </a:extLst>
          </p:cNvPr>
          <p:cNvCxnSpPr>
            <a:cxnSpLocks/>
          </p:cNvCxnSpPr>
          <p:nvPr/>
        </p:nvCxnSpPr>
        <p:spPr>
          <a:xfrm flipH="1">
            <a:off x="440958" y="1393940"/>
            <a:ext cx="8780071" cy="0"/>
          </a:xfrm>
          <a:prstGeom prst="line">
            <a:avLst/>
          </a:prstGeom>
          <a:ln w="34925">
            <a:solidFill>
              <a:srgbClr val="E8A116"/>
            </a:solidFill>
          </a:ln>
        </p:spPr>
        <p:style>
          <a:lnRef idx="1">
            <a:schemeClr val="accent1"/>
          </a:lnRef>
          <a:fillRef idx="0">
            <a:schemeClr val="accent1"/>
          </a:fillRef>
          <a:effectRef idx="0">
            <a:schemeClr val="accent1"/>
          </a:effectRef>
          <a:fontRef idx="minor">
            <a:schemeClr val="tx1"/>
          </a:fontRef>
        </p:style>
      </p:cxnSp>
      <p:grpSp>
        <p:nvGrpSpPr>
          <p:cNvPr id="8" name="Graphic 168">
            <a:extLst>
              <a:ext uri="{FF2B5EF4-FFF2-40B4-BE49-F238E27FC236}">
                <a16:creationId xmlns:a16="http://schemas.microsoft.com/office/drawing/2014/main" id="{CD87C51D-476D-6EAF-090E-E4010F699EE1}"/>
              </a:ext>
            </a:extLst>
          </p:cNvPr>
          <p:cNvGrpSpPr/>
          <p:nvPr/>
        </p:nvGrpSpPr>
        <p:grpSpPr>
          <a:xfrm>
            <a:off x="9738259" y="644528"/>
            <a:ext cx="961824" cy="962014"/>
            <a:chOff x="4611260" y="4192636"/>
            <a:chExt cx="2206282" cy="2206718"/>
          </a:xfrm>
          <a:solidFill>
            <a:srgbClr val="296B5F"/>
          </a:solidFill>
        </p:grpSpPr>
        <p:sp>
          <p:nvSpPr>
            <p:cNvPr id="32" name="Freeform 31">
              <a:extLst>
                <a:ext uri="{FF2B5EF4-FFF2-40B4-BE49-F238E27FC236}">
                  <a16:creationId xmlns:a16="http://schemas.microsoft.com/office/drawing/2014/main" id="{AB950A88-01EA-A9D9-F5E9-647486A18EFB}"/>
                </a:ext>
              </a:extLst>
            </p:cNvPr>
            <p:cNvSpPr/>
            <p:nvPr/>
          </p:nvSpPr>
          <p:spPr>
            <a:xfrm>
              <a:off x="4611260" y="4192636"/>
              <a:ext cx="2206282" cy="1378947"/>
            </a:xfrm>
            <a:custGeom>
              <a:avLst/>
              <a:gdLst>
                <a:gd name="connsiteX0" fmla="*/ 0 w 2206282"/>
                <a:gd name="connsiteY0" fmla="*/ 969284 h 1378947"/>
                <a:gd name="connsiteX1" fmla="*/ 15539 w 2206282"/>
                <a:gd name="connsiteY1" fmla="*/ 896155 h 1378947"/>
                <a:gd name="connsiteX2" fmla="*/ 250928 w 2206282"/>
                <a:gd name="connsiteY2" fmla="*/ 668131 h 1378947"/>
                <a:gd name="connsiteX3" fmla="*/ 369486 w 2206282"/>
                <a:gd name="connsiteY3" fmla="*/ 639340 h 1378947"/>
                <a:gd name="connsiteX4" fmla="*/ 417830 w 2206282"/>
                <a:gd name="connsiteY4" fmla="*/ 430894 h 1378947"/>
                <a:gd name="connsiteX5" fmla="*/ 1121120 w 2206282"/>
                <a:gd name="connsiteY5" fmla="*/ 3636 h 1378947"/>
                <a:gd name="connsiteX6" fmla="*/ 1658084 w 2206282"/>
                <a:gd name="connsiteY6" fmla="*/ 353734 h 1378947"/>
                <a:gd name="connsiteX7" fmla="*/ 1686860 w 2206282"/>
                <a:gd name="connsiteY7" fmla="*/ 370433 h 1378947"/>
                <a:gd name="connsiteX8" fmla="*/ 2045987 w 2206282"/>
                <a:gd name="connsiteY8" fmla="*/ 505174 h 1378947"/>
                <a:gd name="connsiteX9" fmla="*/ 2204831 w 2206282"/>
                <a:gd name="connsiteY9" fmla="*/ 827633 h 1378947"/>
                <a:gd name="connsiteX10" fmla="*/ 2010880 w 2206282"/>
                <a:gd name="connsiteY10" fmla="*/ 1271589 h 1378947"/>
                <a:gd name="connsiteX11" fmla="*/ 1971744 w 2206282"/>
                <a:gd name="connsiteY11" fmla="*/ 1285409 h 1378947"/>
                <a:gd name="connsiteX12" fmla="*/ 1932609 w 2206282"/>
                <a:gd name="connsiteY12" fmla="*/ 1253738 h 1378947"/>
                <a:gd name="connsiteX13" fmla="*/ 1951026 w 2206282"/>
                <a:gd name="connsiteY13" fmla="*/ 1202491 h 1378947"/>
                <a:gd name="connsiteX14" fmla="*/ 2063828 w 2206282"/>
                <a:gd name="connsiteY14" fmla="*/ 1071204 h 1378947"/>
                <a:gd name="connsiteX15" fmla="*/ 1694342 w 2206282"/>
                <a:gd name="connsiteY15" fmla="*/ 459685 h 1378947"/>
                <a:gd name="connsiteX16" fmla="*/ 1378955 w 2206282"/>
                <a:gd name="connsiteY16" fmla="*/ 614004 h 1378947"/>
                <a:gd name="connsiteX17" fmla="*/ 1369171 w 2206282"/>
                <a:gd name="connsiteY17" fmla="*/ 625520 h 1378947"/>
                <a:gd name="connsiteX18" fmla="*/ 1302986 w 2206282"/>
                <a:gd name="connsiteY18" fmla="*/ 631279 h 1378947"/>
                <a:gd name="connsiteX19" fmla="*/ 1298382 w 2206282"/>
                <a:gd name="connsiteY19" fmla="*/ 567363 h 1378947"/>
                <a:gd name="connsiteX20" fmla="*/ 1535497 w 2206282"/>
                <a:gd name="connsiteY20" fmla="*/ 395769 h 1378947"/>
                <a:gd name="connsiteX21" fmla="*/ 1567727 w 2206282"/>
                <a:gd name="connsiteY21" fmla="*/ 384828 h 1378947"/>
                <a:gd name="connsiteX22" fmla="*/ 934651 w 2206282"/>
                <a:gd name="connsiteY22" fmla="*/ 104405 h 1378947"/>
                <a:gd name="connsiteX23" fmla="*/ 463297 w 2206282"/>
                <a:gd name="connsiteY23" fmla="*/ 654887 h 1378947"/>
                <a:gd name="connsiteX24" fmla="*/ 613508 w 2206282"/>
                <a:gd name="connsiteY24" fmla="*/ 730320 h 1378947"/>
                <a:gd name="connsiteX25" fmla="*/ 673938 w 2206282"/>
                <a:gd name="connsiteY25" fmla="*/ 791356 h 1378947"/>
                <a:gd name="connsiteX26" fmla="*/ 673938 w 2206282"/>
                <a:gd name="connsiteY26" fmla="*/ 861606 h 1378947"/>
                <a:gd name="connsiteX27" fmla="*/ 603149 w 2206282"/>
                <a:gd name="connsiteY27" fmla="*/ 849514 h 1378947"/>
                <a:gd name="connsiteX28" fmla="*/ 446031 w 2206282"/>
                <a:gd name="connsiteY28" fmla="*/ 748746 h 1378947"/>
                <a:gd name="connsiteX29" fmla="*/ 166902 w 2206282"/>
                <a:gd name="connsiteY29" fmla="*/ 823602 h 1378947"/>
                <a:gd name="connsiteX30" fmla="*/ 111076 w 2206282"/>
                <a:gd name="connsiteY30" fmla="*/ 1107481 h 1378947"/>
                <a:gd name="connsiteX31" fmla="*/ 340135 w 2206282"/>
                <a:gd name="connsiteY31" fmla="*/ 1284833 h 1378947"/>
                <a:gd name="connsiteX32" fmla="*/ 385025 w 2206282"/>
                <a:gd name="connsiteY32" fmla="*/ 1287136 h 1378947"/>
                <a:gd name="connsiteX33" fmla="*/ 1311043 w 2206282"/>
                <a:gd name="connsiteY33" fmla="*/ 1287136 h 1378947"/>
                <a:gd name="connsiteX34" fmla="*/ 1334640 w 2206282"/>
                <a:gd name="connsiteY34" fmla="*/ 1287712 h 1378947"/>
                <a:gd name="connsiteX35" fmla="*/ 1378955 w 2206282"/>
                <a:gd name="connsiteY35" fmla="*/ 1331474 h 1378947"/>
                <a:gd name="connsiteX36" fmla="*/ 1335215 w 2206282"/>
                <a:gd name="connsiteY36" fmla="*/ 1378691 h 1378947"/>
                <a:gd name="connsiteX37" fmla="*/ 1315647 w 2206282"/>
                <a:gd name="connsiteY37" fmla="*/ 1378691 h 1378947"/>
                <a:gd name="connsiteX38" fmla="*/ 380997 w 2206282"/>
                <a:gd name="connsiteY38" fmla="*/ 1378691 h 1378947"/>
                <a:gd name="connsiteX39" fmla="*/ 3453 w 2206282"/>
                <a:gd name="connsiteY39" fmla="*/ 1058536 h 1378947"/>
                <a:gd name="connsiteX40" fmla="*/ 0 w 2206282"/>
                <a:gd name="connsiteY40" fmla="*/ 1051051 h 1378947"/>
                <a:gd name="connsiteX41" fmla="*/ 0 w 2206282"/>
                <a:gd name="connsiteY41" fmla="*/ 969284 h 137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06282" h="1378947">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grpFill/>
            <a:ln w="5747"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24382707-4315-4E3F-EDF6-697D58D15189}"/>
                </a:ext>
              </a:extLst>
            </p:cNvPr>
            <p:cNvSpPr/>
            <p:nvPr/>
          </p:nvSpPr>
          <p:spPr>
            <a:xfrm>
              <a:off x="5714547" y="6031617"/>
              <a:ext cx="276030" cy="367737"/>
            </a:xfrm>
            <a:custGeom>
              <a:avLst/>
              <a:gdLst>
                <a:gd name="connsiteX0" fmla="*/ 116247 w 276030"/>
                <a:gd name="connsiteY0" fmla="*/ 367738 h 367737"/>
                <a:gd name="connsiteX1" fmla="*/ 52940 w 276030"/>
                <a:gd name="connsiteY1" fmla="*/ 337219 h 367737"/>
                <a:gd name="connsiteX2" fmla="*/ 5747 w 276030"/>
                <a:gd name="connsiteY2" fmla="*/ 195568 h 367737"/>
                <a:gd name="connsiteX3" fmla="*/ 101859 w 276030"/>
                <a:gd name="connsiteY3" fmla="*/ 18792 h 367737"/>
                <a:gd name="connsiteX4" fmla="*/ 175526 w 276030"/>
                <a:gd name="connsiteY4" fmla="*/ 20519 h 367737"/>
                <a:gd name="connsiteX5" fmla="*/ 265308 w 276030"/>
                <a:gd name="connsiteY5" fmla="*/ 184052 h 367737"/>
                <a:gd name="connsiteX6" fmla="*/ 169771 w 276030"/>
                <a:gd name="connsiteY6" fmla="*/ 363707 h 367737"/>
                <a:gd name="connsiteX7" fmla="*/ 159987 w 276030"/>
                <a:gd name="connsiteY7" fmla="*/ 367738 h 367737"/>
                <a:gd name="connsiteX8" fmla="*/ 116247 w 276030"/>
                <a:gd name="connsiteY8" fmla="*/ 367738 h 367737"/>
                <a:gd name="connsiteX9" fmla="*/ 143297 w 276030"/>
                <a:gd name="connsiteY9" fmla="*/ 133380 h 367737"/>
                <a:gd name="connsiteX10" fmla="*/ 132362 w 276030"/>
                <a:gd name="connsiteY10" fmla="*/ 133380 h 367737"/>
                <a:gd name="connsiteX11" fmla="*/ 94378 w 276030"/>
                <a:gd name="connsiteY11" fmla="*/ 223207 h 367737"/>
                <a:gd name="connsiteX12" fmla="*/ 112794 w 276030"/>
                <a:gd name="connsiteY12" fmla="*/ 266969 h 367737"/>
                <a:gd name="connsiteX13" fmla="*/ 162865 w 276030"/>
                <a:gd name="connsiteY13" fmla="*/ 266969 h 367737"/>
                <a:gd name="connsiteX14" fmla="*/ 181282 w 276030"/>
                <a:gd name="connsiteY14" fmla="*/ 223207 h 367737"/>
                <a:gd name="connsiteX15" fmla="*/ 143297 w 276030"/>
                <a:gd name="connsiteY15" fmla="*/ 133380 h 36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6030" h="367737">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grpFill/>
            <a:ln w="5747"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F5C900FE-CFB9-6411-833A-7E592F625AB6}"/>
                </a:ext>
              </a:extLst>
            </p:cNvPr>
            <p:cNvSpPr/>
            <p:nvPr/>
          </p:nvSpPr>
          <p:spPr>
            <a:xfrm>
              <a:off x="6036113" y="5296230"/>
              <a:ext cx="370781" cy="551496"/>
            </a:xfrm>
            <a:custGeom>
              <a:avLst/>
              <a:gdLst>
                <a:gd name="connsiteX0" fmla="*/ 370781 w 370781"/>
                <a:gd name="connsiteY0" fmla="*/ 338437 h 551496"/>
                <a:gd name="connsiteX1" fmla="*/ 346609 w 370781"/>
                <a:gd name="connsiteY1" fmla="*/ 439781 h 551496"/>
                <a:gd name="connsiteX2" fmla="*/ 180283 w 370781"/>
                <a:gd name="connsiteY2" fmla="*/ 551490 h 551496"/>
                <a:gd name="connsiteX3" fmla="*/ 18561 w 370781"/>
                <a:gd name="connsiteY3" fmla="*/ 435751 h 551496"/>
                <a:gd name="connsiteX4" fmla="*/ 20287 w 370781"/>
                <a:gd name="connsiteY4" fmla="*/ 229608 h 551496"/>
                <a:gd name="connsiteX5" fmla="*/ 144600 w 370781"/>
                <a:gd name="connsiteY5" fmla="*/ 21737 h 551496"/>
                <a:gd name="connsiteX6" fmla="*/ 218843 w 370781"/>
                <a:gd name="connsiteY6" fmla="*/ 17706 h 551496"/>
                <a:gd name="connsiteX7" fmla="*/ 360997 w 370781"/>
                <a:gd name="connsiteY7" fmla="*/ 275673 h 551496"/>
                <a:gd name="connsiteX8" fmla="*/ 370781 w 370781"/>
                <a:gd name="connsiteY8" fmla="*/ 338437 h 551496"/>
                <a:gd name="connsiteX9" fmla="*/ 188916 w 370781"/>
                <a:gd name="connsiteY9" fmla="*/ 123657 h 551496"/>
                <a:gd name="connsiteX10" fmla="*/ 179132 w 370781"/>
                <a:gd name="connsiteY10" fmla="*/ 123081 h 551496"/>
                <a:gd name="connsiteX11" fmla="*/ 104889 w 370781"/>
                <a:gd name="connsiteY11" fmla="*/ 267036 h 551496"/>
                <a:gd name="connsiteX12" fmla="*/ 103738 w 370781"/>
                <a:gd name="connsiteY12" fmla="*/ 401201 h 551496"/>
                <a:gd name="connsiteX13" fmla="*/ 184312 w 370781"/>
                <a:gd name="connsiteY13" fmla="*/ 459359 h 551496"/>
                <a:gd name="connsiteX14" fmla="*/ 264309 w 370781"/>
                <a:gd name="connsiteY14" fmla="*/ 400625 h 551496"/>
                <a:gd name="connsiteX15" fmla="*/ 262583 w 370781"/>
                <a:gd name="connsiteY15" fmla="*/ 266460 h 551496"/>
                <a:gd name="connsiteX16" fmla="*/ 188916 w 370781"/>
                <a:gd name="connsiteY16" fmla="*/ 123657 h 55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781" h="551496">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grpFill/>
            <a:ln w="5747"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C9E96300-13D1-DE42-86D9-FA28D9E32DEC}"/>
                </a:ext>
              </a:extLst>
            </p:cNvPr>
            <p:cNvSpPr/>
            <p:nvPr/>
          </p:nvSpPr>
          <p:spPr>
            <a:xfrm>
              <a:off x="5025938" y="5894001"/>
              <a:ext cx="273883" cy="367156"/>
            </a:xfrm>
            <a:custGeom>
              <a:avLst/>
              <a:gdLst>
                <a:gd name="connsiteX0" fmla="*/ 136674 w 273883"/>
                <a:gd name="connsiteY0" fmla="*/ 367157 h 367156"/>
                <a:gd name="connsiteX1" fmla="*/ 6605 w 273883"/>
                <a:gd name="connsiteY1" fmla="*/ 190381 h 367156"/>
                <a:gd name="connsiteX2" fmla="*/ 99840 w 273883"/>
                <a:gd name="connsiteY2" fmla="*/ 19363 h 367156"/>
                <a:gd name="connsiteX3" fmla="*/ 174083 w 273883"/>
                <a:gd name="connsiteY3" fmla="*/ 19938 h 367156"/>
                <a:gd name="connsiteX4" fmla="*/ 267318 w 273883"/>
                <a:gd name="connsiteY4" fmla="*/ 191532 h 367156"/>
                <a:gd name="connsiteX5" fmla="*/ 136674 w 273883"/>
                <a:gd name="connsiteY5" fmla="*/ 367157 h 367156"/>
                <a:gd name="connsiteX6" fmla="*/ 142429 w 273883"/>
                <a:gd name="connsiteY6" fmla="*/ 132799 h 367156"/>
                <a:gd name="connsiteX7" fmla="*/ 132069 w 273883"/>
                <a:gd name="connsiteY7" fmla="*/ 132799 h 367156"/>
                <a:gd name="connsiteX8" fmla="*/ 93509 w 273883"/>
                <a:gd name="connsiteY8" fmla="*/ 228385 h 367156"/>
                <a:gd name="connsiteX9" fmla="*/ 113077 w 273883"/>
                <a:gd name="connsiteY9" fmla="*/ 266965 h 367156"/>
                <a:gd name="connsiteX10" fmla="*/ 162572 w 273883"/>
                <a:gd name="connsiteY10" fmla="*/ 266389 h 367156"/>
                <a:gd name="connsiteX11" fmla="*/ 180413 w 273883"/>
                <a:gd name="connsiteY11" fmla="*/ 226081 h 367156"/>
                <a:gd name="connsiteX12" fmla="*/ 142429 w 273883"/>
                <a:gd name="connsiteY12" fmla="*/ 132799 h 36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883" h="367156">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grpFill/>
            <a:ln w="5747"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D09F0FE3-F7DA-A405-FC68-E559614FCD22}"/>
                </a:ext>
              </a:extLst>
            </p:cNvPr>
            <p:cNvSpPr/>
            <p:nvPr/>
          </p:nvSpPr>
          <p:spPr>
            <a:xfrm>
              <a:off x="5392792" y="5617603"/>
              <a:ext cx="275705" cy="368359"/>
            </a:xfrm>
            <a:custGeom>
              <a:avLst/>
              <a:gdLst>
                <a:gd name="connsiteX0" fmla="*/ 275705 w 275705"/>
                <a:gd name="connsiteY0" fmla="*/ 231844 h 368359"/>
                <a:gd name="connsiteX1" fmla="*/ 193405 w 275705"/>
                <a:gd name="connsiteY1" fmla="*/ 355070 h 368359"/>
                <a:gd name="connsiteX2" fmla="*/ 47222 w 275705"/>
                <a:gd name="connsiteY2" fmla="*/ 332613 h 368359"/>
                <a:gd name="connsiteX3" fmla="*/ 6935 w 275705"/>
                <a:gd name="connsiteY3" fmla="*/ 192689 h 368359"/>
                <a:gd name="connsiteX4" fmla="*/ 101321 w 275705"/>
                <a:gd name="connsiteY4" fmla="*/ 19368 h 368359"/>
                <a:gd name="connsiteX5" fmla="*/ 173837 w 275705"/>
                <a:gd name="connsiteY5" fmla="*/ 18216 h 368359"/>
                <a:gd name="connsiteX6" fmla="*/ 272252 w 275705"/>
                <a:gd name="connsiteY6" fmla="*/ 203630 h 368359"/>
                <a:gd name="connsiteX7" fmla="*/ 275705 w 275705"/>
                <a:gd name="connsiteY7" fmla="*/ 231844 h 368359"/>
                <a:gd name="connsiteX8" fmla="*/ 142759 w 275705"/>
                <a:gd name="connsiteY8" fmla="*/ 132804 h 368359"/>
                <a:gd name="connsiteX9" fmla="*/ 132400 w 275705"/>
                <a:gd name="connsiteY9" fmla="*/ 132804 h 368359"/>
                <a:gd name="connsiteX10" fmla="*/ 93264 w 275705"/>
                <a:gd name="connsiteY10" fmla="*/ 226662 h 368359"/>
                <a:gd name="connsiteX11" fmla="*/ 112832 w 275705"/>
                <a:gd name="connsiteY11" fmla="*/ 268121 h 368359"/>
                <a:gd name="connsiteX12" fmla="*/ 160600 w 275705"/>
                <a:gd name="connsiteY12" fmla="*/ 267545 h 368359"/>
                <a:gd name="connsiteX13" fmla="*/ 180744 w 275705"/>
                <a:gd name="connsiteY13" fmla="*/ 228965 h 368359"/>
                <a:gd name="connsiteX14" fmla="*/ 142759 w 275705"/>
                <a:gd name="connsiteY14" fmla="*/ 132804 h 36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705" h="368359">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grpFill/>
            <a:ln w="5747" cap="flat">
              <a:noFill/>
              <a:prstDash val="solid"/>
              <a:miter/>
            </a:ln>
          </p:spPr>
          <p:txBody>
            <a:bodyPr rtlCol="0" anchor="ctr"/>
            <a:lstStyle/>
            <a:p>
              <a:pPr algn="l" rtl="0"/>
              <a:endParaRPr lang="en-US"/>
            </a:p>
          </p:txBody>
        </p:sp>
      </p:grpSp>
      <p:grpSp>
        <p:nvGrpSpPr>
          <p:cNvPr id="9" name="Group 8">
            <a:extLst>
              <a:ext uri="{FF2B5EF4-FFF2-40B4-BE49-F238E27FC236}">
                <a16:creationId xmlns:a16="http://schemas.microsoft.com/office/drawing/2014/main" id="{F18F8D1E-33E4-180E-BEBC-C0464556F7CD}"/>
              </a:ext>
            </a:extLst>
          </p:cNvPr>
          <p:cNvGrpSpPr/>
          <p:nvPr/>
        </p:nvGrpSpPr>
        <p:grpSpPr>
          <a:xfrm>
            <a:off x="9959800" y="1179294"/>
            <a:ext cx="520217" cy="386895"/>
            <a:chOff x="5119443" y="5419311"/>
            <a:chExt cx="1193302" cy="887480"/>
          </a:xfrm>
          <a:solidFill>
            <a:srgbClr val="E8A116"/>
          </a:solidFill>
        </p:grpSpPr>
        <p:sp>
          <p:nvSpPr>
            <p:cNvPr id="10" name="Freeform 9">
              <a:extLst>
                <a:ext uri="{FF2B5EF4-FFF2-40B4-BE49-F238E27FC236}">
                  <a16:creationId xmlns:a16="http://schemas.microsoft.com/office/drawing/2014/main" id="{5C2A14A1-6CF6-6167-41FA-48DF716C7F12}"/>
                </a:ext>
              </a:extLst>
            </p:cNvPr>
            <p:cNvSpPr/>
            <p:nvPr/>
          </p:nvSpPr>
          <p:spPr>
            <a:xfrm>
              <a:off x="5806738" y="6164996"/>
              <a:ext cx="91342" cy="141795"/>
            </a:xfrm>
            <a:custGeom>
              <a:avLst/>
              <a:gdLst>
                <a:gd name="connsiteX0" fmla="*/ 51106 w 91342"/>
                <a:gd name="connsiteY0" fmla="*/ 0 h 141795"/>
                <a:gd name="connsiteX1" fmla="*/ 89090 w 91342"/>
                <a:gd name="connsiteY1" fmla="*/ 89828 h 141795"/>
                <a:gd name="connsiteX2" fmla="*/ 70674 w 91342"/>
                <a:gd name="connsiteY2" fmla="*/ 133590 h 141795"/>
                <a:gd name="connsiteX3" fmla="*/ 20603 w 91342"/>
                <a:gd name="connsiteY3" fmla="*/ 133590 h 141795"/>
                <a:gd name="connsiteX4" fmla="*/ 2186 w 91342"/>
                <a:gd name="connsiteY4" fmla="*/ 89828 h 141795"/>
                <a:gd name="connsiteX5" fmla="*/ 40171 w 91342"/>
                <a:gd name="connsiteY5" fmla="*/ 0 h 141795"/>
                <a:gd name="connsiteX6" fmla="*/ 51106 w 91342"/>
                <a:gd name="connsiteY6" fmla="*/ 0 h 14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42" h="141795">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grpFill/>
            <a:ln w="5747"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56EC58FC-CAA5-1C99-36E1-0F6BC0D2E795}"/>
                </a:ext>
              </a:extLst>
            </p:cNvPr>
            <p:cNvSpPr/>
            <p:nvPr/>
          </p:nvSpPr>
          <p:spPr>
            <a:xfrm>
              <a:off x="6127218" y="5419311"/>
              <a:ext cx="185527" cy="336277"/>
            </a:xfrm>
            <a:custGeom>
              <a:avLst/>
              <a:gdLst>
                <a:gd name="connsiteX0" fmla="*/ 97810 w 185527"/>
                <a:gd name="connsiteY0" fmla="*/ 576 h 336277"/>
                <a:gd name="connsiteX1" fmla="*/ 171477 w 185527"/>
                <a:gd name="connsiteY1" fmla="*/ 143379 h 336277"/>
                <a:gd name="connsiteX2" fmla="*/ 173204 w 185527"/>
                <a:gd name="connsiteY2" fmla="*/ 277544 h 336277"/>
                <a:gd name="connsiteX3" fmla="*/ 93206 w 185527"/>
                <a:gd name="connsiteY3" fmla="*/ 336278 h 336277"/>
                <a:gd name="connsiteX4" fmla="*/ 12633 w 185527"/>
                <a:gd name="connsiteY4" fmla="*/ 278120 h 336277"/>
                <a:gd name="connsiteX5" fmla="*/ 13783 w 185527"/>
                <a:gd name="connsiteY5" fmla="*/ 143955 h 336277"/>
                <a:gd name="connsiteX6" fmla="*/ 88026 w 185527"/>
                <a:gd name="connsiteY6" fmla="*/ 0 h 336277"/>
                <a:gd name="connsiteX7" fmla="*/ 97810 w 185527"/>
                <a:gd name="connsiteY7" fmla="*/ 576 h 33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27" h="33627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grpFill/>
            <a:ln w="5747"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BC976075-3098-9D33-A25B-3D4F0C2FE352}"/>
                </a:ext>
              </a:extLst>
            </p:cNvPr>
            <p:cNvSpPr/>
            <p:nvPr/>
          </p:nvSpPr>
          <p:spPr>
            <a:xfrm>
              <a:off x="5119443" y="6026800"/>
              <a:ext cx="89110" cy="142967"/>
            </a:xfrm>
            <a:custGeom>
              <a:avLst/>
              <a:gdLst>
                <a:gd name="connsiteX0" fmla="*/ 48924 w 89110"/>
                <a:gd name="connsiteY0" fmla="*/ 0 h 142967"/>
                <a:gd name="connsiteX1" fmla="*/ 87484 w 89110"/>
                <a:gd name="connsiteY1" fmla="*/ 93282 h 142967"/>
                <a:gd name="connsiteX2" fmla="*/ 69643 w 89110"/>
                <a:gd name="connsiteY2" fmla="*/ 133590 h 142967"/>
                <a:gd name="connsiteX3" fmla="*/ 20148 w 89110"/>
                <a:gd name="connsiteY3" fmla="*/ 134166 h 142967"/>
                <a:gd name="connsiteX4" fmla="*/ 580 w 89110"/>
                <a:gd name="connsiteY4" fmla="*/ 95586 h 142967"/>
                <a:gd name="connsiteX5" fmla="*/ 39140 w 89110"/>
                <a:gd name="connsiteY5" fmla="*/ 0 h 142967"/>
                <a:gd name="connsiteX6" fmla="*/ 48924 w 89110"/>
                <a:gd name="connsiteY6" fmla="*/ 0 h 14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10" h="142967">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grpFill/>
            <a:ln w="5747"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8B5CE00B-68D7-2FDA-480D-5EF13A2D4DEC}"/>
                </a:ext>
              </a:extLst>
            </p:cNvPr>
            <p:cNvSpPr/>
            <p:nvPr/>
          </p:nvSpPr>
          <p:spPr>
            <a:xfrm>
              <a:off x="5484799" y="5750407"/>
              <a:ext cx="89727" cy="143672"/>
            </a:xfrm>
            <a:custGeom>
              <a:avLst/>
              <a:gdLst>
                <a:gd name="connsiteX0" fmla="*/ 50752 w 89727"/>
                <a:gd name="connsiteY0" fmla="*/ 0 h 143672"/>
                <a:gd name="connsiteX1" fmla="*/ 89312 w 89727"/>
                <a:gd name="connsiteY1" fmla="*/ 96161 h 143672"/>
                <a:gd name="connsiteX2" fmla="*/ 69169 w 89727"/>
                <a:gd name="connsiteY2" fmla="*/ 134741 h 143672"/>
                <a:gd name="connsiteX3" fmla="*/ 21400 w 89727"/>
                <a:gd name="connsiteY3" fmla="*/ 135317 h 143672"/>
                <a:gd name="connsiteX4" fmla="*/ 1833 w 89727"/>
                <a:gd name="connsiteY4" fmla="*/ 93858 h 143672"/>
                <a:gd name="connsiteX5" fmla="*/ 40968 w 89727"/>
                <a:gd name="connsiteY5" fmla="*/ 0 h 143672"/>
                <a:gd name="connsiteX6" fmla="*/ 50752 w 89727"/>
                <a:gd name="connsiteY6" fmla="*/ 0 h 1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27" h="143672">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grpFill/>
            <a:ln w="5747"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6826627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9191</TotalTime>
  <Words>12014</Words>
  <Application>Microsoft Office PowerPoint</Application>
  <PresentationFormat>Widescreen</PresentationFormat>
  <Paragraphs>631</Paragraphs>
  <Slides>105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Calibri</vt:lpstr>
      <vt:lpstr>Montserrat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305</cp:revision>
  <dcterms:created xsi:type="dcterms:W3CDTF">2020-10-14T13:32:04Z</dcterms:created>
  <dcterms:modified xsi:type="dcterms:W3CDTF">2024-02-27T15:52:38Z</dcterms:modified>
</cp:coreProperties>
</file>