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 id="2147483687" r:id="rId6"/>
    <p:sldMasterId id="2147483707" r:id="rId7"/>
    <p:sldMasterId id="214748372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Lst>
  <p:sldSz cy="6858000" cx="12192000"/>
  <p:notesSz cx="6858000" cy="9144000"/>
  <p:embeddedFontLst>
    <p:embeddedFont>
      <p:font typeface="Montserrat Light"/>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2" roundtripDataSignature="AMtx7mh4kuwDHRAggNiJ++P2QVsr8aB/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598432-2C2D-4C01-8FFA-2A6F27DDA0CC}">
  <a:tblStyle styleId="{B3598432-2C2D-4C01-8FFA-2A6F27DDA0C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EA"/>
          </a:solidFill>
        </a:fill>
      </a:tcStyle>
    </a:wholeTbl>
    <a:band1H>
      <a:tcTxStyle/>
      <a:tcStyle>
        <a:fill>
          <a:solidFill>
            <a:srgbClr val="CAD3D4"/>
          </a:solidFill>
        </a:fill>
      </a:tcStyle>
    </a:band1H>
    <a:band2H>
      <a:tcTxStyle/>
    </a:band2H>
    <a:band1V>
      <a:tcTxStyle/>
      <a:tcStyle>
        <a:fill>
          <a:solidFill>
            <a:srgbClr val="CAD3D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80" Type="http://schemas.openxmlformats.org/officeDocument/2006/relationships/font" Target="fonts/MontserratLight-italic.fntdata"/><Relationship Id="rId82" Type="http://customschemas.google.com/relationships/presentationmetadata" Target="metadata"/><Relationship Id="rId81" Type="http://schemas.openxmlformats.org/officeDocument/2006/relationships/font" Target="fonts/MontserratLight-bold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4.xml"/><Relationship Id="rId72" Type="http://schemas.openxmlformats.org/officeDocument/2006/relationships/slide" Target="slides/slide63.xml"/><Relationship Id="rId31" Type="http://schemas.openxmlformats.org/officeDocument/2006/relationships/slide" Target="slides/slide22.xml"/><Relationship Id="rId75" Type="http://schemas.openxmlformats.org/officeDocument/2006/relationships/slide" Target="slides/slide66.xml"/><Relationship Id="rId30" Type="http://schemas.openxmlformats.org/officeDocument/2006/relationships/slide" Target="slides/slide21.xml"/><Relationship Id="rId74" Type="http://schemas.openxmlformats.org/officeDocument/2006/relationships/slide" Target="slides/slide65.xml"/><Relationship Id="rId33" Type="http://schemas.openxmlformats.org/officeDocument/2006/relationships/slide" Target="slides/slide24.xml"/><Relationship Id="rId77" Type="http://schemas.openxmlformats.org/officeDocument/2006/relationships/slide" Target="slides/slide68.xml"/><Relationship Id="rId32" Type="http://schemas.openxmlformats.org/officeDocument/2006/relationships/slide" Target="slides/slide23.xml"/><Relationship Id="rId76" Type="http://schemas.openxmlformats.org/officeDocument/2006/relationships/slide" Target="slides/slide67.xml"/><Relationship Id="rId35" Type="http://schemas.openxmlformats.org/officeDocument/2006/relationships/slide" Target="slides/slide26.xml"/><Relationship Id="rId79" Type="http://schemas.openxmlformats.org/officeDocument/2006/relationships/font" Target="fonts/MontserratLight-bold.fntdata"/><Relationship Id="rId34" Type="http://schemas.openxmlformats.org/officeDocument/2006/relationships/slide" Target="slides/slide25.xml"/><Relationship Id="rId78" Type="http://schemas.openxmlformats.org/officeDocument/2006/relationships/font" Target="fonts/MontserratLight-regular.fntdata"/><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ultureplusconsulting.com/2015/06/19/explaining-affinity-bia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2" name="Google Shape;8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6" name="Google Shape;9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1" name="Google Shape;97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bf54869471_1_1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g2bf54869471_1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4" name="Google Shape;9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7" name="Google Shape;10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0" name="Google Shape;102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3" name="Google Shape;10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1" name="Google Shape;10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8" name="Google Shape;10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4" name="Google Shape;106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3" name="Google Shape;8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0" name="Google Shape;108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2bf54869471_1_3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IE"/>
              <a:t>Circle of Trust: Source: https://cultureplusconsulting.com/2018/08/16/a-ha-activities-for-unconscious-bias-training/</a:t>
            </a:r>
            <a:endParaRPr/>
          </a:p>
          <a:p>
            <a:pPr indent="0" lvl="0" marL="0" rtl="0" algn="l">
              <a:spcBef>
                <a:spcPts val="0"/>
              </a:spcBef>
              <a:spcAft>
                <a:spcPts val="0"/>
              </a:spcAft>
              <a:buNone/>
            </a:pPr>
            <a:r>
              <a:rPr b="1" i="0" lang="en-IE" sz="1200" u="none" cap="none" strike="noStrike">
                <a:solidFill>
                  <a:schemeClr val="dk1"/>
                </a:solidFill>
                <a:latin typeface="Calibri"/>
                <a:ea typeface="Calibri"/>
                <a:cs typeface="Calibri"/>
                <a:sym typeface="Calibri"/>
              </a:rPr>
              <a:t>(iv) The Circle of Trust</a:t>
            </a:r>
            <a:endParaRPr b="0" i="0" sz="1200" u="none" cap="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The Circle of Trust is a powerful exercise for demonstrating the effect of affinity bias. In this exercise, participants are instructed to write down in a column on the left-hand side of a blank piece of paper the initials of six to ten people whom they trust the most who are not family members.  The facilitator then reads out some diversity dimensions including gender, nationality, native language, accent, age, race/ ethnicity, professional background, religion, etc., and participants are instructed to place a tick beside those members of their trusted circle who are similar in that dimension to them. For example, male participants will place a tick beside all men in their trusted six, white participants will place a tick beside all white individuals in their trusted six etc. Participants discover that their trusted six often displays minimal diversity – for most participants, their inner circle include people with backgrounds similar to their own.</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The facilitator explains that this </a:t>
            </a:r>
            <a:r>
              <a:rPr b="0" i="0" lang="en-IE"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tendency or preference for people like ourselves is called affinity or ingroup bias and is well-researched</a:t>
            </a:r>
            <a:r>
              <a:rPr b="0" i="0" lang="en-IE" sz="1200" u="none" cap="none" strike="noStrike">
                <a:solidFill>
                  <a:schemeClr val="dk1"/>
                </a:solidFill>
                <a:latin typeface="Calibri"/>
                <a:ea typeface="Calibri"/>
                <a:cs typeface="Calibri"/>
                <a:sym typeface="Calibri"/>
              </a:rPr>
              <a:t>. </a:t>
            </a:r>
            <a:r>
              <a:rPr b="1" i="0" lang="en-IE" sz="1200" u="none" cap="none" strike="noStrike">
                <a:solidFill>
                  <a:schemeClr val="dk1"/>
                </a:solidFill>
                <a:latin typeface="Calibri"/>
                <a:ea typeface="Calibri"/>
                <a:cs typeface="Calibri"/>
                <a:sym typeface="Calibri"/>
              </a:rPr>
              <a:t>Studies show that, in general, people extend not only greater trust, but also greater positive regard, cooperation, and empathy to ingroup members </a:t>
            </a:r>
            <a:r>
              <a:rPr b="0" i="0" lang="en-IE" sz="1200" u="none" cap="none" strike="noStrike">
                <a:solidFill>
                  <a:schemeClr val="dk1"/>
                </a:solidFill>
                <a:latin typeface="Calibri"/>
                <a:ea typeface="Calibri"/>
                <a:cs typeface="Calibri"/>
                <a:sym typeface="Calibri"/>
              </a:rPr>
              <a:t>compared with outgroup members. This preference for people like ourselves is largely instinctive and unconscious. Affinity bias manifests not only as a preference for ingroup members — but it. For example, we are more likely to withhold praise or rewards from outgroup members.</a:t>
            </a:r>
            <a:r>
              <a:rPr b="1" i="0" lang="en-IE" sz="1200" u="none" cap="none" strike="noStrike">
                <a:solidFill>
                  <a:schemeClr val="dk1"/>
                </a:solidFill>
                <a:latin typeface="Calibri"/>
                <a:ea typeface="Calibri"/>
                <a:cs typeface="Calibri"/>
                <a:sym typeface="Calibri"/>
              </a:rPr>
              <a:t> may also manifest as an aversive tendency towards outgroup members</a:t>
            </a:r>
            <a:endParaRPr b="0" i="0" sz="1200" u="none" cap="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Participants are then prompted to </a:t>
            </a:r>
            <a:r>
              <a:rPr b="1" i="0" lang="en-IE" sz="1200" u="none" cap="none" strike="noStrike">
                <a:solidFill>
                  <a:schemeClr val="dk1"/>
                </a:solidFill>
                <a:latin typeface="Calibri"/>
                <a:ea typeface="Calibri"/>
                <a:cs typeface="Calibri"/>
                <a:sym typeface="Calibri"/>
              </a:rPr>
              <a:t>consider the implications of this for the workplace? </a:t>
            </a:r>
            <a:r>
              <a:rPr b="0" i="0" lang="en-IE" sz="1200" u="none" cap="none" strike="noStrike">
                <a:solidFill>
                  <a:schemeClr val="dk1"/>
                </a:solidFill>
                <a:latin typeface="Calibri"/>
                <a:ea typeface="Calibri"/>
                <a:cs typeface="Calibri"/>
                <a:sym typeface="Calibri"/>
              </a:rPr>
              <a:t>For example, as leaders, when they assign responsibility for a high-profile piece of work, to whom do they entrust that responsibility? The facilitator suggests that participants will likely offer opportunities to those individuals whom they trust the most. Those people, it turns out, are people who are similar to themselves. Now, because success on high-profile assignments is critical for emerging as a leader, a tendency to favour people like ourselves when assigning stretch assignments leads to </a:t>
            </a:r>
            <a:r>
              <a:rPr b="1" i="0" lang="en-IE" sz="1200" u="none" cap="none" strike="noStrike">
                <a:solidFill>
                  <a:schemeClr val="dk1"/>
                </a:solidFill>
                <a:latin typeface="Calibri"/>
                <a:ea typeface="Calibri"/>
                <a:cs typeface="Calibri"/>
                <a:sym typeface="Calibri"/>
              </a:rPr>
              <a:t>self-cloning</a:t>
            </a:r>
            <a:r>
              <a:rPr b="0" i="0" lang="en-IE" sz="1200" u="none" cap="none" strike="noStrike">
                <a:solidFill>
                  <a:schemeClr val="dk1"/>
                </a:solidFill>
                <a:latin typeface="Calibri"/>
                <a:ea typeface="Calibri"/>
                <a:cs typeface="Calibri"/>
                <a:sym typeface="Calibri"/>
              </a:rPr>
              <a:t> </a:t>
            </a:r>
            <a:r>
              <a:rPr b="1" i="0" lang="en-IE" sz="1200" u="none" cap="none" strike="noStrike">
                <a:solidFill>
                  <a:schemeClr val="dk1"/>
                </a:solidFill>
                <a:latin typeface="Calibri"/>
                <a:ea typeface="Calibri"/>
                <a:cs typeface="Calibri"/>
                <a:sym typeface="Calibri"/>
              </a:rPr>
              <a:t>and promotes homogeneity in leadership</a:t>
            </a:r>
            <a:r>
              <a:rPr b="0" i="0" lang="en-IE" sz="1200" u="none" cap="none" strike="noStrike">
                <a:solidFill>
                  <a:schemeClr val="dk1"/>
                </a:solidFill>
                <a:latin typeface="Calibri"/>
                <a:ea typeface="Calibri"/>
                <a:cs typeface="Calibri"/>
                <a:sym typeface="Calibri"/>
              </a:rPr>
              <a:t>. Though not intentional, </a:t>
            </a:r>
            <a:r>
              <a:rPr b="1" i="0" lang="en-IE" sz="1200" u="none" cap="none" strike="noStrike">
                <a:solidFill>
                  <a:schemeClr val="dk1"/>
                </a:solidFill>
                <a:latin typeface="Calibri"/>
                <a:ea typeface="Calibri"/>
                <a:cs typeface="Calibri"/>
                <a:sym typeface="Calibri"/>
              </a:rPr>
              <a:t>people who are not like us get overlooked and left behind</a:t>
            </a:r>
            <a:r>
              <a:rPr b="0" i="0" lang="en-IE" sz="1200" u="none" cap="none" strike="noStrike">
                <a:solidFill>
                  <a:schemeClr val="dk1"/>
                </a:solidFill>
                <a:latin typeface="Calibri"/>
                <a:ea typeface="Calibri"/>
                <a:cs typeface="Calibri"/>
                <a:sym typeface="Calibri"/>
              </a:rPr>
              <a:t>.</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Although we believe we are making objective assessments of merit and treating people fairly, hidden preferences for people like ourselves can cause us to support the development and career progression of some people over others without us even knowing we are doing so. Regarding employment, </a:t>
            </a:r>
            <a:r>
              <a:rPr b="1" i="0" lang="en-IE" sz="1200" u="none" cap="none" strike="noStrike">
                <a:solidFill>
                  <a:schemeClr val="dk1"/>
                </a:solidFill>
                <a:latin typeface="Calibri"/>
                <a:ea typeface="Calibri"/>
                <a:cs typeface="Calibri"/>
                <a:sym typeface="Calibri"/>
              </a:rPr>
              <a:t>affinity bias can compel people to favour those who are most similar to themselves</a:t>
            </a:r>
            <a:r>
              <a:rPr b="0" i="0" lang="en-IE" sz="1200" u="none" cap="none" strike="noStrike">
                <a:solidFill>
                  <a:schemeClr val="dk1"/>
                </a:solidFill>
                <a:latin typeface="Calibri"/>
                <a:ea typeface="Calibri"/>
                <a:cs typeface="Calibri"/>
                <a:sym typeface="Calibri"/>
              </a:rPr>
              <a:t>, thereby leading to a tendency for leaders, people managers or recruiting managers to hire, promote, or otherwise esteem those who mirror attributes or qualities that align with their own. Moreover, we are also very good at justifying our biases. Studies show that we exhibit a systematic tendency to claim that the strengths of ingroup candidates are more important selection criteria than are the strengths of candidates with backgrounds different from our own.</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Affinity bias can also lead us to actively solicit, pay greater attention to and to favour the contributions of ingroup members over outgroup members. We are also more likely to mentor or sponsor ingroup members compared with outgroup members.</a:t>
            </a:r>
            <a:endParaRPr/>
          </a:p>
          <a:p>
            <a:pPr indent="0" lvl="0" marL="0" rtl="0" algn="l">
              <a:spcBef>
                <a:spcPts val="0"/>
              </a:spcBef>
              <a:spcAft>
                <a:spcPts val="0"/>
              </a:spcAft>
              <a:buNone/>
            </a:pPr>
            <a:r>
              <a:rPr b="0" i="0" lang="en-IE" sz="1200" u="none" cap="none" strike="noStrike">
                <a:solidFill>
                  <a:schemeClr val="dk1"/>
                </a:solidFill>
                <a:latin typeface="Calibri"/>
                <a:ea typeface="Calibri"/>
                <a:cs typeface="Calibri"/>
                <a:sym typeface="Calibri"/>
              </a:rPr>
              <a:t>In some groups, there may be certain individuals with a diverse inner circle. The facilitator encourages participants to think about how an individual’s experiences could disrupt affinity bias with the ensuing discussion drawing on intergroup research supporting intergroup friendship as a prejudice reduction technique.</a:t>
            </a:r>
            <a:endParaRPr/>
          </a:p>
          <a:p>
            <a:pPr indent="0" lvl="0" marL="0" rtl="0" algn="l">
              <a:spcBef>
                <a:spcPts val="0"/>
              </a:spcBef>
              <a:spcAft>
                <a:spcPts val="0"/>
              </a:spcAft>
              <a:buClr>
                <a:schemeClr val="dk1"/>
              </a:buClr>
              <a:buSzPts val="1200"/>
              <a:buFont typeface="Calibri"/>
              <a:buNone/>
            </a:pPr>
            <a:r>
              <a:t/>
            </a:r>
            <a:endParaRPr/>
          </a:p>
        </p:txBody>
      </p:sp>
      <p:sp>
        <p:nvSpPr>
          <p:cNvPr id="1088" name="Google Shape;1088;g2bf54869471_1_3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4" name="Google Shape;11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2" name="Google Shape;112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0" name="Google Shape;113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4" name="Google Shape;115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2" name="Google Shape;116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5" name="Google Shape;118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6" name="Google Shape;120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7" name="Google Shape;122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2" name="Google Shape;8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2bf54869471_1_7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5" name="Google Shape;1235;g2bf54869471_1_7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2" name="Google Shape;12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8" name="Google Shape;130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4" name="Google Shape;134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2" name="Google Shape;135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1" name="Google Shape;138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5" name="Google Shape;139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9" name="Google Shape;140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7" name="Google Shape;141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5" name="Google Shape;142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0" name="Google Shape;8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8" name="Google Shape;144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1" name="Google Shape;147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2bf54869471_1_1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479" name="Google Shape;1479;g2bf54869471_1_1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0" name="Google Shape;149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1" name="Google Shape;151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2" name="Google Shape;153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4" name="Google Shape;15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2bf54869471_1_14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572" name="Google Shape;1572;g2bf54869471_1_1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3" name="Google Shape;158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5" name="Google Shape;160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7" name="Google Shape;8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7" name="Google Shape;162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3" name="Shape 1633"/>
        <p:cNvGrpSpPr/>
        <p:nvPr/>
      </p:nvGrpSpPr>
      <p:grpSpPr>
        <a:xfrm>
          <a:off x="0" y="0"/>
          <a:ext cx="0" cy="0"/>
          <a:chOff x="0" y="0"/>
          <a:chExt cx="0" cy="0"/>
        </a:xfrm>
      </p:grpSpPr>
      <p:sp>
        <p:nvSpPr>
          <p:cNvPr id="1634" name="Google Shape;163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5" name="Google Shape;163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2" name="Google Shape;165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1" name="Google Shape;166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0" name="Google Shape;167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9" name="Google Shape;1679;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7" name="Google Shape;168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6" name="Shape 1696"/>
        <p:cNvGrpSpPr/>
        <p:nvPr/>
      </p:nvGrpSpPr>
      <p:grpSpPr>
        <a:xfrm>
          <a:off x="0" y="0"/>
          <a:ext cx="0" cy="0"/>
          <a:chOff x="0" y="0"/>
          <a:chExt cx="0" cy="0"/>
        </a:xfrm>
      </p:grpSpPr>
      <p:sp>
        <p:nvSpPr>
          <p:cNvPr id="1697" name="Google Shape;169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8" name="Google Shape;169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8" name="Google Shape;170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6" name="Shape 1716"/>
        <p:cNvGrpSpPr/>
        <p:nvPr/>
      </p:nvGrpSpPr>
      <p:grpSpPr>
        <a:xfrm>
          <a:off x="0" y="0"/>
          <a:ext cx="0" cy="0"/>
          <a:chOff x="0" y="0"/>
          <a:chExt cx="0" cy="0"/>
        </a:xfrm>
      </p:grpSpPr>
      <p:sp>
        <p:nvSpPr>
          <p:cNvPr id="1717" name="Google Shape;1717;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8" name="Google Shape;171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1" name="Google Shape;8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7" name="Shape 1727"/>
        <p:cNvGrpSpPr/>
        <p:nvPr/>
      </p:nvGrpSpPr>
      <p:grpSpPr>
        <a:xfrm>
          <a:off x="0" y="0"/>
          <a:ext cx="0" cy="0"/>
          <a:chOff x="0" y="0"/>
          <a:chExt cx="0" cy="0"/>
        </a:xfrm>
      </p:grpSpPr>
      <p:sp>
        <p:nvSpPr>
          <p:cNvPr id="1728" name="Google Shape;172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9" name="Google Shape;172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0" name="Google Shape;174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8" name="Google Shape;174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6" name="Google Shape;1756;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4" name="Google Shape;176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3" name="Google Shape;177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g2bf54869471_1_16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1" name="Google Shape;1781;g2bf54869471_1_16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7" name="Shape 1787"/>
        <p:cNvGrpSpPr/>
        <p:nvPr/>
      </p:nvGrpSpPr>
      <p:grpSpPr>
        <a:xfrm>
          <a:off x="0" y="0"/>
          <a:ext cx="0" cy="0"/>
          <a:chOff x="0" y="0"/>
          <a:chExt cx="0" cy="0"/>
        </a:xfrm>
      </p:grpSpPr>
      <p:sp>
        <p:nvSpPr>
          <p:cNvPr id="1788" name="Google Shape;1788;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9" name="Google Shape;1789;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E"/>
              <a:t>Translated by Samuel A.</a:t>
            </a:r>
            <a:endParaRPr/>
          </a:p>
        </p:txBody>
      </p:sp>
      <p:sp>
        <p:nvSpPr>
          <p:cNvPr id="1890" name="Google Shape;1890;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7" name="Google Shape;88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3" name="Google Shape;91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1" name="Google Shape;9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 Id="rId3" Type="http://schemas.openxmlformats.org/officeDocument/2006/relationships/image" Target="../media/image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66"/>
          <p:cNvSpPr/>
          <p:nvPr/>
        </p:nvSpPr>
        <p:spPr>
          <a:xfrm>
            <a:off x="417723" y="2781054"/>
            <a:ext cx="11356551" cy="3143826"/>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 name="Google Shape;14;p66"/>
          <p:cNvSpPr/>
          <p:nvPr/>
        </p:nvSpPr>
        <p:spPr>
          <a:xfrm flipH="1">
            <a:off x="7228605" y="535434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 name="Google Shape;15;p66"/>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66"/>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7" name="Google Shape;17;p66"/>
          <p:cNvPicPr preferRelativeResize="0"/>
          <p:nvPr/>
        </p:nvPicPr>
        <p:blipFill rotWithShape="1">
          <a:blip r:embed="rId2">
            <a:alphaModFix/>
          </a:blip>
          <a:srcRect b="0" l="0" r="0" t="0"/>
          <a:stretch/>
        </p:blipFill>
        <p:spPr>
          <a:xfrm>
            <a:off x="537579" y="350356"/>
            <a:ext cx="2462796" cy="2296557"/>
          </a:xfrm>
          <a:prstGeom prst="rect">
            <a:avLst/>
          </a:prstGeom>
          <a:noFill/>
          <a:ln>
            <a:noFill/>
          </a:ln>
        </p:spPr>
      </p:pic>
      <p:pic>
        <p:nvPicPr>
          <p:cNvPr id="18" name="Google Shape;18;p66"/>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9" name="Google Shape;19;p66"/>
          <p:cNvPicPr preferRelativeResize="0"/>
          <p:nvPr/>
        </p:nvPicPr>
        <p:blipFill rotWithShape="1">
          <a:blip r:embed="rId4">
            <a:alphaModFix/>
          </a:blip>
          <a:srcRect b="0" l="0" r="44449" t="0"/>
          <a:stretch/>
        </p:blipFill>
        <p:spPr>
          <a:xfrm>
            <a:off x="2896706" y="6196193"/>
            <a:ext cx="1991960" cy="457426"/>
          </a:xfrm>
          <a:prstGeom prst="rect">
            <a:avLst/>
          </a:prstGeom>
          <a:noFill/>
          <a:ln>
            <a:noFill/>
          </a:ln>
        </p:spPr>
      </p:pic>
      <p:sp>
        <p:nvSpPr>
          <p:cNvPr id="20" name="Google Shape;20;p66"/>
          <p:cNvSpPr/>
          <p:nvPr>
            <p:ph idx="3" type="pic"/>
          </p:nvPr>
        </p:nvSpPr>
        <p:spPr>
          <a:xfrm>
            <a:off x="5861120" y="433094"/>
            <a:ext cx="5470479" cy="5127406"/>
          </a:xfrm>
          <a:prstGeom prst="rect">
            <a:avLst/>
          </a:prstGeom>
          <a:solidFill>
            <a:srgbClr val="D8D8D8"/>
          </a:solidFill>
          <a:ln>
            <a:noFill/>
          </a:ln>
        </p:spPr>
      </p:sp>
      <p:sp>
        <p:nvSpPr>
          <p:cNvPr id="21" name="Google Shape;21;p66"/>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80" name="Shape 80"/>
        <p:cNvGrpSpPr/>
        <p:nvPr/>
      </p:nvGrpSpPr>
      <p:grpSpPr>
        <a:xfrm>
          <a:off x="0" y="0"/>
          <a:ext cx="0" cy="0"/>
          <a:chOff x="0" y="0"/>
          <a:chExt cx="0" cy="0"/>
        </a:xfrm>
      </p:grpSpPr>
      <p:sp>
        <p:nvSpPr>
          <p:cNvPr id="81" name="Google Shape;81;p75"/>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2" name="Google Shape;82;p75"/>
          <p:cNvSpPr/>
          <p:nvPr/>
        </p:nvSpPr>
        <p:spPr>
          <a:xfrm>
            <a:off x="3732000" y="342405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75"/>
          <p:cNvSpPr txBox="1"/>
          <p:nvPr>
            <p:ph idx="1" type="body"/>
          </p:nvPr>
        </p:nvSpPr>
        <p:spPr>
          <a:xfrm>
            <a:off x="805865" y="3029069"/>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75"/>
          <p:cNvSpPr txBox="1"/>
          <p:nvPr>
            <p:ph idx="2" type="body"/>
          </p:nvPr>
        </p:nvSpPr>
        <p:spPr>
          <a:xfrm>
            <a:off x="805865" y="2219493"/>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75"/>
          <p:cNvSpPr/>
          <p:nvPr/>
        </p:nvSpPr>
        <p:spPr>
          <a:xfrm>
            <a:off x="0" y="5625489"/>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75"/>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87" name="Google Shape;87;p75"/>
          <p:cNvPicPr preferRelativeResize="0"/>
          <p:nvPr/>
        </p:nvPicPr>
        <p:blipFill rotWithShape="1">
          <a:blip r:embed="rId2">
            <a:alphaModFix/>
          </a:blip>
          <a:srcRect b="0" l="0" r="0" t="0"/>
          <a:stretch/>
        </p:blipFill>
        <p:spPr>
          <a:xfrm>
            <a:off x="8879678" y="752960"/>
            <a:ext cx="2670279" cy="249003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88" name="Shape 88"/>
        <p:cNvGrpSpPr/>
        <p:nvPr/>
      </p:nvGrpSpPr>
      <p:grpSpPr>
        <a:xfrm>
          <a:off x="0" y="0"/>
          <a:ext cx="0" cy="0"/>
          <a:chOff x="0" y="0"/>
          <a:chExt cx="0" cy="0"/>
        </a:xfrm>
      </p:grpSpPr>
      <p:sp>
        <p:nvSpPr>
          <p:cNvPr id="89" name="Google Shape;89;p76"/>
          <p:cNvSpPr/>
          <p:nvPr/>
        </p:nvSpPr>
        <p:spPr>
          <a:xfrm>
            <a:off x="0" y="0"/>
            <a:ext cx="12192000" cy="6858001"/>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76"/>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IE"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91" name="Google Shape;91;p76"/>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IE"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92" name="Google Shape;92;p76"/>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cap="none" strike="noStrike">
                <a:solidFill>
                  <a:schemeClr val="lt1"/>
                </a:solidFill>
                <a:latin typeface="Calibri"/>
                <a:ea typeface="Calibri"/>
                <a:cs typeface="Calibri"/>
                <a:sym typeface="Calibri"/>
              </a:rPr>
              <a:t>Nature</a:t>
            </a:r>
            <a:r>
              <a:rPr b="0" i="0" lang="en-IE"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IE"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93" name="Google Shape;93;p76"/>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94" name="Google Shape;94;p76"/>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95" name="Google Shape;95;p76"/>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Calibri"/>
                <a:ea typeface="Calibri"/>
                <a:cs typeface="Calibri"/>
                <a:sym typeface="Calibri"/>
              </a:rPr>
              <a:t>*** </a:t>
            </a:r>
            <a:r>
              <a:rPr b="1" i="0" lang="en-IE" sz="2400" u="none" cap="none" strike="noStrike">
                <a:solidFill>
                  <a:schemeClr val="lt1"/>
                </a:solidFill>
                <a:latin typeface="Calibri"/>
                <a:ea typeface="Calibri"/>
                <a:cs typeface="Calibri"/>
                <a:sym typeface="Calibri"/>
              </a:rPr>
              <a:t>PLEASE DELETE THIS INSTRUCTION SLIDE BEFORE PRESENTING FINAL PRESENTATION </a:t>
            </a:r>
            <a:r>
              <a:rPr b="0" i="0" lang="en-IE"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96" name="Google Shape;96;p76"/>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97" name="Shape 9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8" name="Shape 98"/>
        <p:cNvGrpSpPr/>
        <p:nvPr/>
      </p:nvGrpSpPr>
      <p:grpSpPr>
        <a:xfrm>
          <a:off x="0" y="0"/>
          <a:ext cx="0" cy="0"/>
          <a:chOff x="0" y="0"/>
          <a:chExt cx="0" cy="0"/>
        </a:xfrm>
      </p:grpSpPr>
      <p:sp>
        <p:nvSpPr>
          <p:cNvPr id="99" name="Google Shape;99;p78"/>
          <p:cNvSpPr/>
          <p:nvPr/>
        </p:nvSpPr>
        <p:spPr>
          <a:xfrm>
            <a:off x="2599985" y="518604"/>
            <a:ext cx="2144406" cy="563803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78"/>
          <p:cNvSpPr txBox="1"/>
          <p:nvPr>
            <p:ph idx="1" type="body"/>
          </p:nvPr>
        </p:nvSpPr>
        <p:spPr>
          <a:xfrm>
            <a:off x="5305044" y="82032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78"/>
          <p:cNvSpPr txBox="1"/>
          <p:nvPr>
            <p:ph idx="2" type="body"/>
          </p:nvPr>
        </p:nvSpPr>
        <p:spPr>
          <a:xfrm>
            <a:off x="5305045" y="131903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78"/>
          <p:cNvSpPr txBox="1"/>
          <p:nvPr>
            <p:ph idx="3" type="body"/>
          </p:nvPr>
        </p:nvSpPr>
        <p:spPr>
          <a:xfrm>
            <a:off x="3492414" y="99105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78"/>
          <p:cNvSpPr/>
          <p:nvPr>
            <p:ph idx="4" type="pic"/>
          </p:nvPr>
        </p:nvSpPr>
        <p:spPr>
          <a:xfrm>
            <a:off x="7559" y="188180"/>
            <a:ext cx="3354094" cy="5923858"/>
          </a:xfrm>
          <a:prstGeom prst="rect">
            <a:avLst/>
          </a:prstGeom>
          <a:solidFill>
            <a:srgbClr val="D8D8D8"/>
          </a:solidFill>
          <a:ln>
            <a:noFill/>
          </a:ln>
        </p:spPr>
      </p:sp>
      <p:sp>
        <p:nvSpPr>
          <p:cNvPr id="104" name="Google Shape;104;p78"/>
          <p:cNvSpPr txBox="1"/>
          <p:nvPr>
            <p:ph idx="5" type="body"/>
          </p:nvPr>
        </p:nvSpPr>
        <p:spPr>
          <a:xfrm>
            <a:off x="5305043" y="2743458"/>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78"/>
          <p:cNvSpPr txBox="1"/>
          <p:nvPr>
            <p:ph idx="6" type="body"/>
          </p:nvPr>
        </p:nvSpPr>
        <p:spPr>
          <a:xfrm>
            <a:off x="5305044" y="3242171"/>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78"/>
          <p:cNvSpPr txBox="1"/>
          <p:nvPr>
            <p:ph idx="7" type="body"/>
          </p:nvPr>
        </p:nvSpPr>
        <p:spPr>
          <a:xfrm>
            <a:off x="3492413" y="2914191"/>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78"/>
          <p:cNvSpPr txBox="1"/>
          <p:nvPr>
            <p:ph idx="8" type="body"/>
          </p:nvPr>
        </p:nvSpPr>
        <p:spPr>
          <a:xfrm>
            <a:off x="5320541" y="4607255"/>
            <a:ext cx="6046905"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78"/>
          <p:cNvSpPr txBox="1"/>
          <p:nvPr>
            <p:ph idx="9" type="body"/>
          </p:nvPr>
        </p:nvSpPr>
        <p:spPr>
          <a:xfrm>
            <a:off x="5320542" y="5105968"/>
            <a:ext cx="603820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78"/>
          <p:cNvSpPr txBox="1"/>
          <p:nvPr>
            <p:ph idx="13" type="body"/>
          </p:nvPr>
        </p:nvSpPr>
        <p:spPr>
          <a:xfrm>
            <a:off x="3507911" y="4777988"/>
            <a:ext cx="1236480"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0" name="Google Shape;110;p78"/>
          <p:cNvGrpSpPr/>
          <p:nvPr/>
        </p:nvGrpSpPr>
        <p:grpSpPr>
          <a:xfrm>
            <a:off x="4446910" y="695225"/>
            <a:ext cx="7230875" cy="5461417"/>
            <a:chOff x="4054159" y="721803"/>
            <a:chExt cx="7578908" cy="5461417"/>
          </a:xfrm>
        </p:grpSpPr>
        <p:grpSp>
          <p:nvGrpSpPr>
            <p:cNvPr id="111" name="Google Shape;111;p78"/>
            <p:cNvGrpSpPr/>
            <p:nvPr/>
          </p:nvGrpSpPr>
          <p:grpSpPr>
            <a:xfrm>
              <a:off x="4054161" y="721803"/>
              <a:ext cx="7547911" cy="1674487"/>
              <a:chOff x="4061909" y="1565906"/>
              <a:chExt cx="7547911" cy="1882781"/>
            </a:xfrm>
          </p:grpSpPr>
          <p:cxnSp>
            <p:nvCxnSpPr>
              <p:cNvPr id="112" name="Google Shape;112;p78"/>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3" name="Google Shape;113;p78"/>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4" name="Google Shape;114;p78"/>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15" name="Google Shape;115;p78"/>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6" name="Google Shape;116;p78"/>
            <p:cNvCxnSpPr/>
            <p:nvPr/>
          </p:nvCxnSpPr>
          <p:spPr>
            <a:xfrm>
              <a:off x="4069659" y="238824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17" name="Google Shape;117;p78"/>
            <p:cNvGrpSpPr/>
            <p:nvPr/>
          </p:nvGrpSpPr>
          <p:grpSpPr>
            <a:xfrm>
              <a:off x="4054160" y="2644936"/>
              <a:ext cx="7547911" cy="1674487"/>
              <a:chOff x="4061909" y="1565906"/>
              <a:chExt cx="7547911" cy="1882781"/>
            </a:xfrm>
          </p:grpSpPr>
          <p:cxnSp>
            <p:nvCxnSpPr>
              <p:cNvPr id="118" name="Google Shape;118;p78"/>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19" name="Google Shape;119;p78"/>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0" name="Google Shape;120;p78"/>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1" name="Google Shape;121;p78"/>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2" name="Google Shape;122;p78"/>
            <p:cNvCxnSpPr/>
            <p:nvPr/>
          </p:nvCxnSpPr>
          <p:spPr>
            <a:xfrm>
              <a:off x="4069658" y="4311378"/>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123" name="Google Shape;123;p78"/>
            <p:cNvGrpSpPr/>
            <p:nvPr/>
          </p:nvGrpSpPr>
          <p:grpSpPr>
            <a:xfrm>
              <a:off x="4069658" y="4508733"/>
              <a:ext cx="7547911" cy="1674487"/>
              <a:chOff x="4061909" y="1565906"/>
              <a:chExt cx="7547911" cy="1882781"/>
            </a:xfrm>
          </p:grpSpPr>
          <p:cxnSp>
            <p:nvCxnSpPr>
              <p:cNvPr id="124" name="Google Shape;124;p78"/>
              <p:cNvCxnSpPr/>
              <p:nvPr/>
            </p:nvCxnSpPr>
            <p:spPr>
              <a:xfrm>
                <a:off x="11609820" y="1582845"/>
                <a:ext cx="0" cy="1865842"/>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5" name="Google Shape;125;p78"/>
              <p:cNvCxnSpPr/>
              <p:nvPr/>
            </p:nvCxnSpPr>
            <p:spPr>
              <a:xfrm>
                <a:off x="4061909" y="1577903"/>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6" name="Google Shape;126;p78"/>
              <p:cNvCxnSpPr/>
              <p:nvPr/>
            </p:nvCxnSpPr>
            <p:spPr>
              <a:xfrm>
                <a:off x="4061909" y="1565906"/>
                <a:ext cx="0" cy="44526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127" name="Google Shape;127;p78"/>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128" name="Google Shape;128;p78"/>
            <p:cNvCxnSpPr/>
            <p:nvPr/>
          </p:nvCxnSpPr>
          <p:spPr>
            <a:xfrm>
              <a:off x="4085156" y="6175175"/>
              <a:ext cx="7547911"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129" name="Shape 129"/>
        <p:cNvGrpSpPr/>
        <p:nvPr/>
      </p:nvGrpSpPr>
      <p:grpSpPr>
        <a:xfrm>
          <a:off x="0" y="0"/>
          <a:ext cx="0" cy="0"/>
          <a:chOff x="0" y="0"/>
          <a:chExt cx="0" cy="0"/>
        </a:xfrm>
      </p:grpSpPr>
      <p:sp>
        <p:nvSpPr>
          <p:cNvPr id="130" name="Google Shape;130;p79"/>
          <p:cNvSpPr/>
          <p:nvPr/>
        </p:nvSpPr>
        <p:spPr>
          <a:xfrm>
            <a:off x="666427" y="1299620"/>
            <a:ext cx="11525573"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 name="Google Shape;131;p79"/>
          <p:cNvSpPr/>
          <p:nvPr/>
        </p:nvSpPr>
        <p:spPr>
          <a:xfrm>
            <a:off x="3732000" y="1893387"/>
            <a:ext cx="846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79"/>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79"/>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79"/>
          <p:cNvSpPr/>
          <p:nvPr/>
        </p:nvSpPr>
        <p:spPr>
          <a:xfrm>
            <a:off x="-1949202" y="5998942"/>
            <a:ext cx="6870578" cy="655024"/>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79"/>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36" name="Shape 136"/>
        <p:cNvGrpSpPr/>
        <p:nvPr/>
      </p:nvGrpSpPr>
      <p:grpSpPr>
        <a:xfrm>
          <a:off x="0" y="0"/>
          <a:ext cx="0" cy="0"/>
          <a:chOff x="0" y="0"/>
          <a:chExt cx="0" cy="0"/>
        </a:xfrm>
      </p:grpSpPr>
      <p:sp>
        <p:nvSpPr>
          <p:cNvPr id="137" name="Google Shape;137;p80"/>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8" name="Google Shape;138;p80"/>
          <p:cNvSpPr/>
          <p:nvPr/>
        </p:nvSpPr>
        <p:spPr>
          <a:xfrm>
            <a:off x="5280000" y="2582803"/>
            <a:ext cx="6912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80"/>
          <p:cNvSpPr txBox="1"/>
          <p:nvPr>
            <p:ph idx="1" type="body"/>
          </p:nvPr>
        </p:nvSpPr>
        <p:spPr>
          <a:xfrm>
            <a:off x="5278758" y="2930184"/>
            <a:ext cx="6010480" cy="30664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80"/>
          <p:cNvSpPr txBox="1"/>
          <p:nvPr>
            <p:ph idx="2" type="body"/>
          </p:nvPr>
        </p:nvSpPr>
        <p:spPr>
          <a:xfrm>
            <a:off x="4011879" y="1670479"/>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80"/>
          <p:cNvSpPr/>
          <p:nvPr/>
        </p:nvSpPr>
        <p:spPr>
          <a:xfrm>
            <a:off x="83835" y="914400"/>
            <a:ext cx="236705" cy="20157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42" name="Shape 142"/>
        <p:cNvGrpSpPr/>
        <p:nvPr/>
      </p:nvGrpSpPr>
      <p:grpSpPr>
        <a:xfrm>
          <a:off x="0" y="0"/>
          <a:ext cx="0" cy="0"/>
          <a:chOff x="0" y="0"/>
          <a:chExt cx="0" cy="0"/>
        </a:xfrm>
      </p:grpSpPr>
      <p:sp>
        <p:nvSpPr>
          <p:cNvPr id="143" name="Google Shape;143;p81"/>
          <p:cNvSpPr/>
          <p:nvPr/>
        </p:nvSpPr>
        <p:spPr>
          <a:xfrm>
            <a:off x="511444" y="453836"/>
            <a:ext cx="6549756"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 name="Google Shape;144;p81"/>
          <p:cNvSpPr txBox="1"/>
          <p:nvPr>
            <p:ph idx="1" type="body"/>
          </p:nvPr>
        </p:nvSpPr>
        <p:spPr>
          <a:xfrm>
            <a:off x="898357" y="2319301"/>
            <a:ext cx="4867011"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81"/>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6" name="Google Shape;146;p81"/>
          <p:cNvPicPr preferRelativeResize="0"/>
          <p:nvPr/>
        </p:nvPicPr>
        <p:blipFill rotWithShape="1">
          <a:blip r:embed="rId2">
            <a:alphaModFix/>
          </a:blip>
          <a:srcRect b="11083" l="-18315" r="29196" t="15976"/>
          <a:stretch/>
        </p:blipFill>
        <p:spPr>
          <a:xfrm>
            <a:off x="3752900" y="1247613"/>
            <a:ext cx="8439100" cy="5375657"/>
          </a:xfrm>
          <a:prstGeom prst="rect">
            <a:avLst/>
          </a:prstGeom>
          <a:noFill/>
          <a:ln>
            <a:noFill/>
          </a:ln>
        </p:spPr>
      </p:pic>
      <p:sp>
        <p:nvSpPr>
          <p:cNvPr id="147" name="Google Shape;147;p81"/>
          <p:cNvSpPr/>
          <p:nvPr>
            <p:ph idx="3" type="pic"/>
          </p:nvPr>
        </p:nvSpPr>
        <p:spPr>
          <a:xfrm>
            <a:off x="7061200" y="1420553"/>
            <a:ext cx="5130800" cy="3913188"/>
          </a:xfrm>
          <a:prstGeom prst="rect">
            <a:avLst/>
          </a:prstGeom>
          <a:solidFill>
            <a:srgbClr val="D8D8D8"/>
          </a:solidFill>
          <a:ln>
            <a:noFill/>
          </a:ln>
        </p:spPr>
      </p:sp>
      <p:sp>
        <p:nvSpPr>
          <p:cNvPr id="148" name="Google Shape;148;p81"/>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49" name="Shape 149"/>
        <p:cNvGrpSpPr/>
        <p:nvPr/>
      </p:nvGrpSpPr>
      <p:grpSpPr>
        <a:xfrm>
          <a:off x="0" y="0"/>
          <a:ext cx="0" cy="0"/>
          <a:chOff x="0" y="0"/>
          <a:chExt cx="0" cy="0"/>
        </a:xfrm>
      </p:grpSpPr>
      <p:sp>
        <p:nvSpPr>
          <p:cNvPr id="150" name="Google Shape;150;p82"/>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Phone6_mockup_front_white.png" id="151" name="Google Shape;151;p82"/>
          <p:cNvPicPr preferRelativeResize="0"/>
          <p:nvPr/>
        </p:nvPicPr>
        <p:blipFill rotWithShape="1">
          <a:blip r:embed="rId2">
            <a:alphaModFix/>
          </a:blip>
          <a:srcRect b="0" l="0" r="0" t="0"/>
          <a:stretch/>
        </p:blipFill>
        <p:spPr>
          <a:xfrm>
            <a:off x="8097746" y="226918"/>
            <a:ext cx="4094254" cy="6404164"/>
          </a:xfrm>
          <a:prstGeom prst="rect">
            <a:avLst/>
          </a:prstGeom>
          <a:noFill/>
          <a:ln>
            <a:noFill/>
          </a:ln>
        </p:spPr>
      </p:pic>
      <p:sp>
        <p:nvSpPr>
          <p:cNvPr id="152" name="Google Shape;152;p82"/>
          <p:cNvSpPr/>
          <p:nvPr>
            <p:ph idx="2" type="pic"/>
          </p:nvPr>
        </p:nvSpPr>
        <p:spPr>
          <a:xfrm>
            <a:off x="8912202" y="1246695"/>
            <a:ext cx="2444127" cy="4336988"/>
          </a:xfrm>
          <a:prstGeom prst="rect">
            <a:avLst/>
          </a:prstGeom>
          <a:solidFill>
            <a:srgbClr val="D8D8D8"/>
          </a:solidFill>
          <a:ln>
            <a:noFill/>
          </a:ln>
        </p:spPr>
      </p:sp>
      <p:sp>
        <p:nvSpPr>
          <p:cNvPr id="153" name="Google Shape;153;p82"/>
          <p:cNvSpPr txBox="1"/>
          <p:nvPr>
            <p:ph idx="1" type="body"/>
          </p:nvPr>
        </p:nvSpPr>
        <p:spPr>
          <a:xfrm>
            <a:off x="898357" y="2319301"/>
            <a:ext cx="7199389" cy="329108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82"/>
          <p:cNvSpPr txBox="1"/>
          <p:nvPr>
            <p:ph idx="3" type="body"/>
          </p:nvPr>
        </p:nvSpPr>
        <p:spPr>
          <a:xfrm>
            <a:off x="835670" y="1104338"/>
            <a:ext cx="7382793"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82"/>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1">
  <p:cSld name="1_Text Slide 1">
    <p:spTree>
      <p:nvGrpSpPr>
        <p:cNvPr id="156" name="Shape 156"/>
        <p:cNvGrpSpPr/>
        <p:nvPr/>
      </p:nvGrpSpPr>
      <p:grpSpPr>
        <a:xfrm>
          <a:off x="0" y="0"/>
          <a:ext cx="0" cy="0"/>
          <a:chOff x="0" y="0"/>
          <a:chExt cx="0" cy="0"/>
        </a:xfrm>
      </p:grpSpPr>
      <p:sp>
        <p:nvSpPr>
          <p:cNvPr id="157" name="Google Shape;157;g2bf54869471_1_532"/>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158" name="Google Shape;158;g2bf54869471_1_532"/>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9" name="Google Shape;159;g2bf54869471_1_532"/>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g2bf54869471_1_532"/>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g2bf54869471_1_532"/>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62" name="Google Shape;162;g2bf54869471_1_532"/>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66" name="Shape 166"/>
        <p:cNvGrpSpPr/>
        <p:nvPr/>
      </p:nvGrpSpPr>
      <p:grpSpPr>
        <a:xfrm>
          <a:off x="0" y="0"/>
          <a:ext cx="0" cy="0"/>
          <a:chOff x="0" y="0"/>
          <a:chExt cx="0" cy="0"/>
        </a:xfrm>
      </p:grpSpPr>
      <p:sp>
        <p:nvSpPr>
          <p:cNvPr id="167" name="Google Shape;167;g2bf54869471_1_192"/>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68" name="Google Shape;168;g2bf54869471_1_192"/>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69" name="Google Shape;169;g2bf54869471_1_192"/>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g2bf54869471_1_192"/>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171" name="Google Shape;171;g2bf54869471_1_192"/>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172" name="Google Shape;172;g2bf54869471_1_192"/>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173" name="Google Shape;173;g2bf54869471_1_192"/>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174" name="Google Shape;174;g2bf54869471_1_192"/>
          <p:cNvSpPr/>
          <p:nvPr>
            <p:ph idx="3" type="pic"/>
          </p:nvPr>
        </p:nvSpPr>
        <p:spPr>
          <a:xfrm>
            <a:off x="5861120" y="433094"/>
            <a:ext cx="5470500" cy="5127300"/>
          </a:xfrm>
          <a:prstGeom prst="rect">
            <a:avLst/>
          </a:prstGeom>
          <a:solidFill>
            <a:srgbClr val="D8D8D8"/>
          </a:solidFill>
          <a:ln>
            <a:noFill/>
          </a:ln>
        </p:spPr>
      </p:sp>
      <p:sp>
        <p:nvSpPr>
          <p:cNvPr id="175" name="Google Shape;175;g2bf54869471_1_192"/>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22" name="Shape 22"/>
        <p:cNvGrpSpPr/>
        <p:nvPr/>
      </p:nvGrpSpPr>
      <p:grpSpPr>
        <a:xfrm>
          <a:off x="0" y="0"/>
          <a:ext cx="0" cy="0"/>
          <a:chOff x="0" y="0"/>
          <a:chExt cx="0" cy="0"/>
        </a:xfrm>
      </p:grpSpPr>
      <p:sp>
        <p:nvSpPr>
          <p:cNvPr id="23" name="Google Shape;23;p67"/>
          <p:cNvSpPr txBox="1"/>
          <p:nvPr>
            <p:ph idx="1" type="body"/>
          </p:nvPr>
        </p:nvSpPr>
        <p:spPr>
          <a:xfrm>
            <a:off x="711252" y="4043134"/>
            <a:ext cx="5278651" cy="6973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67"/>
          <p:cNvSpPr txBox="1"/>
          <p:nvPr>
            <p:ph idx="2" type="body"/>
          </p:nvPr>
        </p:nvSpPr>
        <p:spPr>
          <a:xfrm>
            <a:off x="711253" y="3420408"/>
            <a:ext cx="5278651" cy="69735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25" name="Google Shape;25;p67"/>
          <p:cNvPicPr preferRelativeResize="0"/>
          <p:nvPr/>
        </p:nvPicPr>
        <p:blipFill rotWithShape="1">
          <a:blip r:embed="rId2">
            <a:alphaModFix/>
          </a:blip>
          <a:srcRect b="0" l="0" r="0" t="0"/>
          <a:stretch/>
        </p:blipFill>
        <p:spPr>
          <a:xfrm>
            <a:off x="9171999" y="591281"/>
            <a:ext cx="2326773" cy="2169716"/>
          </a:xfrm>
          <a:prstGeom prst="rect">
            <a:avLst/>
          </a:prstGeom>
          <a:noFill/>
          <a:ln>
            <a:noFill/>
          </a:ln>
        </p:spPr>
      </p:pic>
      <p:pic>
        <p:nvPicPr>
          <p:cNvPr id="26" name="Google Shape;26;p67"/>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27" name="Google Shape;27;p67"/>
          <p:cNvPicPr preferRelativeResize="0"/>
          <p:nvPr/>
        </p:nvPicPr>
        <p:blipFill rotWithShape="1">
          <a:blip r:embed="rId4">
            <a:alphaModFix/>
          </a:blip>
          <a:srcRect b="0" l="0" r="44449" t="0"/>
          <a:stretch/>
        </p:blipFill>
        <p:spPr>
          <a:xfrm>
            <a:off x="9782317" y="6037192"/>
            <a:ext cx="1991960" cy="457426"/>
          </a:xfrm>
          <a:prstGeom prst="rect">
            <a:avLst/>
          </a:prstGeom>
          <a:noFill/>
          <a:ln>
            <a:noFill/>
          </a:ln>
        </p:spPr>
      </p:pic>
      <p:sp>
        <p:nvSpPr>
          <p:cNvPr id="28" name="Google Shape;28;p67"/>
          <p:cNvSpPr/>
          <p:nvPr/>
        </p:nvSpPr>
        <p:spPr>
          <a:xfrm>
            <a:off x="417723" y="59128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67"/>
          <p:cNvSpPr/>
          <p:nvPr>
            <p:ph idx="3" type="pic"/>
          </p:nvPr>
        </p:nvSpPr>
        <p:spPr>
          <a:xfrm>
            <a:off x="4647235" y="2814866"/>
            <a:ext cx="7127042" cy="2793606"/>
          </a:xfrm>
          <a:prstGeom prst="rect">
            <a:avLst/>
          </a:prstGeom>
          <a:solidFill>
            <a:srgbClr val="D8D8D8"/>
          </a:solidFill>
          <a:ln>
            <a:noFill/>
          </a:ln>
        </p:spPr>
      </p:sp>
      <p:sp>
        <p:nvSpPr>
          <p:cNvPr id="30" name="Google Shape;30;p67"/>
          <p:cNvSpPr/>
          <p:nvPr/>
        </p:nvSpPr>
        <p:spPr>
          <a:xfrm>
            <a:off x="-3203" y="5647855"/>
            <a:ext cx="4963395" cy="778675"/>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67"/>
          <p:cNvSpPr txBox="1"/>
          <p:nvPr>
            <p:ph idx="4" type="body"/>
          </p:nvPr>
        </p:nvSpPr>
        <p:spPr>
          <a:xfrm>
            <a:off x="545615" y="5782890"/>
            <a:ext cx="4414577" cy="6793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76" name="Shape 176"/>
        <p:cNvGrpSpPr/>
        <p:nvPr/>
      </p:nvGrpSpPr>
      <p:grpSpPr>
        <a:xfrm>
          <a:off x="0" y="0"/>
          <a:ext cx="0" cy="0"/>
          <a:chOff x="0" y="0"/>
          <a:chExt cx="0" cy="0"/>
        </a:xfrm>
      </p:grpSpPr>
      <p:sp>
        <p:nvSpPr>
          <p:cNvPr id="177" name="Google Shape;177;g2bf54869471_1_202"/>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78" name="Google Shape;178;g2bf54869471_1_202"/>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79" name="Google Shape;179;g2bf54869471_1_202"/>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g2bf54869471_1_202"/>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g2bf54869471_1_202"/>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g2bf54869471_1_202"/>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g2bf54869471_1_202"/>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g2bf54869471_1_202"/>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g2bf54869471_1_202"/>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g2bf54869471_1_202"/>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87" name="Google Shape;187;g2bf54869471_1_202"/>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188" name="Google Shape;188;g2bf54869471_1_202"/>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189" name="Google Shape;189;g2bf54869471_1_202"/>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g2bf54869471_1_202"/>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1" name="Google Shape;191;g2bf54869471_1_202"/>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92" name="Google Shape;192;g2bf54869471_1_202"/>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93" name="Shape 193"/>
        <p:cNvGrpSpPr/>
        <p:nvPr/>
      </p:nvGrpSpPr>
      <p:grpSpPr>
        <a:xfrm>
          <a:off x="0" y="0"/>
          <a:ext cx="0" cy="0"/>
          <a:chOff x="0" y="0"/>
          <a:chExt cx="0" cy="0"/>
        </a:xfrm>
      </p:grpSpPr>
      <p:sp>
        <p:nvSpPr>
          <p:cNvPr id="194" name="Google Shape;194;g2bf54869471_1_219"/>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195" name="Google Shape;195;g2bf54869471_1_219"/>
          <p:cNvSpPr/>
          <p:nvPr>
            <p:ph idx="2" type="pic"/>
          </p:nvPr>
        </p:nvSpPr>
        <p:spPr>
          <a:xfrm>
            <a:off x="320540" y="335338"/>
            <a:ext cx="11578500" cy="6146700"/>
          </a:xfrm>
          <a:prstGeom prst="rect">
            <a:avLst/>
          </a:prstGeom>
          <a:solidFill>
            <a:srgbClr val="D8D8D8"/>
          </a:solidFill>
          <a:ln>
            <a:noFill/>
          </a:ln>
        </p:spPr>
      </p:sp>
      <p:sp>
        <p:nvSpPr>
          <p:cNvPr id="196" name="Google Shape;196;g2bf54869471_1_219"/>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g2bf54869471_1_219"/>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98" name="Shape 198"/>
        <p:cNvGrpSpPr/>
        <p:nvPr/>
      </p:nvGrpSpPr>
      <p:grpSpPr>
        <a:xfrm>
          <a:off x="0" y="0"/>
          <a:ext cx="0" cy="0"/>
          <a:chOff x="0" y="0"/>
          <a:chExt cx="0" cy="0"/>
        </a:xfrm>
      </p:grpSpPr>
      <p:sp>
        <p:nvSpPr>
          <p:cNvPr id="199" name="Google Shape;199;g2bf54869471_1_224"/>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00" name="Google Shape;200;g2bf54869471_1_224"/>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1" name="Google Shape;201;g2bf54869471_1_224"/>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2" name="Google Shape;202;g2bf54869471_1_224"/>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g2bf54869471_1_224"/>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204" name="Shape 204"/>
        <p:cNvGrpSpPr/>
        <p:nvPr/>
      </p:nvGrpSpPr>
      <p:grpSpPr>
        <a:xfrm>
          <a:off x="0" y="0"/>
          <a:ext cx="0" cy="0"/>
          <a:chOff x="0" y="0"/>
          <a:chExt cx="0" cy="0"/>
        </a:xfrm>
      </p:grpSpPr>
      <p:sp>
        <p:nvSpPr>
          <p:cNvPr id="205" name="Google Shape;205;g2bf54869471_1_230"/>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6" name="Google Shape;206;g2bf54869471_1_230"/>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7" name="Shape 207"/>
        <p:cNvGrpSpPr/>
        <p:nvPr/>
      </p:nvGrpSpPr>
      <p:grpSpPr>
        <a:xfrm>
          <a:off x="0" y="0"/>
          <a:ext cx="0" cy="0"/>
          <a:chOff x="0" y="0"/>
          <a:chExt cx="0" cy="0"/>
        </a:xfrm>
      </p:grpSpPr>
      <p:sp>
        <p:nvSpPr>
          <p:cNvPr id="208" name="Google Shape;208;g2bf54869471_1_233"/>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g2bf54869471_1_233"/>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g2bf54869471_1_233"/>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1" name="Google Shape;211;g2bf54869471_1_233"/>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2" name="Google Shape;212;g2bf54869471_1_233"/>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3" name="Google Shape;213;g2bf54869471_1_233"/>
          <p:cNvCxnSpPr>
            <a:endCxn id="214"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214" name="Google Shape;214;g2bf54869471_1_233"/>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15" name="Shape 215"/>
        <p:cNvGrpSpPr/>
        <p:nvPr/>
      </p:nvGrpSpPr>
      <p:grpSpPr>
        <a:xfrm>
          <a:off x="0" y="0"/>
          <a:ext cx="0" cy="0"/>
          <a:chOff x="0" y="0"/>
          <a:chExt cx="0" cy="0"/>
        </a:xfrm>
      </p:grpSpPr>
      <p:sp>
        <p:nvSpPr>
          <p:cNvPr id="216" name="Google Shape;216;g2bf54869471_1_241"/>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g2bf54869471_1_241"/>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g2bf54869471_1_241"/>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219" name="Shape 219"/>
        <p:cNvGrpSpPr/>
        <p:nvPr/>
      </p:nvGrpSpPr>
      <p:grpSpPr>
        <a:xfrm>
          <a:off x="0" y="0"/>
          <a:ext cx="0" cy="0"/>
          <a:chOff x="0" y="0"/>
          <a:chExt cx="0" cy="0"/>
        </a:xfrm>
      </p:grpSpPr>
      <p:sp>
        <p:nvSpPr>
          <p:cNvPr id="220" name="Google Shape;220;g2bf54869471_1_245"/>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21" name="Google Shape;221;g2bf54869471_1_245"/>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2" name="Google Shape;222;g2bf54869471_1_245"/>
          <p:cNvSpPr/>
          <p:nvPr>
            <p:ph idx="2" type="pic"/>
          </p:nvPr>
        </p:nvSpPr>
        <p:spPr>
          <a:xfrm>
            <a:off x="6096000" y="1404749"/>
            <a:ext cx="5239500" cy="4704300"/>
          </a:xfrm>
          <a:prstGeom prst="rect">
            <a:avLst/>
          </a:prstGeom>
          <a:solidFill>
            <a:srgbClr val="D8D8D8"/>
          </a:solidFill>
          <a:ln>
            <a:noFill/>
          </a:ln>
        </p:spPr>
      </p:sp>
      <p:sp>
        <p:nvSpPr>
          <p:cNvPr id="223" name="Google Shape;223;g2bf54869471_1_245"/>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1_Text Slide 1">
    <p:spTree>
      <p:nvGrpSpPr>
        <p:cNvPr id="224" name="Shape 224"/>
        <p:cNvGrpSpPr/>
        <p:nvPr/>
      </p:nvGrpSpPr>
      <p:grpSpPr>
        <a:xfrm>
          <a:off x="0" y="0"/>
          <a:ext cx="0" cy="0"/>
          <a:chOff x="0" y="0"/>
          <a:chExt cx="0" cy="0"/>
        </a:xfrm>
      </p:grpSpPr>
      <p:sp>
        <p:nvSpPr>
          <p:cNvPr id="225" name="Google Shape;225;g2bf54869471_1_250"/>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26" name="Google Shape;226;g2bf54869471_1_250"/>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27" name="Google Shape;227;g2bf54869471_1_250"/>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g2bf54869471_1_250"/>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g2bf54869471_1_250"/>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30" name="Google Shape;230;g2bf54869471_1_250"/>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1_Quote Slide">
    <p:spTree>
      <p:nvGrpSpPr>
        <p:cNvPr id="231" name="Shape 231"/>
        <p:cNvGrpSpPr/>
        <p:nvPr/>
      </p:nvGrpSpPr>
      <p:grpSpPr>
        <a:xfrm>
          <a:off x="0" y="0"/>
          <a:ext cx="0" cy="0"/>
          <a:chOff x="0" y="0"/>
          <a:chExt cx="0" cy="0"/>
        </a:xfrm>
      </p:grpSpPr>
      <p:sp>
        <p:nvSpPr>
          <p:cNvPr id="232" name="Google Shape;232;g2bf54869471_1_257"/>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Calibri"/>
              <a:ea typeface="Calibri"/>
              <a:cs typeface="Calibri"/>
              <a:sym typeface="Calibri"/>
            </a:endParaRPr>
          </a:p>
        </p:txBody>
      </p:sp>
      <p:sp>
        <p:nvSpPr>
          <p:cNvPr id="233" name="Google Shape;233;g2bf54869471_1_257"/>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g2bf54869471_1_257"/>
          <p:cNvSpPr/>
          <p:nvPr>
            <p:ph idx="2" type="pic"/>
          </p:nvPr>
        </p:nvSpPr>
        <p:spPr>
          <a:xfrm>
            <a:off x="6096000" y="1404749"/>
            <a:ext cx="5239500" cy="4704300"/>
          </a:xfrm>
          <a:prstGeom prst="rect">
            <a:avLst/>
          </a:prstGeom>
          <a:solidFill>
            <a:srgbClr val="D8D8D8"/>
          </a:solidFill>
          <a:ln>
            <a:noFill/>
          </a:ln>
        </p:spPr>
      </p:sp>
      <p:sp>
        <p:nvSpPr>
          <p:cNvPr id="235" name="Google Shape;235;g2bf54869471_1_257"/>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236" name="Shape 236"/>
        <p:cNvGrpSpPr/>
        <p:nvPr/>
      </p:nvGrpSpPr>
      <p:grpSpPr>
        <a:xfrm>
          <a:off x="0" y="0"/>
          <a:ext cx="0" cy="0"/>
          <a:chOff x="0" y="0"/>
          <a:chExt cx="0" cy="0"/>
        </a:xfrm>
      </p:grpSpPr>
      <p:sp>
        <p:nvSpPr>
          <p:cNvPr id="237" name="Google Shape;237;g2bf54869471_1_262"/>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38" name="Google Shape;238;g2bf54869471_1_262"/>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g2bf54869471_1_262"/>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g2bf54869471_1_262"/>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g2bf54869471_1_262"/>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42" name="Google Shape;242;g2bf54869471_1_262"/>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243" name="Google Shape;243;g2bf54869471_1_262"/>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32" name="Shape 32"/>
        <p:cNvGrpSpPr/>
        <p:nvPr/>
      </p:nvGrpSpPr>
      <p:grpSpPr>
        <a:xfrm>
          <a:off x="0" y="0"/>
          <a:ext cx="0" cy="0"/>
          <a:chOff x="0" y="0"/>
          <a:chExt cx="0" cy="0"/>
        </a:xfrm>
      </p:grpSpPr>
      <p:sp>
        <p:nvSpPr>
          <p:cNvPr id="33" name="Google Shape;33;p68"/>
          <p:cNvSpPr/>
          <p:nvPr/>
        </p:nvSpPr>
        <p:spPr>
          <a:xfrm>
            <a:off x="477385" y="748833"/>
            <a:ext cx="6185499" cy="5441935"/>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68"/>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68"/>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8"/>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8"/>
          <p:cNvSpPr txBox="1"/>
          <p:nvPr>
            <p:ph idx="3" type="body"/>
          </p:nvPr>
        </p:nvSpPr>
        <p:spPr>
          <a:xfrm>
            <a:off x="979124" y="1519186"/>
            <a:ext cx="4198618" cy="467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68"/>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68"/>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8"/>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8"/>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8"/>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3" name="Google Shape;43;p68"/>
          <p:cNvCxnSpPr/>
          <p:nvPr/>
        </p:nvCxnSpPr>
        <p:spPr>
          <a:xfrm rot="10800000">
            <a:off x="5658046" y="3081881"/>
            <a:ext cx="5784878" cy="0"/>
          </a:xfrm>
          <a:prstGeom prst="straightConnector1">
            <a:avLst/>
          </a:prstGeom>
          <a:noFill/>
          <a:ln cap="flat" cmpd="sng" w="28575">
            <a:solidFill>
              <a:srgbClr val="E8A116"/>
            </a:solidFill>
            <a:prstDash val="solid"/>
            <a:miter lim="800000"/>
            <a:headEnd len="sm" w="sm" type="none"/>
            <a:tailEnd len="sm" w="sm" type="none"/>
          </a:ln>
        </p:spPr>
      </p:cxnSp>
      <p:cxnSp>
        <p:nvCxnSpPr>
          <p:cNvPr id="44" name="Google Shape;44;p68"/>
          <p:cNvCxnSpPr/>
          <p:nvPr/>
        </p:nvCxnSpPr>
        <p:spPr>
          <a:xfrm rot="10800000">
            <a:off x="5658046" y="2103078"/>
            <a:ext cx="5784878" cy="0"/>
          </a:xfrm>
          <a:prstGeom prst="straightConnector1">
            <a:avLst/>
          </a:prstGeom>
          <a:noFill/>
          <a:ln cap="flat" cmpd="sng" w="28575">
            <a:solidFill>
              <a:srgbClr val="E8A116"/>
            </a:solidFill>
            <a:prstDash val="solid"/>
            <a:miter lim="800000"/>
            <a:headEnd len="sm" w="sm" type="none"/>
            <a:tailEnd len="sm" w="sm" type="none"/>
          </a:ln>
        </p:spPr>
      </p:cxnSp>
      <p:sp>
        <p:nvSpPr>
          <p:cNvPr id="45" name="Google Shape;45;p68"/>
          <p:cNvSpPr/>
          <p:nvPr/>
        </p:nvSpPr>
        <p:spPr>
          <a:xfrm>
            <a:off x="-2858315" y="78585"/>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68"/>
          <p:cNvSpPr txBox="1"/>
          <p:nvPr>
            <p:ph idx="9" type="body"/>
          </p:nvPr>
        </p:nvSpPr>
        <p:spPr>
          <a:xfrm>
            <a:off x="5891164" y="406068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68"/>
          <p:cNvSpPr txBox="1"/>
          <p:nvPr>
            <p:ph idx="13" type="body"/>
          </p:nvPr>
        </p:nvSpPr>
        <p:spPr>
          <a:xfrm>
            <a:off x="6797901" y="4060684"/>
            <a:ext cx="4465067"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8" name="Google Shape;48;p68"/>
          <p:cNvCxnSpPr/>
          <p:nvPr/>
        </p:nvCxnSpPr>
        <p:spPr>
          <a:xfrm rot="10800000">
            <a:off x="5658046" y="3974600"/>
            <a:ext cx="5784878"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244" name="Shape 244"/>
        <p:cNvGrpSpPr/>
        <p:nvPr/>
      </p:nvGrpSpPr>
      <p:grpSpPr>
        <a:xfrm>
          <a:off x="0" y="0"/>
          <a:ext cx="0" cy="0"/>
          <a:chOff x="0" y="0"/>
          <a:chExt cx="0" cy="0"/>
        </a:xfrm>
      </p:grpSpPr>
      <p:sp>
        <p:nvSpPr>
          <p:cNvPr id="245" name="Google Shape;245;g2bf54869471_1_270"/>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g2bf54869471_1_270"/>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47" name="Google Shape;247;g2bf54869471_1_270"/>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248" name="Google Shape;248;g2bf54869471_1_270"/>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49" name="Google Shape;249;g2bf54869471_1_270"/>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250" name="Google Shape;250;g2bf54869471_1_270"/>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251" name="Google Shape;251;g2bf54869471_1_270"/>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52" name="Google Shape;252;g2bf54869471_1_270"/>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253" name="Shape 253"/>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254" name="Shape 254"/>
        <p:cNvGrpSpPr/>
        <p:nvPr/>
      </p:nvGrpSpPr>
      <p:grpSpPr>
        <a:xfrm>
          <a:off x="0" y="0"/>
          <a:ext cx="0" cy="0"/>
          <a:chOff x="0" y="0"/>
          <a:chExt cx="0" cy="0"/>
        </a:xfrm>
      </p:grpSpPr>
      <p:sp>
        <p:nvSpPr>
          <p:cNvPr id="255" name="Google Shape;255;g2bf54869471_1_280"/>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g2bf54869471_1_280"/>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257" name="Google Shape;257;g2bf54869471_1_280"/>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258" name="Google Shape;258;g2bf54869471_1_280"/>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259" name="Google Shape;259;g2bf54869471_1_280"/>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260" name="Google Shape;260;g2bf54869471_1_280"/>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61" name="Google Shape;261;g2bf54869471_1_280"/>
          <p:cNvSpPr/>
          <p:nvPr>
            <p:ph idx="3" type="pic"/>
          </p:nvPr>
        </p:nvSpPr>
        <p:spPr>
          <a:xfrm>
            <a:off x="4647235" y="2814866"/>
            <a:ext cx="7127100" cy="2793600"/>
          </a:xfrm>
          <a:prstGeom prst="rect">
            <a:avLst/>
          </a:prstGeom>
          <a:solidFill>
            <a:srgbClr val="D8D8D8"/>
          </a:solidFill>
          <a:ln>
            <a:noFill/>
          </a:ln>
        </p:spPr>
      </p:sp>
      <p:sp>
        <p:nvSpPr>
          <p:cNvPr id="262" name="Google Shape;262;g2bf54869471_1_280"/>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63" name="Google Shape;263;g2bf54869471_1_280"/>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64" name="Shape 264"/>
        <p:cNvGrpSpPr/>
        <p:nvPr/>
      </p:nvGrpSpPr>
      <p:grpSpPr>
        <a:xfrm>
          <a:off x="0" y="0"/>
          <a:ext cx="0" cy="0"/>
          <a:chOff x="0" y="0"/>
          <a:chExt cx="0" cy="0"/>
        </a:xfrm>
      </p:grpSpPr>
      <p:sp>
        <p:nvSpPr>
          <p:cNvPr id="265" name="Google Shape;265;g2bf54869471_1_290"/>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66" name="Google Shape;266;g2bf54869471_1_290"/>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g2bf54869471_1_290"/>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g2bf54869471_1_290"/>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g2bf54869471_1_290"/>
          <p:cNvSpPr/>
          <p:nvPr>
            <p:ph idx="4" type="pic"/>
          </p:nvPr>
        </p:nvSpPr>
        <p:spPr>
          <a:xfrm>
            <a:off x="7559" y="188180"/>
            <a:ext cx="3354000" cy="5923800"/>
          </a:xfrm>
          <a:prstGeom prst="rect">
            <a:avLst/>
          </a:prstGeom>
          <a:solidFill>
            <a:srgbClr val="D8D8D8"/>
          </a:solidFill>
          <a:ln>
            <a:noFill/>
          </a:ln>
        </p:spPr>
      </p:sp>
      <p:sp>
        <p:nvSpPr>
          <p:cNvPr id="270" name="Google Shape;270;g2bf54869471_1_290"/>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g2bf54869471_1_290"/>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2" name="Google Shape;272;g2bf54869471_1_290"/>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3" name="Google Shape;273;g2bf54869471_1_290"/>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4" name="Google Shape;274;g2bf54869471_1_290"/>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g2bf54869471_1_290"/>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276" name="Google Shape;276;g2bf54869471_1_290"/>
          <p:cNvGrpSpPr/>
          <p:nvPr/>
        </p:nvGrpSpPr>
        <p:grpSpPr>
          <a:xfrm>
            <a:off x="4446996" y="695274"/>
            <a:ext cx="7231121" cy="5461368"/>
            <a:chOff x="4054159" y="721852"/>
            <a:chExt cx="7578997" cy="5461368"/>
          </a:xfrm>
        </p:grpSpPr>
        <p:grpSp>
          <p:nvGrpSpPr>
            <p:cNvPr id="277" name="Google Shape;277;g2bf54869471_1_290"/>
            <p:cNvGrpSpPr/>
            <p:nvPr/>
          </p:nvGrpSpPr>
          <p:grpSpPr>
            <a:xfrm>
              <a:off x="4054161" y="721852"/>
              <a:ext cx="7548000" cy="1674419"/>
              <a:chOff x="4061909" y="1565906"/>
              <a:chExt cx="7548000" cy="1882639"/>
            </a:xfrm>
          </p:grpSpPr>
          <p:cxnSp>
            <p:nvCxnSpPr>
              <p:cNvPr id="278" name="Google Shape;278;g2bf54869471_1_290"/>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79" name="Google Shape;279;g2bf54869471_1_290"/>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80" name="Google Shape;280;g2bf54869471_1_290"/>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281" name="Google Shape;281;g2bf54869471_1_290"/>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82" name="Google Shape;282;g2bf54869471_1_290"/>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283" name="Google Shape;283;g2bf54869471_1_290"/>
            <p:cNvGrpSpPr/>
            <p:nvPr/>
          </p:nvGrpSpPr>
          <p:grpSpPr>
            <a:xfrm>
              <a:off x="4054160" y="2644985"/>
              <a:ext cx="7548000" cy="1674419"/>
              <a:chOff x="4061909" y="1565906"/>
              <a:chExt cx="7548000" cy="1882639"/>
            </a:xfrm>
          </p:grpSpPr>
          <p:cxnSp>
            <p:nvCxnSpPr>
              <p:cNvPr id="284" name="Google Shape;284;g2bf54869471_1_290"/>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85" name="Google Shape;285;g2bf54869471_1_290"/>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86" name="Google Shape;286;g2bf54869471_1_290"/>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287" name="Google Shape;287;g2bf54869471_1_290"/>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88" name="Google Shape;288;g2bf54869471_1_290"/>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289" name="Google Shape;289;g2bf54869471_1_290"/>
            <p:cNvGrpSpPr/>
            <p:nvPr/>
          </p:nvGrpSpPr>
          <p:grpSpPr>
            <a:xfrm>
              <a:off x="4069658" y="4508782"/>
              <a:ext cx="7548000" cy="1674419"/>
              <a:chOff x="4061909" y="1565906"/>
              <a:chExt cx="7548000" cy="1882639"/>
            </a:xfrm>
          </p:grpSpPr>
          <p:cxnSp>
            <p:nvCxnSpPr>
              <p:cNvPr id="290" name="Google Shape;290;g2bf54869471_1_290"/>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91" name="Google Shape;291;g2bf54869471_1_290"/>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92" name="Google Shape;292;g2bf54869471_1_290"/>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293" name="Google Shape;293;g2bf54869471_1_290"/>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294" name="Google Shape;294;g2bf54869471_1_290"/>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295" name="Shape 295"/>
        <p:cNvGrpSpPr/>
        <p:nvPr/>
      </p:nvGrpSpPr>
      <p:grpSpPr>
        <a:xfrm>
          <a:off x="0" y="0"/>
          <a:ext cx="0" cy="0"/>
          <a:chOff x="0" y="0"/>
          <a:chExt cx="0" cy="0"/>
        </a:xfrm>
      </p:grpSpPr>
      <p:sp>
        <p:nvSpPr>
          <p:cNvPr id="296" name="Google Shape;296;g2bf54869471_1_321"/>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297" name="Google Shape;297;g2bf54869471_1_321"/>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g2bf54869471_1_321"/>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9" name="Google Shape;299;g2bf54869471_1_321"/>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g2bf54869471_1_321"/>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g2bf54869471_1_321"/>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302" name="Shape 302"/>
        <p:cNvGrpSpPr/>
        <p:nvPr/>
      </p:nvGrpSpPr>
      <p:grpSpPr>
        <a:xfrm>
          <a:off x="0" y="0"/>
          <a:ext cx="0" cy="0"/>
          <a:chOff x="0" y="0"/>
          <a:chExt cx="0" cy="0"/>
        </a:xfrm>
      </p:grpSpPr>
      <p:sp>
        <p:nvSpPr>
          <p:cNvPr id="303" name="Google Shape;303;g2bf54869471_1_328"/>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g2bf54869471_1_328"/>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g2bf54869471_1_328"/>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6" name="Google Shape;306;g2bf54869471_1_328"/>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g2bf54869471_1_328"/>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308" name="Shape 308"/>
        <p:cNvGrpSpPr/>
        <p:nvPr/>
      </p:nvGrpSpPr>
      <p:grpSpPr>
        <a:xfrm>
          <a:off x="0" y="0"/>
          <a:ext cx="0" cy="0"/>
          <a:chOff x="0" y="0"/>
          <a:chExt cx="0" cy="0"/>
        </a:xfrm>
      </p:grpSpPr>
      <p:sp>
        <p:nvSpPr>
          <p:cNvPr id="309" name="Google Shape;309;g2bf54869471_1_334"/>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10" name="Google Shape;310;g2bf54869471_1_334"/>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1" name="Google Shape;311;g2bf54869471_1_334"/>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2" name="Google Shape;312;g2bf54869471_1_334"/>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313" name="Google Shape;313;g2bf54869471_1_334"/>
          <p:cNvSpPr/>
          <p:nvPr>
            <p:ph idx="3" type="pic"/>
          </p:nvPr>
        </p:nvSpPr>
        <p:spPr>
          <a:xfrm>
            <a:off x="7061200" y="1420553"/>
            <a:ext cx="5130900" cy="3913200"/>
          </a:xfrm>
          <a:prstGeom prst="rect">
            <a:avLst/>
          </a:prstGeom>
          <a:solidFill>
            <a:srgbClr val="D8D8D8"/>
          </a:solidFill>
          <a:ln>
            <a:noFill/>
          </a:ln>
        </p:spPr>
      </p:sp>
      <p:sp>
        <p:nvSpPr>
          <p:cNvPr id="314" name="Google Shape;314;g2bf54869471_1_334"/>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315" name="Shape 315"/>
        <p:cNvGrpSpPr/>
        <p:nvPr/>
      </p:nvGrpSpPr>
      <p:grpSpPr>
        <a:xfrm>
          <a:off x="0" y="0"/>
          <a:ext cx="0" cy="0"/>
          <a:chOff x="0" y="0"/>
          <a:chExt cx="0" cy="0"/>
        </a:xfrm>
      </p:grpSpPr>
      <p:sp>
        <p:nvSpPr>
          <p:cNvPr id="316" name="Google Shape;316;g2bf54869471_1_341"/>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317" name="Google Shape;317;g2bf54869471_1_341"/>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318" name="Google Shape;318;g2bf54869471_1_341"/>
          <p:cNvSpPr/>
          <p:nvPr>
            <p:ph idx="2" type="pic"/>
          </p:nvPr>
        </p:nvSpPr>
        <p:spPr>
          <a:xfrm>
            <a:off x="8912202" y="1246695"/>
            <a:ext cx="2444100" cy="4337100"/>
          </a:xfrm>
          <a:prstGeom prst="rect">
            <a:avLst/>
          </a:prstGeom>
          <a:solidFill>
            <a:srgbClr val="D8D8D8"/>
          </a:solidFill>
          <a:ln>
            <a:noFill/>
          </a:ln>
        </p:spPr>
      </p:sp>
      <p:sp>
        <p:nvSpPr>
          <p:cNvPr id="319" name="Google Shape;319;g2bf54869471_1_341"/>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g2bf54869471_1_341"/>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g2bf54869471_1_341"/>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325" name="Shape 325"/>
        <p:cNvGrpSpPr/>
        <p:nvPr/>
      </p:nvGrpSpPr>
      <p:grpSpPr>
        <a:xfrm>
          <a:off x="0" y="0"/>
          <a:ext cx="0" cy="0"/>
          <a:chOff x="0" y="0"/>
          <a:chExt cx="0" cy="0"/>
        </a:xfrm>
      </p:grpSpPr>
      <p:sp>
        <p:nvSpPr>
          <p:cNvPr id="326" name="Google Shape;326;g2bf54869471_1_779"/>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27" name="Google Shape;327;g2bf54869471_1_779"/>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28" name="Google Shape;328;g2bf54869471_1_779"/>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g2bf54869471_1_779"/>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330" name="Google Shape;330;g2bf54869471_1_779"/>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331" name="Google Shape;331;g2bf54869471_1_779"/>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332" name="Google Shape;332;g2bf54869471_1_779"/>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333" name="Google Shape;333;g2bf54869471_1_779"/>
          <p:cNvSpPr/>
          <p:nvPr>
            <p:ph idx="3" type="pic"/>
          </p:nvPr>
        </p:nvSpPr>
        <p:spPr>
          <a:xfrm>
            <a:off x="5861120" y="433094"/>
            <a:ext cx="5470500" cy="5127300"/>
          </a:xfrm>
          <a:prstGeom prst="rect">
            <a:avLst/>
          </a:prstGeom>
          <a:solidFill>
            <a:srgbClr val="D8D8D8"/>
          </a:solidFill>
          <a:ln>
            <a:noFill/>
          </a:ln>
        </p:spPr>
      </p:sp>
      <p:sp>
        <p:nvSpPr>
          <p:cNvPr id="334" name="Google Shape;334;g2bf54869471_1_779"/>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335" name="Shape 335"/>
        <p:cNvGrpSpPr/>
        <p:nvPr/>
      </p:nvGrpSpPr>
      <p:grpSpPr>
        <a:xfrm>
          <a:off x="0" y="0"/>
          <a:ext cx="0" cy="0"/>
          <a:chOff x="0" y="0"/>
          <a:chExt cx="0" cy="0"/>
        </a:xfrm>
      </p:grpSpPr>
      <p:sp>
        <p:nvSpPr>
          <p:cNvPr id="336" name="Google Shape;336;g2bf54869471_1_789"/>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37" name="Google Shape;337;g2bf54869471_1_789"/>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38" name="Google Shape;338;g2bf54869471_1_789"/>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9" name="Google Shape;339;g2bf54869471_1_789"/>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0" name="Google Shape;340;g2bf54869471_1_789"/>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1" name="Google Shape;341;g2bf54869471_1_789"/>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g2bf54869471_1_789"/>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3" name="Google Shape;343;g2bf54869471_1_789"/>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4" name="Google Shape;344;g2bf54869471_1_789"/>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5" name="Google Shape;345;g2bf54869471_1_789"/>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46" name="Google Shape;346;g2bf54869471_1_789"/>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347" name="Google Shape;347;g2bf54869471_1_789"/>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348" name="Google Shape;348;g2bf54869471_1_789"/>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g2bf54869471_1_789"/>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g2bf54869471_1_789"/>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51" name="Google Shape;351;g2bf54869471_1_789"/>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49" name="Shape 49"/>
        <p:cNvGrpSpPr/>
        <p:nvPr/>
      </p:nvGrpSpPr>
      <p:grpSpPr>
        <a:xfrm>
          <a:off x="0" y="0"/>
          <a:ext cx="0" cy="0"/>
          <a:chOff x="0" y="0"/>
          <a:chExt cx="0" cy="0"/>
        </a:xfrm>
      </p:grpSpPr>
      <p:sp>
        <p:nvSpPr>
          <p:cNvPr id="50" name="Google Shape;50;p69"/>
          <p:cNvSpPr/>
          <p:nvPr/>
        </p:nvSpPr>
        <p:spPr>
          <a:xfrm>
            <a:off x="-1014" y="637821"/>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 name="Google Shape;51;p69"/>
          <p:cNvSpPr/>
          <p:nvPr>
            <p:ph idx="2" type="pic"/>
          </p:nvPr>
        </p:nvSpPr>
        <p:spPr>
          <a:xfrm>
            <a:off x="320540" y="335338"/>
            <a:ext cx="11578483" cy="6146707"/>
          </a:xfrm>
          <a:prstGeom prst="rect">
            <a:avLst/>
          </a:prstGeom>
          <a:solidFill>
            <a:srgbClr val="D8D8D8"/>
          </a:solidFill>
          <a:ln>
            <a:noFill/>
          </a:ln>
        </p:spPr>
      </p:sp>
      <p:sp>
        <p:nvSpPr>
          <p:cNvPr id="52" name="Google Shape;52;p69"/>
          <p:cNvSpPr txBox="1"/>
          <p:nvPr>
            <p:ph idx="1" type="body"/>
          </p:nvPr>
        </p:nvSpPr>
        <p:spPr>
          <a:xfrm>
            <a:off x="427670" y="150460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69"/>
          <p:cNvSpPr/>
          <p:nvPr/>
        </p:nvSpPr>
        <p:spPr>
          <a:xfrm>
            <a:off x="-2858315" y="0"/>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352" name="Shape 352"/>
        <p:cNvGrpSpPr/>
        <p:nvPr/>
      </p:nvGrpSpPr>
      <p:grpSpPr>
        <a:xfrm>
          <a:off x="0" y="0"/>
          <a:ext cx="0" cy="0"/>
          <a:chOff x="0" y="0"/>
          <a:chExt cx="0" cy="0"/>
        </a:xfrm>
      </p:grpSpPr>
      <p:sp>
        <p:nvSpPr>
          <p:cNvPr id="353" name="Google Shape;353;g2bf54869471_1_806"/>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54" name="Google Shape;354;g2bf54869471_1_806"/>
          <p:cNvSpPr/>
          <p:nvPr>
            <p:ph idx="2" type="pic"/>
          </p:nvPr>
        </p:nvSpPr>
        <p:spPr>
          <a:xfrm>
            <a:off x="320540" y="335338"/>
            <a:ext cx="11578500" cy="6146700"/>
          </a:xfrm>
          <a:prstGeom prst="rect">
            <a:avLst/>
          </a:prstGeom>
          <a:solidFill>
            <a:srgbClr val="D8D8D8"/>
          </a:solidFill>
          <a:ln>
            <a:noFill/>
          </a:ln>
        </p:spPr>
      </p:sp>
      <p:sp>
        <p:nvSpPr>
          <p:cNvPr id="355" name="Google Shape;355;g2bf54869471_1_806"/>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6" name="Google Shape;356;g2bf54869471_1_806"/>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357" name="Shape 357"/>
        <p:cNvGrpSpPr/>
        <p:nvPr/>
      </p:nvGrpSpPr>
      <p:grpSpPr>
        <a:xfrm>
          <a:off x="0" y="0"/>
          <a:ext cx="0" cy="0"/>
          <a:chOff x="0" y="0"/>
          <a:chExt cx="0" cy="0"/>
        </a:xfrm>
      </p:grpSpPr>
      <p:sp>
        <p:nvSpPr>
          <p:cNvPr id="358" name="Google Shape;358;g2bf54869471_1_811"/>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59" name="Google Shape;359;g2bf54869471_1_811"/>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0" name="Google Shape;360;g2bf54869471_1_811"/>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1" name="Google Shape;361;g2bf54869471_1_811"/>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g2bf54869471_1_811"/>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363" name="Shape 363"/>
        <p:cNvGrpSpPr/>
        <p:nvPr/>
      </p:nvGrpSpPr>
      <p:grpSpPr>
        <a:xfrm>
          <a:off x="0" y="0"/>
          <a:ext cx="0" cy="0"/>
          <a:chOff x="0" y="0"/>
          <a:chExt cx="0" cy="0"/>
        </a:xfrm>
      </p:grpSpPr>
      <p:sp>
        <p:nvSpPr>
          <p:cNvPr id="364" name="Google Shape;364;g2bf54869471_1_817"/>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5" name="Google Shape;365;g2bf54869471_1_817"/>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366" name="Shape 366"/>
        <p:cNvGrpSpPr/>
        <p:nvPr/>
      </p:nvGrpSpPr>
      <p:grpSpPr>
        <a:xfrm>
          <a:off x="0" y="0"/>
          <a:ext cx="0" cy="0"/>
          <a:chOff x="0" y="0"/>
          <a:chExt cx="0" cy="0"/>
        </a:xfrm>
      </p:grpSpPr>
      <p:sp>
        <p:nvSpPr>
          <p:cNvPr id="367" name="Google Shape;367;g2bf54869471_1_820"/>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g2bf54869471_1_820"/>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g2bf54869471_1_820"/>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g2bf54869471_1_820"/>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g2bf54869471_1_820"/>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72" name="Google Shape;372;g2bf54869471_1_820"/>
          <p:cNvCxnSpPr>
            <a:endCxn id="373"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373" name="Google Shape;373;g2bf54869471_1_820"/>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374" name="Shape 374"/>
        <p:cNvGrpSpPr/>
        <p:nvPr/>
      </p:nvGrpSpPr>
      <p:grpSpPr>
        <a:xfrm>
          <a:off x="0" y="0"/>
          <a:ext cx="0" cy="0"/>
          <a:chOff x="0" y="0"/>
          <a:chExt cx="0" cy="0"/>
        </a:xfrm>
      </p:grpSpPr>
      <p:sp>
        <p:nvSpPr>
          <p:cNvPr id="375" name="Google Shape;375;g2bf54869471_1_828"/>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g2bf54869471_1_828"/>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g2bf54869471_1_828"/>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378" name="Shape 378"/>
        <p:cNvGrpSpPr/>
        <p:nvPr/>
      </p:nvGrpSpPr>
      <p:grpSpPr>
        <a:xfrm>
          <a:off x="0" y="0"/>
          <a:ext cx="0" cy="0"/>
          <a:chOff x="0" y="0"/>
          <a:chExt cx="0" cy="0"/>
        </a:xfrm>
      </p:grpSpPr>
      <p:sp>
        <p:nvSpPr>
          <p:cNvPr id="379" name="Google Shape;379;g2bf54869471_1_832"/>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80" name="Google Shape;380;g2bf54869471_1_832"/>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g2bf54869471_1_832"/>
          <p:cNvSpPr/>
          <p:nvPr>
            <p:ph idx="2" type="pic"/>
          </p:nvPr>
        </p:nvSpPr>
        <p:spPr>
          <a:xfrm>
            <a:off x="6096000" y="1404749"/>
            <a:ext cx="5239500" cy="4704300"/>
          </a:xfrm>
          <a:prstGeom prst="rect">
            <a:avLst/>
          </a:prstGeom>
          <a:solidFill>
            <a:srgbClr val="D8D8D8"/>
          </a:solidFill>
          <a:ln>
            <a:noFill/>
          </a:ln>
        </p:spPr>
      </p:sp>
      <p:sp>
        <p:nvSpPr>
          <p:cNvPr id="382" name="Google Shape;382;g2bf54869471_1_832"/>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1_Text Slide 1">
    <p:spTree>
      <p:nvGrpSpPr>
        <p:cNvPr id="383" name="Shape 383"/>
        <p:cNvGrpSpPr/>
        <p:nvPr/>
      </p:nvGrpSpPr>
      <p:grpSpPr>
        <a:xfrm>
          <a:off x="0" y="0"/>
          <a:ext cx="0" cy="0"/>
          <a:chOff x="0" y="0"/>
          <a:chExt cx="0" cy="0"/>
        </a:xfrm>
      </p:grpSpPr>
      <p:sp>
        <p:nvSpPr>
          <p:cNvPr id="384" name="Google Shape;384;g2bf54869471_1_837"/>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5" name="Google Shape;385;g2bf54869471_1_837"/>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86" name="Google Shape;386;g2bf54869471_1_837"/>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g2bf54869471_1_837"/>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8" name="Google Shape;388;g2bf54869471_1_837"/>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89" name="Google Shape;389;g2bf54869471_1_837"/>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1_Quote Slide">
    <p:spTree>
      <p:nvGrpSpPr>
        <p:cNvPr id="390" name="Shape 390"/>
        <p:cNvGrpSpPr/>
        <p:nvPr/>
      </p:nvGrpSpPr>
      <p:grpSpPr>
        <a:xfrm>
          <a:off x="0" y="0"/>
          <a:ext cx="0" cy="0"/>
          <a:chOff x="0" y="0"/>
          <a:chExt cx="0" cy="0"/>
        </a:xfrm>
      </p:grpSpPr>
      <p:sp>
        <p:nvSpPr>
          <p:cNvPr id="391" name="Google Shape;391;g2bf54869471_1_844"/>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Calibri"/>
              <a:ea typeface="Calibri"/>
              <a:cs typeface="Calibri"/>
              <a:sym typeface="Calibri"/>
            </a:endParaRPr>
          </a:p>
        </p:txBody>
      </p:sp>
      <p:sp>
        <p:nvSpPr>
          <p:cNvPr id="392" name="Google Shape;392;g2bf54869471_1_844"/>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3" name="Google Shape;393;g2bf54869471_1_844"/>
          <p:cNvSpPr/>
          <p:nvPr>
            <p:ph idx="2" type="pic"/>
          </p:nvPr>
        </p:nvSpPr>
        <p:spPr>
          <a:xfrm>
            <a:off x="6096000" y="1404749"/>
            <a:ext cx="5239500" cy="4704300"/>
          </a:xfrm>
          <a:prstGeom prst="rect">
            <a:avLst/>
          </a:prstGeom>
          <a:solidFill>
            <a:srgbClr val="D8D8D8"/>
          </a:solidFill>
          <a:ln>
            <a:noFill/>
          </a:ln>
        </p:spPr>
      </p:sp>
      <p:sp>
        <p:nvSpPr>
          <p:cNvPr id="394" name="Google Shape;394;g2bf54869471_1_844"/>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395" name="Shape 395"/>
        <p:cNvGrpSpPr/>
        <p:nvPr/>
      </p:nvGrpSpPr>
      <p:grpSpPr>
        <a:xfrm>
          <a:off x="0" y="0"/>
          <a:ext cx="0" cy="0"/>
          <a:chOff x="0" y="0"/>
          <a:chExt cx="0" cy="0"/>
        </a:xfrm>
      </p:grpSpPr>
      <p:sp>
        <p:nvSpPr>
          <p:cNvPr id="396" name="Google Shape;396;g2bf54869471_1_849"/>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397" name="Google Shape;397;g2bf54869471_1_849"/>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g2bf54869471_1_849"/>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g2bf54869471_1_849"/>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g2bf54869471_1_849"/>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01" name="Google Shape;401;g2bf54869471_1_849"/>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402" name="Google Shape;402;g2bf54869471_1_849"/>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403" name="Shape 403"/>
        <p:cNvGrpSpPr/>
        <p:nvPr/>
      </p:nvGrpSpPr>
      <p:grpSpPr>
        <a:xfrm>
          <a:off x="0" y="0"/>
          <a:ext cx="0" cy="0"/>
          <a:chOff x="0" y="0"/>
          <a:chExt cx="0" cy="0"/>
        </a:xfrm>
      </p:grpSpPr>
      <p:sp>
        <p:nvSpPr>
          <p:cNvPr id="404" name="Google Shape;404;g2bf54869471_1_857"/>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g2bf54869471_1_857"/>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406" name="Google Shape;406;g2bf54869471_1_857"/>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407" name="Google Shape;407;g2bf54869471_1_857"/>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408" name="Google Shape;408;g2bf54869471_1_857"/>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409" name="Google Shape;409;g2bf54869471_1_857"/>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410" name="Google Shape;410;g2bf54869471_1_857"/>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411" name="Google Shape;411;g2bf54869471_1_857"/>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4" name="Shape 54"/>
        <p:cNvGrpSpPr/>
        <p:nvPr/>
      </p:nvGrpSpPr>
      <p:grpSpPr>
        <a:xfrm>
          <a:off x="0" y="0"/>
          <a:ext cx="0" cy="0"/>
          <a:chOff x="0" y="0"/>
          <a:chExt cx="0" cy="0"/>
        </a:xfrm>
      </p:grpSpPr>
      <p:sp>
        <p:nvSpPr>
          <p:cNvPr id="55" name="Google Shape;55;p70"/>
          <p:cNvSpPr/>
          <p:nvPr/>
        </p:nvSpPr>
        <p:spPr>
          <a:xfrm>
            <a:off x="511444" y="453836"/>
            <a:ext cx="6033735" cy="5655332"/>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70"/>
          <p:cNvSpPr txBox="1"/>
          <p:nvPr>
            <p:ph idx="1" type="body"/>
          </p:nvPr>
        </p:nvSpPr>
        <p:spPr>
          <a:xfrm>
            <a:off x="898357" y="2584411"/>
            <a:ext cx="4867011" cy="3025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70"/>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70"/>
          <p:cNvSpPr/>
          <p:nvPr/>
        </p:nvSpPr>
        <p:spPr>
          <a:xfrm>
            <a:off x="6180000" y="1149469"/>
            <a:ext cx="6012000" cy="36000"/>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70"/>
          <p:cNvSpPr/>
          <p:nvPr>
            <p:ph idx="3" type="pic"/>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412" name="Shape 412"/>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413" name="Shape 413"/>
        <p:cNvGrpSpPr/>
        <p:nvPr/>
      </p:nvGrpSpPr>
      <p:grpSpPr>
        <a:xfrm>
          <a:off x="0" y="0"/>
          <a:ext cx="0" cy="0"/>
          <a:chOff x="0" y="0"/>
          <a:chExt cx="0" cy="0"/>
        </a:xfrm>
      </p:grpSpPr>
      <p:sp>
        <p:nvSpPr>
          <p:cNvPr id="414" name="Google Shape;414;g2bf54869471_1_867"/>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5" name="Google Shape;415;g2bf54869471_1_867"/>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416" name="Google Shape;416;g2bf54869471_1_867"/>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417" name="Google Shape;417;g2bf54869471_1_867"/>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418" name="Google Shape;418;g2bf54869471_1_867"/>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419" name="Google Shape;419;g2bf54869471_1_867"/>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20" name="Google Shape;420;g2bf54869471_1_867"/>
          <p:cNvSpPr/>
          <p:nvPr>
            <p:ph idx="3" type="pic"/>
          </p:nvPr>
        </p:nvSpPr>
        <p:spPr>
          <a:xfrm>
            <a:off x="4647235" y="2814866"/>
            <a:ext cx="7127100" cy="2793600"/>
          </a:xfrm>
          <a:prstGeom prst="rect">
            <a:avLst/>
          </a:prstGeom>
          <a:solidFill>
            <a:srgbClr val="D8D8D8"/>
          </a:solidFill>
          <a:ln>
            <a:noFill/>
          </a:ln>
        </p:spPr>
      </p:sp>
      <p:sp>
        <p:nvSpPr>
          <p:cNvPr id="421" name="Google Shape;421;g2bf54869471_1_867"/>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22" name="Google Shape;422;g2bf54869471_1_867"/>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423" name="Shape 423"/>
        <p:cNvGrpSpPr/>
        <p:nvPr/>
      </p:nvGrpSpPr>
      <p:grpSpPr>
        <a:xfrm>
          <a:off x="0" y="0"/>
          <a:ext cx="0" cy="0"/>
          <a:chOff x="0" y="0"/>
          <a:chExt cx="0" cy="0"/>
        </a:xfrm>
      </p:grpSpPr>
      <p:sp>
        <p:nvSpPr>
          <p:cNvPr id="424" name="Google Shape;424;g2bf54869471_1_877"/>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25" name="Google Shape;425;g2bf54869471_1_877"/>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g2bf54869471_1_877"/>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g2bf54869471_1_877"/>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g2bf54869471_1_877"/>
          <p:cNvSpPr/>
          <p:nvPr>
            <p:ph idx="4" type="pic"/>
          </p:nvPr>
        </p:nvSpPr>
        <p:spPr>
          <a:xfrm>
            <a:off x="7559" y="188180"/>
            <a:ext cx="3354000" cy="5923800"/>
          </a:xfrm>
          <a:prstGeom prst="rect">
            <a:avLst/>
          </a:prstGeom>
          <a:solidFill>
            <a:srgbClr val="D8D8D8"/>
          </a:solidFill>
          <a:ln>
            <a:noFill/>
          </a:ln>
        </p:spPr>
      </p:sp>
      <p:sp>
        <p:nvSpPr>
          <p:cNvPr id="429" name="Google Shape;429;g2bf54869471_1_877"/>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0" name="Google Shape;430;g2bf54869471_1_877"/>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1" name="Google Shape;431;g2bf54869471_1_877"/>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2" name="Google Shape;432;g2bf54869471_1_877"/>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3" name="Google Shape;433;g2bf54869471_1_877"/>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g2bf54869471_1_877"/>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35" name="Google Shape;435;g2bf54869471_1_877"/>
          <p:cNvGrpSpPr/>
          <p:nvPr/>
        </p:nvGrpSpPr>
        <p:grpSpPr>
          <a:xfrm>
            <a:off x="4446996" y="695274"/>
            <a:ext cx="7231121" cy="5461368"/>
            <a:chOff x="4054159" y="721852"/>
            <a:chExt cx="7578997" cy="5461368"/>
          </a:xfrm>
        </p:grpSpPr>
        <p:grpSp>
          <p:nvGrpSpPr>
            <p:cNvPr id="436" name="Google Shape;436;g2bf54869471_1_877"/>
            <p:cNvGrpSpPr/>
            <p:nvPr/>
          </p:nvGrpSpPr>
          <p:grpSpPr>
            <a:xfrm>
              <a:off x="4054161" y="721852"/>
              <a:ext cx="7548000" cy="1674419"/>
              <a:chOff x="4061909" y="1565906"/>
              <a:chExt cx="7548000" cy="1882639"/>
            </a:xfrm>
          </p:grpSpPr>
          <p:cxnSp>
            <p:nvCxnSpPr>
              <p:cNvPr id="437" name="Google Shape;437;g2bf54869471_1_877"/>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38" name="Google Shape;438;g2bf54869471_1_877"/>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39" name="Google Shape;439;g2bf54869471_1_877"/>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440" name="Google Shape;440;g2bf54869471_1_877"/>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41" name="Google Shape;441;g2bf54869471_1_877"/>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442" name="Google Shape;442;g2bf54869471_1_877"/>
            <p:cNvGrpSpPr/>
            <p:nvPr/>
          </p:nvGrpSpPr>
          <p:grpSpPr>
            <a:xfrm>
              <a:off x="4054160" y="2644985"/>
              <a:ext cx="7548000" cy="1674419"/>
              <a:chOff x="4061909" y="1565906"/>
              <a:chExt cx="7548000" cy="1882639"/>
            </a:xfrm>
          </p:grpSpPr>
          <p:cxnSp>
            <p:nvCxnSpPr>
              <p:cNvPr id="443" name="Google Shape;443;g2bf54869471_1_877"/>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44" name="Google Shape;444;g2bf54869471_1_877"/>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45" name="Google Shape;445;g2bf54869471_1_877"/>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446" name="Google Shape;446;g2bf54869471_1_877"/>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47" name="Google Shape;447;g2bf54869471_1_877"/>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448" name="Google Shape;448;g2bf54869471_1_877"/>
            <p:cNvGrpSpPr/>
            <p:nvPr/>
          </p:nvGrpSpPr>
          <p:grpSpPr>
            <a:xfrm>
              <a:off x="4069658" y="4508782"/>
              <a:ext cx="7548000" cy="1674419"/>
              <a:chOff x="4061909" y="1565906"/>
              <a:chExt cx="7548000" cy="1882639"/>
            </a:xfrm>
          </p:grpSpPr>
          <p:cxnSp>
            <p:nvCxnSpPr>
              <p:cNvPr id="449" name="Google Shape;449;g2bf54869471_1_877"/>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50" name="Google Shape;450;g2bf54869471_1_877"/>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51" name="Google Shape;451;g2bf54869471_1_877"/>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452" name="Google Shape;452;g2bf54869471_1_877"/>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453" name="Google Shape;453;g2bf54869471_1_877"/>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454" name="Shape 454"/>
        <p:cNvGrpSpPr/>
        <p:nvPr/>
      </p:nvGrpSpPr>
      <p:grpSpPr>
        <a:xfrm>
          <a:off x="0" y="0"/>
          <a:ext cx="0" cy="0"/>
          <a:chOff x="0" y="0"/>
          <a:chExt cx="0" cy="0"/>
        </a:xfrm>
      </p:grpSpPr>
      <p:sp>
        <p:nvSpPr>
          <p:cNvPr id="455" name="Google Shape;455;g2bf54869471_1_908"/>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56" name="Google Shape;456;g2bf54869471_1_908"/>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g2bf54869471_1_908"/>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8" name="Google Shape;458;g2bf54869471_1_908"/>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9" name="Google Shape;459;g2bf54869471_1_908"/>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g2bf54869471_1_908"/>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461" name="Shape 461"/>
        <p:cNvGrpSpPr/>
        <p:nvPr/>
      </p:nvGrpSpPr>
      <p:grpSpPr>
        <a:xfrm>
          <a:off x="0" y="0"/>
          <a:ext cx="0" cy="0"/>
          <a:chOff x="0" y="0"/>
          <a:chExt cx="0" cy="0"/>
        </a:xfrm>
      </p:grpSpPr>
      <p:sp>
        <p:nvSpPr>
          <p:cNvPr id="462" name="Google Shape;462;g2bf54869471_1_915"/>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g2bf54869471_1_915"/>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g2bf54869471_1_915"/>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5" name="Google Shape;465;g2bf54869471_1_915"/>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6" name="Google Shape;466;g2bf54869471_1_915"/>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467" name="Shape 467"/>
        <p:cNvGrpSpPr/>
        <p:nvPr/>
      </p:nvGrpSpPr>
      <p:grpSpPr>
        <a:xfrm>
          <a:off x="0" y="0"/>
          <a:ext cx="0" cy="0"/>
          <a:chOff x="0" y="0"/>
          <a:chExt cx="0" cy="0"/>
        </a:xfrm>
      </p:grpSpPr>
      <p:sp>
        <p:nvSpPr>
          <p:cNvPr id="468" name="Google Shape;468;g2bf54869471_1_921"/>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69" name="Google Shape;469;g2bf54869471_1_921"/>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0" name="Google Shape;470;g2bf54869471_1_921"/>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g2bf54869471_1_921"/>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472" name="Google Shape;472;g2bf54869471_1_921"/>
          <p:cNvSpPr/>
          <p:nvPr>
            <p:ph idx="3" type="pic"/>
          </p:nvPr>
        </p:nvSpPr>
        <p:spPr>
          <a:xfrm>
            <a:off x="7061200" y="1420553"/>
            <a:ext cx="5130900" cy="3913200"/>
          </a:xfrm>
          <a:prstGeom prst="rect">
            <a:avLst/>
          </a:prstGeom>
          <a:solidFill>
            <a:srgbClr val="D8D8D8"/>
          </a:solidFill>
          <a:ln>
            <a:noFill/>
          </a:ln>
        </p:spPr>
      </p:sp>
      <p:sp>
        <p:nvSpPr>
          <p:cNvPr id="473" name="Google Shape;473;g2bf54869471_1_921"/>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474" name="Shape 474"/>
        <p:cNvGrpSpPr/>
        <p:nvPr/>
      </p:nvGrpSpPr>
      <p:grpSpPr>
        <a:xfrm>
          <a:off x="0" y="0"/>
          <a:ext cx="0" cy="0"/>
          <a:chOff x="0" y="0"/>
          <a:chExt cx="0" cy="0"/>
        </a:xfrm>
      </p:grpSpPr>
      <p:sp>
        <p:nvSpPr>
          <p:cNvPr id="475" name="Google Shape;475;g2bf54869471_1_928"/>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476" name="Google Shape;476;g2bf54869471_1_928"/>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477" name="Google Shape;477;g2bf54869471_1_928"/>
          <p:cNvSpPr/>
          <p:nvPr>
            <p:ph idx="2" type="pic"/>
          </p:nvPr>
        </p:nvSpPr>
        <p:spPr>
          <a:xfrm>
            <a:off x="8912202" y="1246695"/>
            <a:ext cx="2444100" cy="4337100"/>
          </a:xfrm>
          <a:prstGeom prst="rect">
            <a:avLst/>
          </a:prstGeom>
          <a:solidFill>
            <a:srgbClr val="D8D8D8"/>
          </a:solidFill>
          <a:ln>
            <a:noFill/>
          </a:ln>
        </p:spPr>
      </p:sp>
      <p:sp>
        <p:nvSpPr>
          <p:cNvPr id="478" name="Google Shape;478;g2bf54869471_1_928"/>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9" name="Google Shape;479;g2bf54869471_1_928"/>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0" name="Google Shape;480;g2bf54869471_1_928"/>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484" name="Shape 484"/>
        <p:cNvGrpSpPr/>
        <p:nvPr/>
      </p:nvGrpSpPr>
      <p:grpSpPr>
        <a:xfrm>
          <a:off x="0" y="0"/>
          <a:ext cx="0" cy="0"/>
          <a:chOff x="0" y="0"/>
          <a:chExt cx="0" cy="0"/>
        </a:xfrm>
      </p:grpSpPr>
      <p:sp>
        <p:nvSpPr>
          <p:cNvPr id="485" name="Google Shape;485;g2bf54869471_1_1126"/>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86" name="Google Shape;486;g2bf54869471_1_1126"/>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87" name="Google Shape;487;g2bf54869471_1_1126"/>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8" name="Google Shape;488;g2bf54869471_1_1126"/>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489" name="Google Shape;489;g2bf54869471_1_1126"/>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490" name="Google Shape;490;g2bf54869471_1_1126"/>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491" name="Google Shape;491;g2bf54869471_1_1126"/>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492" name="Google Shape;492;g2bf54869471_1_1126"/>
          <p:cNvSpPr/>
          <p:nvPr>
            <p:ph idx="3" type="pic"/>
          </p:nvPr>
        </p:nvSpPr>
        <p:spPr>
          <a:xfrm>
            <a:off x="5861120" y="433094"/>
            <a:ext cx="5470500" cy="5127300"/>
          </a:xfrm>
          <a:prstGeom prst="rect">
            <a:avLst/>
          </a:prstGeom>
          <a:solidFill>
            <a:srgbClr val="D8D8D8"/>
          </a:solidFill>
          <a:ln>
            <a:noFill/>
          </a:ln>
        </p:spPr>
      </p:sp>
      <p:sp>
        <p:nvSpPr>
          <p:cNvPr id="493" name="Google Shape;493;g2bf54869471_1_1126"/>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494" name="Shape 494"/>
        <p:cNvGrpSpPr/>
        <p:nvPr/>
      </p:nvGrpSpPr>
      <p:grpSpPr>
        <a:xfrm>
          <a:off x="0" y="0"/>
          <a:ext cx="0" cy="0"/>
          <a:chOff x="0" y="0"/>
          <a:chExt cx="0" cy="0"/>
        </a:xfrm>
      </p:grpSpPr>
      <p:sp>
        <p:nvSpPr>
          <p:cNvPr id="495" name="Google Shape;495;g2bf54869471_1_1136"/>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96" name="Google Shape;496;g2bf54869471_1_1136"/>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497" name="Google Shape;497;g2bf54869471_1_1136"/>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8" name="Google Shape;498;g2bf54869471_1_1136"/>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g2bf54869471_1_1136"/>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0" name="Google Shape;500;g2bf54869471_1_1136"/>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1" name="Google Shape;501;g2bf54869471_1_1136"/>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2" name="Google Shape;502;g2bf54869471_1_1136"/>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3" name="Google Shape;503;g2bf54869471_1_1136"/>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4" name="Google Shape;504;g2bf54869471_1_1136"/>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05" name="Google Shape;505;g2bf54869471_1_1136"/>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506" name="Google Shape;506;g2bf54869471_1_1136"/>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507" name="Google Shape;507;g2bf54869471_1_1136"/>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g2bf54869471_1_1136"/>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9" name="Google Shape;509;g2bf54869471_1_1136"/>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10" name="Google Shape;510;g2bf54869471_1_1136"/>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511" name="Shape 511"/>
        <p:cNvGrpSpPr/>
        <p:nvPr/>
      </p:nvGrpSpPr>
      <p:grpSpPr>
        <a:xfrm>
          <a:off x="0" y="0"/>
          <a:ext cx="0" cy="0"/>
          <a:chOff x="0" y="0"/>
          <a:chExt cx="0" cy="0"/>
        </a:xfrm>
      </p:grpSpPr>
      <p:sp>
        <p:nvSpPr>
          <p:cNvPr id="512" name="Google Shape;512;g2bf54869471_1_1153"/>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13" name="Google Shape;513;g2bf54869471_1_1153"/>
          <p:cNvSpPr/>
          <p:nvPr>
            <p:ph idx="2" type="pic"/>
          </p:nvPr>
        </p:nvSpPr>
        <p:spPr>
          <a:xfrm>
            <a:off x="320540" y="335338"/>
            <a:ext cx="11578500" cy="6146700"/>
          </a:xfrm>
          <a:prstGeom prst="rect">
            <a:avLst/>
          </a:prstGeom>
          <a:solidFill>
            <a:srgbClr val="D8D8D8"/>
          </a:solidFill>
          <a:ln>
            <a:noFill/>
          </a:ln>
        </p:spPr>
      </p:sp>
      <p:sp>
        <p:nvSpPr>
          <p:cNvPr id="514" name="Google Shape;514;g2bf54869471_1_1153"/>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5" name="Google Shape;515;g2bf54869471_1_1153"/>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60" name="Shape 60"/>
        <p:cNvGrpSpPr/>
        <p:nvPr/>
      </p:nvGrpSpPr>
      <p:grpSpPr>
        <a:xfrm>
          <a:off x="0" y="0"/>
          <a:ext cx="0" cy="0"/>
          <a:chOff x="0" y="0"/>
          <a:chExt cx="0" cy="0"/>
        </a:xfrm>
      </p:grpSpPr>
      <p:sp>
        <p:nvSpPr>
          <p:cNvPr id="61" name="Google Shape;61;p71"/>
          <p:cNvSpPr txBox="1"/>
          <p:nvPr>
            <p:ph idx="1" type="body"/>
          </p:nvPr>
        </p:nvSpPr>
        <p:spPr>
          <a:xfrm>
            <a:off x="798381" y="2045704"/>
            <a:ext cx="4203926"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71"/>
          <p:cNvSpPr txBox="1"/>
          <p:nvPr>
            <p:ph idx="2" type="body"/>
          </p:nvPr>
        </p:nvSpPr>
        <p:spPr>
          <a:xfrm>
            <a:off x="798382" y="761603"/>
            <a:ext cx="4203926"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16" name="Shape 516"/>
        <p:cNvGrpSpPr/>
        <p:nvPr/>
      </p:nvGrpSpPr>
      <p:grpSpPr>
        <a:xfrm>
          <a:off x="0" y="0"/>
          <a:ext cx="0" cy="0"/>
          <a:chOff x="0" y="0"/>
          <a:chExt cx="0" cy="0"/>
        </a:xfrm>
      </p:grpSpPr>
      <p:sp>
        <p:nvSpPr>
          <p:cNvPr id="517" name="Google Shape;517;g2bf54869471_1_1158"/>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18" name="Google Shape;518;g2bf54869471_1_1158"/>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9" name="Google Shape;519;g2bf54869471_1_1158"/>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0" name="Google Shape;520;g2bf54869471_1_1158"/>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g2bf54869471_1_1158"/>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522" name="Shape 522"/>
        <p:cNvGrpSpPr/>
        <p:nvPr/>
      </p:nvGrpSpPr>
      <p:grpSpPr>
        <a:xfrm>
          <a:off x="0" y="0"/>
          <a:ext cx="0" cy="0"/>
          <a:chOff x="0" y="0"/>
          <a:chExt cx="0" cy="0"/>
        </a:xfrm>
      </p:grpSpPr>
      <p:sp>
        <p:nvSpPr>
          <p:cNvPr id="523" name="Google Shape;523;g2bf54869471_1_1164"/>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4" name="Google Shape;524;g2bf54869471_1_1164"/>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525" name="Shape 525"/>
        <p:cNvGrpSpPr/>
        <p:nvPr/>
      </p:nvGrpSpPr>
      <p:grpSpPr>
        <a:xfrm>
          <a:off x="0" y="0"/>
          <a:ext cx="0" cy="0"/>
          <a:chOff x="0" y="0"/>
          <a:chExt cx="0" cy="0"/>
        </a:xfrm>
      </p:grpSpPr>
      <p:sp>
        <p:nvSpPr>
          <p:cNvPr id="526" name="Google Shape;526;g2bf54869471_1_1167"/>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g2bf54869471_1_1167"/>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8" name="Google Shape;528;g2bf54869471_1_1167"/>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9" name="Google Shape;529;g2bf54869471_1_1167"/>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0" name="Google Shape;530;g2bf54869471_1_1167"/>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31" name="Google Shape;531;g2bf54869471_1_1167"/>
          <p:cNvCxnSpPr>
            <a:endCxn id="532"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532" name="Google Shape;532;g2bf54869471_1_1167"/>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533" name="Shape 533"/>
        <p:cNvGrpSpPr/>
        <p:nvPr/>
      </p:nvGrpSpPr>
      <p:grpSpPr>
        <a:xfrm>
          <a:off x="0" y="0"/>
          <a:ext cx="0" cy="0"/>
          <a:chOff x="0" y="0"/>
          <a:chExt cx="0" cy="0"/>
        </a:xfrm>
      </p:grpSpPr>
      <p:sp>
        <p:nvSpPr>
          <p:cNvPr id="534" name="Google Shape;534;g2bf54869471_1_1175"/>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g2bf54869471_1_1175"/>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6" name="Google Shape;536;g2bf54869471_1_1175"/>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537" name="Shape 537"/>
        <p:cNvGrpSpPr/>
        <p:nvPr/>
      </p:nvGrpSpPr>
      <p:grpSpPr>
        <a:xfrm>
          <a:off x="0" y="0"/>
          <a:ext cx="0" cy="0"/>
          <a:chOff x="0" y="0"/>
          <a:chExt cx="0" cy="0"/>
        </a:xfrm>
      </p:grpSpPr>
      <p:sp>
        <p:nvSpPr>
          <p:cNvPr id="538" name="Google Shape;538;g2bf54869471_1_1179"/>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39" name="Google Shape;539;g2bf54869471_1_1179"/>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g2bf54869471_1_1179"/>
          <p:cNvSpPr/>
          <p:nvPr>
            <p:ph idx="2" type="pic"/>
          </p:nvPr>
        </p:nvSpPr>
        <p:spPr>
          <a:xfrm>
            <a:off x="6096000" y="1404749"/>
            <a:ext cx="5239500" cy="4704300"/>
          </a:xfrm>
          <a:prstGeom prst="rect">
            <a:avLst/>
          </a:prstGeom>
          <a:solidFill>
            <a:srgbClr val="D8D8D8"/>
          </a:solidFill>
          <a:ln>
            <a:noFill/>
          </a:ln>
        </p:spPr>
      </p:sp>
      <p:sp>
        <p:nvSpPr>
          <p:cNvPr id="541" name="Google Shape;541;g2bf54869471_1_1179"/>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1_Text Slide 1">
    <p:spTree>
      <p:nvGrpSpPr>
        <p:cNvPr id="542" name="Shape 542"/>
        <p:cNvGrpSpPr/>
        <p:nvPr/>
      </p:nvGrpSpPr>
      <p:grpSpPr>
        <a:xfrm>
          <a:off x="0" y="0"/>
          <a:ext cx="0" cy="0"/>
          <a:chOff x="0" y="0"/>
          <a:chExt cx="0" cy="0"/>
        </a:xfrm>
      </p:grpSpPr>
      <p:sp>
        <p:nvSpPr>
          <p:cNvPr id="543" name="Google Shape;543;g2bf54869471_1_1184"/>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544" name="Google Shape;544;g2bf54869471_1_1184"/>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45" name="Google Shape;545;g2bf54869471_1_1184"/>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6" name="Google Shape;546;g2bf54869471_1_1184"/>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7" name="Google Shape;547;g2bf54869471_1_1184"/>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48" name="Google Shape;548;g2bf54869471_1_1184"/>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1_Quote Slide">
    <p:spTree>
      <p:nvGrpSpPr>
        <p:cNvPr id="549" name="Shape 549"/>
        <p:cNvGrpSpPr/>
        <p:nvPr/>
      </p:nvGrpSpPr>
      <p:grpSpPr>
        <a:xfrm>
          <a:off x="0" y="0"/>
          <a:ext cx="0" cy="0"/>
          <a:chOff x="0" y="0"/>
          <a:chExt cx="0" cy="0"/>
        </a:xfrm>
      </p:grpSpPr>
      <p:sp>
        <p:nvSpPr>
          <p:cNvPr id="550" name="Google Shape;550;g2bf54869471_1_1191"/>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Calibri"/>
              <a:ea typeface="Calibri"/>
              <a:cs typeface="Calibri"/>
              <a:sym typeface="Calibri"/>
            </a:endParaRPr>
          </a:p>
        </p:txBody>
      </p:sp>
      <p:sp>
        <p:nvSpPr>
          <p:cNvPr id="551" name="Google Shape;551;g2bf54869471_1_1191"/>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g2bf54869471_1_1191"/>
          <p:cNvSpPr/>
          <p:nvPr>
            <p:ph idx="2" type="pic"/>
          </p:nvPr>
        </p:nvSpPr>
        <p:spPr>
          <a:xfrm>
            <a:off x="6096000" y="1404749"/>
            <a:ext cx="5239500" cy="4704300"/>
          </a:xfrm>
          <a:prstGeom prst="rect">
            <a:avLst/>
          </a:prstGeom>
          <a:solidFill>
            <a:srgbClr val="D8D8D8"/>
          </a:solidFill>
          <a:ln>
            <a:noFill/>
          </a:ln>
        </p:spPr>
      </p:sp>
      <p:sp>
        <p:nvSpPr>
          <p:cNvPr id="553" name="Google Shape;553;g2bf54869471_1_1191"/>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554" name="Shape 554"/>
        <p:cNvGrpSpPr/>
        <p:nvPr/>
      </p:nvGrpSpPr>
      <p:grpSpPr>
        <a:xfrm>
          <a:off x="0" y="0"/>
          <a:ext cx="0" cy="0"/>
          <a:chOff x="0" y="0"/>
          <a:chExt cx="0" cy="0"/>
        </a:xfrm>
      </p:grpSpPr>
      <p:sp>
        <p:nvSpPr>
          <p:cNvPr id="555" name="Google Shape;555;g2bf54869471_1_1196"/>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56" name="Google Shape;556;g2bf54869471_1_1196"/>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g2bf54869471_1_1196"/>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8" name="Google Shape;558;g2bf54869471_1_1196"/>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9" name="Google Shape;559;g2bf54869471_1_1196"/>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60" name="Google Shape;560;g2bf54869471_1_1196"/>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561" name="Google Shape;561;g2bf54869471_1_1196"/>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562" name="Shape 562"/>
        <p:cNvGrpSpPr/>
        <p:nvPr/>
      </p:nvGrpSpPr>
      <p:grpSpPr>
        <a:xfrm>
          <a:off x="0" y="0"/>
          <a:ext cx="0" cy="0"/>
          <a:chOff x="0" y="0"/>
          <a:chExt cx="0" cy="0"/>
        </a:xfrm>
      </p:grpSpPr>
      <p:sp>
        <p:nvSpPr>
          <p:cNvPr id="563" name="Google Shape;563;g2bf54869471_1_1204"/>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g2bf54869471_1_1204"/>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565" name="Google Shape;565;g2bf54869471_1_1204"/>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566" name="Google Shape;566;g2bf54869471_1_1204"/>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567" name="Google Shape;567;g2bf54869471_1_1204"/>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568" name="Google Shape;568;g2bf54869471_1_1204"/>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569" name="Google Shape;569;g2bf54869471_1_1204"/>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570" name="Google Shape;570;g2bf54869471_1_1204"/>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571" name="Shape 57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63" name="Shape 63"/>
        <p:cNvGrpSpPr/>
        <p:nvPr/>
      </p:nvGrpSpPr>
      <p:grpSpPr>
        <a:xfrm>
          <a:off x="0" y="0"/>
          <a:ext cx="0" cy="0"/>
          <a:chOff x="0" y="0"/>
          <a:chExt cx="0" cy="0"/>
        </a:xfrm>
      </p:grpSpPr>
      <p:sp>
        <p:nvSpPr>
          <p:cNvPr id="64" name="Google Shape;64;p72"/>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72"/>
          <p:cNvSpPr/>
          <p:nvPr/>
        </p:nvSpPr>
        <p:spPr>
          <a:xfrm flipH="1" rot="5400000">
            <a:off x="3260663" y="-2530143"/>
            <a:ext cx="5761056" cy="11492016"/>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 name="Google Shape;66;p72"/>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72"/>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72"/>
          <p:cNvSpPr/>
          <p:nvPr/>
        </p:nvSpPr>
        <p:spPr>
          <a:xfrm>
            <a:off x="-2834839" y="-349898"/>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69" name="Google Shape;69;p72"/>
          <p:cNvCxnSpPr>
            <a:endCxn id="70"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70" name="Google Shape;70;p72"/>
          <p:cNvPicPr preferRelativeResize="0"/>
          <p:nvPr/>
        </p:nvPicPr>
        <p:blipFill rotWithShape="1">
          <a:blip r:embed="rId2">
            <a:alphaModFix/>
          </a:blip>
          <a:srcRect b="0" l="0" r="0" t="88571"/>
          <a:stretch/>
        </p:blipFill>
        <p:spPr>
          <a:xfrm>
            <a:off x="9737225" y="6392886"/>
            <a:ext cx="1432003" cy="152619"/>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572" name="Shape 572"/>
        <p:cNvGrpSpPr/>
        <p:nvPr/>
      </p:nvGrpSpPr>
      <p:grpSpPr>
        <a:xfrm>
          <a:off x="0" y="0"/>
          <a:ext cx="0" cy="0"/>
          <a:chOff x="0" y="0"/>
          <a:chExt cx="0" cy="0"/>
        </a:xfrm>
      </p:grpSpPr>
      <p:sp>
        <p:nvSpPr>
          <p:cNvPr id="573" name="Google Shape;573;g2bf54869471_1_1214"/>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4" name="Google Shape;574;g2bf54869471_1_1214"/>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575" name="Google Shape;575;g2bf54869471_1_1214"/>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576" name="Google Shape;576;g2bf54869471_1_1214"/>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577" name="Google Shape;577;g2bf54869471_1_1214"/>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578" name="Google Shape;578;g2bf54869471_1_1214"/>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79" name="Google Shape;579;g2bf54869471_1_1214"/>
          <p:cNvSpPr/>
          <p:nvPr>
            <p:ph idx="3" type="pic"/>
          </p:nvPr>
        </p:nvSpPr>
        <p:spPr>
          <a:xfrm>
            <a:off x="4647235" y="2814866"/>
            <a:ext cx="7127100" cy="2793600"/>
          </a:xfrm>
          <a:prstGeom prst="rect">
            <a:avLst/>
          </a:prstGeom>
          <a:solidFill>
            <a:srgbClr val="D8D8D8"/>
          </a:solidFill>
          <a:ln>
            <a:noFill/>
          </a:ln>
        </p:spPr>
      </p:sp>
      <p:sp>
        <p:nvSpPr>
          <p:cNvPr id="580" name="Google Shape;580;g2bf54869471_1_1214"/>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81" name="Google Shape;581;g2bf54869471_1_1214"/>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582" name="Shape 582"/>
        <p:cNvGrpSpPr/>
        <p:nvPr/>
      </p:nvGrpSpPr>
      <p:grpSpPr>
        <a:xfrm>
          <a:off x="0" y="0"/>
          <a:ext cx="0" cy="0"/>
          <a:chOff x="0" y="0"/>
          <a:chExt cx="0" cy="0"/>
        </a:xfrm>
      </p:grpSpPr>
      <p:sp>
        <p:nvSpPr>
          <p:cNvPr id="583" name="Google Shape;583;g2bf54869471_1_1224"/>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584" name="Google Shape;584;g2bf54869471_1_1224"/>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5" name="Google Shape;585;g2bf54869471_1_1224"/>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g2bf54869471_1_1224"/>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g2bf54869471_1_1224"/>
          <p:cNvSpPr/>
          <p:nvPr>
            <p:ph idx="4" type="pic"/>
          </p:nvPr>
        </p:nvSpPr>
        <p:spPr>
          <a:xfrm>
            <a:off x="7559" y="188180"/>
            <a:ext cx="3354000" cy="5923800"/>
          </a:xfrm>
          <a:prstGeom prst="rect">
            <a:avLst/>
          </a:prstGeom>
          <a:solidFill>
            <a:srgbClr val="D8D8D8"/>
          </a:solidFill>
          <a:ln>
            <a:noFill/>
          </a:ln>
        </p:spPr>
      </p:sp>
      <p:sp>
        <p:nvSpPr>
          <p:cNvPr id="588" name="Google Shape;588;g2bf54869471_1_1224"/>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g2bf54869471_1_1224"/>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g2bf54869471_1_1224"/>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g2bf54869471_1_1224"/>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g2bf54869471_1_1224"/>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g2bf54869471_1_1224"/>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594" name="Google Shape;594;g2bf54869471_1_1224"/>
          <p:cNvGrpSpPr/>
          <p:nvPr/>
        </p:nvGrpSpPr>
        <p:grpSpPr>
          <a:xfrm>
            <a:off x="4446996" y="695274"/>
            <a:ext cx="7231121" cy="5461368"/>
            <a:chOff x="4054159" y="721852"/>
            <a:chExt cx="7578997" cy="5461368"/>
          </a:xfrm>
        </p:grpSpPr>
        <p:grpSp>
          <p:nvGrpSpPr>
            <p:cNvPr id="595" name="Google Shape;595;g2bf54869471_1_1224"/>
            <p:cNvGrpSpPr/>
            <p:nvPr/>
          </p:nvGrpSpPr>
          <p:grpSpPr>
            <a:xfrm>
              <a:off x="4054161" y="721852"/>
              <a:ext cx="7548000" cy="1674419"/>
              <a:chOff x="4061909" y="1565906"/>
              <a:chExt cx="7548000" cy="1882639"/>
            </a:xfrm>
          </p:grpSpPr>
          <p:cxnSp>
            <p:nvCxnSpPr>
              <p:cNvPr id="596" name="Google Shape;596;g2bf54869471_1_1224"/>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97" name="Google Shape;597;g2bf54869471_1_1224"/>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598" name="Google Shape;598;g2bf54869471_1_1224"/>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599" name="Google Shape;599;g2bf54869471_1_1224"/>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600" name="Google Shape;600;g2bf54869471_1_1224"/>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601" name="Google Shape;601;g2bf54869471_1_1224"/>
            <p:cNvGrpSpPr/>
            <p:nvPr/>
          </p:nvGrpSpPr>
          <p:grpSpPr>
            <a:xfrm>
              <a:off x="4054160" y="2644985"/>
              <a:ext cx="7548000" cy="1674419"/>
              <a:chOff x="4061909" y="1565906"/>
              <a:chExt cx="7548000" cy="1882639"/>
            </a:xfrm>
          </p:grpSpPr>
          <p:cxnSp>
            <p:nvCxnSpPr>
              <p:cNvPr id="602" name="Google Shape;602;g2bf54869471_1_1224"/>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603" name="Google Shape;603;g2bf54869471_1_1224"/>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604" name="Google Shape;604;g2bf54869471_1_1224"/>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605" name="Google Shape;605;g2bf54869471_1_1224"/>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606" name="Google Shape;606;g2bf54869471_1_1224"/>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607" name="Google Shape;607;g2bf54869471_1_1224"/>
            <p:cNvGrpSpPr/>
            <p:nvPr/>
          </p:nvGrpSpPr>
          <p:grpSpPr>
            <a:xfrm>
              <a:off x="4069658" y="4508782"/>
              <a:ext cx="7548000" cy="1674419"/>
              <a:chOff x="4061909" y="1565906"/>
              <a:chExt cx="7548000" cy="1882639"/>
            </a:xfrm>
          </p:grpSpPr>
          <p:cxnSp>
            <p:nvCxnSpPr>
              <p:cNvPr id="608" name="Google Shape;608;g2bf54869471_1_1224"/>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609" name="Google Shape;609;g2bf54869471_1_1224"/>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610" name="Google Shape;610;g2bf54869471_1_1224"/>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611" name="Google Shape;611;g2bf54869471_1_1224"/>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612" name="Google Shape;612;g2bf54869471_1_1224"/>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613" name="Shape 613"/>
        <p:cNvGrpSpPr/>
        <p:nvPr/>
      </p:nvGrpSpPr>
      <p:grpSpPr>
        <a:xfrm>
          <a:off x="0" y="0"/>
          <a:ext cx="0" cy="0"/>
          <a:chOff x="0" y="0"/>
          <a:chExt cx="0" cy="0"/>
        </a:xfrm>
      </p:grpSpPr>
      <p:sp>
        <p:nvSpPr>
          <p:cNvPr id="614" name="Google Shape;614;g2bf54869471_1_1255"/>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15" name="Google Shape;615;g2bf54869471_1_1255"/>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6" name="Google Shape;616;g2bf54869471_1_1255"/>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g2bf54869471_1_1255"/>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g2bf54869471_1_1255"/>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9" name="Google Shape;619;g2bf54869471_1_1255"/>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620" name="Shape 620"/>
        <p:cNvGrpSpPr/>
        <p:nvPr/>
      </p:nvGrpSpPr>
      <p:grpSpPr>
        <a:xfrm>
          <a:off x="0" y="0"/>
          <a:ext cx="0" cy="0"/>
          <a:chOff x="0" y="0"/>
          <a:chExt cx="0" cy="0"/>
        </a:xfrm>
      </p:grpSpPr>
      <p:sp>
        <p:nvSpPr>
          <p:cNvPr id="621" name="Google Shape;621;g2bf54869471_1_1262"/>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g2bf54869471_1_1262"/>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g2bf54869471_1_1262"/>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g2bf54869471_1_1262"/>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g2bf54869471_1_1262"/>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626" name="Shape 626"/>
        <p:cNvGrpSpPr/>
        <p:nvPr/>
      </p:nvGrpSpPr>
      <p:grpSpPr>
        <a:xfrm>
          <a:off x="0" y="0"/>
          <a:ext cx="0" cy="0"/>
          <a:chOff x="0" y="0"/>
          <a:chExt cx="0" cy="0"/>
        </a:xfrm>
      </p:grpSpPr>
      <p:sp>
        <p:nvSpPr>
          <p:cNvPr id="627" name="Google Shape;627;g2bf54869471_1_1268"/>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28" name="Google Shape;628;g2bf54869471_1_1268"/>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g2bf54869471_1_1268"/>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0" name="Google Shape;630;g2bf54869471_1_1268"/>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631" name="Google Shape;631;g2bf54869471_1_1268"/>
          <p:cNvSpPr/>
          <p:nvPr>
            <p:ph idx="3" type="pic"/>
          </p:nvPr>
        </p:nvSpPr>
        <p:spPr>
          <a:xfrm>
            <a:off x="7061200" y="1420553"/>
            <a:ext cx="5130900" cy="3913200"/>
          </a:xfrm>
          <a:prstGeom prst="rect">
            <a:avLst/>
          </a:prstGeom>
          <a:solidFill>
            <a:srgbClr val="D8D8D8"/>
          </a:solidFill>
          <a:ln>
            <a:noFill/>
          </a:ln>
        </p:spPr>
      </p:sp>
      <p:sp>
        <p:nvSpPr>
          <p:cNvPr id="632" name="Google Shape;632;g2bf54869471_1_1268"/>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633" name="Shape 633"/>
        <p:cNvGrpSpPr/>
        <p:nvPr/>
      </p:nvGrpSpPr>
      <p:grpSpPr>
        <a:xfrm>
          <a:off x="0" y="0"/>
          <a:ext cx="0" cy="0"/>
          <a:chOff x="0" y="0"/>
          <a:chExt cx="0" cy="0"/>
        </a:xfrm>
      </p:grpSpPr>
      <p:sp>
        <p:nvSpPr>
          <p:cNvPr id="634" name="Google Shape;634;g2bf54869471_1_1275"/>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635" name="Google Shape;635;g2bf54869471_1_1275"/>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636" name="Google Shape;636;g2bf54869471_1_1275"/>
          <p:cNvSpPr/>
          <p:nvPr>
            <p:ph idx="2" type="pic"/>
          </p:nvPr>
        </p:nvSpPr>
        <p:spPr>
          <a:xfrm>
            <a:off x="8912202" y="1246695"/>
            <a:ext cx="2444100" cy="4337100"/>
          </a:xfrm>
          <a:prstGeom prst="rect">
            <a:avLst/>
          </a:prstGeom>
          <a:solidFill>
            <a:srgbClr val="D8D8D8"/>
          </a:solidFill>
          <a:ln>
            <a:noFill/>
          </a:ln>
        </p:spPr>
      </p:sp>
      <p:sp>
        <p:nvSpPr>
          <p:cNvPr id="637" name="Google Shape;637;g2bf54869471_1_1275"/>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g2bf54869471_1_1275"/>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9" name="Google Shape;639;g2bf54869471_1_1275"/>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643" name="Shape 643"/>
        <p:cNvGrpSpPr/>
        <p:nvPr/>
      </p:nvGrpSpPr>
      <p:grpSpPr>
        <a:xfrm>
          <a:off x="0" y="0"/>
          <a:ext cx="0" cy="0"/>
          <a:chOff x="0" y="0"/>
          <a:chExt cx="0" cy="0"/>
        </a:xfrm>
      </p:grpSpPr>
      <p:sp>
        <p:nvSpPr>
          <p:cNvPr id="644" name="Google Shape;644;g2bf54869471_1_1470"/>
          <p:cNvSpPr/>
          <p:nvPr/>
        </p:nvSpPr>
        <p:spPr>
          <a:xfrm>
            <a:off x="417723" y="2781054"/>
            <a:ext cx="11356551" cy="3141532"/>
          </a:xfrm>
          <a:custGeom>
            <a:rect b="b" l="l" r="r" t="t"/>
            <a:pathLst>
              <a:path extrusionOk="0" h="3728821" w="1135655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45" name="Google Shape;645;g2bf54869471_1_1470"/>
          <p:cNvSpPr/>
          <p:nvPr/>
        </p:nvSpPr>
        <p:spPr>
          <a:xfrm flipH="1">
            <a:off x="7228605" y="535434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46" name="Google Shape;646;g2bf54869471_1_1470"/>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g2bf54869471_1_1470"/>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648" name="Google Shape;648;g2bf54869471_1_1470"/>
          <p:cNvPicPr preferRelativeResize="0"/>
          <p:nvPr/>
        </p:nvPicPr>
        <p:blipFill rotWithShape="1">
          <a:blip r:embed="rId2">
            <a:alphaModFix/>
          </a:blip>
          <a:srcRect b="0" l="0" r="0" t="0"/>
          <a:stretch/>
        </p:blipFill>
        <p:spPr>
          <a:xfrm>
            <a:off x="537579" y="350356"/>
            <a:ext cx="2462793" cy="2296558"/>
          </a:xfrm>
          <a:prstGeom prst="rect">
            <a:avLst/>
          </a:prstGeom>
          <a:noFill/>
          <a:ln>
            <a:noFill/>
          </a:ln>
        </p:spPr>
      </p:pic>
      <p:pic>
        <p:nvPicPr>
          <p:cNvPr id="649" name="Google Shape;649;g2bf54869471_1_1470"/>
          <p:cNvPicPr preferRelativeResize="0"/>
          <p:nvPr/>
        </p:nvPicPr>
        <p:blipFill rotWithShape="1">
          <a:blip r:embed="rId3">
            <a:alphaModFix/>
          </a:blip>
          <a:srcRect b="0" l="0" r="0" t="0"/>
          <a:stretch/>
        </p:blipFill>
        <p:spPr>
          <a:xfrm>
            <a:off x="530727" y="6010982"/>
            <a:ext cx="1905000" cy="660400"/>
          </a:xfrm>
          <a:prstGeom prst="rect">
            <a:avLst/>
          </a:prstGeom>
          <a:noFill/>
          <a:ln>
            <a:noFill/>
          </a:ln>
        </p:spPr>
      </p:pic>
      <p:pic>
        <p:nvPicPr>
          <p:cNvPr id="650" name="Google Shape;650;g2bf54869471_1_1470"/>
          <p:cNvPicPr preferRelativeResize="0"/>
          <p:nvPr/>
        </p:nvPicPr>
        <p:blipFill rotWithShape="1">
          <a:blip r:embed="rId4">
            <a:alphaModFix/>
          </a:blip>
          <a:srcRect b="0" l="0" r="44447" t="0"/>
          <a:stretch/>
        </p:blipFill>
        <p:spPr>
          <a:xfrm>
            <a:off x="2896706" y="6196193"/>
            <a:ext cx="1991958" cy="457426"/>
          </a:xfrm>
          <a:prstGeom prst="rect">
            <a:avLst/>
          </a:prstGeom>
          <a:noFill/>
          <a:ln>
            <a:noFill/>
          </a:ln>
        </p:spPr>
      </p:pic>
      <p:sp>
        <p:nvSpPr>
          <p:cNvPr id="651" name="Google Shape;651;g2bf54869471_1_1470"/>
          <p:cNvSpPr/>
          <p:nvPr>
            <p:ph idx="3" type="pic"/>
          </p:nvPr>
        </p:nvSpPr>
        <p:spPr>
          <a:xfrm>
            <a:off x="5861120" y="433094"/>
            <a:ext cx="5470500" cy="5127300"/>
          </a:xfrm>
          <a:prstGeom prst="rect">
            <a:avLst/>
          </a:prstGeom>
          <a:solidFill>
            <a:srgbClr val="D8D8D8"/>
          </a:solidFill>
          <a:ln>
            <a:noFill/>
          </a:ln>
        </p:spPr>
      </p:sp>
      <p:sp>
        <p:nvSpPr>
          <p:cNvPr id="652" name="Google Shape;652;g2bf54869471_1_1470"/>
          <p:cNvSpPr txBox="1"/>
          <p:nvPr>
            <p:ph idx="4" type="body"/>
          </p:nvPr>
        </p:nvSpPr>
        <p:spPr>
          <a:xfrm>
            <a:off x="7777423" y="548938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653" name="Shape 653"/>
        <p:cNvGrpSpPr/>
        <p:nvPr/>
      </p:nvGrpSpPr>
      <p:grpSpPr>
        <a:xfrm>
          <a:off x="0" y="0"/>
          <a:ext cx="0" cy="0"/>
          <a:chOff x="0" y="0"/>
          <a:chExt cx="0" cy="0"/>
        </a:xfrm>
      </p:grpSpPr>
      <p:sp>
        <p:nvSpPr>
          <p:cNvPr id="654" name="Google Shape;654;g2bf54869471_1_1480"/>
          <p:cNvSpPr/>
          <p:nvPr/>
        </p:nvSpPr>
        <p:spPr>
          <a:xfrm>
            <a:off x="477385" y="748833"/>
            <a:ext cx="6185396" cy="5442273"/>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55" name="Google Shape;655;g2bf54869471_1_1480"/>
          <p:cNvSpPr/>
          <p:nvPr/>
        </p:nvSpPr>
        <p:spPr>
          <a:xfrm>
            <a:off x="-15514" y="2689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56" name="Google Shape;656;g2bf54869471_1_1480"/>
          <p:cNvSpPr txBox="1"/>
          <p:nvPr>
            <p:ph idx="1" type="body"/>
          </p:nvPr>
        </p:nvSpPr>
        <p:spPr>
          <a:xfrm>
            <a:off x="5862882" y="1337990"/>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7" name="Google Shape;657;g2bf54869471_1_1480"/>
          <p:cNvSpPr txBox="1"/>
          <p:nvPr>
            <p:ph idx="2" type="body"/>
          </p:nvPr>
        </p:nvSpPr>
        <p:spPr>
          <a:xfrm>
            <a:off x="6769619" y="1337990"/>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8" name="Google Shape;658;g2bf54869471_1_1480"/>
          <p:cNvSpPr txBox="1"/>
          <p:nvPr>
            <p:ph idx="3" type="body"/>
          </p:nvPr>
        </p:nvSpPr>
        <p:spPr>
          <a:xfrm>
            <a:off x="979124" y="1519186"/>
            <a:ext cx="4198500" cy="4671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g2bf54869471_1_1480"/>
          <p:cNvSpPr txBox="1"/>
          <p:nvPr>
            <p:ph idx="4" type="body"/>
          </p:nvPr>
        </p:nvSpPr>
        <p:spPr>
          <a:xfrm>
            <a:off x="5884585" y="2252978"/>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g2bf54869471_1_1480"/>
          <p:cNvSpPr txBox="1"/>
          <p:nvPr>
            <p:ph idx="5" type="body"/>
          </p:nvPr>
        </p:nvSpPr>
        <p:spPr>
          <a:xfrm>
            <a:off x="6791322" y="2252978"/>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g2bf54869471_1_1480"/>
          <p:cNvSpPr txBox="1"/>
          <p:nvPr>
            <p:ph idx="6" type="body"/>
          </p:nvPr>
        </p:nvSpPr>
        <p:spPr>
          <a:xfrm>
            <a:off x="5891164" y="3167965"/>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g2bf54869471_1_1480"/>
          <p:cNvSpPr txBox="1"/>
          <p:nvPr>
            <p:ph idx="7" type="body"/>
          </p:nvPr>
        </p:nvSpPr>
        <p:spPr>
          <a:xfrm>
            <a:off x="6797901" y="3167965"/>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g2bf54869471_1_1480"/>
          <p:cNvSpPr txBox="1"/>
          <p:nvPr>
            <p:ph idx="8" type="body"/>
          </p:nvPr>
        </p:nvSpPr>
        <p:spPr>
          <a:xfrm>
            <a:off x="849241" y="383586"/>
            <a:ext cx="5041800" cy="7209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64" name="Google Shape;664;g2bf54869471_1_1480"/>
          <p:cNvCxnSpPr/>
          <p:nvPr/>
        </p:nvCxnSpPr>
        <p:spPr>
          <a:xfrm rot="10800000">
            <a:off x="5658024" y="3081881"/>
            <a:ext cx="5784900" cy="0"/>
          </a:xfrm>
          <a:prstGeom prst="straightConnector1">
            <a:avLst/>
          </a:prstGeom>
          <a:noFill/>
          <a:ln cap="flat" cmpd="sng" w="28575">
            <a:solidFill>
              <a:srgbClr val="E8A116"/>
            </a:solidFill>
            <a:prstDash val="solid"/>
            <a:miter lim="800000"/>
            <a:headEnd len="sm" w="sm" type="none"/>
            <a:tailEnd len="sm" w="sm" type="none"/>
          </a:ln>
        </p:spPr>
      </p:cxnSp>
      <p:cxnSp>
        <p:nvCxnSpPr>
          <p:cNvPr id="665" name="Google Shape;665;g2bf54869471_1_1480"/>
          <p:cNvCxnSpPr/>
          <p:nvPr/>
        </p:nvCxnSpPr>
        <p:spPr>
          <a:xfrm rot="10800000">
            <a:off x="5658024" y="2103078"/>
            <a:ext cx="5784900" cy="0"/>
          </a:xfrm>
          <a:prstGeom prst="straightConnector1">
            <a:avLst/>
          </a:prstGeom>
          <a:noFill/>
          <a:ln cap="flat" cmpd="sng" w="28575">
            <a:solidFill>
              <a:srgbClr val="E8A116"/>
            </a:solidFill>
            <a:prstDash val="solid"/>
            <a:miter lim="800000"/>
            <a:headEnd len="sm" w="sm" type="none"/>
            <a:tailEnd len="sm" w="sm" type="none"/>
          </a:ln>
        </p:spPr>
      </p:cxnSp>
      <p:sp>
        <p:nvSpPr>
          <p:cNvPr id="666" name="Google Shape;666;g2bf54869471_1_1480"/>
          <p:cNvSpPr/>
          <p:nvPr/>
        </p:nvSpPr>
        <p:spPr>
          <a:xfrm>
            <a:off x="-2858315" y="78585"/>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7" name="Google Shape;667;g2bf54869471_1_1480"/>
          <p:cNvSpPr txBox="1"/>
          <p:nvPr>
            <p:ph idx="9" type="body"/>
          </p:nvPr>
        </p:nvSpPr>
        <p:spPr>
          <a:xfrm>
            <a:off x="5891164" y="4060684"/>
            <a:ext cx="700500" cy="6894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8" name="Google Shape;668;g2bf54869471_1_1480"/>
          <p:cNvSpPr txBox="1"/>
          <p:nvPr>
            <p:ph idx="13" type="body"/>
          </p:nvPr>
        </p:nvSpPr>
        <p:spPr>
          <a:xfrm>
            <a:off x="6797901" y="4060684"/>
            <a:ext cx="4465200" cy="689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69" name="Google Shape;669;g2bf54869471_1_1480"/>
          <p:cNvCxnSpPr/>
          <p:nvPr/>
        </p:nvCxnSpPr>
        <p:spPr>
          <a:xfrm rot="10800000">
            <a:off x="5658024" y="3974600"/>
            <a:ext cx="5784900" cy="0"/>
          </a:xfrm>
          <a:prstGeom prst="straightConnector1">
            <a:avLst/>
          </a:prstGeom>
          <a:noFill/>
          <a:ln cap="flat" cmpd="sng" w="28575">
            <a:solidFill>
              <a:srgbClr val="E8A116"/>
            </a:solidFill>
            <a:prstDash val="solid"/>
            <a:miter lim="800000"/>
            <a:headEnd len="sm" w="sm" type="none"/>
            <a:tailEnd len="sm" w="sm" type="none"/>
          </a:ln>
        </p:spPr>
      </p:cxn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670" name="Shape 670"/>
        <p:cNvGrpSpPr/>
        <p:nvPr/>
      </p:nvGrpSpPr>
      <p:grpSpPr>
        <a:xfrm>
          <a:off x="0" y="0"/>
          <a:ext cx="0" cy="0"/>
          <a:chOff x="0" y="0"/>
          <a:chExt cx="0" cy="0"/>
        </a:xfrm>
      </p:grpSpPr>
      <p:sp>
        <p:nvSpPr>
          <p:cNvPr id="671" name="Google Shape;671;g2bf54869471_1_1497"/>
          <p:cNvSpPr/>
          <p:nvPr/>
        </p:nvSpPr>
        <p:spPr>
          <a:xfrm>
            <a:off x="-1014" y="63782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72" name="Google Shape;672;g2bf54869471_1_1497"/>
          <p:cNvSpPr/>
          <p:nvPr>
            <p:ph idx="2" type="pic"/>
          </p:nvPr>
        </p:nvSpPr>
        <p:spPr>
          <a:xfrm>
            <a:off x="320540" y="335338"/>
            <a:ext cx="11578500" cy="6146700"/>
          </a:xfrm>
          <a:prstGeom prst="rect">
            <a:avLst/>
          </a:prstGeom>
          <a:solidFill>
            <a:srgbClr val="D8D8D8"/>
          </a:solidFill>
          <a:ln>
            <a:noFill/>
          </a:ln>
        </p:spPr>
      </p:sp>
      <p:sp>
        <p:nvSpPr>
          <p:cNvPr id="673" name="Google Shape;673;g2bf54869471_1_1497"/>
          <p:cNvSpPr txBox="1"/>
          <p:nvPr>
            <p:ph idx="1" type="body"/>
          </p:nvPr>
        </p:nvSpPr>
        <p:spPr>
          <a:xfrm>
            <a:off x="427670" y="150460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g2bf54869471_1_1497"/>
          <p:cNvSpPr/>
          <p:nvPr/>
        </p:nvSpPr>
        <p:spPr>
          <a:xfrm>
            <a:off x="-2858315" y="0"/>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675" name="Shape 675"/>
        <p:cNvGrpSpPr/>
        <p:nvPr/>
      </p:nvGrpSpPr>
      <p:grpSpPr>
        <a:xfrm>
          <a:off x="0" y="0"/>
          <a:ext cx="0" cy="0"/>
          <a:chOff x="0" y="0"/>
          <a:chExt cx="0" cy="0"/>
        </a:xfrm>
      </p:grpSpPr>
      <p:sp>
        <p:nvSpPr>
          <p:cNvPr id="676" name="Google Shape;676;g2bf54869471_1_1502"/>
          <p:cNvSpPr/>
          <p:nvPr/>
        </p:nvSpPr>
        <p:spPr>
          <a:xfrm>
            <a:off x="511444" y="453836"/>
            <a:ext cx="6034892"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77" name="Google Shape;677;g2bf54869471_1_1502"/>
          <p:cNvSpPr txBox="1"/>
          <p:nvPr>
            <p:ph idx="1" type="body"/>
          </p:nvPr>
        </p:nvSpPr>
        <p:spPr>
          <a:xfrm>
            <a:off x="898357" y="2584411"/>
            <a:ext cx="4866900" cy="302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8" name="Google Shape;678;g2bf54869471_1_1502"/>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g2bf54869471_1_1502"/>
          <p:cNvSpPr/>
          <p:nvPr/>
        </p:nvSpPr>
        <p:spPr>
          <a:xfrm>
            <a:off x="6180000" y="1149469"/>
            <a:ext cx="6012919" cy="36021"/>
          </a:xfrm>
          <a:custGeom>
            <a:rect b="b" l="l" r="r" t="t"/>
            <a:pathLst>
              <a:path extrusionOk="0" h="51458" w="4076555">
                <a:moveTo>
                  <a:pt x="1" y="0"/>
                </a:moveTo>
                <a:lnTo>
                  <a:pt x="4076556" y="0"/>
                </a:lnTo>
                <a:lnTo>
                  <a:pt x="4076556" y="51459"/>
                </a:lnTo>
                <a:lnTo>
                  <a:pt x="1" y="51459"/>
                </a:lnTo>
                <a:close/>
              </a:path>
            </a:pathLst>
          </a:custGeom>
          <a:solidFill>
            <a:srgbClr val="F1983D"/>
          </a:solidFill>
          <a:ln cap="flat" cmpd="sng" w="24475">
            <a:solidFill>
              <a:srgbClr val="E8A1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g2bf54869471_1_1502"/>
          <p:cNvSpPr/>
          <p:nvPr>
            <p:ph idx="3" type="pic"/>
          </p:nvPr>
        </p:nvSpPr>
        <p:spPr>
          <a:xfrm>
            <a:off x="6545263" y="1452563"/>
            <a:ext cx="5646600" cy="4656000"/>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71" name="Shape 71"/>
        <p:cNvGrpSpPr/>
        <p:nvPr/>
      </p:nvGrpSpPr>
      <p:grpSpPr>
        <a:xfrm>
          <a:off x="0" y="0"/>
          <a:ext cx="0" cy="0"/>
          <a:chOff x="0" y="0"/>
          <a:chExt cx="0" cy="0"/>
        </a:xfrm>
      </p:grpSpPr>
      <p:sp>
        <p:nvSpPr>
          <p:cNvPr id="72" name="Google Shape;72;p73"/>
          <p:cNvSpPr txBox="1"/>
          <p:nvPr>
            <p:ph idx="1" type="body"/>
          </p:nvPr>
        </p:nvSpPr>
        <p:spPr>
          <a:xfrm>
            <a:off x="914400" y="2169763"/>
            <a:ext cx="10479218" cy="34406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73"/>
          <p:cNvSpPr txBox="1"/>
          <p:nvPr>
            <p:ph idx="2" type="body"/>
          </p:nvPr>
        </p:nvSpPr>
        <p:spPr>
          <a:xfrm>
            <a:off x="798381" y="443960"/>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73"/>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aster">
  <p:cSld name="1_Master">
    <p:spTree>
      <p:nvGrpSpPr>
        <p:cNvPr id="681" name="Shape 681"/>
        <p:cNvGrpSpPr/>
        <p:nvPr/>
      </p:nvGrpSpPr>
      <p:grpSpPr>
        <a:xfrm>
          <a:off x="0" y="0"/>
          <a:ext cx="0" cy="0"/>
          <a:chOff x="0" y="0"/>
          <a:chExt cx="0" cy="0"/>
        </a:xfrm>
      </p:grpSpPr>
      <p:sp>
        <p:nvSpPr>
          <p:cNvPr id="682" name="Google Shape;682;g2bf54869471_1_1508"/>
          <p:cNvSpPr txBox="1"/>
          <p:nvPr>
            <p:ph idx="1" type="body"/>
          </p:nvPr>
        </p:nvSpPr>
        <p:spPr>
          <a:xfrm>
            <a:off x="798381" y="2045704"/>
            <a:ext cx="42039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3" name="Google Shape;683;g2bf54869471_1_1508"/>
          <p:cNvSpPr txBox="1"/>
          <p:nvPr>
            <p:ph idx="2" type="body"/>
          </p:nvPr>
        </p:nvSpPr>
        <p:spPr>
          <a:xfrm>
            <a:off x="798382" y="761603"/>
            <a:ext cx="42039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684" name="Shape 684"/>
        <p:cNvGrpSpPr/>
        <p:nvPr/>
      </p:nvGrpSpPr>
      <p:grpSpPr>
        <a:xfrm>
          <a:off x="0" y="0"/>
          <a:ext cx="0" cy="0"/>
          <a:chOff x="0" y="0"/>
          <a:chExt cx="0" cy="0"/>
        </a:xfrm>
      </p:grpSpPr>
      <p:sp>
        <p:nvSpPr>
          <p:cNvPr id="685" name="Google Shape;685;g2bf54869471_1_1511"/>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g2bf54869471_1_1511"/>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g2bf54869471_1_1511"/>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g2bf54869471_1_1511"/>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g2bf54869471_1_1511"/>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90" name="Google Shape;690;g2bf54869471_1_1511"/>
          <p:cNvCxnSpPr>
            <a:endCxn id="691"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91" name="Google Shape;691;g2bf54869471_1_1511"/>
          <p:cNvPicPr preferRelativeResize="0"/>
          <p:nvPr/>
        </p:nvPicPr>
        <p:blipFill rotWithShape="1">
          <a:blip r:embed="rId2">
            <a:alphaModFix/>
          </a:blip>
          <a:srcRect b="0" l="0" r="0" t="88571"/>
          <a:stretch/>
        </p:blipFill>
        <p:spPr>
          <a:xfrm>
            <a:off x="9737225" y="6392886"/>
            <a:ext cx="1432001" cy="152618"/>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692" name="Shape 692"/>
        <p:cNvGrpSpPr/>
        <p:nvPr/>
      </p:nvGrpSpPr>
      <p:grpSpPr>
        <a:xfrm>
          <a:off x="0" y="0"/>
          <a:ext cx="0" cy="0"/>
          <a:chOff x="0" y="0"/>
          <a:chExt cx="0" cy="0"/>
        </a:xfrm>
      </p:grpSpPr>
      <p:sp>
        <p:nvSpPr>
          <p:cNvPr id="693" name="Google Shape;693;g2bf54869471_1_1519"/>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24242"/>
              </a:buClr>
              <a:buSzPts val="2400"/>
              <a:buFont typeface="Arial"/>
              <a:buNone/>
              <a:defRPr b="0" i="0" sz="2400" u="none" cap="none" strike="noStrike">
                <a:solidFill>
                  <a:srgbClr val="42424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4" name="Google Shape;694;g2bf54869471_1_1519"/>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5" name="Google Shape;695;g2bf54869471_1_1519"/>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696" name="Shape 696"/>
        <p:cNvGrpSpPr/>
        <p:nvPr/>
      </p:nvGrpSpPr>
      <p:grpSpPr>
        <a:xfrm>
          <a:off x="0" y="0"/>
          <a:ext cx="0" cy="0"/>
          <a:chOff x="0" y="0"/>
          <a:chExt cx="0" cy="0"/>
        </a:xfrm>
      </p:grpSpPr>
      <p:sp>
        <p:nvSpPr>
          <p:cNvPr id="697" name="Google Shape;697;g2bf54869471_1_1523"/>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698" name="Google Shape;698;g2bf54869471_1_1523"/>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g2bf54869471_1_1523"/>
          <p:cNvSpPr/>
          <p:nvPr>
            <p:ph idx="2" type="pic"/>
          </p:nvPr>
        </p:nvSpPr>
        <p:spPr>
          <a:xfrm>
            <a:off x="6096000" y="1404749"/>
            <a:ext cx="5239500" cy="4704300"/>
          </a:xfrm>
          <a:prstGeom prst="rect">
            <a:avLst/>
          </a:prstGeom>
          <a:solidFill>
            <a:srgbClr val="D8D8D8"/>
          </a:solidFill>
          <a:ln>
            <a:noFill/>
          </a:ln>
        </p:spPr>
      </p:sp>
      <p:sp>
        <p:nvSpPr>
          <p:cNvPr id="700" name="Google Shape;700;g2bf54869471_1_1523"/>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1_Text Slide 1">
    <p:spTree>
      <p:nvGrpSpPr>
        <p:cNvPr id="701" name="Shape 701"/>
        <p:cNvGrpSpPr/>
        <p:nvPr/>
      </p:nvGrpSpPr>
      <p:grpSpPr>
        <a:xfrm>
          <a:off x="0" y="0"/>
          <a:ext cx="0" cy="0"/>
          <a:chOff x="0" y="0"/>
          <a:chExt cx="0" cy="0"/>
        </a:xfrm>
      </p:grpSpPr>
      <p:sp>
        <p:nvSpPr>
          <p:cNvPr id="702" name="Google Shape;702;g2bf54869471_1_1528"/>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703" name="Google Shape;703;g2bf54869471_1_1528"/>
          <p:cNvSpPr/>
          <p:nvPr/>
        </p:nvSpPr>
        <p:spPr>
          <a:xfrm flipH="1" rot="5400000">
            <a:off x="3260108" y="-2530698"/>
            <a:ext cx="5762538" cy="11491644"/>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04" name="Google Shape;704;g2bf54869471_1_1528"/>
          <p:cNvSpPr txBox="1"/>
          <p:nvPr>
            <p:ph idx="1" type="body"/>
          </p:nvPr>
        </p:nvSpPr>
        <p:spPr>
          <a:xfrm>
            <a:off x="798380" y="2045704"/>
            <a:ext cx="10595100" cy="3849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2400"/>
              <a:buFont typeface="Arial"/>
              <a:buNone/>
              <a:defRPr b="0" i="0" sz="2400" u="none" cap="none" strike="noStrike">
                <a:solidFill>
                  <a:srgbClr val="086575"/>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g2bf54869471_1_1528"/>
          <p:cNvSpPr txBox="1"/>
          <p:nvPr>
            <p:ph idx="2" type="body"/>
          </p:nvPr>
        </p:nvSpPr>
        <p:spPr>
          <a:xfrm>
            <a:off x="798381" y="761603"/>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6" name="Google Shape;706;g2bf54869471_1_1528"/>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07" name="Google Shape;707;g2bf54869471_1_1528"/>
          <p:cNvSpPr/>
          <p:nvPr/>
        </p:nvSpPr>
        <p:spPr>
          <a:xfrm>
            <a:off x="-2834839" y="-349898"/>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1_Quote Slide">
    <p:spTree>
      <p:nvGrpSpPr>
        <p:cNvPr id="708" name="Shape 708"/>
        <p:cNvGrpSpPr/>
        <p:nvPr/>
      </p:nvGrpSpPr>
      <p:grpSpPr>
        <a:xfrm>
          <a:off x="0" y="0"/>
          <a:ext cx="0" cy="0"/>
          <a:chOff x="0" y="0"/>
          <a:chExt cx="0" cy="0"/>
        </a:xfrm>
      </p:grpSpPr>
      <p:sp>
        <p:nvSpPr>
          <p:cNvPr id="709" name="Google Shape;709;g2bf54869471_1_1535"/>
          <p:cNvSpPr/>
          <p:nvPr/>
        </p:nvSpPr>
        <p:spPr>
          <a:xfrm>
            <a:off x="632638" y="567428"/>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Calibri"/>
              <a:ea typeface="Calibri"/>
              <a:cs typeface="Calibri"/>
              <a:sym typeface="Calibri"/>
            </a:endParaRPr>
          </a:p>
        </p:txBody>
      </p:sp>
      <p:sp>
        <p:nvSpPr>
          <p:cNvPr id="710" name="Google Shape;710;g2bf54869471_1_1535"/>
          <p:cNvSpPr txBox="1"/>
          <p:nvPr>
            <p:ph idx="1" type="body"/>
          </p:nvPr>
        </p:nvSpPr>
        <p:spPr>
          <a:xfrm>
            <a:off x="856356" y="1524912"/>
            <a:ext cx="5055300" cy="3808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1" name="Google Shape;711;g2bf54869471_1_1535"/>
          <p:cNvSpPr/>
          <p:nvPr>
            <p:ph idx="2" type="pic"/>
          </p:nvPr>
        </p:nvSpPr>
        <p:spPr>
          <a:xfrm>
            <a:off x="6096000" y="1404749"/>
            <a:ext cx="5239500" cy="4704300"/>
          </a:xfrm>
          <a:prstGeom prst="rect">
            <a:avLst/>
          </a:prstGeom>
          <a:solidFill>
            <a:srgbClr val="D8D8D8"/>
          </a:solidFill>
          <a:ln>
            <a:noFill/>
          </a:ln>
        </p:spPr>
      </p:sp>
      <p:sp>
        <p:nvSpPr>
          <p:cNvPr id="712" name="Google Shape;712;g2bf54869471_1_1535"/>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713" name="Shape 713"/>
        <p:cNvGrpSpPr/>
        <p:nvPr/>
      </p:nvGrpSpPr>
      <p:grpSpPr>
        <a:xfrm>
          <a:off x="0" y="0"/>
          <a:ext cx="0" cy="0"/>
          <a:chOff x="0" y="0"/>
          <a:chExt cx="0" cy="0"/>
        </a:xfrm>
      </p:grpSpPr>
      <p:sp>
        <p:nvSpPr>
          <p:cNvPr id="714" name="Google Shape;714;g2bf54869471_1_1540"/>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15" name="Google Shape;715;g2bf54869471_1_1540"/>
          <p:cNvSpPr/>
          <p:nvPr/>
        </p:nvSpPr>
        <p:spPr>
          <a:xfrm>
            <a:off x="3732000" y="342405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g2bf54869471_1_1540"/>
          <p:cNvSpPr txBox="1"/>
          <p:nvPr>
            <p:ph idx="1" type="body"/>
          </p:nvPr>
        </p:nvSpPr>
        <p:spPr>
          <a:xfrm>
            <a:off x="805865" y="3029069"/>
            <a:ext cx="3195600" cy="7311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g2bf54869471_1_1540"/>
          <p:cNvSpPr txBox="1"/>
          <p:nvPr>
            <p:ph idx="2" type="body"/>
          </p:nvPr>
        </p:nvSpPr>
        <p:spPr>
          <a:xfrm>
            <a:off x="805865" y="2219493"/>
            <a:ext cx="3195600" cy="8373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5000"/>
              <a:buFont typeface="Arial"/>
              <a:buNone/>
              <a:defRPr b="0" i="0" sz="5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g2bf54869471_1_1540"/>
          <p:cNvSpPr/>
          <p:nvPr/>
        </p:nvSpPr>
        <p:spPr>
          <a:xfrm>
            <a:off x="0" y="5625489"/>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19" name="Google Shape;719;g2bf54869471_1_1540"/>
          <p:cNvSpPr txBox="1"/>
          <p:nvPr>
            <p:ph idx="3" type="body"/>
          </p:nvPr>
        </p:nvSpPr>
        <p:spPr>
          <a:xfrm>
            <a:off x="548818" y="5760524"/>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720" name="Google Shape;720;g2bf54869471_1_1540"/>
          <p:cNvPicPr preferRelativeResize="0"/>
          <p:nvPr/>
        </p:nvPicPr>
        <p:blipFill rotWithShape="1">
          <a:blip r:embed="rId2">
            <a:alphaModFix/>
          </a:blip>
          <a:srcRect b="0" l="0" r="0" t="0"/>
          <a:stretch/>
        </p:blipFill>
        <p:spPr>
          <a:xfrm>
            <a:off x="8879678" y="752960"/>
            <a:ext cx="2670279" cy="2490032"/>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721" name="Shape 721"/>
        <p:cNvGrpSpPr/>
        <p:nvPr/>
      </p:nvGrpSpPr>
      <p:grpSpPr>
        <a:xfrm>
          <a:off x="0" y="0"/>
          <a:ext cx="0" cy="0"/>
          <a:chOff x="0" y="0"/>
          <a:chExt cx="0" cy="0"/>
        </a:xfrm>
      </p:grpSpPr>
      <p:sp>
        <p:nvSpPr>
          <p:cNvPr id="722" name="Google Shape;722;g2bf54869471_1_1548"/>
          <p:cNvSpPr/>
          <p:nvPr/>
        </p:nvSpPr>
        <p:spPr>
          <a:xfrm>
            <a:off x="0" y="0"/>
            <a:ext cx="12192000"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3" name="Google Shape;723;g2bf54869471_1_1548"/>
          <p:cNvSpPr/>
          <p:nvPr/>
        </p:nvSpPr>
        <p:spPr>
          <a:xfrm>
            <a:off x="424669" y="528535"/>
            <a:ext cx="64986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724" name="Google Shape;724;g2bf54869471_1_1548"/>
          <p:cNvSpPr/>
          <p:nvPr/>
        </p:nvSpPr>
        <p:spPr>
          <a:xfrm>
            <a:off x="7347983" y="564843"/>
            <a:ext cx="4589100" cy="470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725" name="Google Shape;725;g2bf54869471_1_1548"/>
          <p:cNvSpPr/>
          <p:nvPr/>
        </p:nvSpPr>
        <p:spPr>
          <a:xfrm>
            <a:off x="424669" y="2014904"/>
            <a:ext cx="5845500" cy="249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Calibri"/>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Nature</a:t>
            </a:r>
            <a:r>
              <a:rPr b="0" i="0" lang="en-IE"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726" name="Google Shape;726;g2bf54869471_1_1548"/>
          <p:cNvCxnSpPr/>
          <p:nvPr/>
        </p:nvCxnSpPr>
        <p:spPr>
          <a:xfrm>
            <a:off x="7098716" y="-1"/>
            <a:ext cx="0" cy="5540400"/>
          </a:xfrm>
          <a:prstGeom prst="straightConnector1">
            <a:avLst/>
          </a:prstGeom>
          <a:noFill/>
          <a:ln cap="flat" cmpd="sng" w="9525">
            <a:solidFill>
              <a:schemeClr val="lt1"/>
            </a:solidFill>
            <a:prstDash val="solid"/>
            <a:miter lim="800000"/>
            <a:headEnd len="sm" w="sm" type="none"/>
            <a:tailEnd len="sm" w="sm" type="none"/>
          </a:ln>
        </p:spPr>
      </p:cxnSp>
      <p:cxnSp>
        <p:nvCxnSpPr>
          <p:cNvPr id="727" name="Google Shape;727;g2bf54869471_1_1548"/>
          <p:cNvCxnSpPr/>
          <p:nvPr/>
        </p:nvCxnSpPr>
        <p:spPr>
          <a:xfrm rot="10800000">
            <a:off x="116" y="1620217"/>
            <a:ext cx="7098600" cy="0"/>
          </a:xfrm>
          <a:prstGeom prst="straightConnector1">
            <a:avLst/>
          </a:prstGeom>
          <a:noFill/>
          <a:ln cap="flat" cmpd="sng" w="9525">
            <a:solidFill>
              <a:schemeClr val="lt1"/>
            </a:solidFill>
            <a:prstDash val="solid"/>
            <a:miter lim="800000"/>
            <a:headEnd len="sm" w="sm" type="none"/>
            <a:tailEnd len="sm" w="sm" type="none"/>
          </a:ln>
        </p:spPr>
      </p:cxnSp>
      <p:sp>
        <p:nvSpPr>
          <p:cNvPr id="728" name="Google Shape;728;g2bf54869471_1_1548"/>
          <p:cNvSpPr/>
          <p:nvPr/>
        </p:nvSpPr>
        <p:spPr>
          <a:xfrm>
            <a:off x="0" y="5968370"/>
            <a:ext cx="12192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 </a:t>
            </a:r>
            <a:r>
              <a:rPr b="1" lang="en-IE" sz="2400">
                <a:solidFill>
                  <a:schemeClr val="lt1"/>
                </a:solidFill>
                <a:latin typeface="Calibri"/>
                <a:ea typeface="Calibri"/>
                <a:cs typeface="Calibri"/>
                <a:sym typeface="Calibri"/>
              </a:rPr>
              <a:t>PLEASE DELETE THIS INSTRUCTION SLIDE BEFORE PRESENTING FINAL PRESENTATION </a:t>
            </a:r>
            <a:r>
              <a:rPr lang="en-IE"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729" name="Google Shape;729;g2bf54869471_1_1548"/>
          <p:cNvCxnSpPr/>
          <p:nvPr/>
        </p:nvCxnSpPr>
        <p:spPr>
          <a:xfrm rot="10800000">
            <a:off x="0" y="5540407"/>
            <a:ext cx="121920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730" name="Shape 730"/>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 showMasterSp="0">
  <p:cSld name="1_Cover Slide ">
    <p:spTree>
      <p:nvGrpSpPr>
        <p:cNvPr id="731" name="Shape 731"/>
        <p:cNvGrpSpPr/>
        <p:nvPr/>
      </p:nvGrpSpPr>
      <p:grpSpPr>
        <a:xfrm>
          <a:off x="0" y="0"/>
          <a:ext cx="0" cy="0"/>
          <a:chOff x="0" y="0"/>
          <a:chExt cx="0" cy="0"/>
        </a:xfrm>
      </p:grpSpPr>
      <p:sp>
        <p:nvSpPr>
          <p:cNvPr id="732" name="Google Shape;732;g2bf54869471_1_1558"/>
          <p:cNvSpPr txBox="1"/>
          <p:nvPr>
            <p:ph idx="1" type="body"/>
          </p:nvPr>
        </p:nvSpPr>
        <p:spPr>
          <a:xfrm>
            <a:off x="711252" y="4043134"/>
            <a:ext cx="5278800" cy="697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800"/>
              <a:buFont typeface="Arial"/>
              <a:buNone/>
              <a:defRPr b="1"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3" name="Google Shape;733;g2bf54869471_1_1558"/>
          <p:cNvSpPr txBox="1"/>
          <p:nvPr>
            <p:ph idx="2" type="body"/>
          </p:nvPr>
        </p:nvSpPr>
        <p:spPr>
          <a:xfrm>
            <a:off x="711253" y="3420408"/>
            <a:ext cx="5278800" cy="697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Logo&#10;&#10;Description automatically generated with medium confidence" id="734" name="Google Shape;734;g2bf54869471_1_1558"/>
          <p:cNvPicPr preferRelativeResize="0"/>
          <p:nvPr/>
        </p:nvPicPr>
        <p:blipFill rotWithShape="1">
          <a:blip r:embed="rId2">
            <a:alphaModFix/>
          </a:blip>
          <a:srcRect b="0" l="0" r="0" t="0"/>
          <a:stretch/>
        </p:blipFill>
        <p:spPr>
          <a:xfrm>
            <a:off x="9171999" y="591281"/>
            <a:ext cx="2326775" cy="2169714"/>
          </a:xfrm>
          <a:prstGeom prst="rect">
            <a:avLst/>
          </a:prstGeom>
          <a:noFill/>
          <a:ln>
            <a:noFill/>
          </a:ln>
        </p:spPr>
      </p:pic>
      <p:pic>
        <p:nvPicPr>
          <p:cNvPr id="735" name="Google Shape;735;g2bf54869471_1_1558"/>
          <p:cNvPicPr preferRelativeResize="0"/>
          <p:nvPr/>
        </p:nvPicPr>
        <p:blipFill rotWithShape="1">
          <a:blip r:embed="rId3">
            <a:alphaModFix/>
          </a:blip>
          <a:srcRect b="0" l="0" r="0" t="0"/>
          <a:stretch/>
        </p:blipFill>
        <p:spPr>
          <a:xfrm>
            <a:off x="7416338" y="5851981"/>
            <a:ext cx="1905000" cy="660400"/>
          </a:xfrm>
          <a:prstGeom prst="rect">
            <a:avLst/>
          </a:prstGeom>
          <a:noFill/>
          <a:ln>
            <a:noFill/>
          </a:ln>
        </p:spPr>
      </p:pic>
      <p:pic>
        <p:nvPicPr>
          <p:cNvPr id="736" name="Google Shape;736;g2bf54869471_1_1558"/>
          <p:cNvPicPr preferRelativeResize="0"/>
          <p:nvPr/>
        </p:nvPicPr>
        <p:blipFill rotWithShape="1">
          <a:blip r:embed="rId4">
            <a:alphaModFix/>
          </a:blip>
          <a:srcRect b="0" l="0" r="44447" t="0"/>
          <a:stretch/>
        </p:blipFill>
        <p:spPr>
          <a:xfrm>
            <a:off x="9782317" y="6037192"/>
            <a:ext cx="1991958" cy="457426"/>
          </a:xfrm>
          <a:prstGeom prst="rect">
            <a:avLst/>
          </a:prstGeom>
          <a:noFill/>
          <a:ln>
            <a:noFill/>
          </a:ln>
        </p:spPr>
      </p:pic>
      <p:sp>
        <p:nvSpPr>
          <p:cNvPr id="737" name="Google Shape;737;g2bf54869471_1_1558"/>
          <p:cNvSpPr/>
          <p:nvPr/>
        </p:nvSpPr>
        <p:spPr>
          <a:xfrm>
            <a:off x="417723" y="591281"/>
            <a:ext cx="5913899" cy="5542958"/>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38" name="Google Shape;738;g2bf54869471_1_1558"/>
          <p:cNvSpPr/>
          <p:nvPr>
            <p:ph idx="3" type="pic"/>
          </p:nvPr>
        </p:nvSpPr>
        <p:spPr>
          <a:xfrm>
            <a:off x="4647235" y="2814866"/>
            <a:ext cx="7127100" cy="2793600"/>
          </a:xfrm>
          <a:prstGeom prst="rect">
            <a:avLst/>
          </a:prstGeom>
          <a:solidFill>
            <a:srgbClr val="D8D8D8"/>
          </a:solidFill>
          <a:ln>
            <a:noFill/>
          </a:ln>
        </p:spPr>
      </p:sp>
      <p:sp>
        <p:nvSpPr>
          <p:cNvPr id="739" name="Google Shape;739;g2bf54869471_1_1558"/>
          <p:cNvSpPr/>
          <p:nvPr/>
        </p:nvSpPr>
        <p:spPr>
          <a:xfrm>
            <a:off x="-3203" y="5647855"/>
            <a:ext cx="4963395" cy="779176"/>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40" name="Google Shape;740;g2bf54869471_1_1558"/>
          <p:cNvSpPr txBox="1"/>
          <p:nvPr>
            <p:ph idx="4" type="body"/>
          </p:nvPr>
        </p:nvSpPr>
        <p:spPr>
          <a:xfrm>
            <a:off x="545615" y="5782890"/>
            <a:ext cx="4414500" cy="679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75" name="Shape 75"/>
        <p:cNvGrpSpPr/>
        <p:nvPr/>
      </p:nvGrpSpPr>
      <p:grpSpPr>
        <a:xfrm>
          <a:off x="0" y="0"/>
          <a:ext cx="0" cy="0"/>
          <a:chOff x="0" y="0"/>
          <a:chExt cx="0" cy="0"/>
        </a:xfrm>
      </p:grpSpPr>
      <p:sp>
        <p:nvSpPr>
          <p:cNvPr id="76" name="Google Shape;76;p74"/>
          <p:cNvSpPr/>
          <p:nvPr/>
        </p:nvSpPr>
        <p:spPr>
          <a:xfrm>
            <a:off x="632638" y="567428"/>
            <a:ext cx="5912541" cy="55417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74"/>
          <p:cNvSpPr txBox="1"/>
          <p:nvPr>
            <p:ph idx="1" type="body"/>
          </p:nvPr>
        </p:nvSpPr>
        <p:spPr>
          <a:xfrm>
            <a:off x="856356" y="1524912"/>
            <a:ext cx="5055171" cy="380817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74"/>
          <p:cNvSpPr/>
          <p:nvPr>
            <p:ph idx="2" type="pic"/>
          </p:nvPr>
        </p:nvSpPr>
        <p:spPr>
          <a:xfrm>
            <a:off x="6096000" y="1404749"/>
            <a:ext cx="5239644" cy="4704418"/>
          </a:xfrm>
          <a:prstGeom prst="rect">
            <a:avLst/>
          </a:prstGeom>
          <a:solidFill>
            <a:srgbClr val="D8D8D8"/>
          </a:solidFill>
          <a:ln>
            <a:noFill/>
          </a:ln>
        </p:spPr>
      </p:sp>
      <p:sp>
        <p:nvSpPr>
          <p:cNvPr id="79" name="Google Shape;79;p74"/>
          <p:cNvSpPr/>
          <p:nvPr/>
        </p:nvSpPr>
        <p:spPr>
          <a:xfrm>
            <a:off x="-2873829" y="-373224"/>
            <a:ext cx="2858315" cy="755779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741" name="Shape 741"/>
        <p:cNvGrpSpPr/>
        <p:nvPr/>
      </p:nvGrpSpPr>
      <p:grpSpPr>
        <a:xfrm>
          <a:off x="0" y="0"/>
          <a:ext cx="0" cy="0"/>
          <a:chOff x="0" y="0"/>
          <a:chExt cx="0" cy="0"/>
        </a:xfrm>
      </p:grpSpPr>
      <p:sp>
        <p:nvSpPr>
          <p:cNvPr id="742" name="Google Shape;742;g2bf54869471_1_1568"/>
          <p:cNvSpPr/>
          <p:nvPr/>
        </p:nvSpPr>
        <p:spPr>
          <a:xfrm>
            <a:off x="2599985" y="518604"/>
            <a:ext cx="2145006" cy="5640708"/>
          </a:xfrm>
          <a:custGeom>
            <a:rect b="b" l="l" r="r" t="t"/>
            <a:pathLst>
              <a:path extrusionOk="0" h="2711879" w="908901">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43" name="Google Shape;743;g2bf54869471_1_1568"/>
          <p:cNvSpPr txBox="1"/>
          <p:nvPr>
            <p:ph idx="1" type="body"/>
          </p:nvPr>
        </p:nvSpPr>
        <p:spPr>
          <a:xfrm>
            <a:off x="5305044" y="82032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g2bf54869471_1_1568"/>
          <p:cNvSpPr txBox="1"/>
          <p:nvPr>
            <p:ph idx="2" type="body"/>
          </p:nvPr>
        </p:nvSpPr>
        <p:spPr>
          <a:xfrm>
            <a:off x="5305045" y="131903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5" name="Google Shape;745;g2bf54869471_1_1568"/>
          <p:cNvSpPr txBox="1"/>
          <p:nvPr>
            <p:ph idx="3" type="body"/>
          </p:nvPr>
        </p:nvSpPr>
        <p:spPr>
          <a:xfrm>
            <a:off x="3492414" y="99105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6" name="Google Shape;746;g2bf54869471_1_1568"/>
          <p:cNvSpPr/>
          <p:nvPr>
            <p:ph idx="4" type="pic"/>
          </p:nvPr>
        </p:nvSpPr>
        <p:spPr>
          <a:xfrm>
            <a:off x="7559" y="188180"/>
            <a:ext cx="3354000" cy="5923800"/>
          </a:xfrm>
          <a:prstGeom prst="rect">
            <a:avLst/>
          </a:prstGeom>
          <a:solidFill>
            <a:srgbClr val="D8D8D8"/>
          </a:solidFill>
          <a:ln>
            <a:noFill/>
          </a:ln>
        </p:spPr>
      </p:sp>
      <p:sp>
        <p:nvSpPr>
          <p:cNvPr id="747" name="Google Shape;747;g2bf54869471_1_1568"/>
          <p:cNvSpPr txBox="1"/>
          <p:nvPr>
            <p:ph idx="5" type="body"/>
          </p:nvPr>
        </p:nvSpPr>
        <p:spPr>
          <a:xfrm>
            <a:off x="5305043" y="2743458"/>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8" name="Google Shape;748;g2bf54869471_1_1568"/>
          <p:cNvSpPr txBox="1"/>
          <p:nvPr>
            <p:ph idx="6" type="body"/>
          </p:nvPr>
        </p:nvSpPr>
        <p:spPr>
          <a:xfrm>
            <a:off x="5305044" y="3242171"/>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9" name="Google Shape;749;g2bf54869471_1_1568"/>
          <p:cNvSpPr txBox="1"/>
          <p:nvPr>
            <p:ph idx="7" type="body"/>
          </p:nvPr>
        </p:nvSpPr>
        <p:spPr>
          <a:xfrm>
            <a:off x="3492413" y="2914191"/>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0" name="Google Shape;750;g2bf54869471_1_1568"/>
          <p:cNvSpPr txBox="1"/>
          <p:nvPr>
            <p:ph idx="8" type="body"/>
          </p:nvPr>
        </p:nvSpPr>
        <p:spPr>
          <a:xfrm>
            <a:off x="5320541" y="4607255"/>
            <a:ext cx="6046800" cy="33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96B5F"/>
              </a:buClr>
              <a:buSzPts val="2400"/>
              <a:buFont typeface="Arial"/>
              <a:buNone/>
              <a:defRPr b="1" i="0" sz="2400" u="none" cap="none" strike="noStrike">
                <a:solidFill>
                  <a:srgbClr val="296B5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1" name="Google Shape;751;g2bf54869471_1_1568"/>
          <p:cNvSpPr txBox="1"/>
          <p:nvPr>
            <p:ph idx="9" type="body"/>
          </p:nvPr>
        </p:nvSpPr>
        <p:spPr>
          <a:xfrm>
            <a:off x="5320542" y="5105968"/>
            <a:ext cx="6038100" cy="9993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424242"/>
              </a:buClr>
              <a:buSzPts val="2200"/>
              <a:buFont typeface="Arial"/>
              <a:buNone/>
              <a:defRPr b="0" i="0" sz="2200" u="none" cap="none" strike="noStrike">
                <a:solidFill>
                  <a:srgbClr val="42424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g2bf54869471_1_1568"/>
          <p:cNvSpPr txBox="1"/>
          <p:nvPr>
            <p:ph idx="13" type="body"/>
          </p:nvPr>
        </p:nvSpPr>
        <p:spPr>
          <a:xfrm>
            <a:off x="3507911" y="4777988"/>
            <a:ext cx="1236600" cy="955500"/>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6300"/>
              <a:buFont typeface="Arial"/>
              <a:buNone/>
              <a:defRPr b="0" i="0" sz="63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753" name="Google Shape;753;g2bf54869471_1_1568"/>
          <p:cNvGrpSpPr/>
          <p:nvPr/>
        </p:nvGrpSpPr>
        <p:grpSpPr>
          <a:xfrm>
            <a:off x="4446996" y="695274"/>
            <a:ext cx="7231121" cy="5461368"/>
            <a:chOff x="4054159" y="721852"/>
            <a:chExt cx="7578997" cy="5461368"/>
          </a:xfrm>
        </p:grpSpPr>
        <p:grpSp>
          <p:nvGrpSpPr>
            <p:cNvPr id="754" name="Google Shape;754;g2bf54869471_1_1568"/>
            <p:cNvGrpSpPr/>
            <p:nvPr/>
          </p:nvGrpSpPr>
          <p:grpSpPr>
            <a:xfrm>
              <a:off x="4054161" y="721852"/>
              <a:ext cx="7548000" cy="1674419"/>
              <a:chOff x="4061909" y="1565906"/>
              <a:chExt cx="7548000" cy="1882639"/>
            </a:xfrm>
          </p:grpSpPr>
          <p:cxnSp>
            <p:nvCxnSpPr>
              <p:cNvPr id="755" name="Google Shape;755;g2bf54869471_1_156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56" name="Google Shape;756;g2bf54869471_1_156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57" name="Google Shape;757;g2bf54869471_1_156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758" name="Google Shape;758;g2bf54869471_1_1568"/>
            <p:cNvCxnSpPr/>
            <p:nvPr/>
          </p:nvCxnSpPr>
          <p:spPr>
            <a:xfrm>
              <a:off x="4054160" y="200029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59" name="Google Shape;759;g2bf54869471_1_1568"/>
            <p:cNvCxnSpPr/>
            <p:nvPr/>
          </p:nvCxnSpPr>
          <p:spPr>
            <a:xfrm>
              <a:off x="4069659" y="238824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760" name="Google Shape;760;g2bf54869471_1_1568"/>
            <p:cNvGrpSpPr/>
            <p:nvPr/>
          </p:nvGrpSpPr>
          <p:grpSpPr>
            <a:xfrm>
              <a:off x="4054160" y="2644985"/>
              <a:ext cx="7548000" cy="1674419"/>
              <a:chOff x="4061909" y="1565906"/>
              <a:chExt cx="7548000" cy="1882639"/>
            </a:xfrm>
          </p:grpSpPr>
          <p:cxnSp>
            <p:nvCxnSpPr>
              <p:cNvPr id="761" name="Google Shape;761;g2bf54869471_1_156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62" name="Google Shape;762;g2bf54869471_1_156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63" name="Google Shape;763;g2bf54869471_1_156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764" name="Google Shape;764;g2bf54869471_1_1568"/>
            <p:cNvCxnSpPr/>
            <p:nvPr/>
          </p:nvCxnSpPr>
          <p:spPr>
            <a:xfrm>
              <a:off x="4054159" y="3923423"/>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65" name="Google Shape;765;g2bf54869471_1_1568"/>
            <p:cNvCxnSpPr/>
            <p:nvPr/>
          </p:nvCxnSpPr>
          <p:spPr>
            <a:xfrm>
              <a:off x="4069658" y="4311378"/>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nvGrpSpPr>
            <p:cNvPr id="766" name="Google Shape;766;g2bf54869471_1_1568"/>
            <p:cNvGrpSpPr/>
            <p:nvPr/>
          </p:nvGrpSpPr>
          <p:grpSpPr>
            <a:xfrm>
              <a:off x="4069658" y="4508782"/>
              <a:ext cx="7548000" cy="1674419"/>
              <a:chOff x="4061909" y="1565906"/>
              <a:chExt cx="7548000" cy="1882639"/>
            </a:xfrm>
          </p:grpSpPr>
          <p:cxnSp>
            <p:nvCxnSpPr>
              <p:cNvPr id="767" name="Google Shape;767;g2bf54869471_1_1568"/>
              <p:cNvCxnSpPr/>
              <p:nvPr/>
            </p:nvCxnSpPr>
            <p:spPr>
              <a:xfrm>
                <a:off x="11609820" y="1582845"/>
                <a:ext cx="0" cy="18657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68" name="Google Shape;768;g2bf54869471_1_1568"/>
              <p:cNvCxnSpPr/>
              <p:nvPr/>
            </p:nvCxnSpPr>
            <p:spPr>
              <a:xfrm>
                <a:off x="4061909" y="1577903"/>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69" name="Google Shape;769;g2bf54869471_1_1568"/>
              <p:cNvCxnSpPr/>
              <p:nvPr/>
            </p:nvCxnSpPr>
            <p:spPr>
              <a:xfrm>
                <a:off x="4061909" y="1565906"/>
                <a:ext cx="0" cy="44520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cxnSp>
          <p:nvCxnSpPr>
            <p:cNvPr id="770" name="Google Shape;770;g2bf54869471_1_1568"/>
            <p:cNvCxnSpPr/>
            <p:nvPr/>
          </p:nvCxnSpPr>
          <p:spPr>
            <a:xfrm>
              <a:off x="4069657" y="5787220"/>
              <a:ext cx="0" cy="396000"/>
            </a:xfrm>
            <a:prstGeom prst="straightConnector1">
              <a:avLst/>
            </a:prstGeom>
            <a:solidFill>
              <a:srgbClr val="0AA3A4"/>
            </a:solidFill>
            <a:ln cap="flat" cmpd="sng" w="28575">
              <a:solidFill>
                <a:srgbClr val="E8A116"/>
              </a:solidFill>
              <a:prstDash val="solid"/>
              <a:miter lim="800000"/>
              <a:headEnd len="sm" w="sm" type="none"/>
              <a:tailEnd len="sm" w="sm" type="none"/>
            </a:ln>
          </p:spPr>
        </p:cxnSp>
        <p:cxnSp>
          <p:nvCxnSpPr>
            <p:cNvPr id="771" name="Google Shape;771;g2bf54869471_1_1568"/>
            <p:cNvCxnSpPr/>
            <p:nvPr/>
          </p:nvCxnSpPr>
          <p:spPr>
            <a:xfrm>
              <a:off x="4085156" y="6175175"/>
              <a:ext cx="7548000" cy="0"/>
            </a:xfrm>
            <a:prstGeom prst="straightConnector1">
              <a:avLst/>
            </a:prstGeom>
            <a:solidFill>
              <a:srgbClr val="0AA3A4"/>
            </a:solidFill>
            <a:ln cap="flat" cmpd="sng" w="28575">
              <a:solidFill>
                <a:srgbClr val="E8A116"/>
              </a:solidFill>
              <a:prstDash val="solid"/>
              <a:miter lim="800000"/>
              <a:headEnd len="sm" w="sm" type="none"/>
              <a:tailEnd len="sm" w="sm" type="none"/>
            </a:ln>
          </p:spPr>
        </p:cxn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2">
  <p:cSld name="1_Text Slide 2">
    <p:spTree>
      <p:nvGrpSpPr>
        <p:cNvPr id="772" name="Shape 772"/>
        <p:cNvGrpSpPr/>
        <p:nvPr/>
      </p:nvGrpSpPr>
      <p:grpSpPr>
        <a:xfrm>
          <a:off x="0" y="0"/>
          <a:ext cx="0" cy="0"/>
          <a:chOff x="0" y="0"/>
          <a:chExt cx="0" cy="0"/>
        </a:xfrm>
      </p:grpSpPr>
      <p:sp>
        <p:nvSpPr>
          <p:cNvPr id="773" name="Google Shape;773;g2bf54869471_1_1599"/>
          <p:cNvSpPr/>
          <p:nvPr/>
        </p:nvSpPr>
        <p:spPr>
          <a:xfrm>
            <a:off x="666427" y="1299620"/>
            <a:ext cx="11536039" cy="4716265"/>
          </a:xfrm>
          <a:custGeom>
            <a:rect b="b" l="l" r="r" t="t"/>
            <a:pathLst>
              <a:path extrusionOk="0" h="4716265" w="11393619">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74" name="Google Shape;774;g2bf54869471_1_1599"/>
          <p:cNvSpPr/>
          <p:nvPr/>
        </p:nvSpPr>
        <p:spPr>
          <a:xfrm>
            <a:off x="3732000" y="1893387"/>
            <a:ext cx="8458852" cy="36021"/>
          </a:xfrm>
          <a:custGeom>
            <a:rect b="b" l="l" r="r" t="t"/>
            <a:pathLst>
              <a:path extrusionOk="0" h="51458" w="4076555">
                <a:moveTo>
                  <a:pt x="1" y="0"/>
                </a:moveTo>
                <a:lnTo>
                  <a:pt x="4076556" y="0"/>
                </a:lnTo>
                <a:lnTo>
                  <a:pt x="4076556" y="51459"/>
                </a:lnTo>
                <a:lnTo>
                  <a:pt x="1" y="5145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5" name="Google Shape;775;g2bf54869471_1_1599"/>
          <p:cNvSpPr txBox="1"/>
          <p:nvPr>
            <p:ph idx="1" type="body"/>
          </p:nvPr>
        </p:nvSpPr>
        <p:spPr>
          <a:xfrm>
            <a:off x="914400" y="2169763"/>
            <a:ext cx="10479300" cy="3440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6" name="Google Shape;776;g2bf54869471_1_1599"/>
          <p:cNvSpPr txBox="1"/>
          <p:nvPr>
            <p:ph idx="2" type="body"/>
          </p:nvPr>
        </p:nvSpPr>
        <p:spPr>
          <a:xfrm>
            <a:off x="798381" y="443960"/>
            <a:ext cx="105951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86575"/>
              </a:buClr>
              <a:buSzPts val="3600"/>
              <a:buFont typeface="Arial"/>
              <a:buNone/>
              <a:defRPr b="0" i="0" sz="3600" u="none" cap="none" strike="noStrike">
                <a:solidFill>
                  <a:srgbClr val="086575"/>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7" name="Google Shape;777;g2bf54869471_1_1599"/>
          <p:cNvSpPr/>
          <p:nvPr/>
        </p:nvSpPr>
        <p:spPr>
          <a:xfrm>
            <a:off x="-1949202" y="5998942"/>
            <a:ext cx="6871898" cy="655149"/>
          </a:xfrm>
          <a:custGeom>
            <a:rect b="b" l="l" r="r" t="t"/>
            <a:pathLst>
              <a:path extrusionOk="0" h="717972" w="7530847">
                <a:moveTo>
                  <a:pt x="0" y="717973"/>
                </a:moveTo>
                <a:lnTo>
                  <a:pt x="0" y="0"/>
                </a:lnTo>
                <a:lnTo>
                  <a:pt x="7143771" y="0"/>
                </a:lnTo>
                <a:cubicBezTo>
                  <a:pt x="7356909" y="0"/>
                  <a:pt x="7530848" y="173980"/>
                  <a:pt x="7530848" y="387166"/>
                </a:cubicBezTo>
                <a:lnTo>
                  <a:pt x="7530848" y="715523"/>
                </a:lnTo>
                <a:lnTo>
                  <a:pt x="0" y="71552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8" name="Google Shape;778;g2bf54869471_1_1599"/>
          <p:cNvSpPr/>
          <p:nvPr/>
        </p:nvSpPr>
        <p:spPr>
          <a:xfrm>
            <a:off x="-2873829" y="-373224"/>
            <a:ext cx="2858400" cy="7557900"/>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779" name="Shape 779"/>
        <p:cNvGrpSpPr/>
        <p:nvPr/>
      </p:nvGrpSpPr>
      <p:grpSpPr>
        <a:xfrm>
          <a:off x="0" y="0"/>
          <a:ext cx="0" cy="0"/>
          <a:chOff x="0" y="0"/>
          <a:chExt cx="0" cy="0"/>
        </a:xfrm>
      </p:grpSpPr>
      <p:sp>
        <p:nvSpPr>
          <p:cNvPr id="780" name="Google Shape;780;g2bf54869471_1_1606"/>
          <p:cNvSpPr/>
          <p:nvPr/>
        </p:nvSpPr>
        <p:spPr>
          <a:xfrm flipH="1" rot="5400000">
            <a:off x="3036428" y="-2380550"/>
            <a:ext cx="6146707" cy="11578483"/>
          </a:xfrm>
          <a:custGeom>
            <a:rect b="b" l="l" r="r" t="t"/>
            <a:pathLst>
              <a:path extrusionOk="0" h="11578483" w="6146707">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1" name="Google Shape;781;g2bf54869471_1_1606"/>
          <p:cNvSpPr/>
          <p:nvPr/>
        </p:nvSpPr>
        <p:spPr>
          <a:xfrm>
            <a:off x="5280000" y="2582803"/>
            <a:ext cx="6909761"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82" name="Google Shape;782;g2bf54869471_1_1606"/>
          <p:cNvSpPr txBox="1"/>
          <p:nvPr>
            <p:ph idx="1" type="body"/>
          </p:nvPr>
        </p:nvSpPr>
        <p:spPr>
          <a:xfrm>
            <a:off x="5278758" y="2930184"/>
            <a:ext cx="6010500" cy="30663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3" name="Google Shape;783;g2bf54869471_1_1606"/>
          <p:cNvSpPr txBox="1"/>
          <p:nvPr>
            <p:ph idx="2" type="body"/>
          </p:nvPr>
        </p:nvSpPr>
        <p:spPr>
          <a:xfrm>
            <a:off x="4011879" y="1670479"/>
            <a:ext cx="2067000" cy="582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000"/>
              <a:buFont typeface="Arial"/>
              <a:buNone/>
              <a:defRPr b="0" i="0" sz="9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g2bf54869471_1_1606"/>
          <p:cNvSpPr/>
          <p:nvPr/>
        </p:nvSpPr>
        <p:spPr>
          <a:xfrm>
            <a:off x="83835" y="914400"/>
            <a:ext cx="236700" cy="2015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785" name="Shape 785"/>
        <p:cNvGrpSpPr/>
        <p:nvPr/>
      </p:nvGrpSpPr>
      <p:grpSpPr>
        <a:xfrm>
          <a:off x="0" y="0"/>
          <a:ext cx="0" cy="0"/>
          <a:chOff x="0" y="0"/>
          <a:chExt cx="0" cy="0"/>
        </a:xfrm>
      </p:grpSpPr>
      <p:sp>
        <p:nvSpPr>
          <p:cNvPr id="786" name="Google Shape;786;g2bf54869471_1_1612"/>
          <p:cNvSpPr/>
          <p:nvPr/>
        </p:nvSpPr>
        <p:spPr>
          <a:xfrm>
            <a:off x="511444" y="453836"/>
            <a:ext cx="6548374" cy="5654241"/>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
        <p:nvSpPr>
          <p:cNvPr id="787" name="Google Shape;787;g2bf54869471_1_1612"/>
          <p:cNvSpPr txBox="1"/>
          <p:nvPr>
            <p:ph idx="1" type="body"/>
          </p:nvPr>
        </p:nvSpPr>
        <p:spPr>
          <a:xfrm>
            <a:off x="898357" y="2319301"/>
            <a:ext cx="48669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8" name="Google Shape;788;g2bf54869471_1_1612"/>
          <p:cNvSpPr txBox="1"/>
          <p:nvPr>
            <p:ph idx="2" type="body"/>
          </p:nvPr>
        </p:nvSpPr>
        <p:spPr>
          <a:xfrm>
            <a:off x="898358" y="890242"/>
            <a:ext cx="49911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89" name="Google Shape;789;g2bf54869471_1_1612"/>
          <p:cNvPicPr preferRelativeResize="0"/>
          <p:nvPr/>
        </p:nvPicPr>
        <p:blipFill rotWithShape="1">
          <a:blip r:embed="rId2">
            <a:alphaModFix/>
          </a:blip>
          <a:srcRect b="11086" l="-18313" r="29195" t="15973"/>
          <a:stretch/>
        </p:blipFill>
        <p:spPr>
          <a:xfrm>
            <a:off x="3752900" y="1247613"/>
            <a:ext cx="8439101" cy="5375657"/>
          </a:xfrm>
          <a:prstGeom prst="rect">
            <a:avLst/>
          </a:prstGeom>
          <a:noFill/>
          <a:ln>
            <a:noFill/>
          </a:ln>
        </p:spPr>
      </p:pic>
      <p:sp>
        <p:nvSpPr>
          <p:cNvPr id="790" name="Google Shape;790;g2bf54869471_1_1612"/>
          <p:cNvSpPr/>
          <p:nvPr>
            <p:ph idx="3" type="pic"/>
          </p:nvPr>
        </p:nvSpPr>
        <p:spPr>
          <a:xfrm>
            <a:off x="7061200" y="1420553"/>
            <a:ext cx="5130900" cy="3913200"/>
          </a:xfrm>
          <a:prstGeom prst="rect">
            <a:avLst/>
          </a:prstGeom>
          <a:solidFill>
            <a:srgbClr val="D8D8D8"/>
          </a:solidFill>
          <a:ln>
            <a:noFill/>
          </a:ln>
        </p:spPr>
      </p:sp>
      <p:sp>
        <p:nvSpPr>
          <p:cNvPr id="791" name="Google Shape;791;g2bf54869471_1_1612"/>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792" name="Shape 792"/>
        <p:cNvGrpSpPr/>
        <p:nvPr/>
      </p:nvGrpSpPr>
      <p:grpSpPr>
        <a:xfrm>
          <a:off x="0" y="0"/>
          <a:ext cx="0" cy="0"/>
          <a:chOff x="0" y="0"/>
          <a:chExt cx="0" cy="0"/>
        </a:xfrm>
      </p:grpSpPr>
      <p:sp>
        <p:nvSpPr>
          <p:cNvPr id="793" name="Google Shape;793;g2bf54869471_1_1619"/>
          <p:cNvSpPr/>
          <p:nvPr/>
        </p:nvSpPr>
        <p:spPr>
          <a:xfrm>
            <a:off x="511443" y="453836"/>
            <a:ext cx="9895090" cy="5655338"/>
          </a:xfrm>
          <a:custGeom>
            <a:rect b="b" l="l" r="r" t="t"/>
            <a:pathLst>
              <a:path extrusionOk="0" h="5655338" w="989509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pic>
        <p:nvPicPr>
          <p:cNvPr descr="iPhone6_mockup_front_white.png" id="794" name="Google Shape;794;g2bf54869471_1_1619"/>
          <p:cNvPicPr preferRelativeResize="0"/>
          <p:nvPr/>
        </p:nvPicPr>
        <p:blipFill rotWithShape="1">
          <a:blip r:embed="rId2">
            <a:alphaModFix/>
          </a:blip>
          <a:srcRect b="0" l="0" r="0" t="0"/>
          <a:stretch/>
        </p:blipFill>
        <p:spPr>
          <a:xfrm>
            <a:off x="8097746" y="226918"/>
            <a:ext cx="4094253" cy="6404164"/>
          </a:xfrm>
          <a:prstGeom prst="rect">
            <a:avLst/>
          </a:prstGeom>
          <a:noFill/>
          <a:ln>
            <a:noFill/>
          </a:ln>
        </p:spPr>
      </p:pic>
      <p:sp>
        <p:nvSpPr>
          <p:cNvPr id="795" name="Google Shape;795;g2bf54869471_1_1619"/>
          <p:cNvSpPr/>
          <p:nvPr>
            <p:ph idx="2" type="pic"/>
          </p:nvPr>
        </p:nvSpPr>
        <p:spPr>
          <a:xfrm>
            <a:off x="8912202" y="1246695"/>
            <a:ext cx="2444100" cy="4337100"/>
          </a:xfrm>
          <a:prstGeom prst="rect">
            <a:avLst/>
          </a:prstGeom>
          <a:solidFill>
            <a:srgbClr val="D8D8D8"/>
          </a:solidFill>
          <a:ln>
            <a:noFill/>
          </a:ln>
        </p:spPr>
      </p:sp>
      <p:sp>
        <p:nvSpPr>
          <p:cNvPr id="796" name="Google Shape;796;g2bf54869471_1_1619"/>
          <p:cNvSpPr txBox="1"/>
          <p:nvPr>
            <p:ph idx="1" type="body"/>
          </p:nvPr>
        </p:nvSpPr>
        <p:spPr>
          <a:xfrm>
            <a:off x="898357" y="2319301"/>
            <a:ext cx="7199400" cy="3291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g2bf54869471_1_1619"/>
          <p:cNvSpPr txBox="1"/>
          <p:nvPr>
            <p:ph idx="3" type="body"/>
          </p:nvPr>
        </p:nvSpPr>
        <p:spPr>
          <a:xfrm>
            <a:off x="835670" y="1104338"/>
            <a:ext cx="7382700" cy="992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g2bf54869471_1_1619"/>
          <p:cNvSpPr/>
          <p:nvPr/>
        </p:nvSpPr>
        <p:spPr>
          <a:xfrm>
            <a:off x="0" y="5782590"/>
            <a:ext cx="4963395" cy="875479"/>
          </a:xfrm>
          <a:custGeom>
            <a:rect b="b" l="l" r="r" t="t"/>
            <a:pathLst>
              <a:path extrusionOk="0" h="875479" w="4963395">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7.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21" Type="http://schemas.openxmlformats.org/officeDocument/2006/relationships/theme" Target="../theme/theme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image" Target="../media/image7.jp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6" Type="http://schemas.openxmlformats.org/officeDocument/2006/relationships/slideLayout" Target="../slideLayouts/slideLayout23.xml"/><Relationship Id="rId18" Type="http://schemas.openxmlformats.org/officeDocument/2006/relationships/slideLayout" Target="../slideLayouts/slideLayout35.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6.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21" Type="http://schemas.openxmlformats.org/officeDocument/2006/relationships/theme" Target="../theme/theme3.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image" Target="../media/image7.jpg"/><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5" Type="http://schemas.openxmlformats.org/officeDocument/2006/relationships/slideLayout" Target="../slideLayouts/slideLayout41.xml"/><Relationship Id="rId19" Type="http://schemas.openxmlformats.org/officeDocument/2006/relationships/slideLayout" Target="../slideLayouts/slideLayout55.xml"/><Relationship Id="rId6" Type="http://schemas.openxmlformats.org/officeDocument/2006/relationships/slideLayout" Target="../slideLayouts/slideLayout42.xml"/><Relationship Id="rId18" Type="http://schemas.openxmlformats.org/officeDocument/2006/relationships/slideLayout" Target="../slideLayouts/slideLayout54.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5.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21" Type="http://schemas.openxmlformats.org/officeDocument/2006/relationships/theme" Target="../theme/theme2.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 Type="http://schemas.openxmlformats.org/officeDocument/2006/relationships/image" Target="../media/image7.jpg"/><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5" Type="http://schemas.openxmlformats.org/officeDocument/2006/relationships/slideLayout" Target="../slideLayouts/slideLayout60.xml"/><Relationship Id="rId19" Type="http://schemas.openxmlformats.org/officeDocument/2006/relationships/slideLayout" Target="../slideLayouts/slideLayout74.xml"/><Relationship Id="rId6" Type="http://schemas.openxmlformats.org/officeDocument/2006/relationships/slideLayout" Target="../slideLayouts/slideLayout61.xml"/><Relationship Id="rId18" Type="http://schemas.openxmlformats.org/officeDocument/2006/relationships/slideLayout" Target="../slideLayouts/slideLayout73.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94.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21" Type="http://schemas.openxmlformats.org/officeDocument/2006/relationships/theme" Target="../theme/theme6.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 Type="http://schemas.openxmlformats.org/officeDocument/2006/relationships/image" Target="../media/image7.jpg"/><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5" Type="http://schemas.openxmlformats.org/officeDocument/2006/relationships/slideLayout" Target="../slideLayouts/slideLayout79.xml"/><Relationship Id="rId19" Type="http://schemas.openxmlformats.org/officeDocument/2006/relationships/slideLayout" Target="../slideLayouts/slideLayout93.xml"/><Relationship Id="rId6" Type="http://schemas.openxmlformats.org/officeDocument/2006/relationships/slideLayout" Target="../slideLayouts/slideLayout80.xml"/><Relationship Id="rId18" Type="http://schemas.openxmlformats.org/officeDocument/2006/relationships/slideLayout" Target="../slideLayouts/slideLayout92.xml"/><Relationship Id="rId7" Type="http://schemas.openxmlformats.org/officeDocument/2006/relationships/slideLayout" Target="../slideLayouts/slideLayout81.xml"/><Relationship Id="rId8"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65"/>
          <p:cNvCxnSpPr>
            <a:endCxn id="11" idx="1"/>
          </p:cNvCxnSpPr>
          <p:nvPr/>
        </p:nvCxnSpPr>
        <p:spPr>
          <a:xfrm>
            <a:off x="125" y="6469196"/>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1" name="Google Shape;11;p65"/>
          <p:cNvPicPr preferRelativeResize="0"/>
          <p:nvPr/>
        </p:nvPicPr>
        <p:blipFill rotWithShape="1">
          <a:blip r:embed="rId1">
            <a:alphaModFix/>
          </a:blip>
          <a:srcRect b="0" l="0" r="0" t="88571"/>
          <a:stretch/>
        </p:blipFill>
        <p:spPr>
          <a:xfrm>
            <a:off x="9737225" y="6392886"/>
            <a:ext cx="1432003" cy="1526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cxnSp>
        <p:nvCxnSpPr>
          <p:cNvPr id="164" name="Google Shape;164;g2bf54869471_1_189"/>
          <p:cNvCxnSpPr>
            <a:endCxn id="165"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165" name="Google Shape;165;g2bf54869471_1_189"/>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cxnSp>
        <p:nvCxnSpPr>
          <p:cNvPr id="323" name="Google Shape;323;g2bf54869471_1_776"/>
          <p:cNvCxnSpPr>
            <a:endCxn id="324"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324" name="Google Shape;324;g2bf54869471_1_776"/>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cxnSp>
        <p:nvCxnSpPr>
          <p:cNvPr id="482" name="Google Shape;482;g2bf54869471_1_1123"/>
          <p:cNvCxnSpPr>
            <a:endCxn id="483"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483" name="Google Shape;483;g2bf54869471_1_1123"/>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0" name="Shape 640"/>
        <p:cNvGrpSpPr/>
        <p:nvPr/>
      </p:nvGrpSpPr>
      <p:grpSpPr>
        <a:xfrm>
          <a:off x="0" y="0"/>
          <a:ext cx="0" cy="0"/>
          <a:chOff x="0" y="0"/>
          <a:chExt cx="0" cy="0"/>
        </a:xfrm>
      </p:grpSpPr>
      <p:cxnSp>
        <p:nvCxnSpPr>
          <p:cNvPr id="641" name="Google Shape;641;g2bf54869471_1_1467"/>
          <p:cNvCxnSpPr>
            <a:endCxn id="642" idx="1"/>
          </p:cNvCxnSpPr>
          <p:nvPr/>
        </p:nvCxnSpPr>
        <p:spPr>
          <a:xfrm>
            <a:off x="125" y="6469195"/>
            <a:ext cx="9737100" cy="0"/>
          </a:xfrm>
          <a:prstGeom prst="straightConnector1">
            <a:avLst/>
          </a:prstGeom>
          <a:noFill/>
          <a:ln cap="flat" cmpd="sng" w="19050">
            <a:solidFill>
              <a:srgbClr val="E8A116"/>
            </a:solidFill>
            <a:prstDash val="solid"/>
            <a:miter lim="800000"/>
            <a:headEnd len="sm" w="sm" type="none"/>
            <a:tailEnd len="sm" w="sm" type="none"/>
          </a:ln>
        </p:spPr>
      </p:cxnSp>
      <p:pic>
        <p:nvPicPr>
          <p:cNvPr descr="Logo&#10;&#10;Description automatically generated with medium confidence" id="642" name="Google Shape;642;g2bf54869471_1_1467"/>
          <p:cNvPicPr preferRelativeResize="0"/>
          <p:nvPr/>
        </p:nvPicPr>
        <p:blipFill rotWithShape="1">
          <a:blip r:embed="rId1">
            <a:alphaModFix/>
          </a:blip>
          <a:srcRect b="0" l="0" r="0" t="88571"/>
          <a:stretch/>
        </p:blipFill>
        <p:spPr>
          <a:xfrm>
            <a:off x="9737225" y="6392886"/>
            <a:ext cx="1432001" cy="152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doi.org/10.1016/j.ufug.2022.127511" TargetMode="External"/><Relationship Id="rId10" Type="http://schemas.openxmlformats.org/officeDocument/2006/relationships/hyperlink" Target="https://doi.org/10.1016/j.ufug.2022.127511" TargetMode="External"/><Relationship Id="rId12"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refugeesmigrants.un.org/" TargetMode="External"/><Relationship Id="rId4" Type="http://schemas.openxmlformats.org/officeDocument/2006/relationships/hyperlink" Target="https://www.un.org/en/global-issues/refugees" TargetMode="External"/><Relationship Id="rId9" Type="http://schemas.openxmlformats.org/officeDocument/2006/relationships/hyperlink" Target="https://www.youtube.com/watch?v=7II5FVnJyHE" TargetMode="External"/><Relationship Id="rId5" Type="http://schemas.openxmlformats.org/officeDocument/2006/relationships/hyperlink" Target="https://www.ohchr.org/en/special-procedures/sr-internally-displaced-persons/about-internally-displaced-persons" TargetMode="External"/><Relationship Id="rId6" Type="http://schemas.openxmlformats.org/officeDocument/2006/relationships/hyperlink" Target="https://www.youtube.com/watch?v=E8lwckSCptg" TargetMode="External"/><Relationship Id="rId7" Type="http://schemas.openxmlformats.org/officeDocument/2006/relationships/hyperlink" Target="https://www.youtube.com/watch?v=cE3wu0Ujsp4" TargetMode="External"/><Relationship Id="rId8" Type="http://schemas.openxmlformats.org/officeDocument/2006/relationships/hyperlink" Target="https://www.youtube.com/watch?v=BUVA_5Azrb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s://www.un.org/development/desa/socialperspectiveondevelopment/issues/social-integration.html" TargetMode="External"/><Relationship Id="rId4" Type="http://schemas.openxmlformats.org/officeDocument/2006/relationships/hyperlink" Target="https://www.un.org/esa/socdev/rwss/2016/chapter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hyperlink" Target="https://www.consilium.europa.eu/en/infographics/disability-eu-facts-figures/#:~:text=87%20million%20Europeans%20have%20some,1%20in%204%20European%20adults" TargetMode="External"/><Relationship Id="rId4" Type="http://schemas.openxmlformats.org/officeDocument/2006/relationships/hyperlink" Target="https://www.consilium.europa.eu/en/infographics/disability-eu-facts-figures/#:~:text=87%20million%20Europeans%20have%20some,1%20in%204%20European%20adults" TargetMode="External"/><Relationship Id="rId5" Type="http://schemas.openxmlformats.org/officeDocument/2006/relationships/hyperlink" Target="https://implicit.harvard.edu/implicit/takeatest.html" TargetMode="External"/><Relationship Id="rId6" Type="http://schemas.openxmlformats.org/officeDocument/2006/relationships/hyperlink" Target="https://www.youtube.com/watch?v=tEoajtG90q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hyperlink" Target="https://www.youtube.com/watch?v=l3t8xiFJF9M" TargetMode="External"/><Relationship Id="rId4" Type="http://schemas.openxmlformats.org/officeDocument/2006/relationships/hyperlink" Target="https://www.youtube.com/watch?v=h5FlW4-NKXE" TargetMode="External"/><Relationship Id="rId5" Type="http://schemas.openxmlformats.org/officeDocument/2006/relationships/hyperlink" Target="https://resources.peopleinneed.net/documents/612-trainings-guideline-v4-final.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hyperlink" Target="https://epale.ec.europa.eu/en/blog/what-role-does-adult-education-play-refugee-crisis" TargetMode="External"/><Relationship Id="rId4" Type="http://schemas.openxmlformats.org/officeDocument/2006/relationships/hyperlink" Target="https://www.wgu.edu/blog/andragogy-pedagogy-key-differences-learning2205.html" TargetMode="External"/><Relationship Id="rId5" Type="http://schemas.openxmlformats.org/officeDocument/2006/relationships/hyperlink" Target="https://www.youtube.com/watch?v=SArAggTULLU" TargetMode="External"/><Relationship Id="rId6" Type="http://schemas.openxmlformats.org/officeDocument/2006/relationships/hyperlink" Target="https://www.youtube.com/watch?v=foWa7MnWONo"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hyperlink" Target="https://www.ilfm.org.uk/cms/document/ILFM_Learning_Styles_Resource_TK_09Oct17_Ver1.0.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hyperlink" Target="https://whatfix.com/blog/barriers-to-learning/" TargetMode="External"/><Relationship Id="rId4" Type="http://schemas.openxmlformats.org/officeDocument/2006/relationships/hyperlink" Target="https://www.youtube.com/watch?v=HpimdmIXKms" TargetMode="External"/><Relationship Id="rId5" Type="http://schemas.openxmlformats.org/officeDocument/2006/relationships/hyperlink" Target="https://scholarworks.uni.edu/grp/120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2.xml"/><Relationship Id="rId3" Type="http://schemas.openxmlformats.org/officeDocument/2006/relationships/image" Target="../media/image2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 Id="rId3" Type="http://schemas.openxmlformats.org/officeDocument/2006/relationships/hyperlink" Target="http://www.educationplanner.org/students/self-assessments/learning-styles-quiz.shtml?event=results&amp;A=5&amp;V=13&amp;T=2" TargetMode="External"/><Relationship Id="rId4" Type="http://schemas.openxmlformats.org/officeDocument/2006/relationships/hyperlink" Target="https://vark-learn.com/" TargetMode="External"/><Relationship Id="rId5" Type="http://schemas.openxmlformats.org/officeDocument/2006/relationships/hyperlink" Target="https://www.youtube.com/watch?v=Pu3gIN8WgYk"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47.xml"/><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 Id="rId3" Type="http://schemas.openxmlformats.org/officeDocument/2006/relationships/hyperlink" Target="https://www.go2itech.org/HTML/TT06/toolkit/delivery/com_skills.html" TargetMode="External"/><Relationship Id="rId4" Type="http://schemas.openxmlformats.org/officeDocument/2006/relationships/hyperlink" Target="https://www.physio-pedia.com/Effective_Communication_for_Displaced_Persons" TargetMode="External"/><Relationship Id="rId5" Type="http://schemas.openxmlformats.org/officeDocument/2006/relationships/hyperlink" Target="https://www.youtube.com/watch?v=gCfzeONu3Mo" TargetMode="External"/><Relationship Id="rId6" Type="http://schemas.openxmlformats.org/officeDocument/2006/relationships/hyperlink" Target="https://www.youtube.com/watch?v=2Yw6dFQBklA" TargetMode="External"/><Relationship Id="rId7" Type="http://schemas.openxmlformats.org/officeDocument/2006/relationships/hyperlink" Target="https://www.youtube.com/watch?v=rzsVh8YwZEQ"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hyperlink" Target="https://blink.ucsd.edu/HR/training/instructor/tools/training.html" TargetMode="External"/><Relationship Id="rId4" Type="http://schemas.openxmlformats.org/officeDocument/2006/relationships/hyperlink" Target="https://www.youtube.com/watch?v=JcqzRheQVMI" TargetMode="External"/><Relationship Id="rId5" Type="http://schemas.openxmlformats.org/officeDocument/2006/relationships/hyperlink" Target="https://www.youtube.com/watch?v=1Ut09_n6CLg" TargetMode="External"/><Relationship Id="rId6" Type="http://schemas.openxmlformats.org/officeDocument/2006/relationships/hyperlink" Target="https://www.youtube.com/watch?v=Xh9yB-eKgbs" TargetMode="External"/><Relationship Id="rId7" Type="http://schemas.openxmlformats.org/officeDocument/2006/relationships/hyperlink" Target="https://www.youtube.com/watch?v=Xh9yB-eKgb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31.png"/><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1.xml"/><Relationship Id="rId3" Type="http://schemas.openxmlformats.org/officeDocument/2006/relationships/hyperlink" Target="https://www.wcupa.edu/coral/tuckmanStagesGroupDelvelopment.aspx" TargetMode="External"/><Relationship Id="rId4" Type="http://schemas.openxmlformats.org/officeDocument/2006/relationships/hyperlink" Target="https://www.shrm.org/resourcesandtools/tools-and-samples/toolkits/pages/managingworkplaceconflict.aspx" TargetMode="External"/><Relationship Id="rId5" Type="http://schemas.openxmlformats.org/officeDocument/2006/relationships/hyperlink" Target="https://www.youtube.com/watch?v=AnIk41p9QnA"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3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5.xml"/><Relationship Id="rId3" Type="http://schemas.openxmlformats.org/officeDocument/2006/relationships/hyperlink" Target="https://openbadges.org/about/faq" TargetMode="External"/><Relationship Id="rId4" Type="http://schemas.openxmlformats.org/officeDocument/2006/relationships/hyperlink" Target="https://openbadgefactory.com/en/about-open-badges/" TargetMode="External"/><Relationship Id="rId5" Type="http://schemas.openxmlformats.org/officeDocument/2006/relationships/hyperlink" Target="https://education.ec.europa.eu/education-levels/higher-education/micro-credentials#:~:text=Micro%2Dcredentials%20certify%20the%20learning,a%20short%20course%20or%20training" TargetMode="External"/><Relationship Id="rId6" Type="http://schemas.openxmlformats.org/officeDocument/2006/relationships/hyperlink" Target="https://www.youtube.com/watch?v=IUT3kpD7EPU" TargetMode="External"/><Relationship Id="rId7" Type="http://schemas.openxmlformats.org/officeDocument/2006/relationships/hyperlink" Target="https://www.youtube.com/watch?v=q3dkGupx0ac"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1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7.xml"/><Relationship Id="rId3" Type="http://schemas.openxmlformats.org/officeDocument/2006/relationships/image" Target="../media/image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
          <p:cNvSpPr txBox="1"/>
          <p:nvPr>
            <p:ph idx="1" type="body"/>
          </p:nvPr>
        </p:nvSpPr>
        <p:spPr>
          <a:xfrm>
            <a:off x="711252" y="4043135"/>
            <a:ext cx="5278650" cy="697346"/>
          </a:xfrm>
          <a:prstGeom prst="rect">
            <a:avLst/>
          </a:prstGeom>
          <a:noFill/>
          <a:ln>
            <a:noFill/>
          </a:ln>
        </p:spPr>
        <p:txBody>
          <a:bodyPr anchorCtr="0" anchor="t" bIns="45700" lIns="91425" spcFirstLastPara="1" rIns="91425" wrap="square" tIns="45700">
            <a:noAutofit/>
          </a:bodyPr>
          <a:lstStyle/>
          <a:p>
            <a:pPr indent="0" lvl="0" marL="0" rtl="0" algn="l">
              <a:lnSpc>
                <a:spcPct val="96470"/>
              </a:lnSpc>
              <a:spcBef>
                <a:spcPts val="0"/>
              </a:spcBef>
              <a:spcAft>
                <a:spcPts val="0"/>
              </a:spcAft>
              <a:buClr>
                <a:schemeClr val="lt1"/>
              </a:buClr>
              <a:buSzPts val="3400"/>
              <a:buNone/>
            </a:pPr>
            <a:r>
              <a:rPr b="0" lang="en-IE" sz="3400"/>
              <a:t>Utbildning av sårbara vuxna inom samhällsbaserad stadsjordbruk</a:t>
            </a:r>
            <a:endParaRPr/>
          </a:p>
        </p:txBody>
      </p:sp>
      <p:sp>
        <p:nvSpPr>
          <p:cNvPr id="805" name="Google Shape;805;p1"/>
          <p:cNvSpPr txBox="1"/>
          <p:nvPr>
            <p:ph idx="2" type="body"/>
          </p:nvPr>
        </p:nvSpPr>
        <p:spPr>
          <a:xfrm>
            <a:off x="711251" y="3188187"/>
            <a:ext cx="5278651" cy="69735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1"/>
              </a:buClr>
              <a:buSzPct val="124222"/>
              <a:buNone/>
            </a:pPr>
            <a:r>
              <a:rPr b="1" lang="en-IE" sz="4600"/>
              <a:t>Utbildarens handledningsbok:</a:t>
            </a:r>
            <a:endParaRPr sz="4600"/>
          </a:p>
          <a:p>
            <a:pPr indent="0" lvl="0" marL="0" rtl="0" algn="l">
              <a:lnSpc>
                <a:spcPct val="90000"/>
              </a:lnSpc>
              <a:spcBef>
                <a:spcPts val="1000"/>
              </a:spcBef>
              <a:spcAft>
                <a:spcPts val="0"/>
              </a:spcAft>
              <a:buClr>
                <a:schemeClr val="lt1"/>
              </a:buClr>
              <a:buSzPct val="142857"/>
              <a:buNone/>
            </a:pPr>
            <a:r>
              <a:t/>
            </a:r>
            <a:endParaRPr/>
          </a:p>
        </p:txBody>
      </p:sp>
      <p:sp>
        <p:nvSpPr>
          <p:cNvPr id="806" name="Google Shape;806;p1"/>
          <p:cNvSpPr txBox="1"/>
          <p:nvPr>
            <p:ph idx="4" type="body"/>
          </p:nvPr>
        </p:nvSpPr>
        <p:spPr>
          <a:xfrm>
            <a:off x="7777423" y="5489380"/>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807" name="Google Shape;807;p1"/>
          <p:cNvPicPr preferRelativeResize="0"/>
          <p:nvPr>
            <p:ph idx="3" type="pic"/>
          </p:nvPr>
        </p:nvPicPr>
        <p:blipFill rotWithShape="1">
          <a:blip r:embed="rId3">
            <a:alphaModFix/>
          </a:blip>
          <a:srcRect b="0" l="666" r="666" t="0"/>
          <a:stretch/>
        </p:blipFill>
        <p:spPr>
          <a:xfrm>
            <a:off x="5861120" y="433094"/>
            <a:ext cx="5470479" cy="5127406"/>
          </a:xfrm>
          <a:prstGeom prst="rect">
            <a:avLst/>
          </a:prstGeom>
          <a:solidFill>
            <a:srgbClr val="D8D8D8"/>
          </a:solidFill>
          <a:ln>
            <a:noFill/>
          </a:ln>
        </p:spPr>
      </p:pic>
      <p:sp>
        <p:nvSpPr>
          <p:cNvPr id="808" name="Google Shape;808;p1"/>
          <p:cNvSpPr txBox="1"/>
          <p:nvPr/>
        </p:nvSpPr>
        <p:spPr>
          <a:xfrm>
            <a:off x="8296857" y="222724"/>
            <a:ext cx="2309962" cy="697353"/>
          </a:xfrm>
          <a:prstGeom prst="rect">
            <a:avLst/>
          </a:prstGeom>
          <a:solidFill>
            <a:srgbClr val="E8A116"/>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Arial"/>
              <a:buNone/>
            </a:pPr>
            <a:r>
              <a:rPr b="1" i="0" lang="en-IE" sz="3600" u="none" cap="none" strike="noStrike">
                <a:solidFill>
                  <a:schemeClr val="lt1"/>
                </a:solidFill>
                <a:latin typeface="Calibri"/>
                <a:ea typeface="Calibri"/>
                <a:cs typeface="Calibri"/>
                <a:sym typeface="Calibri"/>
              </a:rPr>
              <a:t>MODUL 1</a:t>
            </a:r>
            <a:endParaRPr b="0" i="0" sz="1400" u="none" cap="none" strike="noStrike">
              <a:solidFill>
                <a:srgbClr val="000000"/>
              </a:solidFill>
              <a:latin typeface="Arial"/>
              <a:ea typeface="Arial"/>
              <a:cs typeface="Arial"/>
              <a:sym typeface="Arial"/>
            </a:endParaRPr>
          </a:p>
        </p:txBody>
      </p:sp>
      <p:cxnSp>
        <p:nvCxnSpPr>
          <p:cNvPr id="809" name="Google Shape;809;p1"/>
          <p:cNvCxnSpPr/>
          <p:nvPr/>
        </p:nvCxnSpPr>
        <p:spPr>
          <a:xfrm rot="10800000">
            <a:off x="711239" y="4043115"/>
            <a:ext cx="5070900"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1"/>
          <p:cNvSpPr txBox="1"/>
          <p:nvPr>
            <p:ph idx="1" type="body"/>
          </p:nvPr>
        </p:nvSpPr>
        <p:spPr>
          <a:xfrm>
            <a:off x="3519101" y="429181"/>
            <a:ext cx="8437577" cy="59716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sz="2400"/>
              <a:t>Vad är skillnaden mellan en migrant och en flykting? Även om det inte finns någon formell juridisk definition är de flesta experter överens om att en internationell </a:t>
            </a:r>
            <a:r>
              <a:rPr b="1" lang="en-IE" sz="2400"/>
              <a:t>migrant</a:t>
            </a:r>
            <a:r>
              <a:rPr lang="en-IE" sz="2400"/>
              <a:t> är någon som ändrar sitt land för vanligt boende. En migrantarbetare är en person som arbetar i en stat där han eller hon inte är medborgare. En </a:t>
            </a:r>
            <a:r>
              <a:rPr b="1" lang="en-IE" sz="2400"/>
              <a:t>flykting</a:t>
            </a:r>
            <a:r>
              <a:rPr lang="en-IE" sz="2400"/>
              <a:t> är en person som befinner sig utanför sitt hemland av rädsla för förföljelse, konflikt, allmän våldsamhet eller andra omständigheter som allvarligt har stört den allmänna ordningen och kräver internationellt skydd (FN 2023). En </a:t>
            </a:r>
            <a:r>
              <a:rPr b="1" lang="en-IE" sz="2400"/>
              <a:t>asylsökande</a:t>
            </a:r>
            <a:r>
              <a:rPr lang="en-IE" sz="2400"/>
              <a:t> är någon som hävdar att han eller hon är en flykting, men vars anspråk ännu inte har utvärderats av myndigheterna i det land där de ansöker.</a:t>
            </a:r>
            <a:endParaRPr/>
          </a:p>
          <a:p>
            <a:pPr indent="-342900" lvl="0" marL="342900" rtl="0" algn="l">
              <a:lnSpc>
                <a:spcPct val="100000"/>
              </a:lnSpc>
              <a:spcBef>
                <a:spcPts val="0"/>
              </a:spcBef>
              <a:spcAft>
                <a:spcPts val="0"/>
              </a:spcAft>
              <a:buClr>
                <a:srgbClr val="E8A116"/>
              </a:buClr>
              <a:buSzPts val="2400"/>
              <a:buFont typeface="Arial"/>
              <a:buChar char="•"/>
            </a:pPr>
            <a:r>
              <a:rPr lang="en-IE" sz="2400"/>
              <a:t>Vi ser världen genom olika perspektiv - men alla behöver känna sig trygga. Ta bort fördomar och ta reda på erfarenheterna hos dem vi utbildar för att bygga en relation mellan utbildare och student och en god lärmiljö.</a:t>
            </a:r>
            <a:endParaRPr/>
          </a:p>
        </p:txBody>
      </p:sp>
      <p:grpSp>
        <p:nvGrpSpPr>
          <p:cNvPr id="949" name="Google Shape;949;p11"/>
          <p:cNvGrpSpPr/>
          <p:nvPr/>
        </p:nvGrpSpPr>
        <p:grpSpPr>
          <a:xfrm flipH="1" rot="10800000">
            <a:off x="0" y="2053083"/>
            <a:ext cx="3390864" cy="4834792"/>
            <a:chOff x="0" y="-412420"/>
            <a:chExt cx="3390864" cy="4834792"/>
          </a:xfrm>
        </p:grpSpPr>
        <p:sp>
          <p:nvSpPr>
            <p:cNvPr id="950" name="Google Shape;950;p11"/>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1" name="Google Shape;951;p11"/>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2" name="Google Shape;952;p11"/>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953" name="Google Shape;953;p11"/>
          <p:cNvSpPr txBox="1"/>
          <p:nvPr/>
        </p:nvSpPr>
        <p:spPr>
          <a:xfrm>
            <a:off x="101335" y="2579991"/>
            <a:ext cx="3156308"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2.1 </a:t>
            </a:r>
            <a:r>
              <a:rPr b="0" i="0" lang="en-IE" sz="3600" u="none" cap="none" strike="noStrike">
                <a:solidFill>
                  <a:schemeClr val="lt1"/>
                </a:solidFill>
                <a:latin typeface="Calibri"/>
                <a:ea typeface="Calibri"/>
                <a:cs typeface="Calibri"/>
                <a:sym typeface="Calibri"/>
              </a:rPr>
              <a:t>Introduktion till </a:t>
            </a:r>
            <a:r>
              <a:rPr b="1" i="0" lang="en-IE" sz="3600" u="none" cap="none" strike="noStrike">
                <a:solidFill>
                  <a:schemeClr val="lt1"/>
                </a:solidFill>
                <a:latin typeface="Calibri"/>
                <a:ea typeface="Calibri"/>
                <a:cs typeface="Calibri"/>
                <a:sym typeface="Calibri"/>
              </a:rPr>
              <a:t>migranter</a:t>
            </a:r>
            <a:r>
              <a:rPr b="0" i="0" lang="en-IE" sz="3600" u="none" cap="none" strike="noStrike">
                <a:solidFill>
                  <a:schemeClr val="lt1"/>
                </a:solidFill>
                <a:latin typeface="Calibri"/>
                <a:ea typeface="Calibri"/>
                <a:cs typeface="Calibri"/>
                <a:sym typeface="Calibri"/>
              </a:rPr>
              <a:t>, </a:t>
            </a:r>
            <a:r>
              <a:rPr b="1" i="0" lang="en-IE" sz="3600" u="none" cap="none" strike="noStrike">
                <a:solidFill>
                  <a:schemeClr val="lt1"/>
                </a:solidFill>
                <a:latin typeface="Calibri"/>
                <a:ea typeface="Calibri"/>
                <a:cs typeface="Calibri"/>
                <a:sym typeface="Calibri"/>
              </a:rPr>
              <a:t>flyktingar</a:t>
            </a:r>
            <a:r>
              <a:rPr b="0" i="0" lang="en-IE" sz="3600" u="none" cap="none" strike="noStrike">
                <a:solidFill>
                  <a:schemeClr val="lt1"/>
                </a:solidFill>
                <a:latin typeface="Calibri"/>
                <a:ea typeface="Calibri"/>
                <a:cs typeface="Calibri"/>
                <a:sym typeface="Calibri"/>
              </a:rPr>
              <a:t> och </a:t>
            </a:r>
            <a:r>
              <a:rPr b="1" i="0" lang="en-IE" sz="3600" u="none" cap="none" strike="noStrike">
                <a:solidFill>
                  <a:schemeClr val="lt1"/>
                </a:solidFill>
                <a:latin typeface="Calibri"/>
                <a:ea typeface="Calibri"/>
                <a:cs typeface="Calibri"/>
                <a:sym typeface="Calibri"/>
              </a:rPr>
              <a:t>tvångsförflytta personer</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grpSp>
        <p:nvGrpSpPr>
          <p:cNvPr id="954" name="Google Shape;954;p11"/>
          <p:cNvGrpSpPr/>
          <p:nvPr/>
        </p:nvGrpSpPr>
        <p:grpSpPr>
          <a:xfrm>
            <a:off x="2048544" y="429181"/>
            <a:ext cx="997032" cy="1008734"/>
            <a:chOff x="7190753" y="5365577"/>
            <a:chExt cx="745522" cy="754272"/>
          </a:xfrm>
        </p:grpSpPr>
        <p:grpSp>
          <p:nvGrpSpPr>
            <p:cNvPr id="955" name="Google Shape;955;p11"/>
            <p:cNvGrpSpPr/>
            <p:nvPr/>
          </p:nvGrpSpPr>
          <p:grpSpPr>
            <a:xfrm>
              <a:off x="7353351" y="5651417"/>
              <a:ext cx="420044" cy="75879"/>
              <a:chOff x="7353351" y="5651417"/>
              <a:chExt cx="420044" cy="75879"/>
            </a:xfrm>
          </p:grpSpPr>
          <p:sp>
            <p:nvSpPr>
              <p:cNvPr id="956" name="Google Shape;956;p11"/>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7" name="Google Shape;957;p11"/>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58" name="Google Shape;958;p11"/>
            <p:cNvGrpSpPr/>
            <p:nvPr/>
          </p:nvGrpSpPr>
          <p:grpSpPr>
            <a:xfrm>
              <a:off x="7190753" y="5365577"/>
              <a:ext cx="745522" cy="754272"/>
              <a:chOff x="7190753" y="5365577"/>
              <a:chExt cx="745522" cy="754272"/>
            </a:xfrm>
          </p:grpSpPr>
          <p:sp>
            <p:nvSpPr>
              <p:cNvPr id="959" name="Google Shape;959;p11"/>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0" name="Google Shape;960;p11"/>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1" name="Google Shape;961;p11"/>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2" name="Google Shape;962;p11"/>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3" name="Google Shape;963;p11"/>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4" name="Google Shape;964;p11"/>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5" name="Google Shape;965;p11"/>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6" name="Google Shape;966;p11"/>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7" name="Google Shape;967;p11"/>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968" name="Google Shape;968;p11"/>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4" name="Google Shape;974;p1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Webbsidor</a:t>
            </a:r>
            <a:r>
              <a:rPr lang="en-IE" sz="1800"/>
              <a:t>: 	United Nations 2023</a:t>
            </a:r>
            <a:r>
              <a:rPr lang="en-IE" sz="1800">
                <a:solidFill>
                  <a:srgbClr val="87AF3F"/>
                </a:solidFill>
              </a:rPr>
              <a:t>: </a:t>
            </a:r>
            <a:r>
              <a:rPr lang="en-IE" sz="1800" u="sng">
                <a:solidFill>
                  <a:srgbClr val="87AF3F"/>
                </a:solidFill>
                <a:hlinkClick r:id="rId3">
                  <a:extLst>
                    <a:ext uri="{A12FA001-AC4F-418D-AE19-62706E023703}">
                      <ahyp:hlinkClr val="tx"/>
                    </a:ext>
                  </a:extLst>
                </a:hlinkClick>
              </a:rPr>
              <a:t>https://refugeesmigrants.un.org/</a:t>
            </a:r>
            <a:r>
              <a:rPr lang="en-IE" sz="1800">
                <a:solidFill>
                  <a:srgbClr val="87AF3F"/>
                </a:solidFill>
              </a:rPr>
              <a:t>   </a:t>
            </a:r>
            <a:r>
              <a:rPr lang="en-IE" sz="1800" u="sng">
                <a:solidFill>
                  <a:srgbClr val="87AF3F"/>
                </a:solidFill>
                <a:hlinkClick r:id="rId4">
                  <a:extLst>
                    <a:ext uri="{A12FA001-AC4F-418D-AE19-62706E023703}">
                      <ahyp:hlinkClr val="tx"/>
                    </a:ext>
                  </a:extLst>
                </a:hlinkClick>
              </a:rPr>
              <a:t>https://www.un.org/en/global-issues/refugees</a:t>
            </a:r>
            <a:r>
              <a:rPr lang="en-IE" sz="1800">
                <a:solidFill>
                  <a:srgbClr val="87AF3F"/>
                </a:solidFill>
              </a:rPr>
              <a:t>  </a:t>
            </a:r>
            <a:r>
              <a:rPr lang="en-IE" sz="1800" u="sng">
                <a:solidFill>
                  <a:srgbClr val="87AF3F"/>
                </a:solidFill>
                <a:hlinkClick r:id="rId5">
                  <a:extLst>
                    <a:ext uri="{A12FA001-AC4F-418D-AE19-62706E023703}">
                      <ahyp:hlinkClr val="tx"/>
                    </a:ext>
                  </a:extLst>
                </a:hlinkClick>
              </a:rPr>
              <a:t>https://www.ohchr.org/en/special-procedures/sr-internally-displaced-persons/about-internally-displaced-persons</a:t>
            </a:r>
            <a:r>
              <a:rPr lang="en-IE" sz="1800">
                <a:solidFill>
                  <a:srgbClr val="87AF3F"/>
                </a:solidFill>
              </a:rPr>
              <a:t>. </a:t>
            </a:r>
            <a:r>
              <a:rPr lang="en-IE" sz="1800"/>
              <a:t>https://www.un.org/en/fight-racism/vulnerable-groups/refugees-asylum-seekers-internally-displaced</a:t>
            </a:r>
            <a:endParaRPr/>
          </a:p>
          <a:p>
            <a:pPr indent="-1212850" lvl="0" marL="1212850" rtl="0" algn="l">
              <a:lnSpc>
                <a:spcPct val="90000"/>
              </a:lnSpc>
              <a:spcBef>
                <a:spcPts val="400"/>
              </a:spcBef>
              <a:spcAft>
                <a:spcPts val="0"/>
              </a:spcAft>
              <a:buClr>
                <a:srgbClr val="424242"/>
              </a:buClr>
              <a:buSzPts val="1800"/>
              <a:buNone/>
            </a:pPr>
            <a:r>
              <a:rPr b="1" lang="en-IE" sz="1800"/>
              <a:t>YouTube</a:t>
            </a:r>
            <a:r>
              <a:rPr lang="en-IE" sz="1800"/>
              <a:t>: 	Working with People with Different Racial and Cultural Backgrounds </a:t>
            </a:r>
            <a:r>
              <a:rPr lang="en-IE" sz="1800" u="sng">
                <a:solidFill>
                  <a:srgbClr val="87AF3F"/>
                </a:solidFill>
                <a:hlinkClick r:id="rId6">
                  <a:extLst>
                    <a:ext uri="{A12FA001-AC4F-418D-AE19-62706E023703}">
                      <ahyp:hlinkClr val="tx"/>
                    </a:ext>
                  </a:extLst>
                </a:hlinkClick>
              </a:rPr>
              <a:t>https://www.youtube.com/watch?v=E8lwckSCptg</a:t>
            </a:r>
            <a:r>
              <a:rPr lang="en-IE" sz="1800">
                <a:solidFill>
                  <a:srgbClr val="87AF3F"/>
                </a:solidFill>
              </a:rPr>
              <a:t>.  </a:t>
            </a:r>
            <a:r>
              <a:rPr lang="en-IE" sz="1800"/>
              <a:t>Working with People from Diverse National and Cultural Backgrounds </a:t>
            </a:r>
            <a:r>
              <a:rPr lang="en-IE" sz="1800" u="sng">
                <a:solidFill>
                  <a:schemeClr val="hlink"/>
                </a:solidFill>
                <a:hlinkClick r:id="rId7"/>
              </a:rPr>
              <a:t>https://www.youtube.com/watch?v=cE3wu0Ujsp4</a:t>
            </a:r>
            <a:r>
              <a:rPr lang="en-IE" sz="1800"/>
              <a:t>. Refugees in Europe: </a:t>
            </a:r>
            <a:r>
              <a:rPr lang="en-IE" sz="1800" u="sng">
                <a:solidFill>
                  <a:schemeClr val="hlink"/>
                </a:solidFill>
                <a:hlinkClick r:id="rId8"/>
              </a:rPr>
              <a:t>https://www.youtube.com/watch?v=BUVA_5Azrbs</a:t>
            </a:r>
            <a:r>
              <a:rPr lang="en-IE" sz="1800"/>
              <a:t>.   Europe's migrant crisis: </a:t>
            </a:r>
            <a:r>
              <a:rPr lang="en-IE" sz="1800" u="sng">
                <a:solidFill>
                  <a:schemeClr val="hlink"/>
                </a:solidFill>
                <a:hlinkClick r:id="rId9"/>
              </a:rPr>
              <a:t>https://www.youtube.com/watch?v=7II5FVnJyHE</a:t>
            </a:r>
            <a:r>
              <a:rPr lang="en-IE" sz="1800"/>
              <a:t> </a:t>
            </a:r>
            <a:endParaRPr/>
          </a:p>
          <a:p>
            <a:pPr indent="-1212850" lvl="0" marL="1212850" rtl="0" algn="l">
              <a:lnSpc>
                <a:spcPct val="90000"/>
              </a:lnSpc>
              <a:spcBef>
                <a:spcPts val="400"/>
              </a:spcBef>
              <a:spcAft>
                <a:spcPts val="0"/>
              </a:spcAft>
              <a:buClr>
                <a:srgbClr val="424242"/>
              </a:buClr>
              <a:buSzPts val="1800"/>
              <a:buNone/>
            </a:pPr>
            <a:r>
              <a:rPr b="1" lang="en-IE" sz="1800"/>
              <a:t>Case Study: 	</a:t>
            </a:r>
            <a:r>
              <a:rPr lang="en-IE" sz="1800"/>
              <a:t>Eta Beta</a:t>
            </a:r>
            <a:endParaRPr/>
          </a:p>
          <a:p>
            <a:pPr indent="-1200150" lvl="0" marL="1212850" rtl="0" algn="l">
              <a:lnSpc>
                <a:spcPct val="90000"/>
              </a:lnSpc>
              <a:spcBef>
                <a:spcPts val="400"/>
              </a:spcBef>
              <a:spcAft>
                <a:spcPts val="0"/>
              </a:spcAft>
              <a:buClr>
                <a:srgbClr val="424242"/>
              </a:buClr>
              <a:buSzPts val="1800"/>
              <a:buNone/>
            </a:pPr>
            <a:r>
              <a:rPr b="1" lang="en-IE" sz="1800"/>
              <a:t>Publikation</a:t>
            </a:r>
            <a:r>
              <a:rPr lang="en-IE" sz="1800"/>
              <a:t>: 	Cattivelli, V. 2022. What motivations drive foreign gardeners to cultivate? Findings from urban gardening initiatives in Lombard municipalities. Urban Forestry &amp; Urban Greening. Volume 72. </a:t>
            </a:r>
            <a:r>
              <a:rPr lang="en-IE" sz="1800" u="sng">
                <a:solidFill>
                  <a:srgbClr val="87A66E"/>
                </a:solidFill>
                <a:hlinkClick r:id="rId10">
                  <a:extLst>
                    <a:ext uri="{A12FA001-AC4F-418D-AE19-62706E023703}">
                      <ahyp:hlinkClr val="tx"/>
                    </a:ext>
                  </a:extLst>
                </a:hlinkClick>
              </a:rPr>
              <a:t>https://doi.org/10.1016/j.ufug.</a:t>
            </a:r>
            <a:r>
              <a:rPr lang="en-IE" sz="1800" u="sng">
                <a:solidFill>
                  <a:srgbClr val="87AF3F"/>
                </a:solidFill>
                <a:hlinkClick r:id="rId11">
                  <a:extLst>
                    <a:ext uri="{A12FA001-AC4F-418D-AE19-62706E023703}">
                      <ahyp:hlinkClr val="tx"/>
                    </a:ext>
                  </a:extLst>
                </a:hlinkClick>
              </a:rPr>
              <a:t>2022.127511</a:t>
            </a:r>
            <a:r>
              <a:rPr lang="en-IE" sz="1800">
                <a:solidFill>
                  <a:srgbClr val="87AF3F"/>
                </a:solidFill>
              </a:rPr>
              <a:t>. </a:t>
            </a:r>
            <a:r>
              <a:rPr lang="en-IE" sz="1800"/>
              <a:t>Smit, J., Bailkey, M. and Van Veenhuizen, R., 2006. Urban agriculture and the building of communities. Van Veenhuizen, R. Cities farming for the future, urban agriculture for green and productive cities. Leusden: RUAF Foundation, pp.146-171.</a:t>
            </a:r>
            <a:endParaRPr/>
          </a:p>
          <a:p>
            <a:pPr indent="-15875" lvl="0" marL="15875" rtl="0" algn="l">
              <a:lnSpc>
                <a:spcPct val="90000"/>
              </a:lnSpc>
              <a:spcBef>
                <a:spcPts val="400"/>
              </a:spcBef>
              <a:spcAft>
                <a:spcPts val="0"/>
              </a:spcAft>
              <a:buClr>
                <a:srgbClr val="424242"/>
              </a:buClr>
              <a:buSzPts val="1800"/>
              <a:buNone/>
            </a:pPr>
            <a:r>
              <a:t/>
            </a:r>
            <a:endParaRPr sz="1800"/>
          </a:p>
          <a:p>
            <a:pPr indent="-15875" lvl="0" marL="15875" rtl="0" algn="l">
              <a:lnSpc>
                <a:spcPct val="90000"/>
              </a:lnSpc>
              <a:spcBef>
                <a:spcPts val="400"/>
              </a:spcBef>
              <a:spcAft>
                <a:spcPts val="0"/>
              </a:spcAft>
              <a:buClr>
                <a:srgbClr val="424242"/>
              </a:buClr>
              <a:buSzPts val="1800"/>
              <a:buNone/>
            </a:pPr>
            <a:r>
              <a:t/>
            </a:r>
            <a:endParaRPr sz="1800"/>
          </a:p>
          <a:p>
            <a:pPr indent="0" lvl="0" marL="15875" rtl="0" algn="l">
              <a:lnSpc>
                <a:spcPct val="100000"/>
              </a:lnSpc>
              <a:spcBef>
                <a:spcPts val="400"/>
              </a:spcBef>
              <a:spcAft>
                <a:spcPts val="0"/>
              </a:spcAft>
              <a:buClr>
                <a:srgbClr val="E8A116"/>
              </a:buClr>
              <a:buSzPts val="1800"/>
              <a:buFont typeface="Arial"/>
              <a:buNone/>
            </a:pPr>
            <a:r>
              <a:t/>
            </a:r>
            <a:endParaRPr sz="1800"/>
          </a:p>
        </p:txBody>
      </p:sp>
      <p:pic>
        <p:nvPicPr>
          <p:cNvPr id="975" name="Google Shape;975;p12"/>
          <p:cNvPicPr preferRelativeResize="0"/>
          <p:nvPr/>
        </p:nvPicPr>
        <p:blipFill rotWithShape="1">
          <a:blip r:embed="rId12">
            <a:alphaModFix/>
          </a:blip>
          <a:srcRect b="0" l="0" r="0" t="0"/>
          <a:stretch/>
        </p:blipFill>
        <p:spPr>
          <a:xfrm>
            <a:off x="9541839" y="359196"/>
            <a:ext cx="2162175" cy="762000"/>
          </a:xfrm>
          <a:prstGeom prst="rect">
            <a:avLst/>
          </a:prstGeom>
          <a:noFill/>
          <a:ln>
            <a:noFill/>
          </a:ln>
        </p:spPr>
      </p:pic>
      <p:sp>
        <p:nvSpPr>
          <p:cNvPr id="976" name="Google Shape;976;p12"/>
          <p:cNvSpPr txBox="1"/>
          <p:nvPr/>
        </p:nvSpPr>
        <p:spPr>
          <a:xfrm>
            <a:off x="487984" y="212376"/>
            <a:ext cx="2803558" cy="523180"/>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2800" u="none" cap="none" strike="noStrike">
                <a:solidFill>
                  <a:schemeClr val="lt1"/>
                </a:solidFill>
                <a:latin typeface="Calibri"/>
                <a:ea typeface="Calibri"/>
                <a:cs typeface="Calibri"/>
                <a:sym typeface="Calibri"/>
              </a:rPr>
              <a:t>Vidareläsning</a:t>
            </a:r>
            <a:endParaRPr b="0" i="0" sz="1400" u="none" cap="none" strike="noStrike">
              <a:solidFill>
                <a:srgbClr val="000000"/>
              </a:solidFill>
              <a:latin typeface="Arial"/>
              <a:ea typeface="Arial"/>
              <a:cs typeface="Arial"/>
              <a:sym typeface="Arial"/>
            </a:endParaRPr>
          </a:p>
        </p:txBody>
      </p:sp>
      <p:cxnSp>
        <p:nvCxnSpPr>
          <p:cNvPr id="977" name="Google Shape;977;p1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g2bf54869471_1_176"/>
          <p:cNvSpPr txBox="1"/>
          <p:nvPr>
            <p:ph idx="2" type="body"/>
          </p:nvPr>
        </p:nvSpPr>
        <p:spPr>
          <a:xfrm>
            <a:off x="615500" y="761600"/>
            <a:ext cx="26916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a:t>
            </a:r>
            <a:r>
              <a:rPr b="1" lang="en-IE">
                <a:solidFill>
                  <a:srgbClr val="E8A116"/>
                </a:solidFill>
              </a:rPr>
              <a:t>Social inkludering – att  omfamna diversiteten</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983" name="Google Shape;983;g2bf54869471_1_176"/>
          <p:cNvCxnSpPr/>
          <p:nvPr/>
        </p:nvCxnSpPr>
        <p:spPr>
          <a:xfrm>
            <a:off x="3364864" y="336884"/>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984" name="Google Shape;984;g2bf54869471_1_176"/>
          <p:cNvGrpSpPr/>
          <p:nvPr/>
        </p:nvGrpSpPr>
        <p:grpSpPr>
          <a:xfrm>
            <a:off x="2855501" y="4849298"/>
            <a:ext cx="943634" cy="841168"/>
            <a:chOff x="4422991" y="1951890"/>
            <a:chExt cx="1086135" cy="968195"/>
          </a:xfrm>
        </p:grpSpPr>
        <p:sp>
          <p:nvSpPr>
            <p:cNvPr id="985" name="Google Shape;985;g2bf54869471_1_176"/>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86" name="Google Shape;986;g2bf54869471_1_176"/>
            <p:cNvGrpSpPr/>
            <p:nvPr/>
          </p:nvGrpSpPr>
          <p:grpSpPr>
            <a:xfrm>
              <a:off x="4738409" y="2001259"/>
              <a:ext cx="466270" cy="416900"/>
              <a:chOff x="4738409" y="2001259"/>
              <a:chExt cx="466270" cy="416900"/>
            </a:xfrm>
          </p:grpSpPr>
          <p:sp>
            <p:nvSpPr>
              <p:cNvPr id="987" name="Google Shape;987;g2bf54869471_1_176"/>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8" name="Google Shape;988;g2bf54869471_1_176"/>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9" name="Google Shape;989;g2bf54869471_1_176"/>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990" name="Google Shape;990;g2bf54869471_1_176"/>
          <p:cNvPicPr preferRelativeResize="0"/>
          <p:nvPr/>
        </p:nvPicPr>
        <p:blipFill rotWithShape="1">
          <a:blip r:embed="rId3">
            <a:alphaModFix/>
          </a:blip>
          <a:srcRect b="3091" l="4142" r="2337" t="0"/>
          <a:stretch/>
        </p:blipFill>
        <p:spPr>
          <a:xfrm>
            <a:off x="4629149" y="336884"/>
            <a:ext cx="5943602" cy="5726429"/>
          </a:xfrm>
          <a:prstGeom prst="rect">
            <a:avLst/>
          </a:prstGeom>
          <a:noFill/>
          <a:ln>
            <a:noFill/>
          </a:ln>
        </p:spPr>
      </p:pic>
      <p:sp>
        <p:nvSpPr>
          <p:cNvPr id="991" name="Google Shape;991;g2bf54869471_1_176"/>
          <p:cNvSpPr txBox="1"/>
          <p:nvPr/>
        </p:nvSpPr>
        <p:spPr>
          <a:xfrm>
            <a:off x="9226950" y="5661486"/>
            <a:ext cx="2691600" cy="80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96B5F"/>
              </a:buClr>
              <a:buSzPts val="1800"/>
              <a:buFont typeface="Arial"/>
              <a:buNone/>
            </a:pPr>
            <a:r>
              <a:rPr b="1" i="1" lang="en-IE" sz="1800">
                <a:solidFill>
                  <a:srgbClr val="296B5F"/>
                </a:solidFill>
                <a:latin typeface="Calibri"/>
                <a:ea typeface="Calibri"/>
                <a:cs typeface="Calibri"/>
                <a:sym typeface="Calibri"/>
              </a:rPr>
              <a:t>Drivers of social exclusion</a:t>
            </a:r>
            <a:endParaRPr b="1" i="1" sz="1800">
              <a:solidFill>
                <a:srgbClr val="296B5F"/>
              </a:solidFill>
              <a:latin typeface="Calibri"/>
              <a:ea typeface="Calibri"/>
              <a:cs typeface="Calibri"/>
              <a:sym typeface="Calibri"/>
            </a:endParaRPr>
          </a:p>
          <a:p>
            <a:pPr indent="0" lvl="0" marL="0" marR="0" rtl="0" algn="l">
              <a:lnSpc>
                <a:spcPct val="90000"/>
              </a:lnSpc>
              <a:spcBef>
                <a:spcPts val="1000"/>
              </a:spcBef>
              <a:spcAft>
                <a:spcPts val="0"/>
              </a:spcAft>
              <a:buClr>
                <a:srgbClr val="086575"/>
              </a:buClr>
              <a:buSzPts val="3000"/>
              <a:buFont typeface="Arial"/>
              <a:buNone/>
            </a:pPr>
            <a:r>
              <a:t/>
            </a:r>
            <a:endParaRPr b="1" i="1" sz="3000">
              <a:solidFill>
                <a:srgbClr val="296B5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3"/>
          <p:cNvSpPr txBox="1"/>
          <p:nvPr>
            <p:ph idx="1" type="body"/>
          </p:nvPr>
        </p:nvSpPr>
        <p:spPr>
          <a:xfrm>
            <a:off x="3674637" y="358258"/>
            <a:ext cx="790185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1666"/>
              </a:lnSpc>
              <a:spcBef>
                <a:spcPts val="0"/>
              </a:spcBef>
              <a:spcAft>
                <a:spcPts val="0"/>
              </a:spcAft>
              <a:buClr>
                <a:srgbClr val="E8A116"/>
              </a:buClr>
              <a:buSzPts val="2400"/>
              <a:buFont typeface="Arial"/>
              <a:buChar char="•"/>
            </a:pPr>
            <a:r>
              <a:rPr b="1" lang="en-IE" sz="2300">
                <a:solidFill>
                  <a:srgbClr val="424242"/>
                </a:solidFill>
              </a:rPr>
              <a:t>Social exkludering orsakar uppdelade samhällen. </a:t>
            </a:r>
            <a:endParaRPr/>
          </a:p>
          <a:p>
            <a:pPr indent="-342900" lvl="0" marL="342900" rtl="0" algn="l">
              <a:lnSpc>
                <a:spcPct val="111666"/>
              </a:lnSpc>
              <a:spcBef>
                <a:spcPts val="0"/>
              </a:spcBef>
              <a:spcAft>
                <a:spcPts val="0"/>
              </a:spcAft>
              <a:buClr>
                <a:srgbClr val="E8A116"/>
              </a:buClr>
              <a:buSzPts val="2400"/>
              <a:buFont typeface="Arial"/>
              <a:buChar char="•"/>
            </a:pPr>
            <a:r>
              <a:rPr b="1" lang="en-IE" sz="2300">
                <a:solidFill>
                  <a:srgbClr val="424242"/>
                </a:solidFill>
              </a:rPr>
              <a:t>Social exkludering </a:t>
            </a:r>
            <a:r>
              <a:rPr lang="en-IE" sz="2300">
                <a:solidFill>
                  <a:srgbClr val="424242"/>
                </a:solidFill>
              </a:rPr>
              <a:t>avser strukturer och processer genom vilka särskilda grupper av människor stängs ute från fullständig deltagande i samhället när det gäller deras rättigheter, förmåner och möjligheter. Social exkludering manifesteras genom isolering, arbetslöshet, brist på utbildningsmöjligheter, fattigdom och diskriminering.</a:t>
            </a:r>
            <a:endParaRPr/>
          </a:p>
          <a:p>
            <a:pPr indent="-342900" lvl="0" marL="342900" rtl="0" algn="l">
              <a:lnSpc>
                <a:spcPct val="111666"/>
              </a:lnSpc>
              <a:spcBef>
                <a:spcPts val="0"/>
              </a:spcBef>
              <a:spcAft>
                <a:spcPts val="0"/>
              </a:spcAft>
              <a:buClr>
                <a:srgbClr val="E8A116"/>
              </a:buClr>
              <a:buSzPts val="2400"/>
              <a:buFont typeface="Arial"/>
              <a:buChar char="•"/>
            </a:pPr>
            <a:r>
              <a:rPr b="1" lang="en-IE" sz="2300">
                <a:solidFill>
                  <a:srgbClr val="424242"/>
                </a:solidFill>
              </a:rPr>
              <a:t>Social inkludering </a:t>
            </a:r>
            <a:r>
              <a:rPr lang="en-IE" sz="2300">
                <a:solidFill>
                  <a:srgbClr val="424242"/>
                </a:solidFill>
              </a:rPr>
              <a:t>är processen där ansträngningar görs för att säkerställa lika möjligheter - att alla, oavsett bakgrund, kan uppnå sin fulla potential i livet. Sådana ansträngningar inkluderar politik och åtgärder som främjar lika tillgång till (allmänna) tjänster samt möjliggör medborgardeltagande i de beslutsprocesser som påverkar deras liv (FN 2023). Social inkludering skapar ett smartare samhälle.</a:t>
            </a:r>
            <a:endParaRPr sz="2300"/>
          </a:p>
        </p:txBody>
      </p:sp>
      <p:sp>
        <p:nvSpPr>
          <p:cNvPr id="997" name="Google Shape;997;p13"/>
          <p:cNvSpPr txBox="1"/>
          <p:nvPr>
            <p:ph idx="2" type="body"/>
          </p:nvPr>
        </p:nvSpPr>
        <p:spPr>
          <a:xfrm>
            <a:off x="615501" y="761603"/>
            <a:ext cx="260926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a:t>
            </a:r>
            <a:r>
              <a:rPr b="1" lang="en-IE">
                <a:solidFill>
                  <a:srgbClr val="E8A116"/>
                </a:solidFill>
              </a:rPr>
              <a:t>Social inkludering – att  omfamna diversiteten</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998" name="Google Shape;998;p13"/>
          <p:cNvGrpSpPr/>
          <p:nvPr/>
        </p:nvGrpSpPr>
        <p:grpSpPr>
          <a:xfrm>
            <a:off x="2855419" y="4849262"/>
            <a:ext cx="943614" cy="841150"/>
            <a:chOff x="4422991" y="1951890"/>
            <a:chExt cx="1086135" cy="968195"/>
          </a:xfrm>
        </p:grpSpPr>
        <p:sp>
          <p:nvSpPr>
            <p:cNvPr id="999" name="Google Shape;999;p13"/>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00" name="Google Shape;1000;p13"/>
            <p:cNvGrpSpPr/>
            <p:nvPr/>
          </p:nvGrpSpPr>
          <p:grpSpPr>
            <a:xfrm>
              <a:off x="4738409" y="2001259"/>
              <a:ext cx="466270" cy="416900"/>
              <a:chOff x="4738409" y="2001259"/>
              <a:chExt cx="466270" cy="416900"/>
            </a:xfrm>
          </p:grpSpPr>
          <p:sp>
            <p:nvSpPr>
              <p:cNvPr id="1001" name="Google Shape;1001;p13"/>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2" name="Google Shape;1002;p13"/>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3" name="Google Shape;1003;p13"/>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1004" name="Google Shape;1004;p13"/>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4"/>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30200" lvl="0" marL="342900" rtl="0" algn="l">
              <a:lnSpc>
                <a:spcPct val="111666"/>
              </a:lnSpc>
              <a:spcBef>
                <a:spcPts val="0"/>
              </a:spcBef>
              <a:spcAft>
                <a:spcPts val="0"/>
              </a:spcAft>
              <a:buClr>
                <a:srgbClr val="E8A116"/>
              </a:buClr>
              <a:buSzPts val="2200"/>
              <a:buFont typeface="Arial"/>
              <a:buChar char="•"/>
            </a:pPr>
            <a:r>
              <a:rPr lang="en-IE" sz="2200">
                <a:solidFill>
                  <a:srgbClr val="424242"/>
                </a:solidFill>
              </a:rPr>
              <a:t>Ett </a:t>
            </a:r>
            <a:r>
              <a:rPr b="1" lang="en-IE" sz="2200">
                <a:solidFill>
                  <a:srgbClr val="424242"/>
                </a:solidFill>
              </a:rPr>
              <a:t>socialt sammanhängande samhälle </a:t>
            </a:r>
            <a:r>
              <a:rPr lang="en-IE" sz="2200">
                <a:solidFill>
                  <a:srgbClr val="424242"/>
                </a:solidFill>
              </a:rPr>
              <a:t>är ett där alla grupper känner tillhörighet, deltagande, inkludering, erkännande och legitimitet. Sådana samhällen är inte nödvändigtvis demografiskt homogena. Genom att respektera mångfalden tar de tillvara på potentialen som finns i sin samhällsmässiga mångfald (i form av idéer, åsikter, färdigheter, etc.). Därför är de mindre benägna att glida in i destruktiva mönster av spänning och konflikt när olika intressen kolliderar (FN 2023).</a:t>
            </a:r>
            <a:endParaRPr/>
          </a:p>
          <a:p>
            <a:pPr indent="-330200" lvl="0" marL="342900" rtl="0" algn="l">
              <a:lnSpc>
                <a:spcPct val="111666"/>
              </a:lnSpc>
              <a:spcBef>
                <a:spcPts val="0"/>
              </a:spcBef>
              <a:spcAft>
                <a:spcPts val="0"/>
              </a:spcAft>
              <a:buClr>
                <a:srgbClr val="E8A116"/>
              </a:buClr>
              <a:buSzPts val="2200"/>
              <a:buFont typeface="Arial"/>
              <a:buChar char="•"/>
            </a:pPr>
            <a:r>
              <a:rPr lang="en-IE" sz="2200">
                <a:solidFill>
                  <a:srgbClr val="424242"/>
                </a:solidFill>
              </a:rPr>
              <a:t>Kom ihåg, våra deltagare är: </a:t>
            </a:r>
            <a:r>
              <a:rPr b="1" lang="en-IE" sz="2200">
                <a:solidFill>
                  <a:srgbClr val="424242"/>
                </a:solidFill>
              </a:rPr>
              <a:t>Resursstarka, Motståndskraftiga, Kunniga</a:t>
            </a:r>
            <a:r>
              <a:rPr lang="en-IE" sz="2200">
                <a:solidFill>
                  <a:srgbClr val="424242"/>
                </a:solidFill>
              </a:rPr>
              <a:t>. Inkludering handlar inte bara om tillgång. Många </a:t>
            </a:r>
            <a:r>
              <a:rPr b="1" lang="en-IE" sz="2200">
                <a:solidFill>
                  <a:srgbClr val="424242"/>
                </a:solidFill>
              </a:rPr>
              <a:t>diskriminerande och exkluderande </a:t>
            </a:r>
            <a:r>
              <a:rPr lang="en-IE" sz="2200">
                <a:solidFill>
                  <a:srgbClr val="424242"/>
                </a:solidFill>
              </a:rPr>
              <a:t>metoder förhindrar migranter från att effektivt delta i samhället, vilket resulterar i slöseri med många talanger.</a:t>
            </a:r>
            <a:endParaRPr sz="2200"/>
          </a:p>
        </p:txBody>
      </p:sp>
      <p:sp>
        <p:nvSpPr>
          <p:cNvPr id="1010" name="Google Shape;1010;p14"/>
          <p:cNvSpPr txBox="1"/>
          <p:nvPr>
            <p:ph idx="2" type="body"/>
          </p:nvPr>
        </p:nvSpPr>
        <p:spPr>
          <a:xfrm>
            <a:off x="615501" y="761603"/>
            <a:ext cx="2609255"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a:t>
            </a:r>
            <a:r>
              <a:rPr b="1" lang="en-IE">
                <a:solidFill>
                  <a:srgbClr val="E8A116"/>
                </a:solidFill>
              </a:rPr>
              <a:t>Social inkludering – att  omfamna diversiteten</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1011" name="Google Shape;1011;p14"/>
          <p:cNvGrpSpPr/>
          <p:nvPr/>
        </p:nvGrpSpPr>
        <p:grpSpPr>
          <a:xfrm>
            <a:off x="2855419" y="4849262"/>
            <a:ext cx="943614" cy="841150"/>
            <a:chOff x="4422991" y="1951890"/>
            <a:chExt cx="1086135" cy="968195"/>
          </a:xfrm>
        </p:grpSpPr>
        <p:sp>
          <p:nvSpPr>
            <p:cNvPr id="1012" name="Google Shape;1012;p14"/>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13" name="Google Shape;1013;p14"/>
            <p:cNvGrpSpPr/>
            <p:nvPr/>
          </p:nvGrpSpPr>
          <p:grpSpPr>
            <a:xfrm>
              <a:off x="4738409" y="2001259"/>
              <a:ext cx="466270" cy="416900"/>
              <a:chOff x="4738409" y="2001259"/>
              <a:chExt cx="466270" cy="416900"/>
            </a:xfrm>
          </p:grpSpPr>
          <p:sp>
            <p:nvSpPr>
              <p:cNvPr id="1014" name="Google Shape;1014;p14"/>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5" name="Google Shape;1015;p14"/>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6" name="Google Shape;1016;p14"/>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1017" name="Google Shape;1017;p14"/>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5"/>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1666"/>
              </a:lnSpc>
              <a:spcBef>
                <a:spcPts val="0"/>
              </a:spcBef>
              <a:spcAft>
                <a:spcPts val="0"/>
              </a:spcAft>
              <a:buClr>
                <a:srgbClr val="E8A116"/>
              </a:buClr>
              <a:buSzPts val="2400"/>
              <a:buFont typeface="Arial"/>
              <a:buChar char="•"/>
            </a:pPr>
            <a:r>
              <a:rPr b="1" lang="en-IE" sz="2400">
                <a:solidFill>
                  <a:srgbClr val="424242"/>
                </a:solidFill>
              </a:rPr>
              <a:t>Interkulturella samhällen </a:t>
            </a:r>
            <a:r>
              <a:rPr lang="en-IE">
                <a:solidFill>
                  <a:srgbClr val="424242"/>
                </a:solidFill>
              </a:rPr>
              <a:t>skapas</a:t>
            </a:r>
            <a:r>
              <a:rPr lang="en-IE" sz="2400">
                <a:solidFill>
                  <a:srgbClr val="424242"/>
                </a:solidFill>
              </a:rPr>
              <a:t> när det finns en djup förståelse och respekt för alla kulturer. Interkulturell kommunikation fokuserar på ömsesidig utbyte av idéer och kulturella normer samt utvecklingen av djupa relationer. I en interkulturell samhälle lämnas ingen oförändrad eftersom alla lär sig av varandra och växer tillsammans.</a:t>
            </a:r>
            <a:endParaRPr/>
          </a:p>
        </p:txBody>
      </p:sp>
      <p:sp>
        <p:nvSpPr>
          <p:cNvPr id="1023" name="Google Shape;1023;p15"/>
          <p:cNvSpPr txBox="1"/>
          <p:nvPr>
            <p:ph idx="2" type="body"/>
          </p:nvPr>
        </p:nvSpPr>
        <p:spPr>
          <a:xfrm>
            <a:off x="615502" y="761603"/>
            <a:ext cx="2574456"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2.2 </a:t>
            </a:r>
            <a:r>
              <a:rPr b="1" lang="en-IE">
                <a:solidFill>
                  <a:srgbClr val="E8A116"/>
                </a:solidFill>
              </a:rPr>
              <a:t>Social inkludering – att  omfamna diversiteten</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grpSp>
        <p:nvGrpSpPr>
          <p:cNvPr id="1024" name="Google Shape;1024;p15"/>
          <p:cNvGrpSpPr/>
          <p:nvPr/>
        </p:nvGrpSpPr>
        <p:grpSpPr>
          <a:xfrm>
            <a:off x="2855419" y="4849262"/>
            <a:ext cx="943614" cy="841150"/>
            <a:chOff x="4422991" y="1951890"/>
            <a:chExt cx="1086135" cy="968195"/>
          </a:xfrm>
        </p:grpSpPr>
        <p:sp>
          <p:nvSpPr>
            <p:cNvPr id="1025" name="Google Shape;1025;p15"/>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26" name="Google Shape;1026;p15"/>
            <p:cNvGrpSpPr/>
            <p:nvPr/>
          </p:nvGrpSpPr>
          <p:grpSpPr>
            <a:xfrm>
              <a:off x="4738409" y="2001259"/>
              <a:ext cx="466270" cy="416900"/>
              <a:chOff x="4738409" y="2001259"/>
              <a:chExt cx="466270" cy="416900"/>
            </a:xfrm>
          </p:grpSpPr>
          <p:sp>
            <p:nvSpPr>
              <p:cNvPr id="1027" name="Google Shape;1027;p15"/>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8" name="Google Shape;1028;p15"/>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9" name="Google Shape;1029;p15"/>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1030" name="Google Shape;1030;p15"/>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6" name="Google Shape;1036;p1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89050" lvl="0" marL="1289050" rtl="0" algn="l">
              <a:lnSpc>
                <a:spcPct val="90000"/>
              </a:lnSpc>
              <a:spcBef>
                <a:spcPts val="0"/>
              </a:spcBef>
              <a:spcAft>
                <a:spcPts val="0"/>
              </a:spcAft>
              <a:buClr>
                <a:srgbClr val="424242"/>
              </a:buClr>
              <a:buSzPts val="1800"/>
              <a:buNone/>
            </a:pPr>
            <a:r>
              <a:rPr b="1" lang="en-IE" sz="1800"/>
              <a:t>Övning</a:t>
            </a:r>
            <a:r>
              <a:rPr lang="en-IE" sz="1800"/>
              <a:t>: 	Kom ihåg en gang när du inte var inkluderad i något. Hur kändes det och hur kände du gentemot de som exkluderade dig</a:t>
            </a:r>
            <a:endParaRPr b="1" sz="1800"/>
          </a:p>
          <a:p>
            <a:pPr indent="-1289050" lvl="0" marL="1289050" rtl="0" algn="l">
              <a:lnSpc>
                <a:spcPct val="90000"/>
              </a:lnSpc>
              <a:spcBef>
                <a:spcPts val="1000"/>
              </a:spcBef>
              <a:spcAft>
                <a:spcPts val="0"/>
              </a:spcAft>
              <a:buClr>
                <a:srgbClr val="424242"/>
              </a:buClr>
              <a:buSzPts val="1800"/>
              <a:buNone/>
            </a:pPr>
            <a:r>
              <a:rPr b="1" lang="en-IE" sz="1800"/>
              <a:t>Webbsidor</a:t>
            </a:r>
            <a:r>
              <a:rPr lang="en-IE" sz="1800"/>
              <a:t>: 	United Nations 2023: </a:t>
            </a:r>
            <a:r>
              <a:rPr lang="en-IE" sz="1800" u="sng">
                <a:solidFill>
                  <a:schemeClr val="hlink"/>
                </a:solidFill>
                <a:hlinkClick r:id="rId3"/>
              </a:rPr>
              <a:t>https://www.un.org/development/desa/socialperspectiveondevelopment/issues/social-integration.html</a:t>
            </a:r>
            <a:r>
              <a:rPr lang="en-IE" sz="1800"/>
              <a:t> </a:t>
            </a:r>
            <a:endParaRPr/>
          </a:p>
          <a:p>
            <a:pPr indent="-1289050" lvl="0" marL="1289050" rtl="0" algn="l">
              <a:lnSpc>
                <a:spcPct val="90000"/>
              </a:lnSpc>
              <a:spcBef>
                <a:spcPts val="1000"/>
              </a:spcBef>
              <a:spcAft>
                <a:spcPts val="0"/>
              </a:spcAft>
              <a:buClr>
                <a:srgbClr val="424242"/>
              </a:buClr>
              <a:buSzPts val="1800"/>
              <a:buNone/>
            </a:pPr>
            <a:r>
              <a:rPr b="1" lang="en-IE" sz="1800"/>
              <a:t>YouTube</a:t>
            </a:r>
            <a:r>
              <a:rPr lang="en-IE" sz="1800"/>
              <a:t>: 	Social inclusion and why it matters: Vikki Butler at TEDxRiverTawe 2013 available at https://www.youtube.com/watch?v=0r2BNV3VElc)</a:t>
            </a:r>
            <a:endParaRPr/>
          </a:p>
          <a:p>
            <a:pPr indent="-1289050" lvl="0" marL="1289050" rtl="0" algn="l">
              <a:lnSpc>
                <a:spcPct val="90000"/>
              </a:lnSpc>
              <a:spcBef>
                <a:spcPts val="1000"/>
              </a:spcBef>
              <a:spcAft>
                <a:spcPts val="0"/>
              </a:spcAft>
              <a:buClr>
                <a:srgbClr val="424242"/>
              </a:buClr>
              <a:buSzPts val="1800"/>
              <a:buNone/>
            </a:pPr>
            <a:r>
              <a:rPr b="1" lang="en-IE" sz="1800"/>
              <a:t>Case Study:</a:t>
            </a:r>
            <a:r>
              <a:rPr lang="en-IE" sz="1800"/>
              <a:t>	Lersøgrøftens Integrationsbyhaver</a:t>
            </a:r>
            <a:endParaRPr sz="1800"/>
          </a:p>
          <a:p>
            <a:pPr indent="-1289050" lvl="0" marL="1289050" rtl="0" algn="l">
              <a:lnSpc>
                <a:spcPct val="90000"/>
              </a:lnSpc>
              <a:spcBef>
                <a:spcPts val="1000"/>
              </a:spcBef>
              <a:spcAft>
                <a:spcPts val="0"/>
              </a:spcAft>
              <a:buClr>
                <a:srgbClr val="424242"/>
              </a:buClr>
              <a:buSzPts val="1800"/>
              <a:buNone/>
            </a:pPr>
            <a:r>
              <a:rPr b="1" lang="en-IE" sz="1800"/>
              <a:t>Publikation</a:t>
            </a:r>
            <a:r>
              <a:rPr lang="en-IE" sz="1800"/>
              <a:t>: 	Identifying social inclusion and exclusion </a:t>
            </a:r>
            <a:r>
              <a:rPr lang="en-IE" sz="1800" u="sng">
                <a:solidFill>
                  <a:schemeClr val="hlink"/>
                </a:solidFill>
                <a:hlinkClick r:id="rId4"/>
              </a:rPr>
              <a:t>https://www.un.org/esa/socdev/rwss/2016/chapter1.pdf</a:t>
            </a:r>
            <a:endParaRPr sz="1800"/>
          </a:p>
          <a:p>
            <a:pPr indent="-1289050" lvl="0" marL="1289050" rtl="0" algn="l">
              <a:lnSpc>
                <a:spcPct val="90000"/>
              </a:lnSpc>
              <a:spcBef>
                <a:spcPts val="1000"/>
              </a:spcBef>
              <a:spcAft>
                <a:spcPts val="0"/>
              </a:spcAft>
              <a:buClr>
                <a:srgbClr val="424242"/>
              </a:buClr>
              <a:buSzPts val="1800"/>
              <a:buNone/>
            </a:pPr>
            <a:r>
              <a:rPr lang="en-IE" sz="1800"/>
              <a:t>	Davidson, G., &amp; Carr, S. (2010). Forced Migration, Social Exclusion and Poverty: Introduction. Journal of Pacific Rim Psychology, 4(1), 1-6. doi:10.1375/prp.4.1.1</a:t>
            </a:r>
            <a:endParaRPr/>
          </a:p>
          <a:p>
            <a:pPr indent="-1289050" lvl="0" marL="1289050" rtl="0" algn="l">
              <a:lnSpc>
                <a:spcPct val="90000"/>
              </a:lnSpc>
              <a:spcBef>
                <a:spcPts val="1000"/>
              </a:spcBef>
              <a:spcAft>
                <a:spcPts val="0"/>
              </a:spcAft>
              <a:buClr>
                <a:srgbClr val="424242"/>
              </a:buClr>
              <a:buSzPts val="1800"/>
              <a:buNone/>
            </a:pPr>
            <a:r>
              <a:rPr lang="en-IE" sz="1800"/>
              <a:t>	Gorodzeisky, A., Semyonov, M. 2019. Unwelcome Immigrants: Sources of Opposition to Different Immigrant Groups Among Europeans. Frontiers in Sociology. Volume 4.    https://www.frontiersin.org/articles/10.3389/fsoc.2019.00024 </a:t>
            </a:r>
            <a:endParaRPr/>
          </a:p>
          <a:p>
            <a:pPr indent="-1174750" lvl="0" marL="1289050" rtl="0" algn="l">
              <a:lnSpc>
                <a:spcPct val="100000"/>
              </a:lnSpc>
              <a:spcBef>
                <a:spcPts val="400"/>
              </a:spcBef>
              <a:spcAft>
                <a:spcPts val="0"/>
              </a:spcAft>
              <a:buClr>
                <a:srgbClr val="E8A116"/>
              </a:buClr>
              <a:buSzPts val="1800"/>
              <a:buFont typeface="Arial"/>
              <a:buNone/>
            </a:pPr>
            <a:r>
              <a:t/>
            </a:r>
            <a:endParaRPr sz="1800"/>
          </a:p>
        </p:txBody>
      </p:sp>
      <p:sp>
        <p:nvSpPr>
          <p:cNvPr id="1037" name="Google Shape;1037;p1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038" name="Google Shape;1038;p1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8"/>
          <p:cNvSpPr txBox="1"/>
          <p:nvPr>
            <p:ph idx="1" type="body"/>
          </p:nvPr>
        </p:nvSpPr>
        <p:spPr>
          <a:xfrm>
            <a:off x="1374418" y="1435627"/>
            <a:ext cx="4464797" cy="4501181"/>
          </a:xfrm>
          <a:prstGeom prst="rect">
            <a:avLst/>
          </a:prstGeom>
          <a:noFill/>
          <a:ln>
            <a:noFill/>
          </a:ln>
        </p:spPr>
        <p:txBody>
          <a:bodyPr anchorCtr="0" anchor="ctr" bIns="45700" lIns="91425" spcFirstLastPara="1" rIns="91425" wrap="square" tIns="45700">
            <a:normAutofit/>
          </a:bodyPr>
          <a:lstStyle/>
          <a:p>
            <a:pPr indent="0" lvl="0" marL="0" rtl="0" algn="ctr">
              <a:lnSpc>
                <a:spcPct val="120000"/>
              </a:lnSpc>
              <a:spcBef>
                <a:spcPts val="0"/>
              </a:spcBef>
              <a:spcAft>
                <a:spcPts val="0"/>
              </a:spcAft>
              <a:buClr>
                <a:schemeClr val="lt1"/>
              </a:buClr>
              <a:buSzPts val="2400"/>
              <a:buNone/>
            </a:pPr>
            <a:r>
              <a:rPr i="0" lang="en-IE" sz="2400"/>
              <a:t>Europeiska unionens stadga om de grundläggande rättigheterna sammanför de viktigaste personliga friheterna och rättigheterna som EU-medborgare har i ett rättsligt bindande dokument. Stadgan förklarades år 2000 och trädde i kraft i december 2009 tillsammans med Lissabonfördraget.</a:t>
            </a:r>
            <a:endParaRPr i="0"/>
          </a:p>
          <a:p>
            <a:pPr indent="0" lvl="0" marL="0" rtl="0" algn="ctr">
              <a:lnSpc>
                <a:spcPct val="120000"/>
              </a:lnSpc>
              <a:spcBef>
                <a:spcPts val="1000"/>
              </a:spcBef>
              <a:spcAft>
                <a:spcPts val="0"/>
              </a:spcAft>
              <a:buClr>
                <a:schemeClr val="lt1"/>
              </a:buClr>
              <a:buSzPts val="3000"/>
              <a:buNone/>
            </a:pPr>
            <a:r>
              <a:t/>
            </a:r>
            <a:endParaRPr i="0"/>
          </a:p>
        </p:txBody>
      </p:sp>
      <p:pic>
        <p:nvPicPr>
          <p:cNvPr id="1044" name="Google Shape;1044;p18"/>
          <p:cNvPicPr preferRelativeResize="0"/>
          <p:nvPr>
            <p:ph idx="2" type="pic"/>
          </p:nvPr>
        </p:nvPicPr>
        <p:blipFill rotWithShape="1">
          <a:blip r:embed="rId3">
            <a:alphaModFix/>
          </a:blip>
          <a:srcRect b="0" l="4826" r="4825" t="0"/>
          <a:stretch/>
        </p:blipFill>
        <p:spPr>
          <a:xfrm>
            <a:off x="6096000" y="1893062"/>
            <a:ext cx="5496431" cy="4055778"/>
          </a:xfrm>
          <a:prstGeom prst="rect">
            <a:avLst/>
          </a:prstGeom>
          <a:solidFill>
            <a:srgbClr val="D8D8D8"/>
          </a:solidFill>
          <a:ln>
            <a:noFill/>
          </a:ln>
        </p:spPr>
      </p:pic>
      <p:sp>
        <p:nvSpPr>
          <p:cNvPr id="1045" name="Google Shape;1045;p18"/>
          <p:cNvSpPr txBox="1"/>
          <p:nvPr/>
        </p:nvSpPr>
        <p:spPr>
          <a:xfrm>
            <a:off x="7127634" y="261859"/>
            <a:ext cx="4464797" cy="803654"/>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2.3 </a:t>
            </a:r>
            <a:r>
              <a:rPr b="1" i="0" lang="en-IE" sz="3600" u="none" cap="none" strike="noStrike">
                <a:solidFill>
                  <a:srgbClr val="E8A116"/>
                </a:solidFill>
                <a:latin typeface="Calibri"/>
                <a:ea typeface="Calibri"/>
                <a:cs typeface="Calibri"/>
                <a:sym typeface="Calibri"/>
              </a:rPr>
              <a:t>Jämställdhet, Diversitet och Funktionsnedsättning</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ts val="3600"/>
              <a:buFont typeface="Arial"/>
              <a:buNone/>
            </a:pPr>
            <a:r>
              <a:t/>
            </a:r>
            <a:endParaRPr b="1" i="0" sz="3600" u="none" cap="none" strike="noStrike">
              <a:solidFill>
                <a:srgbClr val="E8A11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19"/>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8A116"/>
              </a:buClr>
              <a:buSzPts val="2200"/>
              <a:buFont typeface="Arial"/>
              <a:buChar char="•"/>
            </a:pPr>
            <a:r>
              <a:rPr b="1" lang="en-IE" sz="2200">
                <a:solidFill>
                  <a:srgbClr val="454545"/>
                </a:solidFill>
              </a:rPr>
              <a:t>Icke</a:t>
            </a:r>
            <a:r>
              <a:rPr b="1" lang="en-IE" sz="2200">
                <a:solidFill>
                  <a:srgbClr val="454545"/>
                </a:solidFill>
                <a:latin typeface="Calibri"/>
                <a:ea typeface="Calibri"/>
                <a:cs typeface="Calibri"/>
                <a:sym typeface="Calibri"/>
              </a:rPr>
              <a:t>-diskrimination: </a:t>
            </a:r>
            <a:r>
              <a:rPr lang="en-IE" sz="2200">
                <a:solidFill>
                  <a:srgbClr val="454545"/>
                </a:solidFill>
                <a:latin typeface="Calibri"/>
                <a:ea typeface="Calibri"/>
                <a:cs typeface="Calibri"/>
                <a:sym typeface="Calibri"/>
              </a:rPr>
              <a:t>Europeiska Unionen</a:t>
            </a:r>
            <a:r>
              <a:rPr lang="en-IE" sz="2200">
                <a:solidFill>
                  <a:srgbClr val="454545"/>
                </a:solidFill>
              </a:rPr>
              <a:t>s lag </a:t>
            </a:r>
            <a:r>
              <a:rPr lang="en-IE" sz="2200">
                <a:solidFill>
                  <a:srgbClr val="454545"/>
                </a:solidFill>
                <a:latin typeface="Calibri"/>
                <a:ea typeface="Calibri"/>
                <a:cs typeface="Calibri"/>
                <a:sym typeface="Calibri"/>
              </a:rPr>
              <a:t>förbjuder diskrimination på grund av:</a:t>
            </a:r>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kön </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ras</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färg </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etnisk eller social härkomst </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genetiska egenskaper</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språk</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religion eller annan tro</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politisk åsikt</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medlemskap i en nationell minoritet </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egendom</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födelse</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funktionsnedsättning</a:t>
            </a:r>
            <a:endParaRPr sz="2200">
              <a:solidFill>
                <a:srgbClr val="454545"/>
              </a:solidFill>
              <a:latin typeface="Calibri"/>
              <a:ea typeface="Calibri"/>
              <a:cs typeface="Calibri"/>
              <a:sym typeface="Calibri"/>
            </a:endParaRPr>
          </a:p>
          <a:p>
            <a:pPr indent="-342900" lvl="0" marL="704850" rtl="0" algn="l">
              <a:lnSpc>
                <a:spcPct val="90000"/>
              </a:lnSpc>
              <a:spcBef>
                <a:spcPts val="1000"/>
              </a:spcBef>
              <a:spcAft>
                <a:spcPts val="0"/>
              </a:spcAft>
              <a:buClr>
                <a:srgbClr val="E8A116"/>
              </a:buClr>
              <a:buSzPts val="2200"/>
              <a:buFont typeface="Noto Sans Symbols"/>
              <a:buChar char="⮚"/>
            </a:pPr>
            <a:r>
              <a:rPr lang="en-IE" sz="2200">
                <a:solidFill>
                  <a:srgbClr val="454545"/>
                </a:solidFill>
                <a:latin typeface="Calibri"/>
                <a:ea typeface="Calibri"/>
                <a:cs typeface="Calibri"/>
                <a:sym typeface="Calibri"/>
              </a:rPr>
              <a:t>sexuell läggning</a:t>
            </a:r>
            <a:endParaRPr sz="2200">
              <a:solidFill>
                <a:srgbClr val="454545"/>
              </a:solidFill>
              <a:latin typeface="Calibri"/>
              <a:ea typeface="Calibri"/>
              <a:cs typeface="Calibri"/>
              <a:sym typeface="Calibri"/>
            </a:endParaRPr>
          </a:p>
          <a:p>
            <a:pPr indent="-203200" lvl="0" marL="704850" rtl="0" algn="l">
              <a:lnSpc>
                <a:spcPct val="90000"/>
              </a:lnSpc>
              <a:spcBef>
                <a:spcPts val="1000"/>
              </a:spcBef>
              <a:spcAft>
                <a:spcPts val="0"/>
              </a:spcAft>
              <a:buClr>
                <a:srgbClr val="E8A116"/>
              </a:buClr>
              <a:buSzPts val="2200"/>
              <a:buFont typeface="Noto Sans Symbols"/>
              <a:buNone/>
            </a:pPr>
            <a:r>
              <a:t/>
            </a:r>
            <a:endParaRPr sz="2200">
              <a:solidFill>
                <a:srgbClr val="454545"/>
              </a:solidFill>
              <a:latin typeface="Calibri"/>
              <a:ea typeface="Calibri"/>
              <a:cs typeface="Calibri"/>
              <a:sym typeface="Calibri"/>
            </a:endParaRPr>
          </a:p>
        </p:txBody>
      </p:sp>
      <p:sp>
        <p:nvSpPr>
          <p:cNvPr id="1051" name="Google Shape;1051;p19"/>
          <p:cNvSpPr txBox="1"/>
          <p:nvPr>
            <p:ph idx="2" type="body"/>
          </p:nvPr>
        </p:nvSpPr>
        <p:spPr>
          <a:xfrm>
            <a:off x="615502" y="761603"/>
            <a:ext cx="2785340"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a:t>
            </a:r>
            <a:r>
              <a:rPr b="1" lang="en-IE">
                <a:solidFill>
                  <a:srgbClr val="E8A116"/>
                </a:solidFill>
              </a:rPr>
              <a:t>Jämställdhet, Diversitet och Funktionsnedsättning</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052" name="Google Shape;1052;p19"/>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053" name="Google Shape;1053;p19"/>
          <p:cNvGrpSpPr/>
          <p:nvPr/>
        </p:nvGrpSpPr>
        <p:grpSpPr>
          <a:xfrm>
            <a:off x="2921897" y="4921208"/>
            <a:ext cx="885933" cy="845986"/>
            <a:chOff x="10407709" y="5371716"/>
            <a:chExt cx="1086136" cy="1037162"/>
          </a:xfrm>
        </p:grpSpPr>
        <p:sp>
          <p:nvSpPr>
            <p:cNvPr id="1054" name="Google Shape;1054;p19"/>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5" name="Google Shape;1055;p19"/>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56" name="Google Shape;1056;p19"/>
            <p:cNvGrpSpPr/>
            <p:nvPr/>
          </p:nvGrpSpPr>
          <p:grpSpPr>
            <a:xfrm>
              <a:off x="10407709" y="5371716"/>
              <a:ext cx="1086136" cy="1037162"/>
              <a:chOff x="10407709" y="5371716"/>
              <a:chExt cx="1086136" cy="1037162"/>
            </a:xfrm>
          </p:grpSpPr>
          <p:grpSp>
            <p:nvGrpSpPr>
              <p:cNvPr id="1057" name="Google Shape;1057;p19"/>
              <p:cNvGrpSpPr/>
              <p:nvPr/>
            </p:nvGrpSpPr>
            <p:grpSpPr>
              <a:xfrm>
                <a:off x="10407709" y="5371716"/>
                <a:ext cx="1086136" cy="1037162"/>
                <a:chOff x="10407709" y="5371716"/>
                <a:chExt cx="1086136" cy="1037162"/>
              </a:xfrm>
            </p:grpSpPr>
            <p:sp>
              <p:nvSpPr>
                <p:cNvPr id="1058" name="Google Shape;1058;p19"/>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9" name="Google Shape;1059;p19"/>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0" name="Google Shape;1060;p19"/>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61" name="Google Shape;1061;p19"/>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20"/>
          <p:cNvSpPr txBox="1"/>
          <p:nvPr>
            <p:ph idx="1" type="body"/>
          </p:nvPr>
        </p:nvSpPr>
        <p:spPr>
          <a:xfrm>
            <a:off x="3395521" y="336884"/>
            <a:ext cx="8382821" cy="5134019"/>
          </a:xfrm>
          <a:prstGeom prst="rect">
            <a:avLst/>
          </a:prstGeom>
          <a:noFill/>
          <a:ln>
            <a:noFill/>
          </a:ln>
        </p:spPr>
        <p:txBody>
          <a:bodyPr anchorCtr="0" anchor="t" bIns="45700" lIns="91425" spcFirstLastPara="1" rIns="91425" wrap="square" tIns="45700">
            <a:noAutofit/>
          </a:bodyPr>
          <a:lstStyle/>
          <a:p>
            <a:pPr indent="-363538" lvl="0" marL="363538" rtl="0" algn="l">
              <a:lnSpc>
                <a:spcPct val="112727"/>
              </a:lnSpc>
              <a:spcBef>
                <a:spcPts val="0"/>
              </a:spcBef>
              <a:spcAft>
                <a:spcPts val="0"/>
              </a:spcAft>
              <a:buClr>
                <a:srgbClr val="E8A116"/>
              </a:buClr>
              <a:buSzPts val="2200"/>
              <a:buFont typeface="Arial"/>
              <a:buChar char="•"/>
            </a:pPr>
            <a:r>
              <a:rPr b="1" lang="en-IE" sz="2100">
                <a:solidFill>
                  <a:srgbClr val="454545"/>
                </a:solidFill>
                <a:latin typeface="Calibri"/>
                <a:ea typeface="Calibri"/>
                <a:cs typeface="Calibri"/>
                <a:sym typeface="Calibri"/>
              </a:rPr>
              <a:t>Funktionsnedsättningar: </a:t>
            </a:r>
            <a:r>
              <a:rPr lang="en-IE" sz="2100">
                <a:solidFill>
                  <a:srgbClr val="454545"/>
                </a:solidFill>
                <a:latin typeface="Calibri"/>
                <a:ea typeface="Calibri"/>
                <a:cs typeface="Calibri"/>
                <a:sym typeface="Calibri"/>
              </a:rPr>
              <a:t>Personer med funktionsnedsättningar inkluderar de som har långvariga fysiska, mentala, intellektuella eller sensoriska begränsningar som i interaktion med olika hinder kan hindra deras fulla och effektiva deltagande i samhället på lika villkor som andra</a:t>
            </a:r>
            <a:endParaRPr sz="2100"/>
          </a:p>
          <a:p>
            <a:pPr indent="-427038" lvl="0" marL="722313" rtl="0" algn="l">
              <a:lnSpc>
                <a:spcPct val="112727"/>
              </a:lnSpc>
              <a:spcBef>
                <a:spcPts val="0"/>
              </a:spcBef>
              <a:spcAft>
                <a:spcPts val="0"/>
              </a:spcAft>
              <a:buClr>
                <a:srgbClr val="E8A116"/>
              </a:buClr>
              <a:buSzPts val="2200"/>
              <a:buFont typeface="Noto Sans Symbols"/>
              <a:buChar char="⮚"/>
            </a:pPr>
            <a:r>
              <a:rPr lang="en-IE" sz="1900">
                <a:solidFill>
                  <a:srgbClr val="454545"/>
                </a:solidFill>
                <a:latin typeface="Calibri"/>
                <a:ea typeface="Calibri"/>
                <a:cs typeface="Calibri"/>
                <a:sym typeface="Calibri"/>
              </a:rPr>
              <a:t>Diskriminering på grund av 'funktionsnedsättning' inträffar när det sker mindre fördelaktig behandling av en person jämfört med en annan person eftersom den ena har en funktionsnedsättning och den andra inte har det, eller den andra har en annan funktionsnedsättning.</a:t>
            </a:r>
            <a:endParaRPr/>
          </a:p>
          <a:p>
            <a:pPr indent="-427038" lvl="0" marL="722313" rtl="0" algn="l">
              <a:lnSpc>
                <a:spcPct val="112727"/>
              </a:lnSpc>
              <a:spcBef>
                <a:spcPts val="0"/>
              </a:spcBef>
              <a:spcAft>
                <a:spcPts val="0"/>
              </a:spcAft>
              <a:buClr>
                <a:srgbClr val="E8A116"/>
              </a:buClr>
              <a:buSzPts val="2200"/>
              <a:buFont typeface="Noto Sans Symbols"/>
              <a:buChar char="⮚"/>
            </a:pPr>
            <a:r>
              <a:rPr lang="en-IE" sz="1900">
                <a:solidFill>
                  <a:srgbClr val="454545"/>
                </a:solidFill>
                <a:latin typeface="Calibri"/>
                <a:ea typeface="Calibri"/>
                <a:cs typeface="Calibri"/>
                <a:sym typeface="Calibri"/>
              </a:rPr>
              <a:t>1 av 4 europeiska vuxna har någon form av funktionsnedsättning</a:t>
            </a:r>
            <a:endParaRPr/>
          </a:p>
          <a:p>
            <a:pPr indent="-427038" lvl="0" marL="722313" rtl="0" algn="l">
              <a:lnSpc>
                <a:spcPct val="112727"/>
              </a:lnSpc>
              <a:spcBef>
                <a:spcPts val="0"/>
              </a:spcBef>
              <a:spcAft>
                <a:spcPts val="0"/>
              </a:spcAft>
              <a:buClr>
                <a:srgbClr val="E8A116"/>
              </a:buClr>
              <a:buSzPts val="2200"/>
              <a:buFont typeface="Noto Sans Symbols"/>
              <a:buChar char="⮚"/>
            </a:pPr>
            <a:r>
              <a:rPr lang="en-IE" sz="1900">
                <a:solidFill>
                  <a:srgbClr val="454545"/>
                </a:solidFill>
                <a:latin typeface="Calibri"/>
                <a:ea typeface="Calibri"/>
                <a:cs typeface="Calibri"/>
                <a:sym typeface="Calibri"/>
              </a:rPr>
              <a:t>Personer med funktionsnedsättningar har 50% högre risk att vara i fattigdom eller social utestängning</a:t>
            </a:r>
            <a:endParaRPr/>
          </a:p>
          <a:p>
            <a:pPr indent="-427038" lvl="0" marL="722313" rtl="0" algn="l">
              <a:lnSpc>
                <a:spcPct val="112727"/>
              </a:lnSpc>
              <a:spcBef>
                <a:spcPts val="0"/>
              </a:spcBef>
              <a:spcAft>
                <a:spcPts val="0"/>
              </a:spcAft>
              <a:buClr>
                <a:srgbClr val="E8A116"/>
              </a:buClr>
              <a:buSzPts val="2200"/>
              <a:buFont typeface="Noto Sans Symbols"/>
              <a:buChar char="⮚"/>
            </a:pPr>
            <a:r>
              <a:rPr lang="en-IE" sz="1900">
                <a:solidFill>
                  <a:srgbClr val="454545"/>
                </a:solidFill>
                <a:latin typeface="Calibri"/>
                <a:ea typeface="Calibri"/>
                <a:cs typeface="Calibri"/>
                <a:sym typeface="Calibri"/>
              </a:rPr>
              <a:t>16% av den globala befolkningen - upplever för närvarande betydande funktionsnedsättning.</a:t>
            </a:r>
            <a:endParaRPr/>
          </a:p>
          <a:p>
            <a:pPr indent="-427038" lvl="0" marL="722313" rtl="0" algn="l">
              <a:lnSpc>
                <a:spcPct val="112727"/>
              </a:lnSpc>
              <a:spcBef>
                <a:spcPts val="0"/>
              </a:spcBef>
              <a:spcAft>
                <a:spcPts val="0"/>
              </a:spcAft>
              <a:buClr>
                <a:srgbClr val="E8A116"/>
              </a:buClr>
              <a:buSzPts val="2200"/>
              <a:buFont typeface="Noto Sans Symbols"/>
              <a:buChar char="⮚"/>
            </a:pPr>
            <a:r>
              <a:rPr lang="en-IE" sz="1900">
                <a:solidFill>
                  <a:srgbClr val="454545"/>
                </a:solidFill>
                <a:latin typeface="Calibri"/>
                <a:ea typeface="Calibri"/>
                <a:cs typeface="Calibri"/>
                <a:sym typeface="Calibri"/>
              </a:rPr>
              <a:t>Funktionsnedsättning inkluderar depression, epilepsi, klaustrofobi och agorafobi, alkoholism, ansiktsskador, ADHD, HIV-infektion, diabetes och dyslexi.</a:t>
            </a:r>
            <a:endParaRPr/>
          </a:p>
          <a:p>
            <a:pPr indent="-223838" lvl="0" marL="363538" rtl="0" algn="l">
              <a:lnSpc>
                <a:spcPct val="112727"/>
              </a:lnSpc>
              <a:spcBef>
                <a:spcPts val="0"/>
              </a:spcBef>
              <a:spcAft>
                <a:spcPts val="0"/>
              </a:spcAft>
              <a:buClr>
                <a:srgbClr val="E8A116"/>
              </a:buClr>
              <a:buSzPts val="2200"/>
              <a:buFont typeface="Arial"/>
              <a:buNone/>
            </a:pPr>
            <a:r>
              <a:t/>
            </a:r>
            <a:endParaRPr sz="2200">
              <a:solidFill>
                <a:srgbClr val="454545"/>
              </a:solidFill>
              <a:latin typeface="Calibri"/>
              <a:ea typeface="Calibri"/>
              <a:cs typeface="Calibri"/>
              <a:sym typeface="Calibri"/>
            </a:endParaRPr>
          </a:p>
        </p:txBody>
      </p:sp>
      <p:sp>
        <p:nvSpPr>
          <p:cNvPr id="1067" name="Google Shape;1067;p20"/>
          <p:cNvSpPr txBox="1"/>
          <p:nvPr>
            <p:ph idx="2" type="body"/>
          </p:nvPr>
        </p:nvSpPr>
        <p:spPr>
          <a:xfrm>
            <a:off x="615501" y="761603"/>
            <a:ext cx="2785339"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2.3 </a:t>
            </a:r>
            <a:r>
              <a:rPr b="1" lang="en-IE">
                <a:solidFill>
                  <a:srgbClr val="E8A116"/>
                </a:solidFill>
              </a:rPr>
              <a:t>Jämställdhet, Diversitet och Funktionsnedsättning</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068" name="Google Shape;1068;p20"/>
          <p:cNvCxnSpPr/>
          <p:nvPr/>
        </p:nvCxnSpPr>
        <p:spPr>
          <a:xfrm>
            <a:off x="3364864" y="336884"/>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069" name="Google Shape;1069;p20"/>
          <p:cNvGrpSpPr/>
          <p:nvPr/>
        </p:nvGrpSpPr>
        <p:grpSpPr>
          <a:xfrm>
            <a:off x="2921897" y="4921208"/>
            <a:ext cx="885933" cy="845986"/>
            <a:chOff x="10407709" y="5371716"/>
            <a:chExt cx="1086136" cy="1037162"/>
          </a:xfrm>
        </p:grpSpPr>
        <p:sp>
          <p:nvSpPr>
            <p:cNvPr id="1070" name="Google Shape;1070;p20"/>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1" name="Google Shape;1071;p20"/>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72" name="Google Shape;1072;p20"/>
            <p:cNvGrpSpPr/>
            <p:nvPr/>
          </p:nvGrpSpPr>
          <p:grpSpPr>
            <a:xfrm>
              <a:off x="10407709" y="5371716"/>
              <a:ext cx="1086136" cy="1037162"/>
              <a:chOff x="10407709" y="5371716"/>
              <a:chExt cx="1086136" cy="1037162"/>
            </a:xfrm>
          </p:grpSpPr>
          <p:grpSp>
            <p:nvGrpSpPr>
              <p:cNvPr id="1073" name="Google Shape;1073;p20"/>
              <p:cNvGrpSpPr/>
              <p:nvPr/>
            </p:nvGrpSpPr>
            <p:grpSpPr>
              <a:xfrm>
                <a:off x="10407709" y="5371716"/>
                <a:ext cx="1086136" cy="1037162"/>
                <a:chOff x="10407709" y="5371716"/>
                <a:chExt cx="1086136" cy="1037162"/>
              </a:xfrm>
            </p:grpSpPr>
            <p:sp>
              <p:nvSpPr>
                <p:cNvPr id="1074" name="Google Shape;1074;p20"/>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5" name="Google Shape;1075;p20"/>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76" name="Google Shape;1076;p20"/>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77" name="Google Shape;1077;p20"/>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3"/>
          <p:cNvSpPr txBox="1"/>
          <p:nvPr>
            <p:ph idx="1" type="body"/>
          </p:nvPr>
        </p:nvSpPr>
        <p:spPr>
          <a:xfrm>
            <a:off x="5862882" y="1337990"/>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01</a:t>
            </a:r>
            <a:endParaRPr/>
          </a:p>
        </p:txBody>
      </p:sp>
      <p:sp>
        <p:nvSpPr>
          <p:cNvPr id="816" name="Google Shape;816;p3"/>
          <p:cNvSpPr txBox="1"/>
          <p:nvPr>
            <p:ph idx="2" type="body"/>
          </p:nvPr>
        </p:nvSpPr>
        <p:spPr>
          <a:xfrm>
            <a:off x="6769619" y="1337990"/>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Vilka utbildar du?</a:t>
            </a:r>
            <a:endParaRPr/>
          </a:p>
        </p:txBody>
      </p:sp>
      <p:sp>
        <p:nvSpPr>
          <p:cNvPr id="817" name="Google Shape;817;p3"/>
          <p:cNvSpPr txBox="1"/>
          <p:nvPr>
            <p:ph idx="4" type="body"/>
          </p:nvPr>
        </p:nvSpPr>
        <p:spPr>
          <a:xfrm>
            <a:off x="5884585" y="2252978"/>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02</a:t>
            </a:r>
            <a:endParaRPr/>
          </a:p>
        </p:txBody>
      </p:sp>
      <p:sp>
        <p:nvSpPr>
          <p:cNvPr id="818" name="Google Shape;818;p3"/>
          <p:cNvSpPr txBox="1"/>
          <p:nvPr>
            <p:ph idx="5" type="body"/>
          </p:nvPr>
        </p:nvSpPr>
        <p:spPr>
          <a:xfrm>
            <a:off x="6791322" y="2252978"/>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Utbildningsbehov</a:t>
            </a:r>
            <a:endParaRPr/>
          </a:p>
        </p:txBody>
      </p:sp>
      <p:sp>
        <p:nvSpPr>
          <p:cNvPr id="819" name="Google Shape;819;p3"/>
          <p:cNvSpPr txBox="1"/>
          <p:nvPr>
            <p:ph idx="6" type="body"/>
          </p:nvPr>
        </p:nvSpPr>
        <p:spPr>
          <a:xfrm>
            <a:off x="5891164" y="316796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None/>
            </a:pPr>
            <a:r>
              <a:rPr lang="en-IE"/>
              <a:t>03</a:t>
            </a:r>
            <a:endParaRPr/>
          </a:p>
        </p:txBody>
      </p:sp>
      <p:sp>
        <p:nvSpPr>
          <p:cNvPr id="820" name="Google Shape;820;p3"/>
          <p:cNvSpPr txBox="1"/>
          <p:nvPr>
            <p:ph idx="7" type="body"/>
          </p:nvPr>
        </p:nvSpPr>
        <p:spPr>
          <a:xfrm>
            <a:off x="6797901" y="3167965"/>
            <a:ext cx="4465067"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24242"/>
              </a:buClr>
              <a:buSzPts val="2200"/>
              <a:buNone/>
            </a:pPr>
            <a:r>
              <a:rPr lang="en-IE"/>
              <a:t>Utbildningsdesign &amp; -leverans</a:t>
            </a:r>
            <a:endParaRPr/>
          </a:p>
        </p:txBody>
      </p:sp>
      <p:sp>
        <p:nvSpPr>
          <p:cNvPr id="821" name="Google Shape;821;p3"/>
          <p:cNvSpPr txBox="1"/>
          <p:nvPr>
            <p:ph idx="8" type="body"/>
          </p:nvPr>
        </p:nvSpPr>
        <p:spPr>
          <a:xfrm>
            <a:off x="849241" y="383586"/>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CONTENTS</a:t>
            </a:r>
            <a:endParaRPr/>
          </a:p>
        </p:txBody>
      </p:sp>
      <p:pic>
        <p:nvPicPr>
          <p:cNvPr descr="Logo&#10;&#10;Description automatically generated with medium confidence" id="822" name="Google Shape;822;p3"/>
          <p:cNvPicPr preferRelativeResize="0"/>
          <p:nvPr/>
        </p:nvPicPr>
        <p:blipFill rotWithShape="1">
          <a:blip r:embed="rId3">
            <a:alphaModFix/>
          </a:blip>
          <a:srcRect b="14013" l="36846" r="0" t="0"/>
          <a:stretch/>
        </p:blipFill>
        <p:spPr>
          <a:xfrm>
            <a:off x="10034215" y="4997936"/>
            <a:ext cx="1465061" cy="1860063"/>
          </a:xfrm>
          <a:prstGeom prst="rect">
            <a:avLst/>
          </a:prstGeom>
          <a:noFill/>
          <a:ln>
            <a:noFill/>
          </a:ln>
        </p:spPr>
      </p:pic>
      <p:sp>
        <p:nvSpPr>
          <p:cNvPr id="823" name="Google Shape;823;p3"/>
          <p:cNvSpPr txBox="1"/>
          <p:nvPr/>
        </p:nvSpPr>
        <p:spPr>
          <a:xfrm>
            <a:off x="929031" y="2046506"/>
            <a:ext cx="3957293" cy="3086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000"/>
              <a:buFont typeface="Arial"/>
              <a:buNone/>
            </a:pPr>
            <a:r>
              <a:rPr b="1" i="0" lang="en-IE" sz="4000" u="none" cap="none" strike="noStrike">
                <a:solidFill>
                  <a:schemeClr val="lt1"/>
                </a:solidFill>
                <a:latin typeface="Calibri"/>
                <a:ea typeface="Calibri"/>
                <a:cs typeface="Calibri"/>
                <a:sym typeface="Calibri"/>
              </a:rPr>
              <a:t>Utbildarens handledningsbok</a:t>
            </a:r>
            <a:endParaRPr b="0" i="0" sz="1400" u="none" cap="none" strike="noStrike">
              <a:solidFill>
                <a:srgbClr val="000000"/>
              </a:solidFill>
              <a:latin typeface="Arial"/>
              <a:ea typeface="Arial"/>
              <a:cs typeface="Arial"/>
              <a:sym typeface="Arial"/>
            </a:endParaRPr>
          </a:p>
          <a:p>
            <a:pPr indent="0" lvl="0" marL="0" marR="0" rtl="0" algn="l">
              <a:lnSpc>
                <a:spcPct val="75000"/>
              </a:lnSpc>
              <a:spcBef>
                <a:spcPts val="0"/>
              </a:spcBef>
              <a:spcAft>
                <a:spcPts val="0"/>
              </a:spcAft>
              <a:buClr>
                <a:schemeClr val="lt1"/>
              </a:buClr>
              <a:buSzPts val="4000"/>
              <a:buFont typeface="Arial"/>
              <a:buNone/>
            </a:pPr>
            <a:r>
              <a:t/>
            </a:r>
            <a:endParaRPr b="1" i="0" sz="4000" u="none" cap="none" strike="noStrike">
              <a:solidFill>
                <a:schemeClr val="lt1"/>
              </a:solidFill>
              <a:latin typeface="Calibri"/>
              <a:ea typeface="Calibri"/>
              <a:cs typeface="Calibri"/>
              <a:sym typeface="Calibri"/>
            </a:endParaRPr>
          </a:p>
          <a:p>
            <a:pPr indent="0" lvl="0" marL="0" marR="0" rtl="0" algn="l">
              <a:lnSpc>
                <a:spcPct val="102352"/>
              </a:lnSpc>
              <a:spcBef>
                <a:spcPts val="1000"/>
              </a:spcBef>
              <a:spcAft>
                <a:spcPts val="0"/>
              </a:spcAft>
              <a:buClr>
                <a:schemeClr val="lt1"/>
              </a:buClr>
              <a:buSzPts val="3400"/>
              <a:buFont typeface="Arial"/>
              <a:buNone/>
            </a:pPr>
            <a:r>
              <a:rPr b="0" i="0" lang="en-IE" sz="3400" u="none" cap="none" strike="noStrike">
                <a:solidFill>
                  <a:schemeClr val="lt1"/>
                </a:solidFill>
                <a:latin typeface="Calibri"/>
                <a:ea typeface="Calibri"/>
                <a:cs typeface="Calibri"/>
                <a:sym typeface="Calibri"/>
              </a:rPr>
              <a:t>Utbildning av sårbara vuxna inom samhällsbaserad stadsjordbruk</a:t>
            </a:r>
            <a:endParaRPr b="0" i="0" sz="1400" u="none" cap="none" strike="noStrike">
              <a:solidFill>
                <a:srgbClr val="000000"/>
              </a:solidFill>
              <a:latin typeface="Arial"/>
              <a:ea typeface="Arial"/>
              <a:cs typeface="Arial"/>
              <a:sym typeface="Arial"/>
            </a:endParaRPr>
          </a:p>
        </p:txBody>
      </p:sp>
      <p:sp>
        <p:nvSpPr>
          <p:cNvPr id="824" name="Google Shape;824;p3"/>
          <p:cNvSpPr txBox="1"/>
          <p:nvPr/>
        </p:nvSpPr>
        <p:spPr>
          <a:xfrm>
            <a:off x="5891164" y="4082951"/>
            <a:ext cx="700387" cy="68951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825" name="Google Shape;825;p3"/>
          <p:cNvSpPr txBox="1"/>
          <p:nvPr/>
        </p:nvSpPr>
        <p:spPr>
          <a:xfrm>
            <a:off x="6797901" y="4082951"/>
            <a:ext cx="4465067" cy="689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b="0" i="0" lang="en-IE" sz="2200" u="none" cap="none" strike="noStrike">
                <a:solidFill>
                  <a:srgbClr val="424242"/>
                </a:solidFill>
                <a:latin typeface="Calibri"/>
                <a:ea typeface="Calibri"/>
                <a:cs typeface="Calibri"/>
                <a:sym typeface="Calibri"/>
              </a:rPr>
              <a:t>Utbildningsdesign, -leverans &amp; -utvärdering</a:t>
            </a:r>
            <a:endParaRPr b="0" i="0" sz="1400" u="none" cap="none" strike="noStrike">
              <a:solidFill>
                <a:srgbClr val="000000"/>
              </a:solidFill>
              <a:latin typeface="Arial"/>
              <a:ea typeface="Arial"/>
              <a:cs typeface="Arial"/>
              <a:sym typeface="Arial"/>
            </a:endParaRPr>
          </a:p>
        </p:txBody>
      </p:sp>
      <p:cxnSp>
        <p:nvCxnSpPr>
          <p:cNvPr id="826" name="Google Shape;826;p3"/>
          <p:cNvCxnSpPr/>
          <p:nvPr/>
        </p:nvCxnSpPr>
        <p:spPr>
          <a:xfrm>
            <a:off x="5655212" y="4814470"/>
            <a:ext cx="5796000" cy="0"/>
          </a:xfrm>
          <a:prstGeom prst="straightConnector1">
            <a:avLst/>
          </a:prstGeom>
          <a:noFill/>
          <a:ln cap="flat" cmpd="sng" w="28575">
            <a:solidFill>
              <a:srgbClr val="D89F11"/>
            </a:solidFill>
            <a:prstDash val="solid"/>
            <a:miter lim="800000"/>
            <a:headEnd len="sm" w="sm" type="none"/>
            <a:tailEnd len="sm" w="sm" type="none"/>
          </a:ln>
        </p:spPr>
      </p:cxnSp>
      <p:sp>
        <p:nvSpPr>
          <p:cNvPr id="827" name="Google Shape;827;p3"/>
          <p:cNvSpPr txBox="1"/>
          <p:nvPr/>
        </p:nvSpPr>
        <p:spPr>
          <a:xfrm>
            <a:off x="5891164" y="4858186"/>
            <a:ext cx="700500" cy="6894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200"/>
              <a:buFont typeface="Arial"/>
              <a:buNone/>
            </a:pPr>
            <a:r>
              <a:rPr b="1" lang="en-IE" sz="3200">
                <a:solidFill>
                  <a:srgbClr val="FFFFFF"/>
                </a:solidFill>
                <a:latin typeface="Calibri"/>
                <a:ea typeface="Calibri"/>
                <a:cs typeface="Calibri"/>
                <a:sym typeface="Calibri"/>
              </a:rPr>
              <a:t>05</a:t>
            </a:r>
            <a:endParaRPr b="1" sz="3200">
              <a:solidFill>
                <a:srgbClr val="FFFFFF"/>
              </a:solidFill>
              <a:latin typeface="Calibri"/>
              <a:ea typeface="Calibri"/>
              <a:cs typeface="Calibri"/>
              <a:sym typeface="Calibri"/>
            </a:endParaRPr>
          </a:p>
        </p:txBody>
      </p:sp>
      <p:sp>
        <p:nvSpPr>
          <p:cNvPr id="828" name="Google Shape;828;p3"/>
          <p:cNvSpPr txBox="1"/>
          <p:nvPr/>
        </p:nvSpPr>
        <p:spPr>
          <a:xfrm>
            <a:off x="6797901" y="4858186"/>
            <a:ext cx="4465200" cy="689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24242"/>
              </a:buClr>
              <a:buSzPts val="2200"/>
              <a:buFont typeface="Arial"/>
              <a:buNone/>
            </a:pPr>
            <a:r>
              <a:rPr lang="en-IE" sz="2200">
                <a:solidFill>
                  <a:srgbClr val="424242"/>
                </a:solidFill>
                <a:latin typeface="Calibri"/>
                <a:ea typeface="Calibri"/>
                <a:cs typeface="Calibri"/>
                <a:sym typeface="Calibri"/>
              </a:rPr>
              <a:t>Certifi</a:t>
            </a:r>
            <a:r>
              <a:rPr lang="en-IE" sz="2200">
                <a:solidFill>
                  <a:srgbClr val="424242"/>
                </a:solidFill>
                <a:latin typeface="Calibri"/>
                <a:ea typeface="Calibri"/>
                <a:cs typeface="Calibri"/>
                <a:sym typeface="Calibri"/>
              </a:rPr>
              <a:t>ering</a:t>
            </a:r>
            <a:endParaRPr sz="2200">
              <a:solidFill>
                <a:srgbClr val="424242"/>
              </a:solidFill>
              <a:latin typeface="Calibri"/>
              <a:ea typeface="Calibri"/>
              <a:cs typeface="Calibri"/>
              <a:sym typeface="Calibri"/>
            </a:endParaRPr>
          </a:p>
        </p:txBody>
      </p:sp>
      <p:sp>
        <p:nvSpPr>
          <p:cNvPr id="829" name="Google Shape;829;p3"/>
          <p:cNvSpPr txBox="1"/>
          <p:nvPr/>
        </p:nvSpPr>
        <p:spPr>
          <a:xfrm>
            <a:off x="308524" y="6224937"/>
            <a:ext cx="9725700" cy="83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IE" sz="1100">
                <a:solidFill>
                  <a:srgbClr val="086D6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This work is licensed under a Creative Commons Attribution-Non-Commercial 4.0 International License, within the framework of the EU project NATURE 2021-1-FR01-KA220-ADU-000033584.</a:t>
            </a:r>
            <a:endParaRPr sz="1100">
              <a:solidFill>
                <a:srgbClr val="086D6E"/>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pic>
        <p:nvPicPr>
          <p:cNvPr id="1082" name="Google Shape;1082;p21"/>
          <p:cNvPicPr preferRelativeResize="0"/>
          <p:nvPr/>
        </p:nvPicPr>
        <p:blipFill rotWithShape="1">
          <a:blip r:embed="rId3">
            <a:alphaModFix/>
          </a:blip>
          <a:srcRect b="7686" l="0" r="0" t="7688"/>
          <a:stretch/>
        </p:blipFill>
        <p:spPr>
          <a:xfrm>
            <a:off x="0" y="0"/>
            <a:ext cx="12192000" cy="6859981"/>
          </a:xfrm>
          <a:prstGeom prst="rect">
            <a:avLst/>
          </a:prstGeom>
          <a:noFill/>
          <a:ln>
            <a:noFill/>
          </a:ln>
        </p:spPr>
      </p:pic>
      <p:sp>
        <p:nvSpPr>
          <p:cNvPr id="1083" name="Google Shape;1083;p21"/>
          <p:cNvSpPr/>
          <p:nvPr/>
        </p:nvSpPr>
        <p:spPr>
          <a:xfrm>
            <a:off x="511444" y="453836"/>
            <a:ext cx="6359711" cy="5491239"/>
          </a:xfrm>
          <a:custGeom>
            <a:rect b="b" l="l" r="r" t="t"/>
            <a:pathLst>
              <a:path extrusionOk="0" h="1059839" w="118041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4" name="Google Shape;1084;p21"/>
          <p:cNvSpPr txBox="1"/>
          <p:nvPr>
            <p:ph idx="1" type="body"/>
          </p:nvPr>
        </p:nvSpPr>
        <p:spPr>
          <a:xfrm>
            <a:off x="798382" y="2533338"/>
            <a:ext cx="5297618" cy="3575830"/>
          </a:xfrm>
          <a:prstGeom prst="rect">
            <a:avLst/>
          </a:prstGeom>
          <a:noFill/>
          <a:ln>
            <a:noFill/>
          </a:ln>
        </p:spPr>
        <p:txBody>
          <a:bodyPr anchorCtr="0" anchor="t" bIns="45700" lIns="91425" spcFirstLastPara="1" rIns="91425" wrap="square" tIns="45700">
            <a:noAutofit/>
          </a:bodyPr>
          <a:lstStyle/>
          <a:p>
            <a:pPr indent="-14288" lvl="0" marL="14288" rtl="0" algn="l">
              <a:lnSpc>
                <a:spcPct val="90000"/>
              </a:lnSpc>
              <a:spcBef>
                <a:spcPts val="0"/>
              </a:spcBef>
              <a:spcAft>
                <a:spcPts val="0"/>
              </a:spcAft>
              <a:buClr>
                <a:srgbClr val="296B5F"/>
              </a:buClr>
              <a:buSzPts val="3200"/>
              <a:buNone/>
            </a:pPr>
            <a:r>
              <a:rPr b="1" lang="en-IE" sz="3200">
                <a:solidFill>
                  <a:srgbClr val="296B5F"/>
                </a:solidFill>
              </a:rPr>
              <a:t>Implicit bias</a:t>
            </a:r>
            <a:r>
              <a:rPr lang="en-IE" sz="3200">
                <a:solidFill>
                  <a:srgbClr val="296B5F"/>
                </a:solidFill>
              </a:rPr>
              <a:t>.. </a:t>
            </a:r>
            <a:endParaRPr/>
          </a:p>
          <a:p>
            <a:pPr indent="-14288" lvl="0" marL="14288" rtl="0" algn="l">
              <a:lnSpc>
                <a:spcPct val="90000"/>
              </a:lnSpc>
              <a:spcBef>
                <a:spcPts val="1000"/>
              </a:spcBef>
              <a:spcAft>
                <a:spcPts val="0"/>
              </a:spcAft>
              <a:buClr>
                <a:srgbClr val="086575"/>
              </a:buClr>
              <a:buSzPts val="2600"/>
              <a:buNone/>
            </a:pPr>
            <a:r>
              <a:t/>
            </a:r>
            <a:endParaRPr sz="2600">
              <a:solidFill>
                <a:srgbClr val="424242"/>
              </a:solidFill>
            </a:endParaRPr>
          </a:p>
          <a:p>
            <a:pPr indent="-14288" lvl="0" marL="14288" rtl="0" algn="l">
              <a:lnSpc>
                <a:spcPct val="90000"/>
              </a:lnSpc>
              <a:spcBef>
                <a:spcPts val="1000"/>
              </a:spcBef>
              <a:spcAft>
                <a:spcPts val="0"/>
              </a:spcAft>
              <a:buClr>
                <a:srgbClr val="424242"/>
              </a:buClr>
              <a:buSzPts val="2600"/>
              <a:buNone/>
            </a:pPr>
            <a:r>
              <a:rPr lang="en-IE" sz="2600">
                <a:solidFill>
                  <a:srgbClr val="424242"/>
                </a:solidFill>
              </a:rPr>
              <a:t>Försök att inte </a:t>
            </a:r>
            <a:r>
              <a:rPr lang="en-IE" sz="2600" u="sng">
                <a:solidFill>
                  <a:srgbClr val="424242"/>
                </a:solidFill>
              </a:rPr>
              <a:t>anta</a:t>
            </a:r>
            <a:r>
              <a:rPr lang="en-IE" sz="2600">
                <a:solidFill>
                  <a:srgbClr val="424242"/>
                </a:solidFill>
              </a:rPr>
              <a:t> någons berättelse, be dem att tala om sina erfarenheter och lyssna</a:t>
            </a:r>
            <a:endParaRPr/>
          </a:p>
        </p:txBody>
      </p:sp>
      <p:sp>
        <p:nvSpPr>
          <p:cNvPr id="1085" name="Google Shape;1085;p21"/>
          <p:cNvSpPr txBox="1"/>
          <p:nvPr>
            <p:ph idx="2" type="body"/>
          </p:nvPr>
        </p:nvSpPr>
        <p:spPr>
          <a:xfrm>
            <a:off x="2155371" y="1452344"/>
            <a:ext cx="9775371" cy="803654"/>
          </a:xfrm>
          <a:prstGeom prst="rect">
            <a:avLst/>
          </a:prstGeom>
          <a:solidFill>
            <a:srgbClr val="E8A116"/>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solidFill>
                  <a:schemeClr val="lt1"/>
                </a:solidFill>
              </a:rPr>
              <a:t>2.3 </a:t>
            </a:r>
            <a:r>
              <a:rPr b="1" lang="en-IE">
                <a:solidFill>
                  <a:schemeClr val="lt1"/>
                </a:solidFill>
              </a:rPr>
              <a:t>Jämställdhet, Diversitet och Funktionsnedsättning</a:t>
            </a:r>
            <a:endParaRPr b="1">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g2bf54869471_1_348"/>
          <p:cNvSpPr txBox="1"/>
          <p:nvPr>
            <p:ph idx="1" type="body"/>
          </p:nvPr>
        </p:nvSpPr>
        <p:spPr>
          <a:xfrm>
            <a:off x="798380" y="1481570"/>
            <a:ext cx="10595100" cy="45273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86575"/>
              </a:buClr>
              <a:buSzPts val="2400"/>
              <a:buNone/>
            </a:pPr>
            <a:r>
              <a:rPr b="1" lang="en-IE"/>
              <a:t>Cirkel av tillit</a:t>
            </a:r>
            <a:endParaRPr sz="2100">
              <a:solidFill>
                <a:srgbClr val="202124"/>
              </a:solidFill>
              <a:highlight>
                <a:srgbClr val="F8F9FA"/>
              </a:highlight>
              <a:latin typeface="Arial"/>
              <a:ea typeface="Arial"/>
              <a:cs typeface="Arial"/>
              <a:sym typeface="Arial"/>
            </a:endParaRPr>
          </a:p>
          <a:p>
            <a:pPr indent="-355600" lvl="0" marL="457200" rtl="0" algn="l">
              <a:lnSpc>
                <a:spcPct val="90000"/>
              </a:lnSpc>
              <a:spcBef>
                <a:spcPts val="0"/>
              </a:spcBef>
              <a:spcAft>
                <a:spcPts val="0"/>
              </a:spcAft>
              <a:buSzPts val="2000"/>
              <a:buChar char="●"/>
            </a:pPr>
            <a:r>
              <a:rPr lang="en-IE" sz="2000"/>
              <a:t>Skriv ner initialerna på sex till tio personer som du litar mest på och som inte är familjemedlemmar i en kolumn på vänster sida av ett tomt papper.</a:t>
            </a:r>
            <a:endParaRPr/>
          </a:p>
          <a:p>
            <a:pPr indent="-381000" lvl="0" marL="457200" marR="38100" rtl="0" algn="l">
              <a:lnSpc>
                <a:spcPct val="128571"/>
              </a:lnSpc>
              <a:spcBef>
                <a:spcPts val="0"/>
              </a:spcBef>
              <a:spcAft>
                <a:spcPts val="0"/>
              </a:spcAft>
              <a:buSzPts val="2400"/>
              <a:buChar char="•"/>
            </a:pPr>
            <a:r>
              <a:rPr lang="en-IE" sz="2000"/>
              <a:t>Sätt en bock bredvid de medlemmar i deras betrodda cirkel som liknar varandra på följande sätt.</a:t>
            </a:r>
            <a:endParaRPr sz="2100">
              <a:solidFill>
                <a:srgbClr val="202124"/>
              </a:solidFill>
              <a:highlight>
                <a:srgbClr val="F8F9FA"/>
              </a:highlight>
              <a:latin typeface="Arial"/>
              <a:ea typeface="Arial"/>
              <a:cs typeface="Arial"/>
              <a:sym typeface="Arial"/>
            </a:endParaRPr>
          </a:p>
          <a:p>
            <a:pPr indent="-355600" lvl="0" marL="457200" rtl="0" algn="l">
              <a:lnSpc>
                <a:spcPct val="90000"/>
              </a:lnSpc>
              <a:spcBef>
                <a:spcPts val="0"/>
              </a:spcBef>
              <a:spcAft>
                <a:spcPts val="0"/>
              </a:spcAft>
              <a:buClr>
                <a:srgbClr val="E8A116"/>
              </a:buClr>
              <a:buSzPts val="2000"/>
              <a:buChar char="•"/>
            </a:pPr>
            <a:r>
              <a:rPr b="1" lang="en-IE" sz="2000">
                <a:solidFill>
                  <a:srgbClr val="E8A116"/>
                </a:solidFill>
              </a:rPr>
              <a:t>Vem i dina grupper är...</a:t>
            </a:r>
            <a:endParaRPr sz="2100">
              <a:solidFill>
                <a:srgbClr val="202124"/>
              </a:solidFill>
              <a:highlight>
                <a:srgbClr val="F8F9FA"/>
              </a:highlight>
              <a:latin typeface="Arial"/>
              <a:ea typeface="Arial"/>
              <a:cs typeface="Arial"/>
              <a:sym typeface="Arial"/>
            </a:endParaRPr>
          </a:p>
          <a:p>
            <a:pPr indent="-457200" lvl="0" marL="457200" rtl="0" algn="l">
              <a:lnSpc>
                <a:spcPct val="90000"/>
              </a:lnSpc>
              <a:spcBef>
                <a:spcPts val="0"/>
              </a:spcBef>
              <a:spcAft>
                <a:spcPts val="0"/>
              </a:spcAft>
              <a:buSzPts val="2400"/>
              <a:buFont typeface="Calibri"/>
              <a:buAutoNum type="arabicPeriod"/>
            </a:pPr>
            <a:r>
              <a:rPr lang="en-IE"/>
              <a:t>Samma kön som du?</a:t>
            </a:r>
            <a:endParaRPr/>
          </a:p>
          <a:p>
            <a:pPr indent="-457200" lvl="0" marL="457200" rtl="0" algn="l">
              <a:lnSpc>
                <a:spcPct val="90000"/>
              </a:lnSpc>
              <a:spcBef>
                <a:spcPts val="0"/>
              </a:spcBef>
              <a:spcAft>
                <a:spcPts val="0"/>
              </a:spcAft>
              <a:buSzPts val="2400"/>
              <a:buFont typeface="Calibri"/>
              <a:buAutoNum type="arabicPeriod"/>
            </a:pPr>
            <a:r>
              <a:rPr lang="en-IE"/>
              <a:t>Samma nationalitet som du?</a:t>
            </a:r>
            <a:endParaRPr/>
          </a:p>
          <a:p>
            <a:pPr indent="-457200" lvl="0" marL="457200" rtl="0" algn="l">
              <a:lnSpc>
                <a:spcPct val="90000"/>
              </a:lnSpc>
              <a:spcBef>
                <a:spcPts val="0"/>
              </a:spcBef>
              <a:spcAft>
                <a:spcPts val="0"/>
              </a:spcAft>
              <a:buSzPts val="2400"/>
              <a:buFont typeface="Calibri"/>
              <a:buAutoNum type="arabicPeriod"/>
            </a:pPr>
            <a:r>
              <a:rPr lang="en-IE"/>
              <a:t>Talar du samma modersmål som du?</a:t>
            </a:r>
            <a:endParaRPr/>
          </a:p>
          <a:p>
            <a:pPr indent="-457200" lvl="0" marL="457200" rtl="0" algn="l">
              <a:lnSpc>
                <a:spcPct val="90000"/>
              </a:lnSpc>
              <a:spcBef>
                <a:spcPts val="0"/>
              </a:spcBef>
              <a:spcAft>
                <a:spcPts val="0"/>
              </a:spcAft>
              <a:buSzPts val="2400"/>
              <a:buFont typeface="Calibri"/>
              <a:buAutoNum type="arabicPeriod"/>
            </a:pPr>
            <a:r>
              <a:rPr lang="en-IE"/>
              <a:t>Pratar med samma accent som du?</a:t>
            </a:r>
            <a:endParaRPr/>
          </a:p>
          <a:p>
            <a:pPr indent="-457200" lvl="0" marL="457200" rtl="0" algn="l">
              <a:lnSpc>
                <a:spcPct val="90000"/>
              </a:lnSpc>
              <a:spcBef>
                <a:spcPts val="0"/>
              </a:spcBef>
              <a:spcAft>
                <a:spcPts val="0"/>
              </a:spcAft>
              <a:buSzPts val="2400"/>
              <a:buFont typeface="Calibri"/>
              <a:buAutoNum type="arabicPeriod"/>
            </a:pPr>
            <a:r>
              <a:rPr lang="en-IE"/>
              <a:t>Är du i samma ålder?</a:t>
            </a:r>
            <a:endParaRPr/>
          </a:p>
          <a:p>
            <a:pPr indent="-457200" lvl="0" marL="457200" rtl="0" algn="l">
              <a:lnSpc>
                <a:spcPct val="90000"/>
              </a:lnSpc>
              <a:spcBef>
                <a:spcPts val="0"/>
              </a:spcBef>
              <a:spcAft>
                <a:spcPts val="0"/>
              </a:spcAft>
              <a:buSzPts val="2400"/>
              <a:buFont typeface="Calibri"/>
              <a:buAutoNum type="arabicPeriod"/>
            </a:pPr>
            <a:r>
              <a:rPr lang="en-IE"/>
              <a:t>Kommer från samma ras/etnicitet som du?</a:t>
            </a:r>
            <a:endParaRPr/>
          </a:p>
          <a:p>
            <a:pPr indent="-457200" lvl="0" marL="457200" rtl="0" algn="l">
              <a:lnSpc>
                <a:spcPct val="90000"/>
              </a:lnSpc>
              <a:spcBef>
                <a:spcPts val="0"/>
              </a:spcBef>
              <a:spcAft>
                <a:spcPts val="0"/>
              </a:spcAft>
              <a:buSzPts val="2400"/>
              <a:buFont typeface="Calibri"/>
              <a:buAutoNum type="arabicPeriod"/>
            </a:pPr>
            <a:r>
              <a:rPr lang="en-IE"/>
              <a:t>Har du samma religiösa bakgrund som du?</a:t>
            </a:r>
            <a:endParaRPr/>
          </a:p>
          <a:p>
            <a:pPr indent="-457200" lvl="0" marL="457200" rtl="0" algn="l">
              <a:lnSpc>
                <a:spcPct val="90000"/>
              </a:lnSpc>
              <a:spcBef>
                <a:spcPts val="0"/>
              </a:spcBef>
              <a:spcAft>
                <a:spcPts val="0"/>
              </a:spcAft>
              <a:buSzPts val="2400"/>
              <a:buFont typeface="Calibri"/>
              <a:buAutoNum type="arabicPeriod"/>
            </a:pPr>
            <a:r>
              <a:rPr lang="en-IE"/>
              <a:t>Har du samma utbildningsnivå som du?</a:t>
            </a:r>
            <a:endParaRPr/>
          </a:p>
          <a:p>
            <a:pPr indent="-304800" lvl="0" marL="457200" rtl="0" algn="l">
              <a:lnSpc>
                <a:spcPct val="90000"/>
              </a:lnSpc>
              <a:spcBef>
                <a:spcPts val="0"/>
              </a:spcBef>
              <a:spcAft>
                <a:spcPts val="0"/>
              </a:spcAft>
              <a:buClr>
                <a:srgbClr val="086575"/>
              </a:buClr>
              <a:buSzPts val="2400"/>
              <a:buFont typeface="Calibri"/>
              <a:buNone/>
            </a:pPr>
            <a:r>
              <a:t/>
            </a:r>
            <a:endParaRPr/>
          </a:p>
          <a:p>
            <a:pPr indent="-304800" lvl="0" marL="457200" rtl="0" algn="l">
              <a:lnSpc>
                <a:spcPct val="90000"/>
              </a:lnSpc>
              <a:spcBef>
                <a:spcPts val="0"/>
              </a:spcBef>
              <a:spcAft>
                <a:spcPts val="0"/>
              </a:spcAft>
              <a:buClr>
                <a:srgbClr val="086575"/>
              </a:buClr>
              <a:buSzPts val="2400"/>
              <a:buFont typeface="Calibri"/>
              <a:buNone/>
            </a:pPr>
            <a:r>
              <a:t/>
            </a:r>
            <a:endParaRPr/>
          </a:p>
          <a:p>
            <a:pPr indent="-228600" lvl="0" marL="228600" rtl="0" algn="l">
              <a:lnSpc>
                <a:spcPct val="90000"/>
              </a:lnSpc>
              <a:spcBef>
                <a:spcPts val="1000"/>
              </a:spcBef>
              <a:spcAft>
                <a:spcPts val="0"/>
              </a:spcAft>
              <a:buClr>
                <a:srgbClr val="086575"/>
              </a:buClr>
              <a:buSzPts val="2400"/>
              <a:buNone/>
            </a:pPr>
            <a:r>
              <a:t/>
            </a:r>
            <a:endParaRPr/>
          </a:p>
        </p:txBody>
      </p:sp>
      <p:sp>
        <p:nvSpPr>
          <p:cNvPr id="1091" name="Google Shape;1091;g2bf54869471_1_348"/>
          <p:cNvSpPr txBox="1"/>
          <p:nvPr>
            <p:ph idx="2" type="body"/>
          </p:nvPr>
        </p:nvSpPr>
        <p:spPr>
          <a:xfrm>
            <a:off x="1283756" y="-99572"/>
            <a:ext cx="105951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86575"/>
              </a:buClr>
              <a:buSzPts val="3600"/>
              <a:buNone/>
            </a:pPr>
            <a:r>
              <a:rPr lang="en-IE"/>
              <a:t>AKTIVITET</a:t>
            </a:r>
            <a:endParaRPr/>
          </a:p>
          <a:p>
            <a:pPr indent="0" lvl="0" marL="0" rtl="0" algn="l">
              <a:lnSpc>
                <a:spcPct val="90000"/>
              </a:lnSpc>
              <a:spcBef>
                <a:spcPts val="1000"/>
              </a:spcBef>
              <a:spcAft>
                <a:spcPts val="0"/>
              </a:spcAft>
              <a:buClr>
                <a:srgbClr val="086575"/>
              </a:buClr>
              <a:buSzPts val="3600"/>
              <a:buNone/>
            </a:pPr>
            <a:r>
              <a:t/>
            </a:r>
            <a:endParaRPr/>
          </a:p>
        </p:txBody>
      </p:sp>
      <p:graphicFrame>
        <p:nvGraphicFramePr>
          <p:cNvPr id="1092" name="Google Shape;1092;g2bf54869471_1_348"/>
          <p:cNvGraphicFramePr/>
          <p:nvPr/>
        </p:nvGraphicFramePr>
        <p:xfrm>
          <a:off x="8449107" y="3231273"/>
          <a:ext cx="3000000" cy="3000000"/>
        </p:xfrm>
        <a:graphic>
          <a:graphicData uri="http://schemas.openxmlformats.org/drawingml/2006/table">
            <a:tbl>
              <a:tblPr bandRow="1" firstRow="1">
                <a:noFill/>
                <a:tableStyleId>{B3598432-2C2D-4C01-8FFA-2A6F27DDA0CC}</a:tableStyleId>
              </a:tblPr>
              <a:tblGrid>
                <a:gridCol w="876750"/>
                <a:gridCol w="563625"/>
                <a:gridCol w="513525"/>
                <a:gridCol w="548250"/>
              </a:tblGrid>
              <a:tr h="368175">
                <a:tc>
                  <a:txBody>
                    <a:bodyPr/>
                    <a:lstStyle/>
                    <a:p>
                      <a:pPr indent="0" lvl="0" marL="0" marR="0" rtl="0" algn="l">
                        <a:spcBef>
                          <a:spcPts val="0"/>
                        </a:spcBef>
                        <a:spcAft>
                          <a:spcPts val="0"/>
                        </a:spcAft>
                        <a:buNone/>
                      </a:pPr>
                      <a:r>
                        <a:rPr lang="en-IE" sz="1800" u="none" cap="none" strike="noStrike"/>
                        <a:t>Initials</a:t>
                      </a:r>
                      <a:endParaRPr/>
                    </a:p>
                  </a:txBody>
                  <a:tcPr marT="45725" marB="45725" marR="91450" marL="91450"/>
                </a:tc>
                <a:tc>
                  <a:txBody>
                    <a:bodyPr/>
                    <a:lstStyle/>
                    <a:p>
                      <a:pPr indent="0" lvl="0" marL="0" marR="0" rtl="0" algn="l">
                        <a:spcBef>
                          <a:spcPts val="0"/>
                        </a:spcBef>
                        <a:spcAft>
                          <a:spcPts val="0"/>
                        </a:spcAft>
                        <a:buNone/>
                      </a:pPr>
                      <a:r>
                        <a:rPr lang="en-IE" sz="1800"/>
                        <a:t>1</a:t>
                      </a:r>
                      <a:endParaRPr/>
                    </a:p>
                  </a:txBody>
                  <a:tcPr marT="45725" marB="45725" marR="91450" marL="91450"/>
                </a:tc>
                <a:tc>
                  <a:txBody>
                    <a:bodyPr/>
                    <a:lstStyle/>
                    <a:p>
                      <a:pPr indent="0" lvl="0" marL="0" marR="0" rtl="0" algn="l">
                        <a:spcBef>
                          <a:spcPts val="0"/>
                        </a:spcBef>
                        <a:spcAft>
                          <a:spcPts val="0"/>
                        </a:spcAft>
                        <a:buNone/>
                      </a:pPr>
                      <a:r>
                        <a:rPr lang="en-IE" sz="1800"/>
                        <a:t>2</a:t>
                      </a:r>
                      <a:endParaRPr/>
                    </a:p>
                  </a:txBody>
                  <a:tcPr marT="45725" marB="45725" marR="91450" marL="91450"/>
                </a:tc>
                <a:tc>
                  <a:txBody>
                    <a:bodyPr/>
                    <a:lstStyle/>
                    <a:p>
                      <a:pPr indent="0" lvl="0" marL="0" marR="0" rtl="0" algn="l">
                        <a:spcBef>
                          <a:spcPts val="0"/>
                        </a:spcBef>
                        <a:spcAft>
                          <a:spcPts val="0"/>
                        </a:spcAft>
                        <a:buNone/>
                      </a:pPr>
                      <a:r>
                        <a:rPr lang="en-IE" sz="1800"/>
                        <a:t>3</a:t>
                      </a:r>
                      <a:endParaRPr sz="1800"/>
                    </a:p>
                  </a:txBody>
                  <a:tcPr marT="45725" marB="45725" marR="91450" marL="91450"/>
                </a:tc>
              </a:tr>
              <a:tr h="368175">
                <a:tc>
                  <a:txBody>
                    <a:bodyPr/>
                    <a:lstStyle/>
                    <a:p>
                      <a:pPr indent="0" lvl="0" marL="0" marR="0" rtl="0" algn="l">
                        <a:spcBef>
                          <a:spcPts val="0"/>
                        </a:spcBef>
                        <a:spcAft>
                          <a:spcPts val="0"/>
                        </a:spcAft>
                        <a:buNone/>
                      </a:pPr>
                      <a:r>
                        <a:rPr lang="en-IE" sz="1800"/>
                        <a:t>A.F</a:t>
                      </a:r>
                      <a:endParaRPr/>
                    </a:p>
                  </a:txBody>
                  <a:tcPr marT="45725" marB="45725" marR="91450" marL="91450"/>
                </a:tc>
                <a:tc>
                  <a:txBody>
                    <a:bodyPr/>
                    <a:lstStyle/>
                    <a:p>
                      <a:pPr indent="0" lvl="0" marL="0" marR="0" rtl="0" algn="l">
                        <a:spcBef>
                          <a:spcPts val="0"/>
                        </a:spcBef>
                        <a:spcAft>
                          <a:spcPts val="0"/>
                        </a:spcAft>
                        <a:buNone/>
                      </a:pPr>
                      <a:r>
                        <a:rPr lang="en-IE" sz="1800"/>
                        <a:t>✔</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rPr lang="en-IE" sz="1800"/>
                        <a:t>D.B.</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r>
              <a:tr h="368175">
                <a:tc>
                  <a:txBody>
                    <a:bodyPr/>
                    <a:lstStyle/>
                    <a:p>
                      <a:pPr indent="0" lvl="0" marL="0" marR="0" rtl="0" algn="l">
                        <a:spcBef>
                          <a:spcPts val="0"/>
                        </a:spcBef>
                        <a:spcAft>
                          <a:spcPts val="0"/>
                        </a:spcAft>
                        <a:buNone/>
                      </a:pPr>
                      <a:r>
                        <a:rPr lang="en-IE" sz="1800"/>
                        <a:t>ETC</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IE" sz="1800"/>
                        <a:t>✔</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81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grpSp>
        <p:nvGrpSpPr>
          <p:cNvPr id="1093" name="Google Shape;1093;g2bf54869471_1_348"/>
          <p:cNvGrpSpPr/>
          <p:nvPr/>
        </p:nvGrpSpPr>
        <p:grpSpPr>
          <a:xfrm>
            <a:off x="2935562" y="618033"/>
            <a:ext cx="789276" cy="789140"/>
            <a:chOff x="3258209" y="1217582"/>
            <a:chExt cx="4712093" cy="4711281"/>
          </a:xfrm>
        </p:grpSpPr>
        <p:sp>
          <p:nvSpPr>
            <p:cNvPr id="1094" name="Google Shape;1094;g2bf54869471_1_348"/>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95" name="Google Shape;1095;g2bf54869471_1_348"/>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1096" name="Google Shape;1096;g2bf54869471_1_348"/>
            <p:cNvGrpSpPr/>
            <p:nvPr/>
          </p:nvGrpSpPr>
          <p:grpSpPr>
            <a:xfrm>
              <a:off x="3258209" y="1217582"/>
              <a:ext cx="4712093" cy="4711281"/>
              <a:chOff x="3258209" y="1217582"/>
              <a:chExt cx="4712093" cy="4711281"/>
            </a:xfrm>
          </p:grpSpPr>
          <p:sp>
            <p:nvSpPr>
              <p:cNvPr id="1097" name="Google Shape;1097;g2bf54869471_1_348"/>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98" name="Google Shape;1098;g2bf54869471_1_348"/>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99" name="Google Shape;1099;g2bf54869471_1_348"/>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0" name="Google Shape;1100;g2bf54869471_1_348"/>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1" name="Google Shape;1101;g2bf54869471_1_348"/>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2" name="Google Shape;1102;g2bf54869471_1_348"/>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3" name="Google Shape;1103;g2bf54869471_1_348"/>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4" name="Google Shape;1104;g2bf54869471_1_348"/>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5" name="Google Shape;1105;g2bf54869471_1_348"/>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6" name="Google Shape;1106;g2bf54869471_1_348"/>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7" name="Google Shape;1107;g2bf54869471_1_348"/>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8" name="Google Shape;1108;g2bf54869471_1_348"/>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9" name="Google Shape;1109;g2bf54869471_1_348"/>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10" name="Google Shape;1110;g2bf54869471_1_348"/>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sp>
        <p:nvSpPr>
          <p:cNvPr id="1111" name="Google Shape;1111;g2bf54869471_1_348"/>
          <p:cNvSpPr txBox="1"/>
          <p:nvPr/>
        </p:nvSpPr>
        <p:spPr>
          <a:xfrm>
            <a:off x="442913" y="6083269"/>
            <a:ext cx="4487700" cy="868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IE" sz="2800">
                <a:solidFill>
                  <a:schemeClr val="lt1"/>
                </a:solidFill>
                <a:latin typeface="Calibri"/>
                <a:ea typeface="Calibri"/>
                <a:cs typeface="Calibri"/>
                <a:sym typeface="Calibri"/>
              </a:rPr>
              <a:t>Affinitet eller ingruppsbias</a:t>
            </a:r>
            <a:endParaRPr sz="2800">
              <a:solidFill>
                <a:schemeClr val="lt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2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7" name="Google Shape;1117;p2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39838" lvl="0" marL="1254125" rtl="0" algn="l">
              <a:lnSpc>
                <a:spcPct val="90000"/>
              </a:lnSpc>
              <a:spcBef>
                <a:spcPts val="0"/>
              </a:spcBef>
              <a:spcAft>
                <a:spcPts val="0"/>
              </a:spcAft>
              <a:buClr>
                <a:srgbClr val="424242"/>
              </a:buClr>
              <a:buSzPts val="1800"/>
              <a:buNone/>
            </a:pPr>
            <a:r>
              <a:rPr b="1" lang="en-IE" sz="1800"/>
              <a:t>Övning</a:t>
            </a:r>
            <a:r>
              <a:rPr lang="en-IE" sz="1800"/>
              <a:t>: 	</a:t>
            </a:r>
            <a:r>
              <a:rPr b="1" lang="en-IE" sz="1800"/>
              <a:t>1) </a:t>
            </a:r>
            <a:r>
              <a:rPr lang="en-IE" sz="1800"/>
              <a:t>Vilka fördomar har du? Titta på YouTube-videon nedan för att upptäcka och känna igen dina implicita fördomar.  </a:t>
            </a:r>
            <a:r>
              <a:rPr b="1" lang="en-IE" sz="1800"/>
              <a:t>2)</a:t>
            </a:r>
            <a:r>
              <a:rPr lang="en-IE" sz="1800"/>
              <a:t> Män och kvinnor behandlas lika enligt EU-lagstiftningen, men vissa kulturella traditioner påverkar ofta könsroller och mänskliga rättigheter: identifiera varifrån dina elever kommer och undersök traditioner, sociala normer, större etniska grupper och kulturella minoriteter i dessa områden.</a:t>
            </a:r>
            <a:endParaRPr/>
          </a:p>
          <a:p>
            <a:pPr indent="-1239838" lvl="0" marL="1254125" rtl="0" algn="l">
              <a:lnSpc>
                <a:spcPct val="90000"/>
              </a:lnSpc>
              <a:spcBef>
                <a:spcPts val="0"/>
              </a:spcBef>
              <a:spcAft>
                <a:spcPts val="0"/>
              </a:spcAft>
              <a:buClr>
                <a:srgbClr val="424242"/>
              </a:buClr>
              <a:buSzPts val="1800"/>
              <a:buNone/>
            </a:pPr>
            <a:r>
              <a:rPr b="1" lang="en-IE" sz="1800"/>
              <a:t>Webbsidor</a:t>
            </a:r>
            <a:r>
              <a:rPr lang="en-IE" sz="1800"/>
              <a:t>: 	Infographic </a:t>
            </a:r>
            <a:r>
              <a:rPr lang="en-IE" sz="1800" u="sng">
                <a:solidFill>
                  <a:schemeClr val="hlink"/>
                </a:solidFill>
                <a:hlinkClick r:id="rId3"/>
              </a:rPr>
              <a:t>–</a:t>
            </a:r>
            <a:r>
              <a:rPr lang="en-IE" sz="1800"/>
              <a:t> disability in the EU (2022) </a:t>
            </a:r>
            <a:r>
              <a:rPr lang="en-IE" sz="1800" u="sng">
                <a:solidFill>
                  <a:srgbClr val="87AF3F"/>
                </a:solidFill>
                <a:hlinkClick r:id="rId4">
                  <a:extLst>
                    <a:ext uri="{A12FA001-AC4F-418D-AE19-62706E023703}">
                      <ahyp:hlinkClr val="tx"/>
                    </a:ext>
                  </a:extLst>
                </a:hlinkClick>
              </a:rPr>
              <a:t>https://www.consilium.europa.eu/en/infographics/disability-eu-facts-figures/#:~:text=87%20million%20Europeans%20have%20some,1%20in%204%20European%20adults</a:t>
            </a:r>
            <a:r>
              <a:rPr lang="en-IE" sz="1800">
                <a:solidFill>
                  <a:srgbClr val="87AF3F"/>
                </a:solidFill>
              </a:rPr>
              <a:t>. </a:t>
            </a:r>
            <a:r>
              <a:rPr lang="en-IE" sz="1800"/>
              <a:t>Harvard implicit association test: </a:t>
            </a:r>
            <a:r>
              <a:rPr lang="en-IE" sz="1800" u="sng">
                <a:solidFill>
                  <a:srgbClr val="87AF3F"/>
                </a:solidFill>
                <a:hlinkClick r:id="rId5">
                  <a:extLst>
                    <a:ext uri="{A12FA001-AC4F-418D-AE19-62706E023703}">
                      <ahyp:hlinkClr val="tx"/>
                    </a:ext>
                  </a:extLst>
                </a:hlinkClick>
              </a:rPr>
              <a:t>https://implicit.harvard.edu/implicit/takeatest.html</a:t>
            </a:r>
            <a:r>
              <a:rPr lang="en-IE" sz="1800">
                <a:solidFill>
                  <a:srgbClr val="87AF3F"/>
                </a:solidFill>
              </a:rPr>
              <a:t>.  </a:t>
            </a:r>
            <a:r>
              <a:rPr lang="en-IE" sz="1800"/>
              <a:t>WHO (2023) Disability: https://www.who.int/health-topics/disability#tab=tab_1</a:t>
            </a:r>
            <a:endParaRPr/>
          </a:p>
          <a:p>
            <a:pPr indent="-1239838" lvl="0" marL="1254125" rtl="0" algn="l">
              <a:lnSpc>
                <a:spcPct val="90000"/>
              </a:lnSpc>
              <a:spcBef>
                <a:spcPts val="1000"/>
              </a:spcBef>
              <a:spcAft>
                <a:spcPts val="0"/>
              </a:spcAft>
              <a:buClr>
                <a:srgbClr val="424242"/>
              </a:buClr>
              <a:buSzPts val="1800"/>
              <a:buNone/>
            </a:pPr>
            <a:r>
              <a:rPr b="1" lang="en-IE" sz="1800"/>
              <a:t>YouTube</a:t>
            </a:r>
            <a:r>
              <a:rPr lang="en-IE" sz="1800"/>
              <a:t>: 	How Prejudiced Are You? Recognizing and Combating Unconscious Bias | Jennefer Witter | TEDxAlbany. Available at: </a:t>
            </a:r>
            <a:r>
              <a:rPr lang="en-IE" sz="1800" u="sng">
                <a:solidFill>
                  <a:schemeClr val="hlink"/>
                </a:solidFill>
                <a:hlinkClick r:id="rId6"/>
              </a:rPr>
              <a:t>https://www.youtube.com/watch?v=tEoajtG90qY</a:t>
            </a:r>
            <a:r>
              <a:rPr lang="en-IE" sz="1800"/>
              <a:t> </a:t>
            </a:r>
            <a:endParaRPr/>
          </a:p>
          <a:p>
            <a:pPr indent="-1239838" lvl="0" marL="1254125" rtl="0" algn="l">
              <a:lnSpc>
                <a:spcPct val="90000"/>
              </a:lnSpc>
              <a:spcBef>
                <a:spcPts val="1000"/>
              </a:spcBef>
              <a:spcAft>
                <a:spcPts val="0"/>
              </a:spcAft>
              <a:buClr>
                <a:srgbClr val="424242"/>
              </a:buClr>
              <a:buSzPts val="1800"/>
              <a:buNone/>
            </a:pPr>
            <a:r>
              <a:rPr b="1" lang="en-IE" sz="1800"/>
              <a:t>Case Study: 	</a:t>
            </a:r>
            <a:r>
              <a:rPr lang="en-IE" sz="1800"/>
              <a:t>Orti Generali </a:t>
            </a:r>
            <a:endParaRPr/>
          </a:p>
          <a:p>
            <a:pPr indent="-1239838" lvl="0" marL="1254125" rtl="0" algn="l">
              <a:lnSpc>
                <a:spcPct val="90000"/>
              </a:lnSpc>
              <a:spcBef>
                <a:spcPts val="1000"/>
              </a:spcBef>
              <a:spcAft>
                <a:spcPts val="0"/>
              </a:spcAft>
              <a:buClr>
                <a:srgbClr val="424242"/>
              </a:buClr>
              <a:buSzPts val="1800"/>
              <a:buNone/>
            </a:pPr>
            <a:r>
              <a:rPr b="1" lang="en-IE" sz="1800"/>
              <a:t>Publikation</a:t>
            </a:r>
            <a:r>
              <a:rPr lang="en-IE" sz="1800"/>
              <a:t>: 	QadirMushtaq, A. and Afzal, M., 2017. Arab spring: Its causes and consequences. Journal of the Punjab University Historical Society, 30(1), pp.1-10.</a:t>
            </a:r>
            <a:endParaRPr/>
          </a:p>
          <a:p>
            <a:pPr indent="-1239838" lvl="0" marL="1254125" rtl="0" algn="l">
              <a:lnSpc>
                <a:spcPct val="90000"/>
              </a:lnSpc>
              <a:spcBef>
                <a:spcPts val="1000"/>
              </a:spcBef>
              <a:spcAft>
                <a:spcPts val="0"/>
              </a:spcAft>
              <a:buClr>
                <a:srgbClr val="424242"/>
              </a:buClr>
              <a:buSzPts val="1800"/>
              <a:buNone/>
            </a:pPr>
            <a:r>
              <a:rPr lang="en-IE" sz="1800"/>
              <a:t>         	Thein, P.T., 2015, July. Gender equality and cultural norms in Myanmar. In Int’l Conference on Burma/Myanmar Studies (Jul. 2015).</a:t>
            </a:r>
            <a:endParaRPr/>
          </a:p>
          <a:p>
            <a:pPr indent="-1125538" lvl="0" marL="1254125" rtl="0" algn="l">
              <a:lnSpc>
                <a:spcPct val="100000"/>
              </a:lnSpc>
              <a:spcBef>
                <a:spcPts val="400"/>
              </a:spcBef>
              <a:spcAft>
                <a:spcPts val="0"/>
              </a:spcAft>
              <a:buClr>
                <a:srgbClr val="E8A116"/>
              </a:buClr>
              <a:buSzPts val="1800"/>
              <a:buFont typeface="Arial"/>
              <a:buNone/>
            </a:pPr>
            <a:r>
              <a:t/>
            </a:r>
            <a:endParaRPr sz="1800"/>
          </a:p>
        </p:txBody>
      </p:sp>
      <p:sp>
        <p:nvSpPr>
          <p:cNvPr id="1118" name="Google Shape;1118;p22"/>
          <p:cNvSpPr txBox="1"/>
          <p:nvPr/>
        </p:nvSpPr>
        <p:spPr>
          <a:xfrm>
            <a:off x="487985" y="212376"/>
            <a:ext cx="2481600" cy="1139100"/>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Resurser</a:t>
            </a:r>
            <a:endParaRPr/>
          </a:p>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sources</a:t>
            </a:r>
            <a:endParaRPr b="0" i="0" sz="1400" u="none" cap="none" strike="noStrike">
              <a:solidFill>
                <a:srgbClr val="000000"/>
              </a:solidFill>
              <a:latin typeface="Arial"/>
              <a:ea typeface="Arial"/>
              <a:cs typeface="Arial"/>
              <a:sym typeface="Arial"/>
            </a:endParaRPr>
          </a:p>
        </p:txBody>
      </p:sp>
      <p:cxnSp>
        <p:nvCxnSpPr>
          <p:cNvPr id="1119" name="Google Shape;1119;p2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pic>
        <p:nvPicPr>
          <p:cNvPr id="1124" name="Google Shape;1124;p23"/>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1125" name="Google Shape;1125;p23"/>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6" name="Google Shape;1126;p23"/>
          <p:cNvSpPr txBox="1"/>
          <p:nvPr/>
        </p:nvSpPr>
        <p:spPr>
          <a:xfrm>
            <a:off x="555173" y="3102012"/>
            <a:ext cx="4671142"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Utbildningsbehov</a:t>
            </a:r>
            <a:endParaRPr b="0" i="0" sz="1400" u="none" cap="none" strike="noStrike">
              <a:solidFill>
                <a:srgbClr val="000000"/>
              </a:solidFill>
              <a:latin typeface="Arial"/>
              <a:ea typeface="Arial"/>
              <a:cs typeface="Arial"/>
              <a:sym typeface="Arial"/>
            </a:endParaRPr>
          </a:p>
        </p:txBody>
      </p:sp>
      <p:sp>
        <p:nvSpPr>
          <p:cNvPr id="1127" name="Google Shape;1127;p23"/>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24"/>
          <p:cNvSpPr txBox="1"/>
          <p:nvPr>
            <p:ph idx="1" type="body"/>
          </p:nvPr>
        </p:nvSpPr>
        <p:spPr>
          <a:xfrm>
            <a:off x="3596574" y="298552"/>
            <a:ext cx="8437577" cy="4995245"/>
          </a:xfrm>
          <a:prstGeom prst="rect">
            <a:avLst/>
          </a:prstGeom>
          <a:noFill/>
          <a:ln>
            <a:noFill/>
          </a:ln>
        </p:spPr>
        <p:txBody>
          <a:bodyPr anchorCtr="0" anchor="t" bIns="45700" lIns="91425" spcFirstLastPara="1" rIns="91425" wrap="square" tIns="45700">
            <a:noAutofit/>
          </a:bodyPr>
          <a:lstStyle/>
          <a:p>
            <a:pPr indent="-342900" lvl="0" marL="342900" rtl="0" algn="l">
              <a:lnSpc>
                <a:spcPct val="112173"/>
              </a:lnSpc>
              <a:spcBef>
                <a:spcPts val="0"/>
              </a:spcBef>
              <a:spcAft>
                <a:spcPts val="0"/>
              </a:spcAft>
              <a:buClr>
                <a:srgbClr val="E8A116"/>
              </a:buClr>
              <a:buSzPts val="2300"/>
              <a:buFont typeface="Arial"/>
              <a:buChar char="•"/>
            </a:pPr>
            <a:r>
              <a:rPr b="1" lang="en-IE" sz="2100"/>
              <a:t>Utbildning </a:t>
            </a:r>
            <a:r>
              <a:rPr lang="en-IE" sz="2100"/>
              <a:t>är en dynamisk process som involverar aktiv deltagande av deltagarna. </a:t>
            </a:r>
            <a:endParaRPr/>
          </a:p>
          <a:p>
            <a:pPr indent="-342900" lvl="0" marL="342900" rtl="0" algn="l">
              <a:lnSpc>
                <a:spcPct val="112173"/>
              </a:lnSpc>
              <a:spcBef>
                <a:spcPts val="0"/>
              </a:spcBef>
              <a:spcAft>
                <a:spcPts val="0"/>
              </a:spcAft>
              <a:buClr>
                <a:srgbClr val="E8A116"/>
              </a:buClr>
              <a:buSzPts val="2300"/>
              <a:buFont typeface="Arial"/>
              <a:buChar char="•"/>
            </a:pPr>
            <a:r>
              <a:rPr b="1" lang="en-IE" sz="2100"/>
              <a:t>Utbildning </a:t>
            </a:r>
            <a:r>
              <a:rPr lang="en-IE" sz="2100"/>
              <a:t>är resultatet av en ansträngning som planerats av en organisation för att underlätta lärandet av de färdigheter som krävs av människor för att utföra vissa uppgifter. Det innefattar kunskap, attityder och beteenden som är nödvändiga för denna prestation.</a:t>
            </a:r>
            <a:r>
              <a:rPr b="1" lang="en-IE" sz="2100"/>
              <a:t> </a:t>
            </a:r>
            <a:endParaRPr/>
          </a:p>
          <a:p>
            <a:pPr indent="-342900" lvl="0" marL="342900" rtl="0" algn="l">
              <a:lnSpc>
                <a:spcPct val="112173"/>
              </a:lnSpc>
              <a:spcBef>
                <a:spcPts val="0"/>
              </a:spcBef>
              <a:spcAft>
                <a:spcPts val="0"/>
              </a:spcAft>
              <a:buClr>
                <a:srgbClr val="E8A116"/>
              </a:buClr>
              <a:buSzPts val="2300"/>
              <a:buFont typeface="Arial"/>
              <a:buChar char="•"/>
            </a:pPr>
            <a:r>
              <a:rPr b="1" lang="en-IE" sz="2100"/>
              <a:t>Hårda(praktiska) färdigheter </a:t>
            </a:r>
            <a:r>
              <a:rPr lang="en-IE" sz="2100"/>
              <a:t>är de tekniska kompetenser och kunskaper om jobbet. </a:t>
            </a:r>
            <a:endParaRPr/>
          </a:p>
          <a:p>
            <a:pPr indent="-342900" lvl="0" marL="342900" rtl="0" algn="l">
              <a:lnSpc>
                <a:spcPct val="112173"/>
              </a:lnSpc>
              <a:spcBef>
                <a:spcPts val="0"/>
              </a:spcBef>
              <a:spcAft>
                <a:spcPts val="0"/>
              </a:spcAft>
              <a:buClr>
                <a:srgbClr val="E8A116"/>
              </a:buClr>
              <a:buSzPts val="2300"/>
              <a:buFont typeface="Arial"/>
              <a:buChar char="•"/>
            </a:pPr>
            <a:r>
              <a:rPr b="1" lang="en-IE" sz="2100"/>
              <a:t>Mjuka(sociala) färdigheter </a:t>
            </a:r>
            <a:r>
              <a:rPr lang="en-IE" sz="2100"/>
              <a:t>är beteendemässiga kompetenser relaterade till kommunikation, mellanmänskliga relationer, förmåga att lösa problem, beslutsfattande, ledarskap och förmåga att arbeta i grupp. Dessa färdigheter är avgörande inom vissa affärssektorer, och utbildningen bör främja de individuella förmågorna som deltagarna ibland inte är medvetna om att de besitter. </a:t>
            </a:r>
            <a:endParaRPr/>
          </a:p>
          <a:p>
            <a:pPr indent="-342900" lvl="0" marL="342900" rtl="0" algn="l">
              <a:lnSpc>
                <a:spcPct val="112173"/>
              </a:lnSpc>
              <a:spcBef>
                <a:spcPts val="0"/>
              </a:spcBef>
              <a:spcAft>
                <a:spcPts val="0"/>
              </a:spcAft>
              <a:buClr>
                <a:srgbClr val="E8A116"/>
              </a:buClr>
              <a:buSzPts val="2300"/>
              <a:buFont typeface="Arial"/>
              <a:buChar char="•"/>
            </a:pPr>
            <a:r>
              <a:rPr b="1" lang="en-IE" sz="2100"/>
              <a:t>Utbildaren </a:t>
            </a:r>
            <a:r>
              <a:rPr lang="en-IE" sz="2100"/>
              <a:t>ger instruktion och återkoppling relaterat till uppgiften på en lämplig nivå för deltagarens behov. Bra mellanmänskliga relationer utvecklas mellan tränaren och deltagaren.</a:t>
            </a:r>
            <a:endParaRPr sz="2100"/>
          </a:p>
        </p:txBody>
      </p:sp>
      <p:grpSp>
        <p:nvGrpSpPr>
          <p:cNvPr id="1133" name="Google Shape;1133;p24"/>
          <p:cNvGrpSpPr/>
          <p:nvPr/>
        </p:nvGrpSpPr>
        <p:grpSpPr>
          <a:xfrm flipH="1" rot="10800000">
            <a:off x="0" y="2053083"/>
            <a:ext cx="3390864" cy="4834792"/>
            <a:chOff x="0" y="-412420"/>
            <a:chExt cx="3390864" cy="4834792"/>
          </a:xfrm>
        </p:grpSpPr>
        <p:sp>
          <p:nvSpPr>
            <p:cNvPr id="1134" name="Google Shape;1134;p24"/>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5" name="Google Shape;1135;p24"/>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6" name="Google Shape;1136;p24"/>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137" name="Google Shape;1137;p24"/>
          <p:cNvSpPr txBox="1"/>
          <p:nvPr/>
        </p:nvSpPr>
        <p:spPr>
          <a:xfrm>
            <a:off x="341841" y="2647056"/>
            <a:ext cx="254706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3.1 </a:t>
            </a:r>
            <a:r>
              <a:rPr b="0" i="0" lang="en-IE" sz="3600" u="none" cap="none" strike="noStrike">
                <a:solidFill>
                  <a:schemeClr val="lt1"/>
                </a:solidFill>
                <a:latin typeface="Calibri"/>
                <a:ea typeface="Calibri"/>
                <a:cs typeface="Calibri"/>
                <a:sym typeface="Calibri"/>
              </a:rPr>
              <a:t>Introduktion till utbildning</a:t>
            </a:r>
            <a:endParaRPr b="0" i="0" sz="1400" u="none" cap="none" strike="noStrike">
              <a:solidFill>
                <a:srgbClr val="000000"/>
              </a:solidFill>
              <a:latin typeface="Arial"/>
              <a:ea typeface="Arial"/>
              <a:cs typeface="Arial"/>
              <a:sym typeface="Arial"/>
            </a:endParaRPr>
          </a:p>
          <a:p>
            <a:pPr indent="0" lvl="0" marL="0" marR="0" rtl="0" algn="l">
              <a:lnSpc>
                <a:spcPct val="103333"/>
              </a:lnSpc>
              <a:spcBef>
                <a:spcPts val="0"/>
              </a:spcBef>
              <a:spcAft>
                <a:spcPts val="0"/>
              </a:spcAft>
              <a:buClr>
                <a:srgbClr val="086575"/>
              </a:buClr>
              <a:buSzPts val="3600"/>
              <a:buFont typeface="Arial"/>
              <a:buNone/>
            </a:pPr>
            <a:r>
              <a:t/>
            </a:r>
            <a:endParaRPr b="0" i="0" sz="3600" u="none" cap="none" strike="noStrike">
              <a:solidFill>
                <a:srgbClr val="086575"/>
              </a:solidFill>
              <a:latin typeface="Calibri"/>
              <a:ea typeface="Calibri"/>
              <a:cs typeface="Calibri"/>
              <a:sym typeface="Calibri"/>
            </a:endParaRPr>
          </a:p>
        </p:txBody>
      </p:sp>
      <p:cxnSp>
        <p:nvCxnSpPr>
          <p:cNvPr id="1138" name="Google Shape;1138;p24"/>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grpSp>
        <p:nvGrpSpPr>
          <p:cNvPr id="1139" name="Google Shape;1139;p24"/>
          <p:cNvGrpSpPr/>
          <p:nvPr/>
        </p:nvGrpSpPr>
        <p:grpSpPr>
          <a:xfrm>
            <a:off x="1928933" y="581726"/>
            <a:ext cx="959968" cy="957223"/>
            <a:chOff x="8711101" y="501407"/>
            <a:chExt cx="959968" cy="957223"/>
          </a:xfrm>
        </p:grpSpPr>
        <p:sp>
          <p:nvSpPr>
            <p:cNvPr id="1140" name="Google Shape;1140;p24"/>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41" name="Google Shape;1141;p24"/>
            <p:cNvGrpSpPr/>
            <p:nvPr/>
          </p:nvGrpSpPr>
          <p:grpSpPr>
            <a:xfrm>
              <a:off x="8711101" y="501407"/>
              <a:ext cx="959968" cy="957223"/>
              <a:chOff x="8711101" y="501407"/>
              <a:chExt cx="959968" cy="957223"/>
            </a:xfrm>
          </p:grpSpPr>
          <p:sp>
            <p:nvSpPr>
              <p:cNvPr id="1142" name="Google Shape;1142;p24"/>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3" name="Google Shape;1143;p24"/>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4" name="Google Shape;1144;p24"/>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5" name="Google Shape;1145;p24"/>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6" name="Google Shape;1146;p24"/>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7" name="Google Shape;1147;p24"/>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8" name="Google Shape;1148;p24"/>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49" name="Google Shape;1149;p24"/>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0" name="Google Shape;1150;p24"/>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51" name="Google Shape;1151;p24"/>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25"/>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7" name="Google Shape;1157;p25"/>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09675" lvl="0" marL="1209675" rtl="0" algn="l">
              <a:spcBef>
                <a:spcPts val="1000"/>
              </a:spcBef>
              <a:spcAft>
                <a:spcPts val="0"/>
              </a:spcAft>
              <a:buClr>
                <a:srgbClr val="424242"/>
              </a:buClr>
              <a:buSzPts val="1800"/>
              <a:buNone/>
            </a:pPr>
            <a:r>
              <a:rPr b="1" lang="en-IE" sz="1800"/>
              <a:t>Övning</a:t>
            </a:r>
            <a:r>
              <a:rPr lang="en-IE" sz="1800"/>
              <a:t>:	Gör en lista över dina hårda och mjuka färdigheter. Be en vän skriva vad de tycker är dina hårda och mjuka färdigheter. Hur jämför de?</a:t>
            </a:r>
            <a:endParaRPr sz="2100">
              <a:solidFill>
                <a:srgbClr val="202124"/>
              </a:solidFill>
              <a:highlight>
                <a:srgbClr val="F8F9FA"/>
              </a:highlight>
              <a:latin typeface="Arial"/>
              <a:ea typeface="Arial"/>
              <a:cs typeface="Arial"/>
              <a:sym typeface="Arial"/>
            </a:endParaRPr>
          </a:p>
          <a:p>
            <a:pPr indent="-1209675" lvl="0" marL="1209675" rtl="0" algn="l">
              <a:spcBef>
                <a:spcPts val="1000"/>
              </a:spcBef>
              <a:spcAft>
                <a:spcPts val="0"/>
              </a:spcAft>
              <a:buClr>
                <a:srgbClr val="424242"/>
              </a:buClr>
              <a:buSzPts val="1800"/>
              <a:buNone/>
            </a:pPr>
            <a:r>
              <a:t/>
            </a:r>
            <a:endParaRPr sz="1800"/>
          </a:p>
          <a:p>
            <a:pPr indent="-1209675" lvl="0" marL="1209675" rtl="0" algn="l">
              <a:spcBef>
                <a:spcPts val="1000"/>
              </a:spcBef>
              <a:spcAft>
                <a:spcPts val="0"/>
              </a:spcAft>
              <a:buClr>
                <a:srgbClr val="424242"/>
              </a:buClr>
              <a:buSzPts val="1800"/>
              <a:buNone/>
            </a:pPr>
            <a:r>
              <a:rPr b="1" lang="en-IE" sz="1800"/>
              <a:t>Webbsidor: </a:t>
            </a:r>
            <a:r>
              <a:rPr lang="en-IE" sz="1800"/>
              <a:t>	Training - Introduction &amp; Overview https://www.tutor2u.net/business/reference/training-introduction-overview</a:t>
            </a:r>
            <a:endParaRPr sz="1800"/>
          </a:p>
          <a:p>
            <a:pPr indent="-1209675" lvl="0" marL="1209675" rtl="0" algn="l">
              <a:spcBef>
                <a:spcPts val="1000"/>
              </a:spcBef>
              <a:spcAft>
                <a:spcPts val="0"/>
              </a:spcAft>
              <a:buClr>
                <a:srgbClr val="424242"/>
              </a:buClr>
              <a:buSzPts val="1800"/>
              <a:buNone/>
            </a:pPr>
            <a:r>
              <a:rPr b="1" lang="en-IE" sz="1800"/>
              <a:t>YouTube: 	</a:t>
            </a:r>
            <a:r>
              <a:rPr lang="en-IE" sz="1800"/>
              <a:t>Introduction to training adults </a:t>
            </a:r>
            <a:r>
              <a:rPr lang="en-IE" sz="1800" u="sng">
                <a:solidFill>
                  <a:schemeClr val="accent3"/>
                </a:solidFill>
                <a:hlinkClick r:id="rId3">
                  <a:extLst>
                    <a:ext uri="{A12FA001-AC4F-418D-AE19-62706E023703}">
                      <ahyp:hlinkClr val="tx"/>
                    </a:ext>
                  </a:extLst>
                </a:hlinkClick>
              </a:rPr>
              <a:t>https://www.youtube.com/watch?v=l3t8xiFJF9M</a:t>
            </a:r>
            <a:r>
              <a:rPr lang="en-IE" sz="1800"/>
              <a:t> </a:t>
            </a:r>
            <a:endParaRPr sz="1800"/>
          </a:p>
          <a:p>
            <a:pPr indent="-1209675" lvl="0" marL="1209675" rtl="0" algn="l">
              <a:spcBef>
                <a:spcPts val="1000"/>
              </a:spcBef>
              <a:spcAft>
                <a:spcPts val="0"/>
              </a:spcAft>
              <a:buClr>
                <a:srgbClr val="424242"/>
              </a:buClr>
              <a:buSzPts val="1800"/>
              <a:buNone/>
            </a:pPr>
            <a:r>
              <a:rPr b="1" lang="en-IE" sz="1800"/>
              <a:t>	</a:t>
            </a:r>
            <a:r>
              <a:rPr lang="en-IE" sz="1800"/>
              <a:t>What are the Adult Learning Principles </a:t>
            </a:r>
            <a:r>
              <a:rPr lang="en-IE" sz="1800" u="sng">
                <a:solidFill>
                  <a:schemeClr val="accent3"/>
                </a:solidFill>
                <a:hlinkClick r:id="rId4">
                  <a:extLst>
                    <a:ext uri="{A12FA001-AC4F-418D-AE19-62706E023703}">
                      <ahyp:hlinkClr val="tx"/>
                    </a:ext>
                  </a:extLst>
                </a:hlinkClick>
              </a:rPr>
              <a:t>https://www.youtube.com/watch?v=h5FlW4-NKXE</a:t>
            </a:r>
            <a:r>
              <a:rPr lang="en-IE" sz="1800"/>
              <a:t> </a:t>
            </a:r>
            <a:endParaRPr sz="1800"/>
          </a:p>
          <a:p>
            <a:pPr indent="-1209675" lvl="0" marL="1209675" rtl="0" algn="l">
              <a:spcBef>
                <a:spcPts val="1000"/>
              </a:spcBef>
              <a:spcAft>
                <a:spcPts val="0"/>
              </a:spcAft>
              <a:buClr>
                <a:srgbClr val="424242"/>
              </a:buClr>
              <a:buSzPts val="1800"/>
              <a:buNone/>
            </a:pPr>
            <a:r>
              <a:rPr b="1" lang="en-IE" sz="1800"/>
              <a:t>Case Study: 	</a:t>
            </a:r>
            <a:r>
              <a:rPr lang="en-IE" sz="1800"/>
              <a:t>Les Cinq Tiots</a:t>
            </a:r>
            <a:endParaRPr sz="1800"/>
          </a:p>
          <a:p>
            <a:pPr indent="-1209675" lvl="0" marL="1209675" rtl="0" algn="l">
              <a:lnSpc>
                <a:spcPct val="90000"/>
              </a:lnSpc>
              <a:spcBef>
                <a:spcPts val="0"/>
              </a:spcBef>
              <a:spcAft>
                <a:spcPts val="0"/>
              </a:spcAft>
              <a:buClr>
                <a:srgbClr val="424242"/>
              </a:buClr>
              <a:buSzPts val="1800"/>
              <a:buNone/>
            </a:pPr>
            <a:r>
              <a:t/>
            </a:r>
            <a:endParaRPr sz="1800"/>
          </a:p>
          <a:p>
            <a:pPr indent="-1209675" lvl="0" marL="1209675" rtl="0" algn="l">
              <a:lnSpc>
                <a:spcPct val="90000"/>
              </a:lnSpc>
              <a:spcBef>
                <a:spcPts val="1000"/>
              </a:spcBef>
              <a:spcAft>
                <a:spcPts val="0"/>
              </a:spcAft>
              <a:buClr>
                <a:srgbClr val="424242"/>
              </a:buClr>
              <a:buSzPts val="1800"/>
              <a:buNone/>
            </a:pPr>
            <a:r>
              <a:rPr b="1" lang="en-IE" sz="1800"/>
              <a:t>Publikation</a:t>
            </a:r>
            <a:r>
              <a:rPr lang="en-IE" sz="1800"/>
              <a:t>: 	Blanchard, P.N., and J.W. Thacker (2003). Effective Training: Systems, Strategies, and Practices.  </a:t>
            </a:r>
            <a:endParaRPr/>
          </a:p>
          <a:p>
            <a:pPr indent="-1209675" lvl="0" marL="1209675" rtl="0" algn="l">
              <a:lnSpc>
                <a:spcPct val="90000"/>
              </a:lnSpc>
              <a:spcBef>
                <a:spcPts val="1000"/>
              </a:spcBef>
              <a:spcAft>
                <a:spcPts val="0"/>
              </a:spcAft>
              <a:buClr>
                <a:srgbClr val="424242"/>
              </a:buClr>
              <a:buSzPts val="1800"/>
              <a:buNone/>
            </a:pPr>
            <a:r>
              <a:rPr lang="en-IE" sz="1800"/>
              <a:t>	People in Need. 2017. Agricultural Trainings Guideline. Available at </a:t>
            </a:r>
            <a:r>
              <a:rPr lang="en-IE" sz="1800" u="sng">
                <a:solidFill>
                  <a:srgbClr val="87AF3F"/>
                </a:solidFill>
                <a:hlinkClick r:id="rId5">
                  <a:extLst>
                    <a:ext uri="{A12FA001-AC4F-418D-AE19-62706E023703}">
                      <ahyp:hlinkClr val="tx"/>
                    </a:ext>
                  </a:extLst>
                </a:hlinkClick>
              </a:rPr>
              <a:t>https://resources.peopleinneed.net/documents/612-trainings-guideline-v4-final.pdf</a:t>
            </a:r>
            <a:endParaRPr sz="1800">
              <a:solidFill>
                <a:srgbClr val="87AF3F"/>
              </a:solidFill>
            </a:endParaRPr>
          </a:p>
          <a:p>
            <a:pPr indent="-1209675" lvl="0" marL="1209675" rtl="0" algn="l">
              <a:lnSpc>
                <a:spcPct val="90000"/>
              </a:lnSpc>
              <a:spcBef>
                <a:spcPts val="1000"/>
              </a:spcBef>
              <a:spcAft>
                <a:spcPts val="0"/>
              </a:spcAft>
              <a:buClr>
                <a:srgbClr val="424242"/>
              </a:buClr>
              <a:buSzPts val="1800"/>
              <a:buNone/>
            </a:pPr>
            <a:r>
              <a:t/>
            </a:r>
            <a:endParaRPr sz="1800"/>
          </a:p>
          <a:p>
            <a:pPr indent="-1095375" lvl="0" marL="1209675" rtl="0" algn="l">
              <a:lnSpc>
                <a:spcPct val="100000"/>
              </a:lnSpc>
              <a:spcBef>
                <a:spcPts val="400"/>
              </a:spcBef>
              <a:spcAft>
                <a:spcPts val="0"/>
              </a:spcAft>
              <a:buClr>
                <a:srgbClr val="E8A116"/>
              </a:buClr>
              <a:buSzPts val="1800"/>
              <a:buFont typeface="Arial"/>
              <a:buNone/>
            </a:pPr>
            <a:r>
              <a:t/>
            </a:r>
            <a:endParaRPr sz="1800"/>
          </a:p>
        </p:txBody>
      </p:sp>
      <p:sp>
        <p:nvSpPr>
          <p:cNvPr id="1158" name="Google Shape;1158;p25"/>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159" name="Google Shape;1159;p25"/>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26"/>
          <p:cNvSpPr/>
          <p:nvPr/>
        </p:nvSpPr>
        <p:spPr>
          <a:xfrm>
            <a:off x="7832" y="-1"/>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5" name="Google Shape;1165;p26"/>
          <p:cNvSpPr/>
          <p:nvPr/>
        </p:nvSpPr>
        <p:spPr>
          <a:xfrm>
            <a:off x="674686" y="0"/>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166" name="Google Shape;1166;p26"/>
          <p:cNvCxnSpPr/>
          <p:nvPr/>
        </p:nvCxnSpPr>
        <p:spPr>
          <a:xfrm rot="10800000">
            <a:off x="0" y="1812838"/>
            <a:ext cx="3317380" cy="0"/>
          </a:xfrm>
          <a:prstGeom prst="straightConnector1">
            <a:avLst/>
          </a:prstGeom>
          <a:noFill/>
          <a:ln cap="flat" cmpd="sng" w="34925">
            <a:solidFill>
              <a:srgbClr val="E8A116"/>
            </a:solidFill>
            <a:prstDash val="solid"/>
            <a:miter lim="800000"/>
            <a:headEnd len="sm" w="sm" type="none"/>
            <a:tailEnd len="sm" w="sm" type="none"/>
          </a:ln>
        </p:spPr>
      </p:cxnSp>
      <p:sp>
        <p:nvSpPr>
          <p:cNvPr id="1167" name="Google Shape;1167;p26"/>
          <p:cNvSpPr txBox="1"/>
          <p:nvPr/>
        </p:nvSpPr>
        <p:spPr>
          <a:xfrm>
            <a:off x="468003" y="2349780"/>
            <a:ext cx="3600874"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Utbildningskretslopp är en systematisk metod för utveckling, leverans och kontinuerlig förbättring av ett utbildningsprogram. Det finns fyra steg i utbildningsprocessen som ömsesidigt är nödvändiga för att ett utbildningsprogram ska vara effektivt.</a:t>
            </a:r>
            <a:endParaRPr b="0" i="0" sz="1400" u="none" cap="none" strike="noStrike">
              <a:solidFill>
                <a:srgbClr val="000000"/>
              </a:solidFill>
              <a:latin typeface="Arial"/>
              <a:ea typeface="Arial"/>
              <a:cs typeface="Arial"/>
              <a:sym typeface="Arial"/>
            </a:endParaRPr>
          </a:p>
        </p:txBody>
      </p:sp>
      <p:sp>
        <p:nvSpPr>
          <p:cNvPr id="1168" name="Google Shape;1168;p26"/>
          <p:cNvSpPr txBox="1"/>
          <p:nvPr>
            <p:ph idx="2" type="body"/>
          </p:nvPr>
        </p:nvSpPr>
        <p:spPr>
          <a:xfrm>
            <a:off x="100318" y="737989"/>
            <a:ext cx="4245794"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3.2 </a:t>
            </a:r>
            <a:r>
              <a:rPr lang="en-IE">
                <a:solidFill>
                  <a:schemeClr val="lt1"/>
                </a:solidFill>
              </a:rPr>
              <a:t>Utbildningskretslopp</a:t>
            </a:r>
            <a:endParaRPr/>
          </a:p>
        </p:txBody>
      </p:sp>
      <p:grpSp>
        <p:nvGrpSpPr>
          <p:cNvPr id="1169" name="Google Shape;1169;p26"/>
          <p:cNvGrpSpPr/>
          <p:nvPr/>
        </p:nvGrpSpPr>
        <p:grpSpPr>
          <a:xfrm>
            <a:off x="6559450" y="1752901"/>
            <a:ext cx="3765284" cy="3764536"/>
            <a:chOff x="6386850" y="1698685"/>
            <a:chExt cx="3765284" cy="3764536"/>
          </a:xfrm>
        </p:grpSpPr>
        <p:sp>
          <p:nvSpPr>
            <p:cNvPr id="1170" name="Google Shape;1170;p26"/>
            <p:cNvSpPr/>
            <p:nvPr/>
          </p:nvSpPr>
          <p:spPr>
            <a:xfrm>
              <a:off x="7798816" y="1698685"/>
              <a:ext cx="2294703" cy="2657618"/>
            </a:xfrm>
            <a:custGeom>
              <a:rect b="b" l="l" r="r" t="t"/>
              <a:pathLst>
                <a:path extrusionOk="0" h="2657618" w="2294703">
                  <a:moveTo>
                    <a:pt x="470676" y="0"/>
                  </a:moveTo>
                  <a:cubicBezTo>
                    <a:pt x="312508" y="0"/>
                    <a:pt x="154341" y="20404"/>
                    <a:pt x="0" y="59936"/>
                  </a:cubicBezTo>
                  <a:cubicBezTo>
                    <a:pt x="1007680" y="321362"/>
                    <a:pt x="1612288" y="1349213"/>
                    <a:pt x="1352077" y="2355384"/>
                  </a:cubicBezTo>
                  <a:cubicBezTo>
                    <a:pt x="1325290" y="2458680"/>
                    <a:pt x="1289575" y="2559424"/>
                    <a:pt x="1246207" y="2657619"/>
                  </a:cubicBezTo>
                  <a:cubicBezTo>
                    <a:pt x="1766629" y="2421698"/>
                    <a:pt x="2151843" y="1963883"/>
                    <a:pt x="2294704" y="1411700"/>
                  </a:cubicBezTo>
                  <a:cubicBezTo>
                    <a:pt x="2079137" y="581513"/>
                    <a:pt x="1327842" y="0"/>
                    <a:pt x="470676" y="0"/>
                  </a:cubicBezTo>
                </a:path>
              </a:pathLst>
            </a:custGeom>
            <a:gradFill>
              <a:gsLst>
                <a:gs pos="0">
                  <a:srgbClr val="296B5F">
                    <a:alpha val="60784"/>
                  </a:srgbClr>
                </a:gs>
                <a:gs pos="1000">
                  <a:srgbClr val="296B5F">
                    <a:alpha val="60784"/>
                  </a:srgbClr>
                </a:gs>
                <a:gs pos="58999">
                  <a:srgbClr val="296B5F"/>
                </a:gs>
                <a:gs pos="100000">
                  <a:srgbClr val="296B5F"/>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1" name="Google Shape;1171;p26"/>
            <p:cNvSpPr/>
            <p:nvPr/>
          </p:nvSpPr>
          <p:spPr>
            <a:xfrm>
              <a:off x="7493961" y="3110386"/>
              <a:ext cx="2658173" cy="2294172"/>
            </a:xfrm>
            <a:custGeom>
              <a:rect b="b" l="l" r="r" t="t"/>
              <a:pathLst>
                <a:path extrusionOk="0" h="2294172" w="2658173">
                  <a:moveTo>
                    <a:pt x="775531" y="1411701"/>
                  </a:moveTo>
                  <a:cubicBezTo>
                    <a:pt x="508942" y="1411701"/>
                    <a:pt x="243629" y="1355590"/>
                    <a:pt x="0" y="1245918"/>
                  </a:cubicBezTo>
                  <a:cubicBezTo>
                    <a:pt x="235976" y="1766220"/>
                    <a:pt x="693896" y="2151345"/>
                    <a:pt x="1246207" y="2294173"/>
                  </a:cubicBezTo>
                  <a:cubicBezTo>
                    <a:pt x="2252611" y="2032747"/>
                    <a:pt x="2857219" y="1006171"/>
                    <a:pt x="2598284" y="0"/>
                  </a:cubicBezTo>
                  <a:cubicBezTo>
                    <a:pt x="2383992" y="831462"/>
                    <a:pt x="1632697" y="1412976"/>
                    <a:pt x="775531" y="1411701"/>
                  </a:cubicBezTo>
                </a:path>
              </a:pathLst>
            </a:custGeom>
            <a:gradFill>
              <a:gsLst>
                <a:gs pos="0">
                  <a:srgbClr val="E8A116"/>
                </a:gs>
                <a:gs pos="36000">
                  <a:srgbClr val="E8A116"/>
                </a:gs>
                <a:gs pos="94000">
                  <a:srgbClr val="E8A116">
                    <a:alpha val="40000"/>
                  </a:srgbClr>
                </a:gs>
                <a:gs pos="100000">
                  <a:srgbClr val="E8A116">
                    <a:alpha val="4000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2" name="Google Shape;1172;p26"/>
            <p:cNvSpPr/>
            <p:nvPr/>
          </p:nvSpPr>
          <p:spPr>
            <a:xfrm>
              <a:off x="6445464" y="2805601"/>
              <a:ext cx="2294703" cy="2657620"/>
            </a:xfrm>
            <a:custGeom>
              <a:rect b="b" l="l" r="r" t="t"/>
              <a:pathLst>
                <a:path extrusionOk="0" h="2657620" w="2294703">
                  <a:moveTo>
                    <a:pt x="1824028" y="2657619"/>
                  </a:moveTo>
                  <a:cubicBezTo>
                    <a:pt x="1982196" y="2657619"/>
                    <a:pt x="2140363" y="2637215"/>
                    <a:pt x="2294704" y="2597682"/>
                  </a:cubicBezTo>
                  <a:cubicBezTo>
                    <a:pt x="1287024" y="2337531"/>
                    <a:pt x="681141" y="1309681"/>
                    <a:pt x="942627" y="302234"/>
                  </a:cubicBezTo>
                  <a:cubicBezTo>
                    <a:pt x="969414" y="198939"/>
                    <a:pt x="1005129" y="98194"/>
                    <a:pt x="1048497" y="0"/>
                  </a:cubicBezTo>
                  <a:cubicBezTo>
                    <a:pt x="528075" y="235921"/>
                    <a:pt x="142861" y="693735"/>
                    <a:pt x="0" y="1245918"/>
                  </a:cubicBezTo>
                  <a:cubicBezTo>
                    <a:pt x="214291" y="2077381"/>
                    <a:pt x="964312" y="2658894"/>
                    <a:pt x="1824028" y="2657619"/>
                  </a:cubicBezTo>
                </a:path>
              </a:pathLst>
            </a:custGeom>
            <a:gradFill>
              <a:gsLst>
                <a:gs pos="0">
                  <a:srgbClr val="296B5F"/>
                </a:gs>
                <a:gs pos="29000">
                  <a:srgbClr val="296B5F"/>
                </a:gs>
                <a:gs pos="85000">
                  <a:srgbClr val="296B5F">
                    <a:alpha val="60784"/>
                  </a:srgbClr>
                </a:gs>
                <a:gs pos="100000">
                  <a:srgbClr val="296B5F">
                    <a:alpha val="60784"/>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3" name="Google Shape;1173;p26"/>
            <p:cNvSpPr/>
            <p:nvPr/>
          </p:nvSpPr>
          <p:spPr>
            <a:xfrm>
              <a:off x="6386850" y="1758622"/>
              <a:ext cx="2658173" cy="2294172"/>
            </a:xfrm>
            <a:custGeom>
              <a:rect b="b" l="l" r="r" t="t"/>
              <a:pathLst>
                <a:path extrusionOk="0" h="2294172" w="2658173">
                  <a:moveTo>
                    <a:pt x="1882642" y="881197"/>
                  </a:moveTo>
                  <a:cubicBezTo>
                    <a:pt x="2149231" y="881197"/>
                    <a:pt x="2414545" y="937308"/>
                    <a:pt x="2658173" y="1046979"/>
                  </a:cubicBezTo>
                  <a:cubicBezTo>
                    <a:pt x="2422198" y="527953"/>
                    <a:pt x="1964277" y="142828"/>
                    <a:pt x="1411967" y="0"/>
                  </a:cubicBezTo>
                  <a:cubicBezTo>
                    <a:pt x="405562" y="261426"/>
                    <a:pt x="-199046" y="1286726"/>
                    <a:pt x="59890" y="2294173"/>
                  </a:cubicBezTo>
                  <a:cubicBezTo>
                    <a:pt x="274181" y="1462711"/>
                    <a:pt x="1024201" y="882472"/>
                    <a:pt x="1882642" y="881197"/>
                  </a:cubicBezTo>
                </a:path>
              </a:pathLst>
            </a:custGeom>
            <a:gradFill>
              <a:gsLst>
                <a:gs pos="0">
                  <a:srgbClr val="E8A116"/>
                </a:gs>
                <a:gs pos="36000">
                  <a:srgbClr val="E8A116"/>
                </a:gs>
                <a:gs pos="94000">
                  <a:srgbClr val="E8A116">
                    <a:alpha val="40000"/>
                  </a:srgbClr>
                </a:gs>
                <a:gs pos="100000">
                  <a:srgbClr val="E8A116">
                    <a:alpha val="4000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74" name="Google Shape;1174;p26"/>
          <p:cNvSpPr txBox="1"/>
          <p:nvPr/>
        </p:nvSpPr>
        <p:spPr>
          <a:xfrm>
            <a:off x="7343147" y="3051920"/>
            <a:ext cx="2179332" cy="716938"/>
          </a:xfrm>
          <a:prstGeom prst="rect">
            <a:avLst/>
          </a:prstGeom>
          <a:noFill/>
          <a:ln>
            <a:noFill/>
          </a:ln>
        </p:spPr>
        <p:txBody>
          <a:bodyPr anchorCtr="0" anchor="t" bIns="45700" lIns="91425" spcFirstLastPara="1" rIns="91425" wrap="square" tIns="45700">
            <a:noAutofit/>
          </a:bodyPr>
          <a:lstStyle/>
          <a:p>
            <a:pPr indent="0" lvl="0" marL="0" marR="0" rtl="0" algn="ctr">
              <a:lnSpc>
                <a:spcPct val="89444"/>
              </a:lnSpc>
              <a:spcBef>
                <a:spcPts val="0"/>
              </a:spcBef>
              <a:spcAft>
                <a:spcPts val="0"/>
              </a:spcAft>
              <a:buClr>
                <a:srgbClr val="296B5F"/>
              </a:buClr>
              <a:buSzPts val="3600"/>
              <a:buFont typeface="Arial"/>
              <a:buNone/>
            </a:pPr>
            <a:r>
              <a:rPr b="0" i="0" lang="en-IE" sz="3600" u="none" cap="none" strike="noStrike">
                <a:solidFill>
                  <a:srgbClr val="296B5F"/>
                </a:solidFill>
                <a:latin typeface="Calibri"/>
                <a:ea typeface="Calibri"/>
                <a:cs typeface="Calibri"/>
                <a:sym typeface="Calibri"/>
              </a:rPr>
              <a:t>Utbildningskretslopp</a:t>
            </a:r>
            <a:endParaRPr b="0" i="0" sz="1400" u="none" cap="none" strike="noStrike">
              <a:solidFill>
                <a:srgbClr val="000000"/>
              </a:solidFill>
              <a:latin typeface="Arial"/>
              <a:ea typeface="Arial"/>
              <a:cs typeface="Arial"/>
              <a:sym typeface="Arial"/>
            </a:endParaRPr>
          </a:p>
        </p:txBody>
      </p:sp>
      <p:sp>
        <p:nvSpPr>
          <p:cNvPr id="1175" name="Google Shape;1175;p26"/>
          <p:cNvSpPr txBox="1"/>
          <p:nvPr/>
        </p:nvSpPr>
        <p:spPr>
          <a:xfrm>
            <a:off x="10266118" y="1678376"/>
            <a:ext cx="1918049" cy="780376"/>
          </a:xfrm>
          <a:prstGeom prst="rect">
            <a:avLst/>
          </a:prstGeom>
          <a:noFill/>
          <a:ln>
            <a:noFill/>
          </a:ln>
        </p:spPr>
        <p:txBody>
          <a:bodyPr anchorCtr="0" anchor="t" bIns="45700" lIns="91425" spcFirstLastPara="1" rIns="91425" wrap="square" tIns="45700">
            <a:noAutofit/>
          </a:bodyPr>
          <a:lstStyle/>
          <a:p>
            <a:pPr indent="0" lvl="0" marL="0" marR="0" rtl="0" algn="l">
              <a:lnSpc>
                <a:spcPct val="96666"/>
              </a:lnSpc>
              <a:spcBef>
                <a:spcPts val="0"/>
              </a:spcBef>
              <a:spcAft>
                <a:spcPts val="0"/>
              </a:spcAft>
              <a:buClr>
                <a:srgbClr val="E8A116"/>
              </a:buClr>
              <a:buSzPts val="2400"/>
              <a:buFont typeface="Arial"/>
              <a:buNone/>
            </a:pPr>
            <a:r>
              <a:rPr b="1" i="0" lang="en-IE" sz="2400" u="none" cap="none" strike="noStrike">
                <a:solidFill>
                  <a:srgbClr val="E8A116"/>
                </a:solidFill>
                <a:latin typeface="Calibri"/>
                <a:ea typeface="Calibri"/>
                <a:cs typeface="Calibri"/>
                <a:sym typeface="Calibri"/>
              </a:rPr>
              <a:t>STADIE 01</a:t>
            </a:r>
            <a:endParaRPr b="0" i="0" sz="1400" u="none" cap="none" strike="noStrike">
              <a:solidFill>
                <a:srgbClr val="000000"/>
              </a:solidFill>
              <a:latin typeface="Arial"/>
              <a:ea typeface="Arial"/>
              <a:cs typeface="Arial"/>
              <a:sym typeface="Arial"/>
            </a:endParaRPr>
          </a:p>
          <a:p>
            <a:pPr indent="0" lvl="0" marL="0" marR="0" rtl="0" algn="l">
              <a:lnSpc>
                <a:spcPct val="105454"/>
              </a:lnSpc>
              <a:spcBef>
                <a:spcPts val="0"/>
              </a:spcBef>
              <a:spcAft>
                <a:spcPts val="0"/>
              </a:spcAft>
              <a:buClr>
                <a:srgbClr val="296B5F"/>
              </a:buClr>
              <a:buSzPts val="2200"/>
              <a:buFont typeface="Arial"/>
              <a:buNone/>
            </a:pPr>
            <a:r>
              <a:rPr b="0" i="0" lang="en-IE" sz="2200" u="none" cap="none" strike="noStrike">
                <a:solidFill>
                  <a:srgbClr val="296B5F"/>
                </a:solidFill>
                <a:latin typeface="Calibri"/>
                <a:ea typeface="Calibri"/>
                <a:cs typeface="Calibri"/>
                <a:sym typeface="Calibri"/>
              </a:rPr>
              <a:t>Behovsanalys &amp; Undersökning</a:t>
            </a:r>
            <a:endParaRPr b="0" i="0" sz="1400" u="none" cap="none" strike="noStrike">
              <a:solidFill>
                <a:srgbClr val="000000"/>
              </a:solidFill>
              <a:latin typeface="Arial"/>
              <a:ea typeface="Arial"/>
              <a:cs typeface="Arial"/>
              <a:sym typeface="Arial"/>
            </a:endParaRPr>
          </a:p>
        </p:txBody>
      </p:sp>
      <p:sp>
        <p:nvSpPr>
          <p:cNvPr id="1176" name="Google Shape;1176;p26"/>
          <p:cNvSpPr txBox="1"/>
          <p:nvPr/>
        </p:nvSpPr>
        <p:spPr>
          <a:xfrm>
            <a:off x="10083093" y="4707730"/>
            <a:ext cx="2605525" cy="780376"/>
          </a:xfrm>
          <a:prstGeom prst="rect">
            <a:avLst/>
          </a:prstGeom>
          <a:noFill/>
          <a:ln>
            <a:noFill/>
          </a:ln>
        </p:spPr>
        <p:txBody>
          <a:bodyPr anchorCtr="0" anchor="t" bIns="45700" lIns="91425" spcFirstLastPara="1" rIns="91425" wrap="square" tIns="45700">
            <a:noAutofit/>
          </a:bodyPr>
          <a:lstStyle/>
          <a:p>
            <a:pPr indent="0" lvl="0" marL="0" marR="0" rtl="0" algn="l">
              <a:lnSpc>
                <a:spcPct val="96666"/>
              </a:lnSpc>
              <a:spcBef>
                <a:spcPts val="0"/>
              </a:spcBef>
              <a:spcAft>
                <a:spcPts val="0"/>
              </a:spcAft>
              <a:buClr>
                <a:srgbClr val="E8A116"/>
              </a:buClr>
              <a:buSzPts val="2400"/>
              <a:buFont typeface="Arial"/>
              <a:buNone/>
            </a:pPr>
            <a:r>
              <a:rPr b="1" i="0" lang="en-IE" sz="2400" u="none" cap="none" strike="noStrike">
                <a:solidFill>
                  <a:srgbClr val="E8A116"/>
                </a:solidFill>
                <a:latin typeface="Calibri"/>
                <a:ea typeface="Calibri"/>
                <a:cs typeface="Calibri"/>
                <a:sym typeface="Calibri"/>
              </a:rPr>
              <a:t>STADIE 02</a:t>
            </a:r>
            <a:endParaRPr b="0" i="0" sz="1400" u="none" cap="none" strike="noStrike">
              <a:solidFill>
                <a:srgbClr val="000000"/>
              </a:solidFill>
              <a:latin typeface="Arial"/>
              <a:ea typeface="Arial"/>
              <a:cs typeface="Arial"/>
              <a:sym typeface="Arial"/>
            </a:endParaRPr>
          </a:p>
          <a:p>
            <a:pPr indent="0" lvl="0" marL="0" marR="0" rtl="0" algn="l">
              <a:lnSpc>
                <a:spcPct val="105454"/>
              </a:lnSpc>
              <a:spcBef>
                <a:spcPts val="0"/>
              </a:spcBef>
              <a:spcAft>
                <a:spcPts val="0"/>
              </a:spcAft>
              <a:buClr>
                <a:srgbClr val="296B5F"/>
              </a:buClr>
              <a:buSzPts val="2200"/>
              <a:buFont typeface="Arial"/>
              <a:buNone/>
            </a:pPr>
            <a:r>
              <a:rPr b="0" i="0" lang="en-IE" sz="2200" u="none" cap="none" strike="noStrike">
                <a:solidFill>
                  <a:srgbClr val="296B5F"/>
                </a:solidFill>
                <a:latin typeface="Calibri"/>
                <a:ea typeface="Calibri"/>
                <a:cs typeface="Calibri"/>
                <a:sym typeface="Calibri"/>
              </a:rPr>
              <a:t>Design &amp; </a:t>
            </a:r>
            <a:endParaRPr b="0" i="0" sz="1400" u="none" cap="none" strike="noStrike">
              <a:solidFill>
                <a:srgbClr val="000000"/>
              </a:solidFill>
              <a:latin typeface="Arial"/>
              <a:ea typeface="Arial"/>
              <a:cs typeface="Arial"/>
              <a:sym typeface="Arial"/>
            </a:endParaRPr>
          </a:p>
          <a:p>
            <a:pPr indent="0" lvl="0" marL="0" marR="0" rtl="0" algn="l">
              <a:lnSpc>
                <a:spcPct val="105454"/>
              </a:lnSpc>
              <a:spcBef>
                <a:spcPts val="0"/>
              </a:spcBef>
              <a:spcAft>
                <a:spcPts val="0"/>
              </a:spcAft>
              <a:buClr>
                <a:srgbClr val="296B5F"/>
              </a:buClr>
              <a:buSzPts val="2200"/>
              <a:buFont typeface="Arial"/>
              <a:buNone/>
            </a:pPr>
            <a:r>
              <a:rPr b="0" i="0" lang="en-IE" sz="2200" u="none" cap="none" strike="noStrike">
                <a:solidFill>
                  <a:srgbClr val="296B5F"/>
                </a:solidFill>
                <a:latin typeface="Calibri"/>
                <a:ea typeface="Calibri"/>
                <a:cs typeface="Calibri"/>
                <a:sym typeface="Calibri"/>
              </a:rPr>
              <a:t>Utveckling</a:t>
            </a:r>
            <a:endParaRPr b="0" i="0" sz="1400" u="none" cap="none" strike="noStrike">
              <a:solidFill>
                <a:srgbClr val="000000"/>
              </a:solidFill>
              <a:latin typeface="Arial"/>
              <a:ea typeface="Arial"/>
              <a:cs typeface="Arial"/>
              <a:sym typeface="Arial"/>
            </a:endParaRPr>
          </a:p>
        </p:txBody>
      </p:sp>
      <p:sp>
        <p:nvSpPr>
          <p:cNvPr id="1177" name="Google Shape;1177;p26"/>
          <p:cNvSpPr txBox="1"/>
          <p:nvPr/>
        </p:nvSpPr>
        <p:spPr>
          <a:xfrm>
            <a:off x="4804914" y="1677969"/>
            <a:ext cx="1976533" cy="780376"/>
          </a:xfrm>
          <a:prstGeom prst="rect">
            <a:avLst/>
          </a:prstGeom>
          <a:noFill/>
          <a:ln>
            <a:noFill/>
          </a:ln>
        </p:spPr>
        <p:txBody>
          <a:bodyPr anchorCtr="0" anchor="t" bIns="45700" lIns="91425" spcFirstLastPara="1" rIns="91425" wrap="square" tIns="45700">
            <a:noAutofit/>
          </a:bodyPr>
          <a:lstStyle/>
          <a:p>
            <a:pPr indent="0" lvl="0" marL="0" marR="0" rtl="0" algn="r">
              <a:lnSpc>
                <a:spcPct val="96666"/>
              </a:lnSpc>
              <a:spcBef>
                <a:spcPts val="0"/>
              </a:spcBef>
              <a:spcAft>
                <a:spcPts val="0"/>
              </a:spcAft>
              <a:buClr>
                <a:srgbClr val="E8A116"/>
              </a:buClr>
              <a:buSzPts val="2400"/>
              <a:buFont typeface="Arial"/>
              <a:buNone/>
            </a:pPr>
            <a:r>
              <a:rPr b="1" i="0" lang="en-IE" sz="2400" u="none" cap="none" strike="noStrike">
                <a:solidFill>
                  <a:srgbClr val="E8A116"/>
                </a:solidFill>
                <a:latin typeface="Calibri"/>
                <a:ea typeface="Calibri"/>
                <a:cs typeface="Calibri"/>
                <a:sym typeface="Calibri"/>
              </a:rPr>
              <a:t>STADIE 04</a:t>
            </a:r>
            <a:endParaRPr b="0" i="0" sz="1400" u="none" cap="none" strike="noStrike">
              <a:solidFill>
                <a:srgbClr val="000000"/>
              </a:solidFill>
              <a:latin typeface="Arial"/>
              <a:ea typeface="Arial"/>
              <a:cs typeface="Arial"/>
              <a:sym typeface="Arial"/>
            </a:endParaRPr>
          </a:p>
          <a:p>
            <a:pPr indent="0" lvl="0" marL="0" marR="0" rtl="0" algn="r">
              <a:lnSpc>
                <a:spcPct val="105454"/>
              </a:lnSpc>
              <a:spcBef>
                <a:spcPts val="0"/>
              </a:spcBef>
              <a:spcAft>
                <a:spcPts val="0"/>
              </a:spcAft>
              <a:buClr>
                <a:srgbClr val="296B5F"/>
              </a:buClr>
              <a:buSzPts val="2200"/>
              <a:buFont typeface="Arial"/>
              <a:buNone/>
            </a:pPr>
            <a:r>
              <a:rPr b="0" i="0" lang="en-IE" sz="2200" u="none" cap="none" strike="noStrike">
                <a:solidFill>
                  <a:srgbClr val="296B5F"/>
                </a:solidFill>
                <a:latin typeface="Calibri"/>
                <a:ea typeface="Calibri"/>
                <a:cs typeface="Calibri"/>
                <a:sym typeface="Calibri"/>
              </a:rPr>
              <a:t>Utvärdering</a:t>
            </a:r>
            <a:endParaRPr b="0" i="0" sz="1400" u="none" cap="none" strike="noStrike">
              <a:solidFill>
                <a:srgbClr val="000000"/>
              </a:solidFill>
              <a:latin typeface="Arial"/>
              <a:ea typeface="Arial"/>
              <a:cs typeface="Arial"/>
              <a:sym typeface="Arial"/>
            </a:endParaRPr>
          </a:p>
        </p:txBody>
      </p:sp>
      <p:sp>
        <p:nvSpPr>
          <p:cNvPr id="1178" name="Google Shape;1178;p26"/>
          <p:cNvSpPr txBox="1"/>
          <p:nvPr/>
        </p:nvSpPr>
        <p:spPr>
          <a:xfrm>
            <a:off x="4178081" y="4695283"/>
            <a:ext cx="2605525" cy="780376"/>
          </a:xfrm>
          <a:prstGeom prst="rect">
            <a:avLst/>
          </a:prstGeom>
          <a:noFill/>
          <a:ln>
            <a:noFill/>
          </a:ln>
        </p:spPr>
        <p:txBody>
          <a:bodyPr anchorCtr="0" anchor="t" bIns="45700" lIns="91425" spcFirstLastPara="1" rIns="91425" wrap="square" tIns="45700">
            <a:noAutofit/>
          </a:bodyPr>
          <a:lstStyle/>
          <a:p>
            <a:pPr indent="0" lvl="0" marL="0" marR="0" rtl="0" algn="r">
              <a:lnSpc>
                <a:spcPct val="96666"/>
              </a:lnSpc>
              <a:spcBef>
                <a:spcPts val="0"/>
              </a:spcBef>
              <a:spcAft>
                <a:spcPts val="0"/>
              </a:spcAft>
              <a:buClr>
                <a:srgbClr val="E8A116"/>
              </a:buClr>
              <a:buSzPts val="2400"/>
              <a:buFont typeface="Arial"/>
              <a:buNone/>
            </a:pPr>
            <a:r>
              <a:rPr b="1" i="0" lang="en-IE" sz="2400" u="none" cap="none" strike="noStrike">
                <a:solidFill>
                  <a:srgbClr val="E8A116"/>
                </a:solidFill>
                <a:latin typeface="Calibri"/>
                <a:ea typeface="Calibri"/>
                <a:cs typeface="Calibri"/>
                <a:sym typeface="Calibri"/>
              </a:rPr>
              <a:t>STADIE 03</a:t>
            </a:r>
            <a:endParaRPr b="0" i="0" sz="1400" u="none" cap="none" strike="noStrike">
              <a:solidFill>
                <a:srgbClr val="000000"/>
              </a:solidFill>
              <a:latin typeface="Arial"/>
              <a:ea typeface="Arial"/>
              <a:cs typeface="Arial"/>
              <a:sym typeface="Arial"/>
            </a:endParaRPr>
          </a:p>
          <a:p>
            <a:pPr indent="0" lvl="0" marL="0" marR="0" rtl="0" algn="r">
              <a:lnSpc>
                <a:spcPct val="105454"/>
              </a:lnSpc>
              <a:spcBef>
                <a:spcPts val="0"/>
              </a:spcBef>
              <a:spcAft>
                <a:spcPts val="0"/>
              </a:spcAft>
              <a:buClr>
                <a:srgbClr val="296B5F"/>
              </a:buClr>
              <a:buSzPts val="2200"/>
              <a:buFont typeface="Arial"/>
              <a:buNone/>
            </a:pPr>
            <a:r>
              <a:rPr b="0" i="0" lang="en-IE" sz="2200" u="none" cap="none" strike="noStrike">
                <a:solidFill>
                  <a:srgbClr val="296B5F"/>
                </a:solidFill>
                <a:latin typeface="Calibri"/>
                <a:ea typeface="Calibri"/>
                <a:cs typeface="Calibri"/>
                <a:sym typeface="Calibri"/>
              </a:rPr>
              <a:t>Genomförande &amp; Leverans</a:t>
            </a:r>
            <a:endParaRPr b="0" i="0" sz="1400" u="none" cap="none" strike="noStrike">
              <a:solidFill>
                <a:srgbClr val="000000"/>
              </a:solidFill>
              <a:latin typeface="Arial"/>
              <a:ea typeface="Arial"/>
              <a:cs typeface="Arial"/>
              <a:sym typeface="Arial"/>
            </a:endParaRPr>
          </a:p>
        </p:txBody>
      </p:sp>
      <p:sp>
        <p:nvSpPr>
          <p:cNvPr id="1179" name="Google Shape;1179;p26"/>
          <p:cNvSpPr txBox="1"/>
          <p:nvPr/>
        </p:nvSpPr>
        <p:spPr>
          <a:xfrm>
            <a:off x="9021971" y="2510234"/>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01</a:t>
            </a:r>
            <a:endParaRPr b="0" i="0" sz="3200" u="none" cap="none" strike="noStrike">
              <a:solidFill>
                <a:schemeClr val="lt1"/>
              </a:solidFill>
              <a:latin typeface="Calibri"/>
              <a:ea typeface="Calibri"/>
              <a:cs typeface="Calibri"/>
              <a:sym typeface="Calibri"/>
            </a:endParaRPr>
          </a:p>
        </p:txBody>
      </p:sp>
      <p:sp>
        <p:nvSpPr>
          <p:cNvPr id="1180" name="Google Shape;1180;p26"/>
          <p:cNvSpPr txBox="1"/>
          <p:nvPr/>
        </p:nvSpPr>
        <p:spPr>
          <a:xfrm>
            <a:off x="8904332" y="4579336"/>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02</a:t>
            </a:r>
            <a:endParaRPr b="0" i="0" sz="3200" u="none" cap="none" strike="noStrike">
              <a:solidFill>
                <a:schemeClr val="lt1"/>
              </a:solidFill>
              <a:latin typeface="Calibri"/>
              <a:ea typeface="Calibri"/>
              <a:cs typeface="Calibri"/>
              <a:sym typeface="Calibri"/>
            </a:endParaRPr>
          </a:p>
        </p:txBody>
      </p:sp>
      <p:sp>
        <p:nvSpPr>
          <p:cNvPr id="1181" name="Google Shape;1181;p26"/>
          <p:cNvSpPr txBox="1"/>
          <p:nvPr/>
        </p:nvSpPr>
        <p:spPr>
          <a:xfrm>
            <a:off x="6727486" y="4164126"/>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03</a:t>
            </a:r>
            <a:endParaRPr b="0" i="0" sz="3200" u="none" cap="none" strike="noStrike">
              <a:solidFill>
                <a:schemeClr val="lt1"/>
              </a:solidFill>
              <a:latin typeface="Calibri"/>
              <a:ea typeface="Calibri"/>
              <a:cs typeface="Calibri"/>
              <a:sym typeface="Calibri"/>
            </a:endParaRPr>
          </a:p>
        </p:txBody>
      </p:sp>
      <p:sp>
        <p:nvSpPr>
          <p:cNvPr id="1182" name="Google Shape;1182;p26"/>
          <p:cNvSpPr txBox="1"/>
          <p:nvPr/>
        </p:nvSpPr>
        <p:spPr>
          <a:xfrm>
            <a:off x="7038230" y="2271544"/>
            <a:ext cx="1061122" cy="780376"/>
          </a:xfrm>
          <a:prstGeom prst="rect">
            <a:avLst/>
          </a:prstGeom>
          <a:noFill/>
          <a:ln>
            <a:noFill/>
          </a:ln>
        </p:spPr>
        <p:txBody>
          <a:bodyPr anchorCtr="0" anchor="t" bIns="45700" lIns="91425" spcFirstLastPara="1" rIns="91425" wrap="square" tIns="45700">
            <a:noAutofit/>
          </a:bodyPr>
          <a:lstStyle/>
          <a:p>
            <a:pPr indent="0" lvl="0" marL="0" marR="0" rtl="0" algn="ctr">
              <a:lnSpc>
                <a:spcPct val="72500"/>
              </a:lnSpc>
              <a:spcBef>
                <a:spcPts val="0"/>
              </a:spcBef>
              <a:spcAft>
                <a:spcPts val="0"/>
              </a:spcAft>
              <a:buClr>
                <a:schemeClr val="lt1"/>
              </a:buClr>
              <a:buSzPts val="3200"/>
              <a:buFont typeface="Arial"/>
              <a:buNone/>
            </a:pPr>
            <a:r>
              <a:rPr b="1" i="0" lang="en-IE" sz="3200" u="none" cap="none" strike="noStrike">
                <a:solidFill>
                  <a:schemeClr val="lt1"/>
                </a:solidFill>
                <a:latin typeface="Calibri"/>
                <a:ea typeface="Calibri"/>
                <a:cs typeface="Calibri"/>
                <a:sym typeface="Calibri"/>
              </a:rPr>
              <a:t>04</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27"/>
          <p:cNvSpPr txBox="1"/>
          <p:nvPr>
            <p:ph idx="1" type="body"/>
          </p:nvPr>
        </p:nvSpPr>
        <p:spPr>
          <a:xfrm>
            <a:off x="798381" y="1991104"/>
            <a:ext cx="10867878" cy="3428836"/>
          </a:xfrm>
          <a:prstGeom prst="rect">
            <a:avLst/>
          </a:prstGeom>
          <a:noFill/>
          <a:ln>
            <a:noFill/>
          </a:ln>
        </p:spPr>
        <p:txBody>
          <a:bodyPr anchorCtr="0" anchor="t" bIns="45700" lIns="91425" spcFirstLastPara="1" rIns="91425" wrap="square" tIns="45700">
            <a:noAutofit/>
          </a:bodyPr>
          <a:lstStyle/>
          <a:p>
            <a:pPr indent="-457200" lvl="0" marL="457200" rtl="0" algn="l">
              <a:lnSpc>
                <a:spcPct val="110909"/>
              </a:lnSpc>
              <a:spcBef>
                <a:spcPts val="0"/>
              </a:spcBef>
              <a:spcAft>
                <a:spcPts val="0"/>
              </a:spcAft>
              <a:buClr>
                <a:srgbClr val="E8A116"/>
              </a:buClr>
              <a:buSzPts val="2200"/>
              <a:buFont typeface="Calibri"/>
              <a:buAutoNum type="arabicPeriod"/>
            </a:pPr>
            <a:r>
              <a:rPr b="1" lang="en-IE" sz="2200">
                <a:solidFill>
                  <a:srgbClr val="424242"/>
                </a:solidFill>
              </a:rPr>
              <a:t>Behovsanalys</a:t>
            </a:r>
            <a:r>
              <a:rPr lang="en-IE" sz="2200">
                <a:solidFill>
                  <a:srgbClr val="424242"/>
                </a:solidFill>
              </a:rPr>
              <a:t>: Vilka utbildar vi och vad är deras bakgrund? Vilka behov har dem? Varför behövs utbildning? Hur kommer utbildningen att genomföras? Vem kommer att utföra utbildningen? Vad är det övergripande målet? Vilka är målen och syftena med utbildningen? Vad är de förväntade inlärningsresultaten?</a:t>
            </a:r>
            <a:endParaRPr/>
          </a:p>
          <a:p>
            <a:pPr indent="-317500" lvl="0" marL="457200" rtl="0" algn="l">
              <a:lnSpc>
                <a:spcPct val="110909"/>
              </a:lnSpc>
              <a:spcBef>
                <a:spcPts val="0"/>
              </a:spcBef>
              <a:spcAft>
                <a:spcPts val="0"/>
              </a:spcAft>
              <a:buClr>
                <a:srgbClr val="E8A116"/>
              </a:buClr>
              <a:buSzPts val="2200"/>
              <a:buFont typeface="Calibri"/>
              <a:buNone/>
            </a:pPr>
            <a:r>
              <a:t/>
            </a:r>
            <a:endParaRPr sz="1600">
              <a:solidFill>
                <a:srgbClr val="424242"/>
              </a:solidFill>
            </a:endParaRPr>
          </a:p>
          <a:p>
            <a:pPr indent="-457200" lvl="0" marL="457200" rtl="0" algn="l">
              <a:lnSpc>
                <a:spcPct val="110909"/>
              </a:lnSpc>
              <a:spcBef>
                <a:spcPts val="0"/>
              </a:spcBef>
              <a:spcAft>
                <a:spcPts val="0"/>
              </a:spcAft>
              <a:buClr>
                <a:srgbClr val="E8A116"/>
              </a:buClr>
              <a:buSzPts val="2200"/>
              <a:buFont typeface="Arial"/>
              <a:buAutoNum type="arabicPeriod"/>
            </a:pPr>
            <a:r>
              <a:rPr b="1" lang="en-IE" sz="2200">
                <a:solidFill>
                  <a:srgbClr val="424242"/>
                </a:solidFill>
              </a:rPr>
              <a:t>Design &amp; utveckling: </a:t>
            </a:r>
            <a:r>
              <a:rPr lang="en-IE" sz="2200">
                <a:solidFill>
                  <a:srgbClr val="424242"/>
                </a:solidFill>
              </a:rPr>
              <a:t>målet är att skapa detaljerat utbildningsmaterial baserat på mål och syften. Kommer utbildningen att ges personligen eller online, en mot en eller till en stor grupp, eller som en fristående självstudie modul? Skapa ramverket för utbildningens läroplan. Skapa innehållet för varje ämne, inlärningsaktiviteter, manualer, handouts, presentationer, workshops, praktiska övningar osv. baserat på inlärningsbehoven. En leveransplan utarbetas sedan. En pilot-session genomförs för att säkerställa att planen är korrekt och för att lösa eventuella problem i leveransen.</a:t>
            </a:r>
            <a:endParaRPr sz="2200"/>
          </a:p>
        </p:txBody>
      </p:sp>
      <p:sp>
        <p:nvSpPr>
          <p:cNvPr id="1188" name="Google Shape;1188;p27"/>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89" name="Google Shape;1189;p27"/>
          <p:cNvSpPr txBox="1"/>
          <p:nvPr>
            <p:ph idx="2" type="body"/>
          </p:nvPr>
        </p:nvSpPr>
        <p:spPr>
          <a:xfrm>
            <a:off x="798381" y="761603"/>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sz="3400">
                <a:solidFill>
                  <a:schemeClr val="lt1"/>
                </a:solidFill>
              </a:rPr>
              <a:t>3.2 </a:t>
            </a:r>
            <a:r>
              <a:rPr lang="en-IE" sz="3400">
                <a:solidFill>
                  <a:schemeClr val="lt1"/>
                </a:solidFill>
              </a:rPr>
              <a:t>Utbildningskretslopp</a:t>
            </a:r>
            <a:endParaRPr sz="3400"/>
          </a:p>
          <a:p>
            <a:pPr indent="0" lvl="0" marL="0" rtl="0" algn="l">
              <a:lnSpc>
                <a:spcPct val="90000"/>
              </a:lnSpc>
              <a:spcBef>
                <a:spcPts val="1000"/>
              </a:spcBef>
              <a:spcAft>
                <a:spcPts val="0"/>
              </a:spcAft>
              <a:buClr>
                <a:srgbClr val="086575"/>
              </a:buClr>
              <a:buSzPts val="3600"/>
              <a:buNone/>
            </a:pPr>
            <a:r>
              <a:t/>
            </a:r>
            <a:endParaRPr sz="3400"/>
          </a:p>
        </p:txBody>
      </p:sp>
      <p:cxnSp>
        <p:nvCxnSpPr>
          <p:cNvPr id="1190" name="Google Shape;1190;p27"/>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191" name="Google Shape;1191;p27"/>
          <p:cNvGrpSpPr/>
          <p:nvPr/>
        </p:nvGrpSpPr>
        <p:grpSpPr>
          <a:xfrm>
            <a:off x="10239503" y="874941"/>
            <a:ext cx="959968" cy="957223"/>
            <a:chOff x="8711101" y="501407"/>
            <a:chExt cx="959968" cy="957223"/>
          </a:xfrm>
        </p:grpSpPr>
        <p:sp>
          <p:nvSpPr>
            <p:cNvPr id="1192" name="Google Shape;1192;p27"/>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93" name="Google Shape;1193;p27"/>
            <p:cNvGrpSpPr/>
            <p:nvPr/>
          </p:nvGrpSpPr>
          <p:grpSpPr>
            <a:xfrm>
              <a:off x="8711101" y="501407"/>
              <a:ext cx="959968" cy="957223"/>
              <a:chOff x="8711101" y="501407"/>
              <a:chExt cx="959968" cy="957223"/>
            </a:xfrm>
          </p:grpSpPr>
          <p:sp>
            <p:nvSpPr>
              <p:cNvPr id="1194" name="Google Shape;1194;p27"/>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5" name="Google Shape;1195;p27"/>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6" name="Google Shape;1196;p27"/>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7" name="Google Shape;1197;p27"/>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8" name="Google Shape;1198;p27"/>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9" name="Google Shape;1199;p27"/>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0" name="Google Shape;1200;p27"/>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1" name="Google Shape;1201;p27"/>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2" name="Google Shape;1202;p27"/>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3" name="Google Shape;1203;p27"/>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28"/>
          <p:cNvSpPr txBox="1"/>
          <p:nvPr>
            <p:ph idx="1" type="body"/>
          </p:nvPr>
        </p:nvSpPr>
        <p:spPr>
          <a:xfrm>
            <a:off x="662061" y="1958331"/>
            <a:ext cx="10867878" cy="4458507"/>
          </a:xfrm>
          <a:prstGeom prst="rect">
            <a:avLst/>
          </a:prstGeom>
          <a:noFill/>
          <a:ln>
            <a:noFill/>
          </a:ln>
        </p:spPr>
        <p:txBody>
          <a:bodyPr anchorCtr="0" anchor="t" bIns="45700" lIns="91425" spcFirstLastPara="1" rIns="91425" wrap="square" tIns="45700">
            <a:noAutofit/>
          </a:bodyPr>
          <a:lstStyle/>
          <a:p>
            <a:pPr indent="-457200" lvl="0" marL="457200" rtl="0" algn="l">
              <a:lnSpc>
                <a:spcPct val="110909"/>
              </a:lnSpc>
              <a:spcBef>
                <a:spcPts val="0"/>
              </a:spcBef>
              <a:spcAft>
                <a:spcPts val="0"/>
              </a:spcAft>
              <a:buClr>
                <a:srgbClr val="E8A116"/>
              </a:buClr>
              <a:buSzPts val="2200"/>
              <a:buFont typeface="Calibri"/>
              <a:buAutoNum type="arabicPeriod" startAt="3"/>
            </a:pPr>
            <a:r>
              <a:rPr b="1" lang="en-IE" sz="2200">
                <a:solidFill>
                  <a:srgbClr val="424242"/>
                </a:solidFill>
              </a:rPr>
              <a:t>Genomförande: </a:t>
            </a:r>
            <a:r>
              <a:rPr lang="en-IE" sz="2200">
                <a:solidFill>
                  <a:srgbClr val="424242"/>
                </a:solidFill>
              </a:rPr>
              <a:t>Under utbildningssessionen är det enormt viktigt att ständigt läsa av deltagarnas kroppsspråk för att se om de är engagerade eller inte. Det är viktigt att vara flexibel och om utbildningen inte fungerar, använd en annan metod. Det är viktigt att använda olika hjälpmedel för lärande vid leverans av en utbildning för att stimulera så många av de fem sinnena som möjligt, vilka består av: syn, lukt, hörsel, känsel och smak. Det är också viktigt att erkänna att alla har olika inlärningsstilar och olika utbildningsbakgrund och livserfarenheter.</a:t>
            </a:r>
            <a:endParaRPr/>
          </a:p>
          <a:p>
            <a:pPr indent="-317500" lvl="0" marL="457200" rtl="0" algn="l">
              <a:lnSpc>
                <a:spcPct val="110909"/>
              </a:lnSpc>
              <a:spcBef>
                <a:spcPts val="0"/>
              </a:spcBef>
              <a:spcAft>
                <a:spcPts val="0"/>
              </a:spcAft>
              <a:buClr>
                <a:srgbClr val="E8A116"/>
              </a:buClr>
              <a:buSzPts val="2200"/>
              <a:buFont typeface="Calibri"/>
              <a:buNone/>
            </a:pPr>
            <a:r>
              <a:t/>
            </a:r>
            <a:endParaRPr sz="1600">
              <a:solidFill>
                <a:srgbClr val="424242"/>
              </a:solidFill>
            </a:endParaRPr>
          </a:p>
          <a:p>
            <a:pPr indent="-457200" lvl="0" marL="457200" rtl="0" algn="l">
              <a:lnSpc>
                <a:spcPct val="110909"/>
              </a:lnSpc>
              <a:spcBef>
                <a:spcPts val="0"/>
              </a:spcBef>
              <a:spcAft>
                <a:spcPts val="0"/>
              </a:spcAft>
              <a:buClr>
                <a:srgbClr val="E8A116"/>
              </a:buClr>
              <a:buSzPts val="2200"/>
              <a:buFont typeface="Calibri"/>
              <a:buAutoNum type="arabicPeriod" startAt="3"/>
            </a:pPr>
            <a:r>
              <a:rPr b="1" lang="en-IE" sz="2200">
                <a:solidFill>
                  <a:srgbClr val="424242"/>
                </a:solidFill>
              </a:rPr>
              <a:t>Utvärdering: </a:t>
            </a:r>
            <a:r>
              <a:rPr lang="en-IE" sz="2200">
                <a:solidFill>
                  <a:srgbClr val="424242"/>
                </a:solidFill>
              </a:rPr>
              <a:t>Uppnådde utbildningen målen? Var utbildningen effektiv? Har deltagarna lärt sig något? Kan de tillämpa det de lärt sig? Samla in feedback med hjälp av för- och efterundersökningar/kommentarskort. Frågeformulär med flervalsfrågor, prov och observation kan användas för att bedöma om studenterna har lärt sig.</a:t>
            </a:r>
            <a:endParaRPr sz="2200"/>
          </a:p>
        </p:txBody>
      </p:sp>
      <p:sp>
        <p:nvSpPr>
          <p:cNvPr id="1209" name="Google Shape;1209;p28"/>
          <p:cNvSpPr/>
          <p:nvPr/>
        </p:nvSpPr>
        <p:spPr>
          <a:xfrm>
            <a:off x="482456" y="308377"/>
            <a:ext cx="4149506" cy="1605781"/>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0" name="Google Shape;1210;p28"/>
          <p:cNvSpPr txBox="1"/>
          <p:nvPr>
            <p:ph idx="2" type="body"/>
          </p:nvPr>
        </p:nvSpPr>
        <p:spPr>
          <a:xfrm>
            <a:off x="662061" y="744647"/>
            <a:ext cx="581673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sz="3400">
                <a:solidFill>
                  <a:schemeClr val="lt1"/>
                </a:solidFill>
              </a:rPr>
              <a:t>3.2 </a:t>
            </a:r>
            <a:r>
              <a:rPr lang="en-IE" sz="3400">
                <a:solidFill>
                  <a:schemeClr val="lt1"/>
                </a:solidFill>
              </a:rPr>
              <a:t>Utbildningskretslopp</a:t>
            </a:r>
            <a:endParaRPr sz="3400"/>
          </a:p>
          <a:p>
            <a:pPr indent="0" lvl="0" marL="0" rtl="0" algn="l">
              <a:lnSpc>
                <a:spcPct val="90000"/>
              </a:lnSpc>
              <a:spcBef>
                <a:spcPts val="1000"/>
              </a:spcBef>
              <a:spcAft>
                <a:spcPts val="0"/>
              </a:spcAft>
              <a:buClr>
                <a:srgbClr val="086575"/>
              </a:buClr>
              <a:buSzPts val="3600"/>
              <a:buNone/>
            </a:pPr>
            <a:r>
              <a:t/>
            </a:r>
            <a:endParaRPr/>
          </a:p>
        </p:txBody>
      </p:sp>
      <p:cxnSp>
        <p:nvCxnSpPr>
          <p:cNvPr id="1211" name="Google Shape;1211;p28"/>
          <p:cNvCxnSpPr/>
          <p:nvPr/>
        </p:nvCxnSpPr>
        <p:spPr>
          <a:xfrm flipH="1">
            <a:off x="0" y="1421605"/>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212" name="Google Shape;1212;p28"/>
          <p:cNvGrpSpPr/>
          <p:nvPr/>
        </p:nvGrpSpPr>
        <p:grpSpPr>
          <a:xfrm>
            <a:off x="10239503" y="874941"/>
            <a:ext cx="959968" cy="957223"/>
            <a:chOff x="8711101" y="501407"/>
            <a:chExt cx="959968" cy="957223"/>
          </a:xfrm>
        </p:grpSpPr>
        <p:sp>
          <p:nvSpPr>
            <p:cNvPr id="1213" name="Google Shape;1213;p28"/>
            <p:cNvSpPr/>
            <p:nvPr/>
          </p:nvSpPr>
          <p:spPr>
            <a:xfrm>
              <a:off x="9191085" y="537063"/>
              <a:ext cx="449814" cy="493697"/>
            </a:xfrm>
            <a:custGeom>
              <a:rect b="b" l="l" r="r" t="t"/>
              <a:pathLst>
                <a:path extrusionOk="0" h="493697" w="449814">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14" name="Google Shape;1214;p28"/>
            <p:cNvGrpSpPr/>
            <p:nvPr/>
          </p:nvGrpSpPr>
          <p:grpSpPr>
            <a:xfrm>
              <a:off x="8711101" y="501407"/>
              <a:ext cx="959968" cy="957223"/>
              <a:chOff x="8711101" y="501407"/>
              <a:chExt cx="959968" cy="957223"/>
            </a:xfrm>
          </p:grpSpPr>
          <p:sp>
            <p:nvSpPr>
              <p:cNvPr id="1215" name="Google Shape;1215;p28"/>
              <p:cNvSpPr/>
              <p:nvPr/>
            </p:nvSpPr>
            <p:spPr>
              <a:xfrm>
                <a:off x="8711101" y="501407"/>
                <a:ext cx="959968" cy="619864"/>
              </a:xfrm>
              <a:custGeom>
                <a:rect b="b" l="l" r="r" t="t"/>
                <a:pathLst>
                  <a:path extrusionOk="0" h="619864" w="959968">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6" name="Google Shape;1216;p28"/>
              <p:cNvSpPr/>
              <p:nvPr/>
            </p:nvSpPr>
            <p:spPr>
              <a:xfrm>
                <a:off x="9281598" y="565176"/>
                <a:ext cx="298960" cy="78854"/>
              </a:xfrm>
              <a:custGeom>
                <a:rect b="b" l="l" r="r" t="t"/>
                <a:pathLst>
                  <a:path extrusionOk="0" h="78854" w="298960">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7" name="Google Shape;1217;p28"/>
              <p:cNvSpPr/>
              <p:nvPr/>
            </p:nvSpPr>
            <p:spPr>
              <a:xfrm>
                <a:off x="9396794" y="740027"/>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8" name="Google Shape;1218;p28"/>
              <p:cNvSpPr/>
              <p:nvPr/>
            </p:nvSpPr>
            <p:spPr>
              <a:xfrm>
                <a:off x="9396794" y="80311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9" name="Google Shape;1219;p28"/>
              <p:cNvSpPr/>
              <p:nvPr/>
            </p:nvSpPr>
            <p:spPr>
              <a:xfrm>
                <a:off x="9396794" y="866194"/>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0" name="Google Shape;1220;p28"/>
              <p:cNvSpPr/>
              <p:nvPr/>
            </p:nvSpPr>
            <p:spPr>
              <a:xfrm>
                <a:off x="9396794" y="932021"/>
                <a:ext cx="191993" cy="32913"/>
              </a:xfrm>
              <a:custGeom>
                <a:rect b="b" l="l" r="r" t="t"/>
                <a:pathLst>
                  <a:path extrusionOk="0" h="32913" w="191993">
                    <a:moveTo>
                      <a:pt x="-1" y="0"/>
                    </a:moveTo>
                    <a:lnTo>
                      <a:pt x="191993" y="0"/>
                    </a:lnTo>
                    <a:lnTo>
                      <a:pt x="191993" y="32913"/>
                    </a:lnTo>
                    <a:lnTo>
                      <a:pt x="-1" y="32913"/>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1" name="Google Shape;1221;p28"/>
              <p:cNvSpPr/>
              <p:nvPr/>
            </p:nvSpPr>
            <p:spPr>
              <a:xfrm>
                <a:off x="8760472"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2" name="Google Shape;1222;p28"/>
              <p:cNvSpPr/>
              <p:nvPr/>
            </p:nvSpPr>
            <p:spPr>
              <a:xfrm>
                <a:off x="8982636" y="1121271"/>
                <a:ext cx="191993" cy="337359"/>
              </a:xfrm>
              <a:custGeom>
                <a:rect b="b" l="l" r="r" t="t"/>
                <a:pathLst>
                  <a:path extrusionOk="0" h="337359" w="191993">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3" name="Google Shape;1223;p28"/>
              <p:cNvSpPr/>
              <p:nvPr/>
            </p:nvSpPr>
            <p:spPr>
              <a:xfrm>
                <a:off x="9207543" y="1121271"/>
                <a:ext cx="191993" cy="337359"/>
              </a:xfrm>
              <a:custGeom>
                <a:rect b="b" l="l" r="r" t="t"/>
                <a:pathLst>
                  <a:path extrusionOk="0" h="337359" w="191993">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4" name="Google Shape;1224;p28"/>
              <p:cNvSpPr/>
              <p:nvPr/>
            </p:nvSpPr>
            <p:spPr>
              <a:xfrm>
                <a:off x="9429707" y="1121271"/>
                <a:ext cx="191993" cy="337359"/>
              </a:xfrm>
              <a:custGeom>
                <a:rect b="b" l="l" r="r" t="t"/>
                <a:pathLst>
                  <a:path extrusionOk="0" h="337359" w="191993">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29"/>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0" name="Google Shape;1230;p29"/>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spcBef>
                <a:spcPts val="0"/>
              </a:spcBef>
              <a:spcAft>
                <a:spcPts val="0"/>
              </a:spcAft>
              <a:buClr>
                <a:srgbClr val="424242"/>
              </a:buClr>
              <a:buSzPts val="1800"/>
              <a:buNone/>
            </a:pPr>
            <a:r>
              <a:rPr b="1" lang="en-IE" sz="1800"/>
              <a:t>Övning:	</a:t>
            </a:r>
            <a:r>
              <a:rPr lang="en-IE" sz="1800"/>
              <a:t>Kom ihåg din mest favorit och minst favorit lärare eller tränare. Skriv ner vad du gillade mest med deras undervisningsstilar och vad du gillade minst med dem. Försök att anamma några av deras positiva egenskaper i din träning!</a:t>
            </a:r>
            <a:endParaRPr sz="2100">
              <a:solidFill>
                <a:srgbClr val="202124"/>
              </a:solidFill>
              <a:highlight>
                <a:srgbClr val="F8F9FA"/>
              </a:highlight>
              <a:latin typeface="Arial"/>
              <a:ea typeface="Arial"/>
              <a:cs typeface="Arial"/>
              <a:sym typeface="Arial"/>
            </a:endParaRPr>
          </a:p>
          <a:p>
            <a:pPr indent="-1254125" lvl="0" marL="1254125" rtl="0" algn="l">
              <a:spcBef>
                <a:spcPts val="1000"/>
              </a:spcBef>
              <a:spcAft>
                <a:spcPts val="0"/>
              </a:spcAft>
              <a:buClr>
                <a:srgbClr val="424242"/>
              </a:buClr>
              <a:buSzPts val="1800"/>
              <a:buNone/>
            </a:pPr>
            <a:r>
              <a:rPr b="1" lang="en-IE" sz="1800"/>
              <a:t>Webbsidor:	</a:t>
            </a:r>
            <a:r>
              <a:rPr lang="en-IE" sz="1800"/>
              <a:t>The training cycle: an overview https://www.dummies.com/article/business-careers-money/business/human-resources/the-training-cycle-an-overview-142508/</a:t>
            </a:r>
            <a:endParaRPr sz="1800"/>
          </a:p>
          <a:p>
            <a:pPr indent="-1254125" lvl="0" marL="1254125" rtl="0" algn="l">
              <a:lnSpc>
                <a:spcPct val="90000"/>
              </a:lnSpc>
              <a:spcBef>
                <a:spcPts val="0"/>
              </a:spcBef>
              <a:spcAft>
                <a:spcPts val="0"/>
              </a:spcAft>
              <a:buClr>
                <a:srgbClr val="424242"/>
              </a:buClr>
              <a:buSzPts val="1800"/>
              <a:buNone/>
            </a:pPr>
            <a:r>
              <a:rPr b="1" lang="en-IE" sz="1800"/>
              <a:t>YouTube</a:t>
            </a:r>
            <a:r>
              <a:rPr lang="en-IE" sz="1800"/>
              <a:t>: 	Designing an Effective Training Process https://www.youtube.com/watch?v=4ivhLCdAP6U . </a:t>
            </a:r>
            <a:endParaRPr/>
          </a:p>
          <a:p>
            <a:pPr indent="-1254125" lvl="0" marL="1254125" rtl="0" algn="l">
              <a:lnSpc>
                <a:spcPct val="90000"/>
              </a:lnSpc>
              <a:spcBef>
                <a:spcPts val="1000"/>
              </a:spcBef>
              <a:spcAft>
                <a:spcPts val="0"/>
              </a:spcAft>
              <a:buClr>
                <a:srgbClr val="424242"/>
              </a:buClr>
              <a:buSzPts val="1800"/>
              <a:buNone/>
            </a:pPr>
            <a:r>
              <a:rPr b="1" lang="en-IE" sz="1800"/>
              <a:t>Case Study: 	</a:t>
            </a:r>
            <a:r>
              <a:rPr lang="en-IE" sz="1800"/>
              <a:t>Les Cinq Tiots</a:t>
            </a:r>
            <a:endParaRPr sz="1800"/>
          </a:p>
          <a:p>
            <a:pPr indent="-1254125" lvl="0" marL="1254125" rtl="0" algn="l">
              <a:lnSpc>
                <a:spcPct val="90000"/>
              </a:lnSpc>
              <a:spcBef>
                <a:spcPts val="1000"/>
              </a:spcBef>
              <a:spcAft>
                <a:spcPts val="0"/>
              </a:spcAft>
              <a:buClr>
                <a:srgbClr val="424242"/>
              </a:buClr>
              <a:buSzPts val="1800"/>
              <a:buNone/>
            </a:pPr>
            <a:r>
              <a:rPr b="1" lang="en-IE" sz="1800"/>
              <a:t>Publikation</a:t>
            </a:r>
            <a:r>
              <a:rPr lang="en-IE" sz="1800"/>
              <a:t>: 	Roque, H.C. and Ramos, M., 2019. The importance of cultural training in the hospitality sector. European Journal of Tourism, Hospitality and Recreation, 9(2), pp.58-67.</a:t>
            </a:r>
            <a:endParaRPr/>
          </a:p>
          <a:p>
            <a:pPr indent="-1254125" lvl="0" marL="1254125" rtl="0" algn="l">
              <a:lnSpc>
                <a:spcPct val="90000"/>
              </a:lnSpc>
              <a:spcBef>
                <a:spcPts val="1000"/>
              </a:spcBef>
              <a:spcAft>
                <a:spcPts val="0"/>
              </a:spcAft>
              <a:buClr>
                <a:srgbClr val="424242"/>
              </a:buClr>
              <a:buSzPts val="1800"/>
              <a:buNone/>
            </a:pPr>
            <a:r>
              <a:rPr lang="en-IE" sz="1800"/>
              <a:t>	Blanchard, P.N., and J.W. Thacker (2003). Effective Training: Systems, Strategies, and Practices.  </a:t>
            </a:r>
            <a:endParaRPr/>
          </a:p>
          <a:p>
            <a:pPr indent="-1254125" lvl="0" marL="1254125" rtl="0" algn="l">
              <a:lnSpc>
                <a:spcPct val="90000"/>
              </a:lnSpc>
              <a:spcBef>
                <a:spcPts val="1000"/>
              </a:spcBef>
              <a:spcAft>
                <a:spcPts val="0"/>
              </a:spcAft>
              <a:buClr>
                <a:srgbClr val="424242"/>
              </a:buClr>
              <a:buSzPts val="1800"/>
              <a:buNone/>
            </a:pPr>
            <a:r>
              <a:rPr lang="en-IE" sz="1800"/>
              <a:t>	People in Need. 2017. Agricultural Trainings Guideline. Available at https://resources.peopleinneed.net/documents/612-trainings-guideline-v4-final.pdf</a:t>
            </a:r>
            <a:endParaRPr/>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1231" name="Google Shape;1231;p29"/>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232" name="Google Shape;1232;p29"/>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pic>
        <p:nvPicPr>
          <p:cNvPr id="834" name="Google Shape;834;p4"/>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835" name="Google Shape;835;p4"/>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6" name="Google Shape;836;p4"/>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Introduktion</a:t>
            </a:r>
            <a:endParaRPr b="0" i="0" sz="1400" u="none" cap="none" strike="noStrike">
              <a:solidFill>
                <a:srgbClr val="000000"/>
              </a:solidFill>
              <a:latin typeface="Arial"/>
              <a:ea typeface="Arial"/>
              <a:cs typeface="Arial"/>
              <a:sym typeface="Arial"/>
            </a:endParaRPr>
          </a:p>
        </p:txBody>
      </p:sp>
      <p:sp>
        <p:nvSpPr>
          <p:cNvPr id="837" name="Google Shape;837;p4"/>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g2bf54869471_1_740"/>
          <p:cNvSpPr txBox="1"/>
          <p:nvPr>
            <p:ph idx="2" type="body"/>
          </p:nvPr>
        </p:nvSpPr>
        <p:spPr>
          <a:xfrm>
            <a:off x="615501" y="761603"/>
            <a:ext cx="29889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a:t>
            </a:r>
            <a:r>
              <a:rPr b="1" lang="en-IE">
                <a:solidFill>
                  <a:srgbClr val="E8A116"/>
                </a:solidFill>
              </a:rPr>
              <a:t>Egenskaper hos Vuxna som Studerar</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238" name="Google Shape;1238;g2bf54869471_1_740"/>
          <p:cNvCxnSpPr/>
          <p:nvPr/>
        </p:nvCxnSpPr>
        <p:spPr>
          <a:xfrm>
            <a:off x="3724628" y="306903"/>
            <a:ext cx="0" cy="4412100"/>
          </a:xfrm>
          <a:prstGeom prst="straightConnector1">
            <a:avLst/>
          </a:prstGeom>
          <a:noFill/>
          <a:ln cap="flat" cmpd="sng" w="34925">
            <a:solidFill>
              <a:srgbClr val="E8A116"/>
            </a:solidFill>
            <a:prstDash val="solid"/>
            <a:miter lim="800000"/>
            <a:headEnd len="sm" w="sm" type="none"/>
            <a:tailEnd len="sm" w="sm" type="none"/>
          </a:ln>
        </p:spPr>
      </p:cxnSp>
      <p:grpSp>
        <p:nvGrpSpPr>
          <p:cNvPr id="1239" name="Google Shape;1239;g2bf54869471_1_740"/>
          <p:cNvGrpSpPr/>
          <p:nvPr/>
        </p:nvGrpSpPr>
        <p:grpSpPr>
          <a:xfrm>
            <a:off x="2734067" y="4805407"/>
            <a:ext cx="1073480" cy="1074827"/>
            <a:chOff x="6601914" y="3685068"/>
            <a:chExt cx="1090935" cy="1092304"/>
          </a:xfrm>
        </p:grpSpPr>
        <p:sp>
          <p:nvSpPr>
            <p:cNvPr id="1240" name="Google Shape;1240;g2bf54869471_1_740"/>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1" name="Google Shape;1241;g2bf54869471_1_740"/>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42" name="Google Shape;1242;g2bf54869471_1_740"/>
            <p:cNvGrpSpPr/>
            <p:nvPr/>
          </p:nvGrpSpPr>
          <p:grpSpPr>
            <a:xfrm>
              <a:off x="6601914" y="3685068"/>
              <a:ext cx="1090935" cy="1092304"/>
              <a:chOff x="6601914" y="3685068"/>
              <a:chExt cx="1090935" cy="1092304"/>
            </a:xfrm>
          </p:grpSpPr>
          <p:sp>
            <p:nvSpPr>
              <p:cNvPr id="1243" name="Google Shape;1243;g2bf54869471_1_740"/>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4" name="Google Shape;1244;g2bf54869471_1_740"/>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45" name="Google Shape;1245;g2bf54869471_1_740"/>
              <p:cNvGrpSpPr/>
              <p:nvPr/>
            </p:nvGrpSpPr>
            <p:grpSpPr>
              <a:xfrm>
                <a:off x="6601914" y="3685068"/>
                <a:ext cx="1090935" cy="1092304"/>
                <a:chOff x="6601914" y="3685068"/>
                <a:chExt cx="1090935" cy="1092304"/>
              </a:xfrm>
            </p:grpSpPr>
            <p:sp>
              <p:nvSpPr>
                <p:cNvPr id="1246" name="Google Shape;1246;g2bf54869471_1_740"/>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7" name="Google Shape;1247;g2bf54869471_1_740"/>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248" name="Google Shape;1248;g2bf54869471_1_740"/>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9" name="Google Shape;1249;g2bf54869471_1_740"/>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0" name="Google Shape;1250;g2bf54869471_1_740"/>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1" name="Google Shape;1251;g2bf54869471_1_740"/>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2" name="Google Shape;1252;g2bf54869471_1_740"/>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3" name="Google Shape;1253;g2bf54869471_1_740"/>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4" name="Google Shape;1254;g2bf54869471_1_740"/>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5" name="Google Shape;1255;g2bf54869471_1_740"/>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6" name="Google Shape;1256;g2bf54869471_1_740"/>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7" name="Google Shape;1257;g2bf54869471_1_740"/>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8" name="Google Shape;1258;g2bf54869471_1_740"/>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g2bf54869471_1_740"/>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g2bf54869471_1_740"/>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g2bf54869471_1_740"/>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g2bf54869471_1_740"/>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g2bf54869471_1_740"/>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g2bf54869471_1_740"/>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5" name="Google Shape;1265;g2bf54869471_1_740"/>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6" name="Google Shape;1266;g2bf54869471_1_740"/>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7" name="Google Shape;1267;g2bf54869471_1_740"/>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pic>
        <p:nvPicPr>
          <p:cNvPr id="1268" name="Google Shape;1268;g2bf54869471_1_740"/>
          <p:cNvPicPr preferRelativeResize="0"/>
          <p:nvPr/>
        </p:nvPicPr>
        <p:blipFill rotWithShape="1">
          <a:blip r:embed="rId3">
            <a:alphaModFix/>
          </a:blip>
          <a:srcRect b="0" l="22494" r="24112" t="0"/>
          <a:stretch/>
        </p:blipFill>
        <p:spPr>
          <a:xfrm rot="485453">
            <a:off x="6044318" y="415368"/>
            <a:ext cx="2975619" cy="5573092"/>
          </a:xfrm>
          <a:prstGeom prst="roundRect">
            <a:avLst>
              <a:gd fmla="val 16667" name="adj"/>
            </a:avLst>
          </a:prstGeom>
          <a:noFill/>
          <a:ln>
            <a:noFill/>
          </a:ln>
        </p:spPr>
      </p:pic>
      <p:pic>
        <p:nvPicPr>
          <p:cNvPr id="1269" name="Google Shape;1269;g2bf54869471_1_740"/>
          <p:cNvPicPr preferRelativeResize="0"/>
          <p:nvPr/>
        </p:nvPicPr>
        <p:blipFill rotWithShape="1">
          <a:blip r:embed="rId4">
            <a:alphaModFix/>
          </a:blip>
          <a:srcRect b="7471" l="43369" r="22988" t="2938"/>
          <a:stretch/>
        </p:blipFill>
        <p:spPr>
          <a:xfrm rot="523529">
            <a:off x="6325610" y="1079639"/>
            <a:ext cx="2444125" cy="4336987"/>
          </a:xfrm>
          <a:prstGeom prst="rect">
            <a:avLst/>
          </a:prstGeom>
          <a:solidFill>
            <a:srgbClr val="D8D8D8"/>
          </a:solidFill>
          <a:ln cap="flat" cmpd="sng" w="9525">
            <a:solidFill>
              <a:srgbClr val="A5A5A5"/>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30"/>
          <p:cNvSpPr txBox="1"/>
          <p:nvPr>
            <p:ph idx="1" type="body"/>
          </p:nvPr>
        </p:nvSpPr>
        <p:spPr>
          <a:xfrm>
            <a:off x="3717161" y="408754"/>
            <a:ext cx="790409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Andragogi </a:t>
            </a:r>
            <a:r>
              <a:rPr lang="en-IE" sz="2000">
                <a:solidFill>
                  <a:srgbClr val="454545"/>
                </a:solidFill>
              </a:rPr>
              <a:t> är praktiken att undervisa vuxna. Vuxna är självständiga och önskar vara självstyrda och befogade i sitt lärande. Vuxenutbildning och träning kan vara nyckeln för att välkomna och integrera människor. Vuxna är:</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Självstyrda</a:t>
            </a:r>
            <a:r>
              <a:rPr lang="en-IE" sz="2000">
                <a:solidFill>
                  <a:srgbClr val="454545"/>
                </a:solidFill>
              </a:rPr>
              <a:t>: Vuxna är självmotiverade och kan förlita sig på tidigare erfarenhet för att lösa komplexa problem. De behöver vara fria att styra sig själva. Det är viktigt att de har kontroll över sitt lärande och kan vägledas av den som utbildar.</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Praktiska och resultatorienterade</a:t>
            </a:r>
            <a:r>
              <a:rPr lang="en-IE" sz="2000">
                <a:solidFill>
                  <a:srgbClr val="454545"/>
                </a:solidFill>
              </a:rPr>
              <a:t>: Vuxna studenter är vanligtvis praktiska och behöver endast information som omedelbart kan tillämpas på deras behov. Därför bör mindre teori och mer praktisk kunskap med uppgifter och praktiska övningar användas för att förbättra deras färdigheter.</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Motståndskraftiga mot förändring</a:t>
            </a:r>
            <a:r>
              <a:rPr lang="en-IE" sz="2000">
                <a:solidFill>
                  <a:srgbClr val="454545"/>
                </a:solidFill>
              </a:rPr>
              <a:t>: Vuxna är ofta mindre öppna för förändring jämfört med barn och kan bli fast i sina sätt att göra saker. Det är viktigt att förklara "varför" saker görs på ett visst sätt.</a:t>
            </a:r>
            <a:endParaRPr sz="2000"/>
          </a:p>
        </p:txBody>
      </p:sp>
      <p:sp>
        <p:nvSpPr>
          <p:cNvPr id="1275" name="Google Shape;1275;p30"/>
          <p:cNvSpPr txBox="1"/>
          <p:nvPr>
            <p:ph idx="2" type="body"/>
          </p:nvPr>
        </p:nvSpPr>
        <p:spPr>
          <a:xfrm>
            <a:off x="615501" y="761603"/>
            <a:ext cx="2988913" cy="18372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a:t>
            </a:r>
            <a:r>
              <a:rPr b="1" lang="en-IE">
                <a:solidFill>
                  <a:srgbClr val="E8A116"/>
                </a:solidFill>
              </a:rPr>
              <a:t>Egenskaper hos Vuxna som Studerar</a:t>
            </a:r>
            <a:endParaRPr b="1">
              <a:solidFill>
                <a:srgbClr val="E8A116"/>
              </a:solidFill>
            </a:endParaRPr>
          </a:p>
        </p:txBody>
      </p:sp>
      <p:cxnSp>
        <p:nvCxnSpPr>
          <p:cNvPr id="1276" name="Google Shape;1276;p30"/>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277" name="Google Shape;1277;p30"/>
          <p:cNvGrpSpPr/>
          <p:nvPr/>
        </p:nvGrpSpPr>
        <p:grpSpPr>
          <a:xfrm>
            <a:off x="2733915" y="4805322"/>
            <a:ext cx="1073455" cy="1074802"/>
            <a:chOff x="6601914" y="3685068"/>
            <a:chExt cx="1090935" cy="1092304"/>
          </a:xfrm>
        </p:grpSpPr>
        <p:sp>
          <p:nvSpPr>
            <p:cNvPr id="1278" name="Google Shape;1278;p30"/>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9" name="Google Shape;1279;p30"/>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80" name="Google Shape;1280;p30"/>
            <p:cNvGrpSpPr/>
            <p:nvPr/>
          </p:nvGrpSpPr>
          <p:grpSpPr>
            <a:xfrm>
              <a:off x="6601914" y="3685068"/>
              <a:ext cx="1090935" cy="1092304"/>
              <a:chOff x="6601914" y="3685068"/>
              <a:chExt cx="1090935" cy="1092304"/>
            </a:xfrm>
          </p:grpSpPr>
          <p:sp>
            <p:nvSpPr>
              <p:cNvPr id="1281" name="Google Shape;1281;p30"/>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2" name="Google Shape;1282;p30"/>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283" name="Google Shape;1283;p30"/>
              <p:cNvGrpSpPr/>
              <p:nvPr/>
            </p:nvGrpSpPr>
            <p:grpSpPr>
              <a:xfrm>
                <a:off x="6601914" y="3685068"/>
                <a:ext cx="1090935" cy="1092304"/>
                <a:chOff x="6601914" y="3685068"/>
                <a:chExt cx="1090935" cy="1092304"/>
              </a:xfrm>
            </p:grpSpPr>
            <p:sp>
              <p:nvSpPr>
                <p:cNvPr id="1284" name="Google Shape;1284;p30"/>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5" name="Google Shape;1285;p30"/>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86" name="Google Shape;1286;p30"/>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7" name="Google Shape;1287;p30"/>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8" name="Google Shape;1288;p30"/>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9" name="Google Shape;1289;p30"/>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0" name="Google Shape;1290;p30"/>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1" name="Google Shape;1291;p30"/>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2" name="Google Shape;1292;p30"/>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3" name="Google Shape;1293;p30"/>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4" name="Google Shape;1294;p30"/>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5" name="Google Shape;1295;p30"/>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6" name="Google Shape;1296;p30"/>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7" name="Google Shape;1297;p30"/>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8" name="Google Shape;1298;p30"/>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9" name="Google Shape;1299;p30"/>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0" name="Google Shape;1300;p30"/>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1" name="Google Shape;1301;p30"/>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2" name="Google Shape;1302;p30"/>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3" name="Google Shape;1303;p30"/>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4" name="Google Shape;1304;p30"/>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05" name="Google Shape;1305;p30"/>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31"/>
          <p:cNvSpPr txBox="1"/>
          <p:nvPr>
            <p:ph idx="1" type="body"/>
          </p:nvPr>
        </p:nvSpPr>
        <p:spPr>
          <a:xfrm>
            <a:off x="3839212" y="761603"/>
            <a:ext cx="799708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Åldrandet påverkar lärandet</a:t>
            </a:r>
            <a:r>
              <a:rPr lang="en-IE" sz="2000">
                <a:solidFill>
                  <a:srgbClr val="454545"/>
                </a:solidFill>
              </a:rPr>
              <a:t>: Vuxna har förmågan att lära sig i alla åldrar, men ålder påverkar prestandahastighet och reaktionstid. Lektioner måste förstärkas genom upprepning och meningsfulla övningar. Vuxnas syn, hörsel och fysiska reaktioner försämras.</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Erfarna:</a:t>
            </a:r>
            <a:r>
              <a:rPr lang="en-IE" sz="2000">
                <a:solidFill>
                  <a:srgbClr val="454545"/>
                </a:solidFill>
              </a:rPr>
              <a:t> vuxna tenderar att koppla sina tidigare erfarenheter till allt nytt och validera nya begrepp baserat på tidigare lärande. Det är viktigt att bilda en klass med vuxna som har liknande livserfarenhetsnivåer, uppmuntra diskussion, att dela med sig och generellt skapa en lärandemiljö bestående av människor som kan samverka djupt.</a:t>
            </a:r>
            <a:endParaRPr sz="2000"/>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Motiverade</a:t>
            </a:r>
            <a:r>
              <a:rPr lang="en-IE" sz="2000">
                <a:solidFill>
                  <a:srgbClr val="454545"/>
                </a:solidFill>
              </a:rPr>
              <a:t>: Lärande i vuxen ålder är vanligtvis frivilligt. Inlärning sker snabbare när människor vill lära sig. Relevansen av kursinnehållet är avgörande.</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Stressade</a:t>
            </a:r>
            <a:r>
              <a:rPr lang="en-IE" sz="2000">
                <a:solidFill>
                  <a:srgbClr val="454545"/>
                </a:solidFill>
              </a:rPr>
              <a:t>:  Ackulturationsstress, familjeförpliktelser och vardagspress kan bryta koncentrationen som krävs för lärande. Skapa ett flexibelt program för att rymma upptagna scheman.</a:t>
            </a:r>
            <a:endParaRPr/>
          </a:p>
          <a:p>
            <a:pPr indent="0" lvl="0" marL="0" rtl="0" algn="l">
              <a:lnSpc>
                <a:spcPct val="110909"/>
              </a:lnSpc>
              <a:spcBef>
                <a:spcPts val="0"/>
              </a:spcBef>
              <a:spcAft>
                <a:spcPts val="0"/>
              </a:spcAft>
              <a:buClr>
                <a:srgbClr val="E8A116"/>
              </a:buClr>
              <a:buSzPts val="2200"/>
              <a:buNone/>
            </a:pPr>
            <a:r>
              <a:t/>
            </a:r>
            <a:endParaRPr sz="2000"/>
          </a:p>
        </p:txBody>
      </p:sp>
      <p:sp>
        <p:nvSpPr>
          <p:cNvPr id="1311" name="Google Shape;1311;p31"/>
          <p:cNvSpPr txBox="1"/>
          <p:nvPr>
            <p:ph idx="2" type="body"/>
          </p:nvPr>
        </p:nvSpPr>
        <p:spPr>
          <a:xfrm>
            <a:off x="615501" y="761603"/>
            <a:ext cx="2988913"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3.3 </a:t>
            </a:r>
            <a:r>
              <a:rPr b="1" lang="en-IE">
                <a:solidFill>
                  <a:srgbClr val="E8A116"/>
                </a:solidFill>
              </a:rPr>
              <a:t>Egenskaper hos Vuxna som Studerar</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312" name="Google Shape;1312;p31"/>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313" name="Google Shape;1313;p31"/>
          <p:cNvGrpSpPr/>
          <p:nvPr/>
        </p:nvGrpSpPr>
        <p:grpSpPr>
          <a:xfrm>
            <a:off x="2733915" y="4805322"/>
            <a:ext cx="1073455" cy="1074802"/>
            <a:chOff x="6601914" y="3685068"/>
            <a:chExt cx="1090935" cy="1092304"/>
          </a:xfrm>
        </p:grpSpPr>
        <p:sp>
          <p:nvSpPr>
            <p:cNvPr id="1314" name="Google Shape;1314;p31"/>
            <p:cNvSpPr/>
            <p:nvPr/>
          </p:nvSpPr>
          <p:spPr>
            <a:xfrm>
              <a:off x="7504284" y="3891461"/>
              <a:ext cx="49369" cy="469012"/>
            </a:xfrm>
            <a:custGeom>
              <a:rect b="b" l="l" r="r" t="t"/>
              <a:pathLst>
                <a:path extrusionOk="0" h="469012" w="49369">
                  <a:moveTo>
                    <a:pt x="-1" y="0"/>
                  </a:moveTo>
                  <a:lnTo>
                    <a:pt x="49369" y="0"/>
                  </a:lnTo>
                  <a:lnTo>
                    <a:pt x="49369" y="469012"/>
                  </a:lnTo>
                  <a:lnTo>
                    <a:pt x="-1" y="469012"/>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5" name="Google Shape;1315;p31"/>
            <p:cNvSpPr/>
            <p:nvPr/>
          </p:nvSpPr>
          <p:spPr>
            <a:xfrm>
              <a:off x="6708882" y="3822892"/>
              <a:ext cx="230392" cy="255076"/>
            </a:xfrm>
            <a:custGeom>
              <a:rect b="b" l="l" r="r" t="t"/>
              <a:pathLst>
                <a:path extrusionOk="0" h="255076" w="230392">
                  <a:moveTo>
                    <a:pt x="-1" y="0"/>
                  </a:moveTo>
                  <a:lnTo>
                    <a:pt x="230392" y="0"/>
                  </a:lnTo>
                  <a:lnTo>
                    <a:pt x="230392" y="255077"/>
                  </a:lnTo>
                  <a:lnTo>
                    <a:pt x="-1" y="255077"/>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16" name="Google Shape;1316;p31"/>
            <p:cNvGrpSpPr/>
            <p:nvPr/>
          </p:nvGrpSpPr>
          <p:grpSpPr>
            <a:xfrm>
              <a:off x="6601914" y="3685068"/>
              <a:ext cx="1090935" cy="1092304"/>
              <a:chOff x="6601914" y="3685068"/>
              <a:chExt cx="1090935" cy="1092304"/>
            </a:xfrm>
          </p:grpSpPr>
          <p:sp>
            <p:nvSpPr>
              <p:cNvPr id="1317" name="Google Shape;1317;p31"/>
              <p:cNvSpPr/>
              <p:nvPr/>
            </p:nvSpPr>
            <p:spPr>
              <a:xfrm>
                <a:off x="7136754" y="4173965"/>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8" name="Google Shape;1318;p31"/>
              <p:cNvSpPr/>
              <p:nvPr/>
            </p:nvSpPr>
            <p:spPr>
              <a:xfrm>
                <a:off x="7136754" y="4126625"/>
                <a:ext cx="21941" cy="22655"/>
              </a:xfrm>
              <a:custGeom>
                <a:rect b="b" l="l" r="r" t="t"/>
                <a:pathLst>
                  <a:path extrusionOk="0" h="22655" w="21941">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19" name="Google Shape;1319;p31"/>
              <p:cNvGrpSpPr/>
              <p:nvPr/>
            </p:nvGrpSpPr>
            <p:grpSpPr>
              <a:xfrm>
                <a:off x="6601914" y="3685068"/>
                <a:ext cx="1090935" cy="1092304"/>
                <a:chOff x="6601914" y="3685068"/>
                <a:chExt cx="1090935" cy="1092304"/>
              </a:xfrm>
            </p:grpSpPr>
            <p:sp>
              <p:nvSpPr>
                <p:cNvPr id="1320" name="Google Shape;1320;p31"/>
                <p:cNvSpPr/>
                <p:nvPr/>
              </p:nvSpPr>
              <p:spPr>
                <a:xfrm>
                  <a:off x="7136754" y="4077969"/>
                  <a:ext cx="21941" cy="21942"/>
                </a:xfrm>
                <a:custGeom>
                  <a:rect b="b" l="l" r="r" t="t"/>
                  <a:pathLst>
                    <a:path extrusionOk="0" h="21942" w="21941">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1" name="Google Shape;1321;p31"/>
                <p:cNvSpPr/>
                <p:nvPr/>
              </p:nvSpPr>
              <p:spPr>
                <a:xfrm>
                  <a:off x="6601914" y="3685068"/>
                  <a:ext cx="1090935" cy="1092304"/>
                </a:xfrm>
                <a:custGeom>
                  <a:rect b="b" l="l" r="r" t="t"/>
                  <a:pathLst>
                    <a:path extrusionOk="0" h="1092304" w="1090935">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22" name="Google Shape;1322;p31"/>
              <p:cNvSpPr/>
              <p:nvPr/>
            </p:nvSpPr>
            <p:spPr>
              <a:xfrm>
                <a:off x="7624966" y="3971001"/>
                <a:ext cx="21941" cy="58311"/>
              </a:xfrm>
              <a:custGeom>
                <a:rect b="b" l="l" r="r" t="t"/>
                <a:pathLst>
                  <a:path extrusionOk="0" h="58311" w="2194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3" name="Google Shape;1323;p31"/>
              <p:cNvSpPr/>
              <p:nvPr/>
            </p:nvSpPr>
            <p:spPr>
              <a:xfrm>
                <a:off x="6651284" y="3735124"/>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4" name="Google Shape;1324;p31"/>
              <p:cNvSpPr/>
              <p:nvPr/>
            </p:nvSpPr>
            <p:spPr>
              <a:xfrm>
                <a:off x="6651284" y="3784493"/>
                <a:ext cx="117938" cy="21942"/>
              </a:xfrm>
              <a:custGeom>
                <a:rect b="b" l="l" r="r" t="t"/>
                <a:pathLst>
                  <a:path extrusionOk="0" h="21942" w="117938">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5" name="Google Shape;1325;p31"/>
              <p:cNvSpPr/>
              <p:nvPr/>
            </p:nvSpPr>
            <p:spPr>
              <a:xfrm>
                <a:off x="6651284" y="3831120"/>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6" name="Google Shape;1326;p31"/>
              <p:cNvSpPr/>
              <p:nvPr/>
            </p:nvSpPr>
            <p:spPr>
              <a:xfrm>
                <a:off x="6651284" y="3877747"/>
                <a:ext cx="117938" cy="21942"/>
              </a:xfrm>
              <a:custGeom>
                <a:rect b="b" l="l" r="r" t="t"/>
                <a:pathLst>
                  <a:path extrusionOk="0" h="21942" w="117938">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7" name="Google Shape;1327;p31"/>
              <p:cNvSpPr/>
              <p:nvPr/>
            </p:nvSpPr>
            <p:spPr>
              <a:xfrm>
                <a:off x="6651284" y="3924374"/>
                <a:ext cx="117938" cy="21942"/>
              </a:xfrm>
              <a:custGeom>
                <a:rect b="b" l="l" r="r" t="t"/>
                <a:pathLst>
                  <a:path extrusionOk="0" h="21942" w="117938">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8" name="Google Shape;1328;p31"/>
              <p:cNvSpPr/>
              <p:nvPr/>
            </p:nvSpPr>
            <p:spPr>
              <a:xfrm>
                <a:off x="6840535" y="3735124"/>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9" name="Google Shape;1329;p31"/>
              <p:cNvSpPr/>
              <p:nvPr/>
            </p:nvSpPr>
            <p:spPr>
              <a:xfrm>
                <a:off x="6840535" y="3784493"/>
                <a:ext cx="117938" cy="21942"/>
              </a:xfrm>
              <a:custGeom>
                <a:rect b="b" l="l" r="r" t="t"/>
                <a:pathLst>
                  <a:path extrusionOk="0" h="21942" w="117938">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0" name="Google Shape;1330;p31"/>
              <p:cNvSpPr/>
              <p:nvPr/>
            </p:nvSpPr>
            <p:spPr>
              <a:xfrm>
                <a:off x="6840535" y="3831120"/>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1" name="Google Shape;1331;p31"/>
              <p:cNvSpPr/>
              <p:nvPr/>
            </p:nvSpPr>
            <p:spPr>
              <a:xfrm>
                <a:off x="6840535" y="3877747"/>
                <a:ext cx="117938" cy="21942"/>
              </a:xfrm>
              <a:custGeom>
                <a:rect b="b" l="l" r="r" t="t"/>
                <a:pathLst>
                  <a:path extrusionOk="0" h="21942" w="117938">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2" name="Google Shape;1332;p31"/>
              <p:cNvSpPr/>
              <p:nvPr/>
            </p:nvSpPr>
            <p:spPr>
              <a:xfrm>
                <a:off x="6840535" y="3924374"/>
                <a:ext cx="117938" cy="21942"/>
              </a:xfrm>
              <a:custGeom>
                <a:rect b="b" l="l" r="r" t="t"/>
                <a:pathLst>
                  <a:path extrusionOk="0" h="21942" w="117938">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3" name="Google Shape;1333;p31"/>
              <p:cNvSpPr/>
              <p:nvPr/>
            </p:nvSpPr>
            <p:spPr>
              <a:xfrm>
                <a:off x="6673225" y="4138309"/>
                <a:ext cx="22655" cy="175537"/>
              </a:xfrm>
              <a:custGeom>
                <a:rect b="b" l="l" r="r" t="t"/>
                <a:pathLst>
                  <a:path extrusionOk="0" h="175537" w="22655">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4" name="Google Shape;1334;p31"/>
              <p:cNvSpPr/>
              <p:nvPr/>
            </p:nvSpPr>
            <p:spPr>
              <a:xfrm>
                <a:off x="6675969" y="4338531"/>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5" name="Google Shape;1335;p31"/>
              <p:cNvSpPr/>
              <p:nvPr/>
            </p:nvSpPr>
            <p:spPr>
              <a:xfrm>
                <a:off x="6675969" y="4387901"/>
                <a:ext cx="21941" cy="21942"/>
              </a:xfrm>
              <a:custGeom>
                <a:rect b="b" l="l" r="r" t="t"/>
                <a:pathLst>
                  <a:path extrusionOk="0" h="21942" w="21941">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6" name="Google Shape;1336;p31"/>
              <p:cNvSpPr/>
              <p:nvPr/>
            </p:nvSpPr>
            <p:spPr>
              <a:xfrm>
                <a:off x="6758252" y="4184936"/>
                <a:ext cx="21941" cy="175537"/>
              </a:xfrm>
              <a:custGeom>
                <a:rect b="b" l="l" r="r" t="t"/>
                <a:pathLst>
                  <a:path extrusionOk="0" h="175537" w="21941">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7" name="Google Shape;1337;p31"/>
              <p:cNvSpPr/>
              <p:nvPr/>
            </p:nvSpPr>
            <p:spPr>
              <a:xfrm>
                <a:off x="6758252" y="4387187"/>
                <a:ext cx="21941" cy="22655"/>
              </a:xfrm>
              <a:custGeom>
                <a:rect b="b" l="l" r="r" t="t"/>
                <a:pathLst>
                  <a:path extrusionOk="0" h="22655" w="21941">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8" name="Google Shape;1338;p31"/>
              <p:cNvSpPr/>
              <p:nvPr/>
            </p:nvSpPr>
            <p:spPr>
              <a:xfrm>
                <a:off x="6840535" y="4234306"/>
                <a:ext cx="21941" cy="175537"/>
              </a:xfrm>
              <a:custGeom>
                <a:rect b="b" l="l" r="r" t="t"/>
                <a:pathLst>
                  <a:path extrusionOk="0" h="175537" w="21941">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9" name="Google Shape;1339;p31"/>
              <p:cNvSpPr/>
              <p:nvPr/>
            </p:nvSpPr>
            <p:spPr>
              <a:xfrm>
                <a:off x="6840535"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0" name="Google Shape;1340;p31"/>
              <p:cNvSpPr/>
              <p:nvPr/>
            </p:nvSpPr>
            <p:spPr>
              <a:xfrm>
                <a:off x="6758252"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1" name="Google Shape;1341;p31"/>
              <p:cNvSpPr/>
              <p:nvPr/>
            </p:nvSpPr>
            <p:spPr>
              <a:xfrm>
                <a:off x="6675969" y="4434528"/>
                <a:ext cx="21941" cy="21942"/>
              </a:xfrm>
              <a:custGeom>
                <a:rect b="b" l="l" r="r" t="t"/>
                <a:pathLst>
                  <a:path extrusionOk="0" h="21942" w="21941">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3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7" name="Google Shape;1347;p3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4125" lvl="0" marL="1254125" rtl="0" algn="l">
              <a:lnSpc>
                <a:spcPct val="90000"/>
              </a:lnSpc>
              <a:spcBef>
                <a:spcPts val="0"/>
              </a:spcBef>
              <a:spcAft>
                <a:spcPts val="0"/>
              </a:spcAft>
              <a:buClr>
                <a:srgbClr val="424242"/>
              </a:buClr>
              <a:buSzPts val="1800"/>
              <a:buNone/>
            </a:pPr>
            <a:r>
              <a:rPr b="1" lang="en-IE" sz="1800"/>
              <a:t>Övning:	</a:t>
            </a:r>
            <a:r>
              <a:rPr lang="en-IE" sz="1800"/>
              <a:t>Vilka egenskaper hos vuxna elever ser du hos dig själv och andra vuxna elever som du känner till?</a:t>
            </a:r>
            <a:endParaRPr sz="2100">
              <a:solidFill>
                <a:srgbClr val="202124"/>
              </a:solidFill>
              <a:highlight>
                <a:srgbClr val="F8F9FA"/>
              </a:highlight>
              <a:latin typeface="Arial"/>
              <a:ea typeface="Arial"/>
              <a:cs typeface="Arial"/>
              <a:sym typeface="Arial"/>
            </a:endParaRPr>
          </a:p>
          <a:p>
            <a:pPr indent="0" lvl="0" marL="0" rtl="0" algn="l">
              <a:lnSpc>
                <a:spcPct val="90000"/>
              </a:lnSpc>
              <a:spcBef>
                <a:spcPts val="0"/>
              </a:spcBef>
              <a:spcAft>
                <a:spcPts val="0"/>
              </a:spcAft>
              <a:buClr>
                <a:srgbClr val="424242"/>
              </a:buClr>
              <a:buSzPts val="1800"/>
              <a:buNone/>
            </a:pPr>
            <a:r>
              <a:t/>
            </a:r>
            <a:endParaRPr b="1" sz="1800"/>
          </a:p>
          <a:p>
            <a:pPr indent="-1254125" lvl="0" marL="1254125" rtl="0" algn="l">
              <a:lnSpc>
                <a:spcPct val="90000"/>
              </a:lnSpc>
              <a:spcBef>
                <a:spcPts val="0"/>
              </a:spcBef>
              <a:spcAft>
                <a:spcPts val="0"/>
              </a:spcAft>
              <a:buClr>
                <a:srgbClr val="424242"/>
              </a:buClr>
              <a:buSzPts val="1800"/>
              <a:buNone/>
            </a:pPr>
            <a:r>
              <a:rPr b="1" lang="en-IE" sz="1800"/>
              <a:t>Webbsidor</a:t>
            </a:r>
            <a:r>
              <a:rPr lang="en-IE" sz="1800"/>
              <a:t>: 	What role does adult education play in the refugee crisis? </a:t>
            </a:r>
            <a:r>
              <a:rPr lang="en-IE" sz="1800" u="sng">
                <a:solidFill>
                  <a:srgbClr val="87AF3F"/>
                </a:solidFill>
                <a:hlinkClick r:id="rId3">
                  <a:extLst>
                    <a:ext uri="{A12FA001-AC4F-418D-AE19-62706E023703}">
                      <ahyp:hlinkClr val="tx"/>
                    </a:ext>
                  </a:extLst>
                </a:hlinkClick>
              </a:rPr>
              <a:t>https://epale.ec.europa.eu/en/blog/what-role-does-adult-education-play-refugee-crisis</a:t>
            </a:r>
            <a:r>
              <a:rPr lang="en-IE" sz="1800"/>
              <a:t>. Andragogy vs. Pedagogy: Key Differences in Learning </a:t>
            </a:r>
            <a:r>
              <a:rPr lang="en-IE" sz="1800" u="sng">
                <a:solidFill>
                  <a:srgbClr val="87AF3F"/>
                </a:solidFill>
                <a:hlinkClick r:id="rId4">
                  <a:extLst>
                    <a:ext uri="{A12FA001-AC4F-418D-AE19-62706E023703}">
                      <ahyp:hlinkClr val="tx"/>
                    </a:ext>
                  </a:extLst>
                </a:hlinkClick>
              </a:rPr>
              <a:t>https://www.wgu.edu/blog/andragogy-pedagogy-key-differences-learning2205.html</a:t>
            </a:r>
            <a:r>
              <a:rPr lang="en-IE" sz="1800">
                <a:solidFill>
                  <a:srgbClr val="87AF3F"/>
                </a:solidFill>
              </a:rPr>
              <a:t>. </a:t>
            </a:r>
            <a:endParaRPr/>
          </a:p>
          <a:p>
            <a:pPr indent="-1254125" lvl="0" marL="1254125" rtl="0" algn="l">
              <a:lnSpc>
                <a:spcPct val="90000"/>
              </a:lnSpc>
              <a:spcBef>
                <a:spcPts val="1000"/>
              </a:spcBef>
              <a:spcAft>
                <a:spcPts val="0"/>
              </a:spcAft>
              <a:buClr>
                <a:srgbClr val="424242"/>
              </a:buClr>
              <a:buSzPts val="1800"/>
              <a:buNone/>
            </a:pPr>
            <a:r>
              <a:rPr b="1" lang="en-IE" sz="1800"/>
              <a:t>YouTube</a:t>
            </a:r>
            <a:r>
              <a:rPr lang="en-IE" sz="1800"/>
              <a:t>: 	Adult Learning Theory | Knowles' 6 Assumptions of Adult Learners </a:t>
            </a:r>
            <a:r>
              <a:rPr lang="en-IE" sz="1800" u="sng">
                <a:solidFill>
                  <a:schemeClr val="hlink"/>
                </a:solidFill>
                <a:hlinkClick r:id="rId5"/>
              </a:rPr>
              <a:t>https://www.youtube.com/watch?v=SArAggTULLU</a:t>
            </a:r>
            <a:r>
              <a:rPr lang="en-IE" sz="1800"/>
              <a:t>.  The critical role of education in Europe’s refugee crisis </a:t>
            </a:r>
            <a:r>
              <a:rPr lang="en-IE" sz="1800" u="sng">
                <a:solidFill>
                  <a:schemeClr val="hlink"/>
                </a:solidFill>
                <a:hlinkClick r:id="rId6"/>
              </a:rPr>
              <a:t>https://www.youtube.com/watch?v=foWa7MnWONo</a:t>
            </a:r>
            <a:r>
              <a:rPr lang="en-IE" sz="1800"/>
              <a:t> </a:t>
            </a:r>
            <a:endParaRPr/>
          </a:p>
          <a:p>
            <a:pPr indent="-1254125" lvl="0" marL="1254125" rtl="0" algn="l">
              <a:lnSpc>
                <a:spcPct val="90000"/>
              </a:lnSpc>
              <a:spcBef>
                <a:spcPts val="1000"/>
              </a:spcBef>
              <a:spcAft>
                <a:spcPts val="0"/>
              </a:spcAft>
              <a:buClr>
                <a:srgbClr val="424242"/>
              </a:buClr>
              <a:buSzPts val="1800"/>
              <a:buNone/>
            </a:pPr>
            <a:r>
              <a:rPr lang="en-IE" sz="1800"/>
              <a:t>	</a:t>
            </a:r>
            <a:endParaRPr sz="1800"/>
          </a:p>
          <a:p>
            <a:pPr indent="-1254125" lvl="0" marL="1254125" rtl="0" algn="l">
              <a:lnSpc>
                <a:spcPct val="90000"/>
              </a:lnSpc>
              <a:spcBef>
                <a:spcPts val="1000"/>
              </a:spcBef>
              <a:spcAft>
                <a:spcPts val="0"/>
              </a:spcAft>
              <a:buClr>
                <a:srgbClr val="424242"/>
              </a:buClr>
              <a:buSzPts val="1800"/>
              <a:buNone/>
            </a:pPr>
            <a:r>
              <a:rPr b="1" lang="en-IE" sz="1800"/>
              <a:t>Publikation</a:t>
            </a:r>
            <a:r>
              <a:rPr lang="en-IE" sz="1800"/>
              <a:t>: 	Grognet, A.G., 1997. Elderly Refugees and Language Learning. ELT. </a:t>
            </a:r>
            <a:endParaRPr/>
          </a:p>
          <a:p>
            <a:pPr indent="-1254125" lvl="0" marL="1254125" rtl="0" algn="l">
              <a:lnSpc>
                <a:spcPct val="90000"/>
              </a:lnSpc>
              <a:spcBef>
                <a:spcPts val="1000"/>
              </a:spcBef>
              <a:spcAft>
                <a:spcPts val="0"/>
              </a:spcAft>
              <a:buClr>
                <a:srgbClr val="424242"/>
              </a:buClr>
              <a:buSzPts val="1800"/>
              <a:buNone/>
            </a:pPr>
            <a:r>
              <a:rPr lang="en-IE" sz="1800"/>
              <a:t>	Berry, J.W., 1986. The acculturation process and refugee behavior. Refugee mental health in resettlement countries, 10(75), pp.25-37.</a:t>
            </a:r>
            <a:endParaRPr/>
          </a:p>
          <a:p>
            <a:pPr indent="-1139825" lvl="0" marL="1254125" rtl="0" algn="l">
              <a:lnSpc>
                <a:spcPct val="100000"/>
              </a:lnSpc>
              <a:spcBef>
                <a:spcPts val="400"/>
              </a:spcBef>
              <a:spcAft>
                <a:spcPts val="0"/>
              </a:spcAft>
              <a:buClr>
                <a:srgbClr val="E8A116"/>
              </a:buClr>
              <a:buSzPts val="1800"/>
              <a:buFont typeface="Arial"/>
              <a:buNone/>
            </a:pPr>
            <a:r>
              <a:t/>
            </a:r>
            <a:endParaRPr sz="1800"/>
          </a:p>
        </p:txBody>
      </p:sp>
      <p:sp>
        <p:nvSpPr>
          <p:cNvPr id="1348" name="Google Shape;1348;p3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349" name="Google Shape;1349;p3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33"/>
          <p:cNvSpPr txBox="1"/>
          <p:nvPr>
            <p:ph idx="2" type="body"/>
          </p:nvPr>
        </p:nvSpPr>
        <p:spPr>
          <a:xfrm>
            <a:off x="499779" y="666427"/>
            <a:ext cx="3067946" cy="29280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3.4 </a:t>
            </a:r>
            <a:r>
              <a:rPr b="1" lang="en-IE">
                <a:solidFill>
                  <a:srgbClr val="E8A116"/>
                </a:solidFill>
              </a:rPr>
              <a:t>Inlärningsstilar – Olika Tillvägagångssätt för Lärande</a:t>
            </a:r>
            <a:endParaRPr b="1">
              <a:solidFill>
                <a:srgbClr val="E8A116"/>
              </a:solidFill>
            </a:endParaRPr>
          </a:p>
        </p:txBody>
      </p:sp>
      <p:cxnSp>
        <p:nvCxnSpPr>
          <p:cNvPr id="1355" name="Google Shape;1355;p33"/>
          <p:cNvCxnSpPr/>
          <p:nvPr/>
        </p:nvCxnSpPr>
        <p:spPr>
          <a:xfrm>
            <a:off x="3577019" y="387510"/>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356" name="Google Shape;1356;p33"/>
          <p:cNvGrpSpPr/>
          <p:nvPr/>
        </p:nvGrpSpPr>
        <p:grpSpPr>
          <a:xfrm>
            <a:off x="3108790" y="4846664"/>
            <a:ext cx="877031" cy="989677"/>
            <a:chOff x="4643578" y="432838"/>
            <a:chExt cx="1028134" cy="1160188"/>
          </a:xfrm>
        </p:grpSpPr>
        <p:sp>
          <p:nvSpPr>
            <p:cNvPr id="1357" name="Google Shape;1357;p33"/>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58" name="Google Shape;1358;p33"/>
            <p:cNvGrpSpPr/>
            <p:nvPr/>
          </p:nvGrpSpPr>
          <p:grpSpPr>
            <a:xfrm>
              <a:off x="4643578" y="432838"/>
              <a:ext cx="1028134" cy="1160188"/>
              <a:chOff x="4643578" y="432838"/>
              <a:chExt cx="1028134" cy="1160188"/>
            </a:xfrm>
          </p:grpSpPr>
          <p:sp>
            <p:nvSpPr>
              <p:cNvPr id="1359" name="Google Shape;1359;p33"/>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60" name="Google Shape;1360;p33"/>
              <p:cNvGrpSpPr/>
              <p:nvPr/>
            </p:nvGrpSpPr>
            <p:grpSpPr>
              <a:xfrm>
                <a:off x="4643578" y="432838"/>
                <a:ext cx="1028134" cy="1160188"/>
                <a:chOff x="4643578" y="432838"/>
                <a:chExt cx="1028134" cy="1160188"/>
              </a:xfrm>
            </p:grpSpPr>
            <p:sp>
              <p:nvSpPr>
                <p:cNvPr id="1361" name="Google Shape;1361;p33"/>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2" name="Google Shape;1362;p33"/>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
        <p:nvSpPr>
          <p:cNvPr id="1363" name="Google Shape;1363;p33"/>
          <p:cNvSpPr/>
          <p:nvPr/>
        </p:nvSpPr>
        <p:spPr>
          <a:xfrm>
            <a:off x="7868668" y="1498068"/>
            <a:ext cx="1732251" cy="1732249"/>
          </a:xfrm>
          <a:custGeom>
            <a:rect b="b" l="l" r="r" t="t"/>
            <a:pathLst>
              <a:path extrusionOk="0" h="1732249" w="1732251">
                <a:moveTo>
                  <a:pt x="0" y="0"/>
                </a:moveTo>
                <a:lnTo>
                  <a:pt x="135066" y="6820"/>
                </a:lnTo>
                <a:cubicBezTo>
                  <a:pt x="973621" y="91980"/>
                  <a:pt x="1640271" y="758630"/>
                  <a:pt x="1725431" y="1597185"/>
                </a:cubicBezTo>
                <a:lnTo>
                  <a:pt x="1732251" y="1732249"/>
                </a:lnTo>
                <a:lnTo>
                  <a:pt x="0" y="1732249"/>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4" name="Google Shape;1364;p33"/>
          <p:cNvSpPr/>
          <p:nvPr/>
        </p:nvSpPr>
        <p:spPr>
          <a:xfrm>
            <a:off x="6042205" y="1498068"/>
            <a:ext cx="1732249" cy="1732249"/>
          </a:xfrm>
          <a:custGeom>
            <a:rect b="b" l="l" r="r" t="t"/>
            <a:pathLst>
              <a:path extrusionOk="0" h="1732249" w="1732249">
                <a:moveTo>
                  <a:pt x="1732249" y="0"/>
                </a:moveTo>
                <a:lnTo>
                  <a:pt x="1732249" y="1732249"/>
                </a:lnTo>
                <a:lnTo>
                  <a:pt x="0" y="1732249"/>
                </a:lnTo>
                <a:lnTo>
                  <a:pt x="6820" y="1597185"/>
                </a:lnTo>
                <a:cubicBezTo>
                  <a:pt x="91980" y="758630"/>
                  <a:pt x="758630" y="91980"/>
                  <a:pt x="1597185" y="6820"/>
                </a:cubicBezTo>
                <a:lnTo>
                  <a:pt x="173224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5" name="Google Shape;1365;p33"/>
          <p:cNvSpPr/>
          <p:nvPr/>
        </p:nvSpPr>
        <p:spPr>
          <a:xfrm>
            <a:off x="6042205" y="3324531"/>
            <a:ext cx="1732249" cy="1732251"/>
          </a:xfrm>
          <a:custGeom>
            <a:rect b="b" l="l" r="r" t="t"/>
            <a:pathLst>
              <a:path extrusionOk="0" h="1732251" w="1732249">
                <a:moveTo>
                  <a:pt x="0" y="0"/>
                </a:moveTo>
                <a:lnTo>
                  <a:pt x="1732249" y="0"/>
                </a:lnTo>
                <a:lnTo>
                  <a:pt x="1732249" y="1732251"/>
                </a:lnTo>
                <a:lnTo>
                  <a:pt x="1597185" y="1725431"/>
                </a:lnTo>
                <a:cubicBezTo>
                  <a:pt x="758630" y="1640272"/>
                  <a:pt x="91980" y="973621"/>
                  <a:pt x="6820" y="135066"/>
                </a:cubicBez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6" name="Google Shape;1366;p33"/>
          <p:cNvSpPr/>
          <p:nvPr/>
        </p:nvSpPr>
        <p:spPr>
          <a:xfrm>
            <a:off x="7868668" y="3324530"/>
            <a:ext cx="1732251" cy="1732252"/>
          </a:xfrm>
          <a:custGeom>
            <a:rect b="b" l="l" r="r" t="t"/>
            <a:pathLst>
              <a:path extrusionOk="0" h="1732252" w="1732251">
                <a:moveTo>
                  <a:pt x="0" y="0"/>
                </a:moveTo>
                <a:lnTo>
                  <a:pt x="1732251" y="0"/>
                </a:lnTo>
                <a:lnTo>
                  <a:pt x="1725431" y="135066"/>
                </a:lnTo>
                <a:cubicBezTo>
                  <a:pt x="1640271" y="973621"/>
                  <a:pt x="973621" y="1640272"/>
                  <a:pt x="135066" y="1725431"/>
                </a:cubicBezTo>
                <a:lnTo>
                  <a:pt x="0" y="1732252"/>
                </a:lnTo>
                <a:lnTo>
                  <a:pt x="0"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7" name="Google Shape;1367;p33"/>
          <p:cNvSpPr txBox="1"/>
          <p:nvPr/>
        </p:nvSpPr>
        <p:spPr>
          <a:xfrm>
            <a:off x="5935318" y="2826989"/>
            <a:ext cx="1965172"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Reflekterande</a:t>
            </a:r>
            <a:endParaRPr b="0" i="0" sz="1400" u="none" cap="none" strike="noStrike">
              <a:solidFill>
                <a:srgbClr val="000000"/>
              </a:solidFill>
              <a:latin typeface="Arial"/>
              <a:ea typeface="Arial"/>
              <a:cs typeface="Arial"/>
              <a:sym typeface="Arial"/>
            </a:endParaRPr>
          </a:p>
        </p:txBody>
      </p:sp>
      <p:sp>
        <p:nvSpPr>
          <p:cNvPr id="1368" name="Google Shape;1368;p33"/>
          <p:cNvSpPr txBox="1"/>
          <p:nvPr/>
        </p:nvSpPr>
        <p:spPr>
          <a:xfrm>
            <a:off x="7887718" y="2844231"/>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Aktivist</a:t>
            </a:r>
            <a:endParaRPr b="0" i="0" sz="1400" u="none" cap="none" strike="noStrike">
              <a:solidFill>
                <a:srgbClr val="000000"/>
              </a:solidFill>
              <a:latin typeface="Arial"/>
              <a:ea typeface="Arial"/>
              <a:cs typeface="Arial"/>
              <a:sym typeface="Arial"/>
            </a:endParaRPr>
          </a:p>
        </p:txBody>
      </p:sp>
      <p:sp>
        <p:nvSpPr>
          <p:cNvPr id="1369" name="Google Shape;1369;p33"/>
          <p:cNvSpPr txBox="1"/>
          <p:nvPr/>
        </p:nvSpPr>
        <p:spPr>
          <a:xfrm>
            <a:off x="6042203" y="3473294"/>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Pragmatiker</a:t>
            </a:r>
            <a:endParaRPr b="0" i="0" sz="1400" u="none" cap="none" strike="noStrike">
              <a:solidFill>
                <a:srgbClr val="000000"/>
              </a:solidFill>
              <a:latin typeface="Arial"/>
              <a:ea typeface="Arial"/>
              <a:cs typeface="Arial"/>
              <a:sym typeface="Arial"/>
            </a:endParaRPr>
          </a:p>
        </p:txBody>
      </p:sp>
      <p:sp>
        <p:nvSpPr>
          <p:cNvPr id="1370" name="Google Shape;1370;p33"/>
          <p:cNvSpPr txBox="1"/>
          <p:nvPr/>
        </p:nvSpPr>
        <p:spPr>
          <a:xfrm>
            <a:off x="7836620" y="3487892"/>
            <a:ext cx="1732251" cy="545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200"/>
              <a:buFont typeface="Arial"/>
              <a:buNone/>
            </a:pPr>
            <a:r>
              <a:rPr b="1" i="0" lang="en-IE" sz="2200" u="none" cap="none" strike="noStrike">
                <a:solidFill>
                  <a:schemeClr val="lt1"/>
                </a:solidFill>
                <a:latin typeface="Calibri"/>
                <a:ea typeface="Calibri"/>
                <a:cs typeface="Calibri"/>
                <a:sym typeface="Calibri"/>
              </a:rPr>
              <a:t>Teoretiker</a:t>
            </a:r>
            <a:endParaRPr b="0" i="0" sz="1400" u="none" cap="none" strike="noStrike">
              <a:solidFill>
                <a:srgbClr val="000000"/>
              </a:solidFill>
              <a:latin typeface="Arial"/>
              <a:ea typeface="Arial"/>
              <a:cs typeface="Arial"/>
              <a:sym typeface="Arial"/>
            </a:endParaRPr>
          </a:p>
        </p:txBody>
      </p:sp>
      <p:sp>
        <p:nvSpPr>
          <p:cNvPr id="1371" name="Google Shape;1371;p33"/>
          <p:cNvSpPr/>
          <p:nvPr/>
        </p:nvSpPr>
        <p:spPr>
          <a:xfrm>
            <a:off x="8786719" y="623644"/>
            <a:ext cx="2514600" cy="1699208"/>
          </a:xfrm>
          <a:prstGeom prst="cloudCallout">
            <a:avLst>
              <a:gd fmla="val -28271" name="adj1"/>
              <a:gd fmla="val 77176" name="adj2"/>
            </a:avLst>
          </a:prstGeom>
          <a:solidFill>
            <a:schemeClr val="lt1"/>
          </a:solidFill>
          <a:ln cap="flat" cmpd="sng" w="28575">
            <a:solidFill>
              <a:srgbClr val="296B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2" name="Google Shape;1372;p33"/>
          <p:cNvSpPr txBox="1"/>
          <p:nvPr/>
        </p:nvSpPr>
        <p:spPr>
          <a:xfrm>
            <a:off x="9172350" y="1002689"/>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Kan jag testa göra det nu?</a:t>
            </a:r>
            <a:endParaRPr b="0" i="0" sz="1400" u="none" cap="none" strike="noStrike">
              <a:solidFill>
                <a:srgbClr val="000000"/>
              </a:solidFill>
              <a:latin typeface="Arial"/>
              <a:ea typeface="Arial"/>
              <a:cs typeface="Arial"/>
              <a:sym typeface="Arial"/>
            </a:endParaRPr>
          </a:p>
        </p:txBody>
      </p:sp>
      <p:sp>
        <p:nvSpPr>
          <p:cNvPr id="1373" name="Google Shape;1373;p33"/>
          <p:cNvSpPr/>
          <p:nvPr/>
        </p:nvSpPr>
        <p:spPr>
          <a:xfrm rot="-9900000">
            <a:off x="3806944" y="3851547"/>
            <a:ext cx="2514600" cy="1699208"/>
          </a:xfrm>
          <a:prstGeom prst="cloudCallout">
            <a:avLst>
              <a:gd fmla="val -28957" name="adj1"/>
              <a:gd fmla="val 88513" name="adj2"/>
            </a:avLst>
          </a:prstGeom>
          <a:solidFill>
            <a:schemeClr val="lt1"/>
          </a:solidFill>
          <a:ln cap="flat" cmpd="sng" w="28575">
            <a:solidFill>
              <a:srgbClr val="296B5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4" name="Google Shape;1374;p33"/>
          <p:cNvSpPr txBox="1"/>
          <p:nvPr/>
        </p:nvSpPr>
        <p:spPr>
          <a:xfrm>
            <a:off x="4223661" y="4190656"/>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Hur fungerar detta i praktiken?</a:t>
            </a:r>
            <a:endParaRPr b="0" i="0" sz="1400" u="none" cap="none" strike="noStrike">
              <a:solidFill>
                <a:srgbClr val="000000"/>
              </a:solidFill>
              <a:latin typeface="Arial"/>
              <a:ea typeface="Arial"/>
              <a:cs typeface="Arial"/>
              <a:sym typeface="Arial"/>
            </a:endParaRPr>
          </a:p>
        </p:txBody>
      </p:sp>
      <p:sp>
        <p:nvSpPr>
          <p:cNvPr id="1375" name="Google Shape;1375;p33"/>
          <p:cNvSpPr/>
          <p:nvPr/>
        </p:nvSpPr>
        <p:spPr>
          <a:xfrm flipH="1" rot="-776494">
            <a:off x="3903953" y="678613"/>
            <a:ext cx="2514600" cy="1699208"/>
          </a:xfrm>
          <a:prstGeom prst="cloudCallout">
            <a:avLst>
              <a:gd fmla="val -28957" name="adj1"/>
              <a:gd fmla="val 88513" name="adj2"/>
            </a:avLst>
          </a:prstGeom>
          <a:solidFill>
            <a:schemeClr val="lt1"/>
          </a:solidFill>
          <a:ln cap="flat" cmpd="sng" w="28575">
            <a:solidFill>
              <a:srgbClr val="E8A1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6" name="Google Shape;1376;p33"/>
          <p:cNvSpPr/>
          <p:nvPr/>
        </p:nvSpPr>
        <p:spPr>
          <a:xfrm flipH="1" rot="9900000">
            <a:off x="9105212" y="3845864"/>
            <a:ext cx="2514600" cy="1699208"/>
          </a:xfrm>
          <a:prstGeom prst="cloudCallout">
            <a:avLst>
              <a:gd fmla="val -28957" name="adj1"/>
              <a:gd fmla="val 88513" name="adj2"/>
            </a:avLst>
          </a:prstGeom>
          <a:solidFill>
            <a:schemeClr val="lt1"/>
          </a:solidFill>
          <a:ln cap="flat" cmpd="sng" w="28575">
            <a:solidFill>
              <a:srgbClr val="E8A11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7" name="Google Shape;1377;p33"/>
          <p:cNvSpPr txBox="1"/>
          <p:nvPr/>
        </p:nvSpPr>
        <p:spPr>
          <a:xfrm>
            <a:off x="4253592" y="1012766"/>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Kan jag tänka på detta?</a:t>
            </a:r>
            <a:endParaRPr b="0" i="0" sz="1400" u="none" cap="none" strike="noStrike">
              <a:solidFill>
                <a:srgbClr val="000000"/>
              </a:solidFill>
              <a:latin typeface="Arial"/>
              <a:ea typeface="Arial"/>
              <a:cs typeface="Arial"/>
              <a:sym typeface="Arial"/>
            </a:endParaRPr>
          </a:p>
        </p:txBody>
      </p:sp>
      <p:sp>
        <p:nvSpPr>
          <p:cNvPr id="1378" name="Google Shape;1378;p33"/>
          <p:cNvSpPr txBox="1"/>
          <p:nvPr/>
        </p:nvSpPr>
        <p:spPr>
          <a:xfrm>
            <a:off x="9481162" y="4318259"/>
            <a:ext cx="1826464" cy="846731"/>
          </a:xfrm>
          <a:prstGeom prst="rect">
            <a:avLst/>
          </a:prstGeom>
          <a:noFill/>
          <a:ln>
            <a:noFill/>
          </a:ln>
        </p:spPr>
        <p:txBody>
          <a:bodyPr anchorCtr="0" anchor="t" bIns="45700" lIns="91425" spcFirstLastPara="1" rIns="91425" wrap="square" tIns="45700">
            <a:noAutofit/>
          </a:bodyPr>
          <a:lstStyle/>
          <a:p>
            <a:pPr indent="0" lvl="0" marL="0" marR="0" rtl="0" algn="ctr">
              <a:lnSpc>
                <a:spcPct val="101818"/>
              </a:lnSpc>
              <a:spcBef>
                <a:spcPts val="0"/>
              </a:spcBef>
              <a:spcAft>
                <a:spcPts val="0"/>
              </a:spcAft>
              <a:buClr>
                <a:srgbClr val="296B5F"/>
              </a:buClr>
              <a:buSzPts val="2200"/>
              <a:buFont typeface="Arial"/>
              <a:buNone/>
            </a:pPr>
            <a:r>
              <a:rPr b="1" i="1" lang="en-IE" sz="2200" u="none" cap="none" strike="noStrike">
                <a:solidFill>
                  <a:srgbClr val="296B5F"/>
                </a:solidFill>
                <a:latin typeface="Calibri"/>
                <a:ea typeface="Calibri"/>
                <a:cs typeface="Calibri"/>
                <a:sym typeface="Calibri"/>
              </a:rPr>
              <a:t>Varför är det så?</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34"/>
          <p:cNvSpPr txBox="1"/>
          <p:nvPr>
            <p:ph idx="1" type="body"/>
          </p:nvPr>
        </p:nvSpPr>
        <p:spPr>
          <a:xfrm>
            <a:off x="3832335" y="763789"/>
            <a:ext cx="790409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rgbClr val="E8A116"/>
              </a:buClr>
              <a:buSzPts val="2200"/>
              <a:buFont typeface="Arial"/>
              <a:buChar char="•"/>
            </a:pPr>
            <a:r>
              <a:rPr b="1" lang="en-IE" sz="2000">
                <a:solidFill>
                  <a:srgbClr val="454545"/>
                </a:solidFill>
              </a:rPr>
              <a:t>Hur lär sig människor? </a:t>
            </a:r>
            <a:r>
              <a:rPr lang="en-IE" sz="2000">
                <a:solidFill>
                  <a:srgbClr val="454545"/>
                </a:solidFill>
              </a:rPr>
              <a:t>Även om det finns många olika teorier och ramverk när det gäller lärandestilar, utvecklades en av de mest kända teorierna av Peter Honey och Alan Mumford, som identifierade fyra olika tillvägagångssätt som människor har för att lära sig ny information:</a:t>
            </a:r>
            <a:endParaRPr sz="2000"/>
          </a:p>
          <a:p>
            <a:pPr indent="-458788" lvl="0" marL="763588" rtl="0" algn="l">
              <a:lnSpc>
                <a:spcPct val="120000"/>
              </a:lnSpc>
              <a:spcBef>
                <a:spcPts val="0"/>
              </a:spcBef>
              <a:spcAft>
                <a:spcPts val="0"/>
              </a:spcAft>
              <a:buClr>
                <a:srgbClr val="E8A116"/>
              </a:buClr>
              <a:buSzPts val="2200"/>
              <a:buFont typeface="Calibri"/>
              <a:buAutoNum type="arabicPeriod"/>
            </a:pPr>
            <a:r>
              <a:rPr b="1" lang="en-IE" sz="2000">
                <a:solidFill>
                  <a:srgbClr val="454545"/>
                </a:solidFill>
              </a:rPr>
              <a:t>Aktivist</a:t>
            </a:r>
            <a:r>
              <a:rPr lang="en-IE" sz="2000">
                <a:solidFill>
                  <a:srgbClr val="454545"/>
                </a:solidFill>
              </a:rPr>
              <a:t>: De gillar praktiska klasser och att "dyka in"; de ogillar tråkiga PowerPoint-presentationer och långa förklaringar.</a:t>
            </a:r>
            <a:endParaRPr/>
          </a:p>
          <a:p>
            <a:pPr indent="-458788" lvl="0" marL="763588" rtl="0" algn="l">
              <a:lnSpc>
                <a:spcPct val="120000"/>
              </a:lnSpc>
              <a:spcBef>
                <a:spcPts val="0"/>
              </a:spcBef>
              <a:spcAft>
                <a:spcPts val="0"/>
              </a:spcAft>
              <a:buClr>
                <a:srgbClr val="E8A116"/>
              </a:buClr>
              <a:buSzPts val="2200"/>
              <a:buFont typeface="Calibri"/>
              <a:buAutoNum type="arabicPeriod"/>
            </a:pPr>
            <a:r>
              <a:rPr b="1" lang="en-IE" sz="2000">
                <a:solidFill>
                  <a:srgbClr val="454545"/>
                </a:solidFill>
              </a:rPr>
              <a:t>Teoretiker</a:t>
            </a:r>
            <a:r>
              <a:rPr lang="en-IE" sz="2000">
                <a:solidFill>
                  <a:srgbClr val="454545"/>
                </a:solidFill>
              </a:rPr>
              <a:t>: De gillar metodisk och logisk struktur; de ogillar känslomässiga "fluffiga" situationer och ogillar att lära sig något praktiskt utan att veta teorin bakom det.. </a:t>
            </a:r>
            <a:endParaRPr sz="2000"/>
          </a:p>
          <a:p>
            <a:pPr indent="-458788" lvl="0" marL="763588" rtl="0" algn="l">
              <a:lnSpc>
                <a:spcPct val="120000"/>
              </a:lnSpc>
              <a:spcBef>
                <a:spcPts val="0"/>
              </a:spcBef>
              <a:spcAft>
                <a:spcPts val="0"/>
              </a:spcAft>
              <a:buClr>
                <a:srgbClr val="E8A116"/>
              </a:buClr>
              <a:buSzPts val="2200"/>
              <a:buFont typeface="Calibri"/>
              <a:buAutoNum type="arabicPeriod"/>
            </a:pPr>
            <a:r>
              <a:rPr b="1" lang="en-IE" sz="2000">
                <a:solidFill>
                  <a:srgbClr val="454545"/>
                </a:solidFill>
              </a:rPr>
              <a:t>Pragmatiker</a:t>
            </a:r>
            <a:r>
              <a:rPr lang="en-IE" sz="2000">
                <a:solidFill>
                  <a:srgbClr val="454545"/>
                </a:solidFill>
              </a:rPr>
              <a:t>: De behöver kunna se hur de kan tillämpa sina kunskaper i den verkliga världen.</a:t>
            </a:r>
            <a:endParaRPr sz="2000"/>
          </a:p>
          <a:p>
            <a:pPr indent="-458788" lvl="0" marL="763588" rtl="0" algn="l">
              <a:lnSpc>
                <a:spcPct val="120000"/>
              </a:lnSpc>
              <a:spcBef>
                <a:spcPts val="0"/>
              </a:spcBef>
              <a:spcAft>
                <a:spcPts val="0"/>
              </a:spcAft>
              <a:buClr>
                <a:srgbClr val="E8A116"/>
              </a:buClr>
              <a:buSzPts val="2200"/>
              <a:buFont typeface="Calibri"/>
              <a:buAutoNum type="arabicPeriod"/>
            </a:pPr>
            <a:r>
              <a:rPr b="1" lang="en-IE" sz="2000">
                <a:solidFill>
                  <a:srgbClr val="454545"/>
                </a:solidFill>
              </a:rPr>
              <a:t>Reflekterande</a:t>
            </a:r>
            <a:r>
              <a:rPr lang="en-IE" sz="2000">
                <a:solidFill>
                  <a:srgbClr val="454545"/>
                </a:solidFill>
              </a:rPr>
              <a:t>: De lär sig genom observation och gillar inte att bli satta på plats eller stressade.</a:t>
            </a:r>
            <a:endParaRPr sz="2000"/>
          </a:p>
        </p:txBody>
      </p:sp>
      <p:sp>
        <p:nvSpPr>
          <p:cNvPr id="1384" name="Google Shape;1384;p34"/>
          <p:cNvSpPr txBox="1"/>
          <p:nvPr>
            <p:ph idx="2" type="body"/>
          </p:nvPr>
        </p:nvSpPr>
        <p:spPr>
          <a:xfrm>
            <a:off x="615501" y="761603"/>
            <a:ext cx="321683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3.4 </a:t>
            </a:r>
            <a:r>
              <a:rPr b="1" lang="en-IE">
                <a:solidFill>
                  <a:srgbClr val="E8A116"/>
                </a:solidFill>
              </a:rPr>
              <a:t>Inlärningsstilar – Olika Tillvägagångssätt för Lärande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385" name="Google Shape;1385;p34"/>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386" name="Google Shape;1386;p34"/>
          <p:cNvGrpSpPr/>
          <p:nvPr/>
        </p:nvGrpSpPr>
        <p:grpSpPr>
          <a:xfrm>
            <a:off x="3171123" y="4850921"/>
            <a:ext cx="877031" cy="989677"/>
            <a:chOff x="4643578" y="432838"/>
            <a:chExt cx="1028134" cy="1160188"/>
          </a:xfrm>
        </p:grpSpPr>
        <p:sp>
          <p:nvSpPr>
            <p:cNvPr id="1387" name="Google Shape;1387;p34"/>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88" name="Google Shape;1388;p34"/>
            <p:cNvGrpSpPr/>
            <p:nvPr/>
          </p:nvGrpSpPr>
          <p:grpSpPr>
            <a:xfrm>
              <a:off x="4643578" y="432838"/>
              <a:ext cx="1028134" cy="1160188"/>
              <a:chOff x="4643578" y="432838"/>
              <a:chExt cx="1028134" cy="1160188"/>
            </a:xfrm>
          </p:grpSpPr>
          <p:sp>
            <p:nvSpPr>
              <p:cNvPr id="1389" name="Google Shape;1389;p34"/>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90" name="Google Shape;1390;p34"/>
              <p:cNvGrpSpPr/>
              <p:nvPr/>
            </p:nvGrpSpPr>
            <p:grpSpPr>
              <a:xfrm>
                <a:off x="4643578" y="432838"/>
                <a:ext cx="1028134" cy="1160188"/>
                <a:chOff x="4643578" y="432838"/>
                <a:chExt cx="1028134" cy="1160188"/>
              </a:xfrm>
            </p:grpSpPr>
            <p:sp>
              <p:nvSpPr>
                <p:cNvPr id="1391" name="Google Shape;1391;p34"/>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2" name="Google Shape;1392;p34"/>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35"/>
          <p:cNvSpPr txBox="1"/>
          <p:nvPr>
            <p:ph idx="1" type="body"/>
          </p:nvPr>
        </p:nvSpPr>
        <p:spPr>
          <a:xfrm>
            <a:off x="3832335" y="763789"/>
            <a:ext cx="7904099"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rgbClr val="E8A116"/>
              </a:buClr>
              <a:buSzPts val="2200"/>
              <a:buFont typeface="Arial"/>
              <a:buChar char="•"/>
            </a:pPr>
            <a:r>
              <a:rPr lang="en-IE" sz="2200">
                <a:solidFill>
                  <a:srgbClr val="454545"/>
                </a:solidFill>
              </a:rPr>
              <a:t>Det är viktigt att utforma utbildningssessionen för att tilltala varje typ av student.</a:t>
            </a:r>
            <a:endParaRPr/>
          </a:p>
          <a:p>
            <a:pPr indent="-342900" lvl="0" marL="342900" rtl="0" algn="l">
              <a:lnSpc>
                <a:spcPct val="120000"/>
              </a:lnSpc>
              <a:spcBef>
                <a:spcPts val="0"/>
              </a:spcBef>
              <a:spcAft>
                <a:spcPts val="0"/>
              </a:spcAft>
              <a:buClr>
                <a:srgbClr val="E8A116"/>
              </a:buClr>
              <a:buSzPts val="2200"/>
              <a:buFont typeface="Arial"/>
              <a:buChar char="•"/>
            </a:pPr>
            <a:r>
              <a:rPr lang="en-IE" sz="2200">
                <a:solidFill>
                  <a:srgbClr val="454545"/>
                </a:solidFill>
              </a:rPr>
              <a:t>De flesta människor håller sig generellt till en av ovanstående stilar eller varierar mellan två beroende på situationen. Varje av dessa stilar kommer med olika utbildningsaktiviteter som kan vara mer lämpliga för dessa individuella studenter (se övning nedan).</a:t>
            </a:r>
            <a:endParaRPr/>
          </a:p>
        </p:txBody>
      </p:sp>
      <p:sp>
        <p:nvSpPr>
          <p:cNvPr id="1398" name="Google Shape;1398;p35"/>
          <p:cNvSpPr txBox="1"/>
          <p:nvPr>
            <p:ph idx="2" type="body"/>
          </p:nvPr>
        </p:nvSpPr>
        <p:spPr>
          <a:xfrm>
            <a:off x="615501" y="761603"/>
            <a:ext cx="321683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3.4 </a:t>
            </a:r>
            <a:r>
              <a:rPr b="1" lang="en-IE">
                <a:solidFill>
                  <a:srgbClr val="E8A116"/>
                </a:solidFill>
              </a:rPr>
              <a:t>Inlärningsstilar – Olika Tillvägagångssätt för Lärande</a:t>
            </a:r>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399" name="Google Shape;1399;p35"/>
          <p:cNvCxnSpPr/>
          <p:nvPr/>
        </p:nvCxnSpPr>
        <p:spPr>
          <a:xfrm>
            <a:off x="3724628" y="306903"/>
            <a:ext cx="0" cy="4411974"/>
          </a:xfrm>
          <a:prstGeom prst="straightConnector1">
            <a:avLst/>
          </a:prstGeom>
          <a:noFill/>
          <a:ln cap="flat" cmpd="sng" w="34925">
            <a:solidFill>
              <a:srgbClr val="E8A116"/>
            </a:solidFill>
            <a:prstDash val="solid"/>
            <a:miter lim="800000"/>
            <a:headEnd len="sm" w="sm" type="none"/>
            <a:tailEnd len="sm" w="sm" type="none"/>
          </a:ln>
        </p:spPr>
      </p:cxnSp>
      <p:grpSp>
        <p:nvGrpSpPr>
          <p:cNvPr id="1400" name="Google Shape;1400;p35"/>
          <p:cNvGrpSpPr/>
          <p:nvPr/>
        </p:nvGrpSpPr>
        <p:grpSpPr>
          <a:xfrm>
            <a:off x="3171123" y="4850921"/>
            <a:ext cx="877031" cy="989677"/>
            <a:chOff x="4643578" y="432838"/>
            <a:chExt cx="1028134" cy="1160188"/>
          </a:xfrm>
        </p:grpSpPr>
        <p:sp>
          <p:nvSpPr>
            <p:cNvPr id="1401" name="Google Shape;1401;p35"/>
            <p:cNvSpPr/>
            <p:nvPr/>
          </p:nvSpPr>
          <p:spPr>
            <a:xfrm>
              <a:off x="5046765" y="465751"/>
              <a:ext cx="419643" cy="433356"/>
            </a:xfrm>
            <a:custGeom>
              <a:rect b="b" l="l" r="r" t="t"/>
              <a:pathLst>
                <a:path extrusionOk="0" h="433356" w="419643">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02" name="Google Shape;1402;p35"/>
            <p:cNvGrpSpPr/>
            <p:nvPr/>
          </p:nvGrpSpPr>
          <p:grpSpPr>
            <a:xfrm>
              <a:off x="4643578" y="432838"/>
              <a:ext cx="1028134" cy="1160188"/>
              <a:chOff x="4643578" y="432838"/>
              <a:chExt cx="1028134" cy="1160188"/>
            </a:xfrm>
          </p:grpSpPr>
          <p:sp>
            <p:nvSpPr>
              <p:cNvPr id="1403" name="Google Shape;1403;p35"/>
              <p:cNvSpPr/>
              <p:nvPr/>
            </p:nvSpPr>
            <p:spPr>
              <a:xfrm>
                <a:off x="5115334" y="53157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04" name="Google Shape;1404;p35"/>
              <p:cNvGrpSpPr/>
              <p:nvPr/>
            </p:nvGrpSpPr>
            <p:grpSpPr>
              <a:xfrm>
                <a:off x="4643578" y="432838"/>
                <a:ext cx="1028134" cy="1160188"/>
                <a:chOff x="4643578" y="432838"/>
                <a:chExt cx="1028134" cy="1160188"/>
              </a:xfrm>
            </p:grpSpPr>
            <p:sp>
              <p:nvSpPr>
                <p:cNvPr id="1405" name="Google Shape;1405;p35"/>
                <p:cNvSpPr/>
                <p:nvPr/>
              </p:nvSpPr>
              <p:spPr>
                <a:xfrm>
                  <a:off x="5115334" y="611117"/>
                  <a:ext cx="115196" cy="32913"/>
                </a:xfrm>
                <a:custGeom>
                  <a:rect b="b" l="l" r="r" t="t"/>
                  <a:pathLst>
                    <a:path extrusionOk="0" h="32913" w="115196">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6" name="Google Shape;1406;p35"/>
                <p:cNvSpPr/>
                <p:nvPr/>
              </p:nvSpPr>
              <p:spPr>
                <a:xfrm>
                  <a:off x="4643578" y="432838"/>
                  <a:ext cx="1028134" cy="1160188"/>
                </a:xfrm>
                <a:custGeom>
                  <a:rect b="b" l="l" r="r" t="t"/>
                  <a:pathLst>
                    <a:path extrusionOk="0" h="1160188" w="1028134">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36"/>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2" name="Google Shape;1412;p36"/>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46200" lvl="0" marL="1346200" rtl="0" algn="l">
              <a:lnSpc>
                <a:spcPct val="90000"/>
              </a:lnSpc>
              <a:spcBef>
                <a:spcPts val="0"/>
              </a:spcBef>
              <a:spcAft>
                <a:spcPts val="0"/>
              </a:spcAft>
              <a:buClr>
                <a:srgbClr val="424242"/>
              </a:buClr>
              <a:buSzPts val="1800"/>
              <a:buNone/>
            </a:pPr>
            <a:r>
              <a:rPr b="1" lang="en-IE" sz="1800"/>
              <a:t>Övning</a:t>
            </a:r>
            <a:r>
              <a:rPr lang="en-IE" sz="1800"/>
              <a:t>: 	Ta reda på vilken typ av student du är genom att fylla i Honey och Mumford Learning Styles-frågeformuläret: </a:t>
            </a:r>
            <a:r>
              <a:rPr lang="en-IE" sz="1800" u="sng">
                <a:solidFill>
                  <a:srgbClr val="87AF3F"/>
                </a:solidFill>
                <a:hlinkClick r:id="rId3">
                  <a:extLst>
                    <a:ext uri="{A12FA001-AC4F-418D-AE19-62706E023703}">
                      <ahyp:hlinkClr val="tx"/>
                    </a:ext>
                  </a:extLst>
                </a:hlinkClick>
              </a:rPr>
              <a:t>https://www.ilfm.org.uk/cms/document/ILFM_Learning_Styles_Resource_TK_09Oct17_Ver1.0.pdf</a:t>
            </a:r>
            <a:r>
              <a:rPr lang="en-IE" sz="1800"/>
              <a:t> </a:t>
            </a:r>
            <a:endParaRPr/>
          </a:p>
          <a:p>
            <a:pPr indent="0" lvl="0" marL="0" rtl="0" algn="l">
              <a:lnSpc>
                <a:spcPct val="90000"/>
              </a:lnSpc>
              <a:spcBef>
                <a:spcPts val="1000"/>
              </a:spcBef>
              <a:spcAft>
                <a:spcPts val="0"/>
              </a:spcAft>
              <a:buClr>
                <a:srgbClr val="424242"/>
              </a:buClr>
              <a:buSzPts val="1800"/>
              <a:buNone/>
            </a:pPr>
            <a:r>
              <a:t/>
            </a:r>
            <a:endParaRPr sz="1800"/>
          </a:p>
          <a:p>
            <a:pPr indent="-1346200" lvl="0" marL="1346200" rtl="0" algn="l">
              <a:lnSpc>
                <a:spcPct val="90000"/>
              </a:lnSpc>
              <a:spcBef>
                <a:spcPts val="1000"/>
              </a:spcBef>
              <a:spcAft>
                <a:spcPts val="0"/>
              </a:spcAft>
              <a:buClr>
                <a:srgbClr val="424242"/>
              </a:buClr>
              <a:buSzPts val="1800"/>
              <a:buNone/>
            </a:pPr>
            <a:r>
              <a:rPr b="1" lang="en-IE" sz="1800"/>
              <a:t>Publikation</a:t>
            </a:r>
            <a:r>
              <a:rPr lang="en-IE" sz="1800"/>
              <a:t>: 	Rosewell, J. 2005. Learning Styles. Technology Level 1: Networked living: exploring information and communication technologes. The Open University. </a:t>
            </a:r>
            <a:endParaRPr/>
          </a:p>
          <a:p>
            <a:pPr indent="-1231900" lvl="0" marL="1346200" rtl="0" algn="l">
              <a:lnSpc>
                <a:spcPct val="100000"/>
              </a:lnSpc>
              <a:spcBef>
                <a:spcPts val="400"/>
              </a:spcBef>
              <a:spcAft>
                <a:spcPts val="0"/>
              </a:spcAft>
              <a:buClr>
                <a:srgbClr val="E8A116"/>
              </a:buClr>
              <a:buSzPts val="1800"/>
              <a:buFont typeface="Arial"/>
              <a:buNone/>
            </a:pPr>
            <a:r>
              <a:t/>
            </a:r>
            <a:endParaRPr sz="1800"/>
          </a:p>
        </p:txBody>
      </p:sp>
      <p:sp>
        <p:nvSpPr>
          <p:cNvPr id="1413" name="Google Shape;1413;p36"/>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414" name="Google Shape;1414;p36"/>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pic>
        <p:nvPicPr>
          <p:cNvPr id="1419" name="Google Shape;1419;p37"/>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1420" name="Google Shape;1420;p37"/>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21" name="Google Shape;1421;p37"/>
          <p:cNvSpPr txBox="1"/>
          <p:nvPr/>
        </p:nvSpPr>
        <p:spPr>
          <a:xfrm>
            <a:off x="320540" y="2803631"/>
            <a:ext cx="4949317"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Utbildningsdesign, Leverans &amp; Utvärdering</a:t>
            </a:r>
            <a:endParaRPr b="0" i="0" sz="1400" u="none" cap="none" strike="noStrike">
              <a:solidFill>
                <a:srgbClr val="000000"/>
              </a:solidFill>
              <a:latin typeface="Arial"/>
              <a:ea typeface="Arial"/>
              <a:cs typeface="Arial"/>
              <a:sym typeface="Arial"/>
            </a:endParaRPr>
          </a:p>
        </p:txBody>
      </p:sp>
      <p:sp>
        <p:nvSpPr>
          <p:cNvPr id="1422" name="Google Shape;1422;p37"/>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38"/>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8" name="Google Shape;1428;p38"/>
          <p:cNvSpPr txBox="1"/>
          <p:nvPr>
            <p:ph idx="1" type="body"/>
          </p:nvPr>
        </p:nvSpPr>
        <p:spPr>
          <a:xfrm>
            <a:off x="3985372" y="1368548"/>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Ålder - effekter av åldrande på hörsel och syn hos vuxna. Vuxna har mer livserfarenhet och fördomar</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Dålig hälsa - Dålig fysisk hälsa (till exempel dålig näring, kronisk sjukdom); Dålig mental hälsa (till exempel depression, ångest, posttraumatiskt stressyndrom vanligt hos flyktingar)</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Neurodiversitet (till exempel dyslexi, dyspraxi, dysgrafi, dyskalkyli, autismspektrumskala, ADHD)</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Funktionsnedsättning (till exempel fysisk / mental / inlärning / medicinsk)</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Familjeansvar (till exempel barnomsorg, ansvar för familjemedlemmar, förändringar i familjedynamik)</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Tidigare negativa skolupplevelser</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Utmanande språkfärdighet</a:t>
            </a:r>
            <a:endParaRPr/>
          </a:p>
        </p:txBody>
      </p:sp>
      <p:sp>
        <p:nvSpPr>
          <p:cNvPr id="1429" name="Google Shape;1429;p38"/>
          <p:cNvSpPr txBox="1"/>
          <p:nvPr>
            <p:ph idx="2" type="body"/>
          </p:nvPr>
        </p:nvSpPr>
        <p:spPr>
          <a:xfrm>
            <a:off x="574360" y="228231"/>
            <a:ext cx="3411012"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a:t>
            </a:r>
            <a:r>
              <a:rPr lang="en-IE">
                <a:solidFill>
                  <a:schemeClr val="lt1"/>
                </a:solidFill>
              </a:rPr>
              <a:t>Hinder för lärande</a:t>
            </a:r>
            <a:endParaRPr/>
          </a:p>
          <a:p>
            <a:pPr indent="0" lvl="0" marL="0" rtl="0" algn="l">
              <a:lnSpc>
                <a:spcPct val="103333"/>
              </a:lnSpc>
              <a:spcBef>
                <a:spcPts val="0"/>
              </a:spcBef>
              <a:spcAft>
                <a:spcPts val="0"/>
              </a:spcAft>
              <a:buClr>
                <a:srgbClr val="086575"/>
              </a:buClr>
              <a:buSzPts val="3600"/>
              <a:buNone/>
            </a:pPr>
            <a:r>
              <a:t/>
            </a:r>
            <a:endParaRPr/>
          </a:p>
        </p:txBody>
      </p:sp>
      <p:cxnSp>
        <p:nvCxnSpPr>
          <p:cNvPr id="1430" name="Google Shape;1430;p38"/>
          <p:cNvCxnSpPr/>
          <p:nvPr/>
        </p:nvCxnSpPr>
        <p:spPr>
          <a:xfrm flipH="1">
            <a:off x="697036" y="1335027"/>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431" name="Google Shape;1431;p38"/>
          <p:cNvGrpSpPr/>
          <p:nvPr/>
        </p:nvGrpSpPr>
        <p:grpSpPr>
          <a:xfrm>
            <a:off x="10684988" y="490559"/>
            <a:ext cx="1025228" cy="1023928"/>
            <a:chOff x="4583522" y="477429"/>
            <a:chExt cx="1285857" cy="1284227"/>
          </a:xfrm>
        </p:grpSpPr>
        <p:grpSp>
          <p:nvGrpSpPr>
            <p:cNvPr id="1432" name="Google Shape;1432;p38"/>
            <p:cNvGrpSpPr/>
            <p:nvPr/>
          </p:nvGrpSpPr>
          <p:grpSpPr>
            <a:xfrm>
              <a:off x="5099909" y="1002440"/>
              <a:ext cx="720240" cy="720592"/>
              <a:chOff x="5098372" y="991465"/>
              <a:chExt cx="720240" cy="720592"/>
            </a:xfrm>
          </p:grpSpPr>
          <p:sp>
            <p:nvSpPr>
              <p:cNvPr id="1433" name="Google Shape;1433;p38"/>
              <p:cNvSpPr/>
              <p:nvPr/>
            </p:nvSpPr>
            <p:spPr>
              <a:xfrm>
                <a:off x="5427325" y="991465"/>
                <a:ext cx="391287" cy="390774"/>
              </a:xfrm>
              <a:custGeom>
                <a:rect b="b" l="l" r="r" t="t"/>
                <a:pathLst>
                  <a:path extrusionOk="0" h="390774" w="391287">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4" name="Google Shape;1434;p38"/>
              <p:cNvSpPr/>
              <p:nvPr/>
            </p:nvSpPr>
            <p:spPr>
              <a:xfrm>
                <a:off x="5098372" y="1320880"/>
                <a:ext cx="391481" cy="391177"/>
              </a:xfrm>
              <a:custGeom>
                <a:rect b="b" l="l" r="r" t="t"/>
                <a:pathLst>
                  <a:path extrusionOk="0" h="391177" w="391481">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5" name="Google Shape;1435;p38"/>
              <p:cNvSpPr/>
              <p:nvPr/>
            </p:nvSpPr>
            <p:spPr>
              <a:xfrm>
                <a:off x="5330925" y="1222922"/>
                <a:ext cx="259181" cy="256678"/>
              </a:xfrm>
              <a:custGeom>
                <a:rect b="b" l="l" r="r" t="t"/>
                <a:pathLst>
                  <a:path extrusionOk="0" h="256678" w="259181">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36" name="Google Shape;1436;p38"/>
            <p:cNvGrpSpPr/>
            <p:nvPr/>
          </p:nvGrpSpPr>
          <p:grpSpPr>
            <a:xfrm>
              <a:off x="4583522" y="477429"/>
              <a:ext cx="1285857" cy="1284227"/>
              <a:chOff x="4583522" y="477429"/>
              <a:chExt cx="1285857" cy="1284227"/>
            </a:xfrm>
          </p:grpSpPr>
          <p:sp>
            <p:nvSpPr>
              <p:cNvPr id="1437" name="Google Shape;1437;p38"/>
              <p:cNvSpPr/>
              <p:nvPr/>
            </p:nvSpPr>
            <p:spPr>
              <a:xfrm>
                <a:off x="4583522" y="477429"/>
                <a:ext cx="1285857" cy="1284227"/>
              </a:xfrm>
              <a:custGeom>
                <a:rect b="b" l="l" r="r" t="t"/>
                <a:pathLst>
                  <a:path extrusionOk="0" h="1284227" w="128585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8" name="Google Shape;1438;p38"/>
              <p:cNvSpPr/>
              <p:nvPr/>
            </p:nvSpPr>
            <p:spPr>
              <a:xfrm>
                <a:off x="4584188" y="1023905"/>
                <a:ext cx="50275" cy="49840"/>
              </a:xfrm>
              <a:custGeom>
                <a:rect b="b" l="l" r="r" t="t"/>
                <a:pathLst>
                  <a:path extrusionOk="0" h="49840" w="50275">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9" name="Google Shape;1439;p38"/>
              <p:cNvSpPr/>
              <p:nvPr/>
            </p:nvSpPr>
            <p:spPr>
              <a:xfrm>
                <a:off x="4754948" y="883282"/>
                <a:ext cx="591842" cy="50482"/>
              </a:xfrm>
              <a:custGeom>
                <a:rect b="b" l="l" r="r" t="t"/>
                <a:pathLst>
                  <a:path extrusionOk="0" h="50482" w="59184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0" name="Google Shape;1440;p38"/>
              <p:cNvSpPr/>
              <p:nvPr/>
            </p:nvSpPr>
            <p:spPr>
              <a:xfrm>
                <a:off x="4754939" y="1164552"/>
                <a:ext cx="550909" cy="50417"/>
              </a:xfrm>
              <a:custGeom>
                <a:rect b="b" l="l" r="r" t="t"/>
                <a:pathLst>
                  <a:path extrusionOk="0" h="50417" w="550909">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1" name="Google Shape;1441;p38"/>
              <p:cNvSpPr/>
              <p:nvPr/>
            </p:nvSpPr>
            <p:spPr>
              <a:xfrm>
                <a:off x="4755273" y="1024199"/>
                <a:ext cx="433874" cy="50334"/>
              </a:xfrm>
              <a:custGeom>
                <a:rect b="b" l="l" r="r" t="t"/>
                <a:pathLst>
                  <a:path extrusionOk="0" h="50334" w="43387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2" name="Google Shape;1442;p38"/>
              <p:cNvSpPr/>
              <p:nvPr/>
            </p:nvSpPr>
            <p:spPr>
              <a:xfrm>
                <a:off x="4944169" y="743076"/>
                <a:ext cx="397649" cy="50167"/>
              </a:xfrm>
              <a:custGeom>
                <a:rect b="b" l="l" r="r" t="t"/>
                <a:pathLst>
                  <a:path extrusionOk="0" h="50167" w="397649">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3" name="Google Shape;1443;p38"/>
              <p:cNvSpPr/>
              <p:nvPr/>
            </p:nvSpPr>
            <p:spPr>
              <a:xfrm>
                <a:off x="4754941" y="1305405"/>
                <a:ext cx="239031" cy="49918"/>
              </a:xfrm>
              <a:custGeom>
                <a:rect b="b" l="l" r="r" t="t"/>
                <a:pathLst>
                  <a:path extrusionOk="0" h="49918" w="239031">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44" name="Google Shape;1444;p38"/>
              <p:cNvSpPr/>
              <p:nvPr/>
            </p:nvSpPr>
            <p:spPr>
              <a:xfrm>
                <a:off x="5256242" y="1023949"/>
                <a:ext cx="90872" cy="50315"/>
              </a:xfrm>
              <a:custGeom>
                <a:rect b="b" l="l" r="r" t="t"/>
                <a:pathLst>
                  <a:path extrusionOk="0" h="50315" w="90872">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1445" name="Google Shape;1445;p38"/>
          <p:cNvSpPr txBox="1"/>
          <p:nvPr/>
        </p:nvSpPr>
        <p:spPr>
          <a:xfrm>
            <a:off x="574360" y="2322786"/>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1" i="0" lang="en-IE" sz="2400" u="none" cap="none" strike="noStrike">
                <a:solidFill>
                  <a:schemeClr val="lt1"/>
                </a:solidFill>
                <a:latin typeface="Calibri"/>
                <a:ea typeface="Calibri"/>
                <a:cs typeface="Calibri"/>
                <a:sym typeface="Calibri"/>
              </a:rPr>
              <a:t>Hinder för lärande </a:t>
            </a:r>
            <a:r>
              <a:rPr b="0" i="0" lang="en-IE" sz="2400" u="none" cap="none" strike="noStrike">
                <a:solidFill>
                  <a:schemeClr val="lt1"/>
                </a:solidFill>
                <a:latin typeface="Calibri"/>
                <a:ea typeface="Calibri"/>
                <a:cs typeface="Calibri"/>
                <a:sym typeface="Calibri"/>
              </a:rPr>
              <a:t>kan vara fysiska, mentala, emotionella, kulturella eller sociala element som hindrar en deltagare från att uppnå sina lärandemål. Hinder inkluderar: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5"/>
          <p:cNvSpPr txBox="1"/>
          <p:nvPr>
            <p:ph idx="1" type="body"/>
          </p:nvPr>
        </p:nvSpPr>
        <p:spPr>
          <a:xfrm>
            <a:off x="898358" y="1949132"/>
            <a:ext cx="5197642" cy="3025975"/>
          </a:xfrm>
          <a:prstGeom prst="rect">
            <a:avLst/>
          </a:prstGeom>
          <a:noFill/>
          <a:ln>
            <a:noFill/>
          </a:ln>
        </p:spPr>
        <p:txBody>
          <a:bodyPr anchorCtr="0" anchor="t" bIns="45700" lIns="91425" spcFirstLastPara="1" rIns="91425" wrap="square" tIns="45700">
            <a:noAutofit/>
          </a:bodyPr>
          <a:lstStyle/>
          <a:p>
            <a:pPr indent="-12700" lvl="0" marL="12700" rtl="0" algn="l">
              <a:lnSpc>
                <a:spcPct val="90000"/>
              </a:lnSpc>
              <a:spcBef>
                <a:spcPts val="1000"/>
              </a:spcBef>
              <a:spcAft>
                <a:spcPts val="0"/>
              </a:spcAft>
              <a:buClr>
                <a:schemeClr val="lt1"/>
              </a:buClr>
              <a:buSzPts val="2400"/>
              <a:buNone/>
            </a:pPr>
            <a:r>
              <a:rPr lang="en-IE"/>
              <a:t>Syftet med denna NATURE handledning för utbildare är att utveckla kunskaperna hos utbildare för att effektivt utbilda vuxna, från en underprivilegierad migrant- och/eller flyktingstatus som står inför social eller professionell uteslutning, i utvecklingen av "Inclusive Sustainable Urban Agriculture" projekt för att stödja social och miljömässig förändring i den urbana miljön.</a:t>
            </a:r>
            <a:endParaRPr/>
          </a:p>
        </p:txBody>
      </p:sp>
      <p:sp>
        <p:nvSpPr>
          <p:cNvPr id="843" name="Google Shape;843;p5"/>
          <p:cNvSpPr txBox="1"/>
          <p:nvPr>
            <p:ph idx="2" type="body"/>
          </p:nvPr>
        </p:nvSpPr>
        <p:spPr>
          <a:xfrm>
            <a:off x="898358" y="890242"/>
            <a:ext cx="49909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b="1" lang="en-IE"/>
              <a:t>1.1 </a:t>
            </a:r>
            <a:r>
              <a:rPr b="1" lang="en-IE"/>
              <a:t>Introduktion</a:t>
            </a:r>
            <a:endParaRPr/>
          </a:p>
          <a:p>
            <a:pPr indent="0" lvl="0" marL="0" rtl="0" algn="l">
              <a:lnSpc>
                <a:spcPct val="90000"/>
              </a:lnSpc>
              <a:spcBef>
                <a:spcPts val="1000"/>
              </a:spcBef>
              <a:spcAft>
                <a:spcPts val="0"/>
              </a:spcAft>
              <a:buClr>
                <a:schemeClr val="lt1"/>
              </a:buClr>
              <a:buSzPts val="3600"/>
              <a:buNone/>
            </a:pPr>
            <a:r>
              <a:t/>
            </a:r>
            <a:endParaRPr/>
          </a:p>
        </p:txBody>
      </p:sp>
      <p:pic>
        <p:nvPicPr>
          <p:cNvPr id="844" name="Google Shape;844;p5"/>
          <p:cNvPicPr preferRelativeResize="0"/>
          <p:nvPr>
            <p:ph idx="3" type="pic"/>
          </p:nvPr>
        </p:nvPicPr>
        <p:blipFill rotWithShape="1">
          <a:blip r:embed="rId3">
            <a:alphaModFix/>
          </a:blip>
          <a:srcRect b="0" l="9681" r="9679" t="0"/>
          <a:stretch/>
        </p:blipFill>
        <p:spPr>
          <a:xfrm>
            <a:off x="6545263" y="1452563"/>
            <a:ext cx="5646737" cy="4656137"/>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39"/>
          <p:cNvSpPr txBox="1"/>
          <p:nvPr>
            <p:ph idx="1" type="body"/>
          </p:nvPr>
        </p:nvSpPr>
        <p:spPr>
          <a:xfrm>
            <a:off x="3862553" y="2322786"/>
            <a:ext cx="8185068"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Otillgänglig/bristande infrastruktur </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Bristande intresse från deltagaren</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Saknad av känsla av samhörighet med utbildningsorganisationen</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Bristande familje- och/eller kamratstöd</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Låg självkänsla och rädsla för misslyckande</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Tidigare utbildning / Yrke: Skillnader i nivåer kan innebära stora skillnader i kunskap och begrepp</a:t>
            </a:r>
            <a:endParaRPr/>
          </a:p>
        </p:txBody>
      </p:sp>
      <p:sp>
        <p:nvSpPr>
          <p:cNvPr id="1451" name="Google Shape;1451;p39"/>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452" name="Google Shape;1452;p39"/>
          <p:cNvCxnSpPr/>
          <p:nvPr/>
        </p:nvCxnSpPr>
        <p:spPr>
          <a:xfrm flipH="1">
            <a:off x="0" y="1574451"/>
            <a:ext cx="10008525" cy="1"/>
          </a:xfrm>
          <a:prstGeom prst="straightConnector1">
            <a:avLst/>
          </a:prstGeom>
          <a:noFill/>
          <a:ln cap="flat" cmpd="sng" w="34925">
            <a:solidFill>
              <a:srgbClr val="E8A116"/>
            </a:solidFill>
            <a:prstDash val="solid"/>
            <a:miter lim="800000"/>
            <a:headEnd len="sm" w="sm" type="none"/>
            <a:tailEnd len="sm" w="sm" type="none"/>
          </a:ln>
        </p:spPr>
      </p:cxnSp>
      <p:grpSp>
        <p:nvGrpSpPr>
          <p:cNvPr id="1453" name="Google Shape;1453;p39"/>
          <p:cNvGrpSpPr/>
          <p:nvPr/>
        </p:nvGrpSpPr>
        <p:grpSpPr>
          <a:xfrm>
            <a:off x="10364171" y="1001114"/>
            <a:ext cx="1025228" cy="1023928"/>
            <a:chOff x="4583522" y="477429"/>
            <a:chExt cx="1285857" cy="1284227"/>
          </a:xfrm>
        </p:grpSpPr>
        <p:grpSp>
          <p:nvGrpSpPr>
            <p:cNvPr id="1454" name="Google Shape;1454;p39"/>
            <p:cNvGrpSpPr/>
            <p:nvPr/>
          </p:nvGrpSpPr>
          <p:grpSpPr>
            <a:xfrm>
              <a:off x="5099909" y="1002440"/>
              <a:ext cx="720240" cy="720592"/>
              <a:chOff x="5098372" y="991465"/>
              <a:chExt cx="720240" cy="720592"/>
            </a:xfrm>
          </p:grpSpPr>
          <p:sp>
            <p:nvSpPr>
              <p:cNvPr id="1455" name="Google Shape;1455;p39"/>
              <p:cNvSpPr/>
              <p:nvPr/>
            </p:nvSpPr>
            <p:spPr>
              <a:xfrm>
                <a:off x="5427325" y="991465"/>
                <a:ext cx="391287" cy="390774"/>
              </a:xfrm>
              <a:custGeom>
                <a:rect b="b" l="l" r="r" t="t"/>
                <a:pathLst>
                  <a:path extrusionOk="0" h="390774" w="391287">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6" name="Google Shape;1456;p39"/>
              <p:cNvSpPr/>
              <p:nvPr/>
            </p:nvSpPr>
            <p:spPr>
              <a:xfrm>
                <a:off x="5098372" y="1320880"/>
                <a:ext cx="391481" cy="391177"/>
              </a:xfrm>
              <a:custGeom>
                <a:rect b="b" l="l" r="r" t="t"/>
                <a:pathLst>
                  <a:path extrusionOk="0" h="391177" w="391481">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7" name="Google Shape;1457;p39"/>
              <p:cNvSpPr/>
              <p:nvPr/>
            </p:nvSpPr>
            <p:spPr>
              <a:xfrm>
                <a:off x="5330925" y="1222922"/>
                <a:ext cx="259181" cy="256678"/>
              </a:xfrm>
              <a:custGeom>
                <a:rect b="b" l="l" r="r" t="t"/>
                <a:pathLst>
                  <a:path extrusionOk="0" h="256678" w="259181">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58" name="Google Shape;1458;p39"/>
            <p:cNvGrpSpPr/>
            <p:nvPr/>
          </p:nvGrpSpPr>
          <p:grpSpPr>
            <a:xfrm>
              <a:off x="4583522" y="477429"/>
              <a:ext cx="1285857" cy="1284227"/>
              <a:chOff x="4583522" y="477429"/>
              <a:chExt cx="1285857" cy="1284227"/>
            </a:xfrm>
          </p:grpSpPr>
          <p:sp>
            <p:nvSpPr>
              <p:cNvPr id="1459" name="Google Shape;1459;p39"/>
              <p:cNvSpPr/>
              <p:nvPr/>
            </p:nvSpPr>
            <p:spPr>
              <a:xfrm>
                <a:off x="4583522" y="477429"/>
                <a:ext cx="1285857" cy="1284227"/>
              </a:xfrm>
              <a:custGeom>
                <a:rect b="b" l="l" r="r" t="t"/>
                <a:pathLst>
                  <a:path extrusionOk="0" h="1284227" w="128585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0" name="Google Shape;1460;p39"/>
              <p:cNvSpPr/>
              <p:nvPr/>
            </p:nvSpPr>
            <p:spPr>
              <a:xfrm>
                <a:off x="4584188" y="1023905"/>
                <a:ext cx="50275" cy="49840"/>
              </a:xfrm>
              <a:custGeom>
                <a:rect b="b" l="l" r="r" t="t"/>
                <a:pathLst>
                  <a:path extrusionOk="0" h="49840" w="50275">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1" name="Google Shape;1461;p39"/>
              <p:cNvSpPr/>
              <p:nvPr/>
            </p:nvSpPr>
            <p:spPr>
              <a:xfrm>
                <a:off x="4754948" y="883282"/>
                <a:ext cx="591842" cy="50482"/>
              </a:xfrm>
              <a:custGeom>
                <a:rect b="b" l="l" r="r" t="t"/>
                <a:pathLst>
                  <a:path extrusionOk="0" h="50482" w="59184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2" name="Google Shape;1462;p39"/>
              <p:cNvSpPr/>
              <p:nvPr/>
            </p:nvSpPr>
            <p:spPr>
              <a:xfrm>
                <a:off x="4754939" y="1164552"/>
                <a:ext cx="550909" cy="50417"/>
              </a:xfrm>
              <a:custGeom>
                <a:rect b="b" l="l" r="r" t="t"/>
                <a:pathLst>
                  <a:path extrusionOk="0" h="50417" w="550909">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3" name="Google Shape;1463;p39"/>
              <p:cNvSpPr/>
              <p:nvPr/>
            </p:nvSpPr>
            <p:spPr>
              <a:xfrm>
                <a:off x="4755273" y="1024199"/>
                <a:ext cx="433874" cy="50334"/>
              </a:xfrm>
              <a:custGeom>
                <a:rect b="b" l="l" r="r" t="t"/>
                <a:pathLst>
                  <a:path extrusionOk="0" h="50334" w="43387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4" name="Google Shape;1464;p39"/>
              <p:cNvSpPr/>
              <p:nvPr/>
            </p:nvSpPr>
            <p:spPr>
              <a:xfrm>
                <a:off x="4944169" y="743076"/>
                <a:ext cx="397649" cy="50167"/>
              </a:xfrm>
              <a:custGeom>
                <a:rect b="b" l="l" r="r" t="t"/>
                <a:pathLst>
                  <a:path extrusionOk="0" h="50167" w="397649">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5" name="Google Shape;1465;p39"/>
              <p:cNvSpPr/>
              <p:nvPr/>
            </p:nvSpPr>
            <p:spPr>
              <a:xfrm>
                <a:off x="4754941" y="1305405"/>
                <a:ext cx="239031" cy="49918"/>
              </a:xfrm>
              <a:custGeom>
                <a:rect b="b" l="l" r="r" t="t"/>
                <a:pathLst>
                  <a:path extrusionOk="0" h="49918" w="239031">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6" name="Google Shape;1466;p39"/>
              <p:cNvSpPr/>
              <p:nvPr/>
            </p:nvSpPr>
            <p:spPr>
              <a:xfrm>
                <a:off x="5256242" y="1023949"/>
                <a:ext cx="90872" cy="50315"/>
              </a:xfrm>
              <a:custGeom>
                <a:rect b="b" l="l" r="r" t="t"/>
                <a:pathLst>
                  <a:path extrusionOk="0" h="50315" w="90872">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1467" name="Google Shape;1467;p39"/>
          <p:cNvSpPr txBox="1"/>
          <p:nvPr/>
        </p:nvSpPr>
        <p:spPr>
          <a:xfrm>
            <a:off x="574360" y="2322786"/>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1" i="0" lang="en-IE" sz="2400" u="none" cap="none" strike="noStrike">
                <a:solidFill>
                  <a:schemeClr val="lt1"/>
                </a:solidFill>
                <a:latin typeface="Calibri"/>
                <a:ea typeface="Calibri"/>
                <a:cs typeface="Calibri"/>
                <a:sym typeface="Calibri"/>
              </a:rPr>
              <a:t>Hinder för lärande </a:t>
            </a:r>
            <a:r>
              <a:rPr b="0" i="0" lang="en-IE" sz="2400" u="none" cap="none" strike="noStrike">
                <a:solidFill>
                  <a:schemeClr val="lt1"/>
                </a:solidFill>
                <a:latin typeface="Calibri"/>
                <a:ea typeface="Calibri"/>
                <a:cs typeface="Calibri"/>
                <a:sym typeface="Calibri"/>
              </a:rPr>
              <a:t>kan vara fysiska, mentala, emotionella, kulturella eller sociala element som hindrar en deltagare från att uppnå sina lärandemål. Hinder inkluderar:</a:t>
            </a:r>
            <a:endParaRPr b="0" i="0" sz="1400" u="none" cap="none" strike="noStrike">
              <a:solidFill>
                <a:srgbClr val="000000"/>
              </a:solidFill>
              <a:latin typeface="Arial"/>
              <a:ea typeface="Arial"/>
              <a:cs typeface="Arial"/>
              <a:sym typeface="Arial"/>
            </a:endParaRPr>
          </a:p>
        </p:txBody>
      </p:sp>
      <p:sp>
        <p:nvSpPr>
          <p:cNvPr id="1468" name="Google Shape;1468;p39"/>
          <p:cNvSpPr txBox="1"/>
          <p:nvPr>
            <p:ph idx="2" type="body"/>
          </p:nvPr>
        </p:nvSpPr>
        <p:spPr>
          <a:xfrm>
            <a:off x="574360" y="387666"/>
            <a:ext cx="3411012"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4.1 </a:t>
            </a:r>
            <a:r>
              <a:rPr lang="en-IE">
                <a:solidFill>
                  <a:schemeClr val="lt1"/>
                </a:solidFill>
              </a:rPr>
              <a:t>Hinder för lärande</a:t>
            </a:r>
            <a:endParaRPr>
              <a:solidFill>
                <a:schemeClr val="lt1"/>
              </a:solidFill>
            </a:endParaRPr>
          </a:p>
          <a:p>
            <a:pPr indent="0" lvl="0" marL="0" rtl="0" algn="l">
              <a:lnSpc>
                <a:spcPct val="103333"/>
              </a:lnSpc>
              <a:spcBef>
                <a:spcPts val="0"/>
              </a:spcBef>
              <a:spcAft>
                <a:spcPts val="0"/>
              </a:spcAft>
              <a:buClr>
                <a:srgbClr val="086575"/>
              </a:buClr>
              <a:buSzPts val="36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40"/>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4" name="Google Shape;1474;p40"/>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346200" lvl="0" marL="1346200" rtl="0" algn="l">
              <a:spcBef>
                <a:spcPts val="0"/>
              </a:spcBef>
              <a:spcAft>
                <a:spcPts val="0"/>
              </a:spcAft>
              <a:buClr>
                <a:srgbClr val="424242"/>
              </a:buClr>
              <a:buSzPts val="1800"/>
              <a:buNone/>
            </a:pPr>
            <a:r>
              <a:rPr b="1" lang="en-IE" sz="1800"/>
              <a:t>Övning:	</a:t>
            </a:r>
            <a:r>
              <a:rPr lang="en-IE" sz="1800"/>
              <a:t>För din utbildning, skriv ner en lista över hinder för lärande som dina praktikanter kan ha</a:t>
            </a:r>
            <a:endParaRPr/>
          </a:p>
          <a:p>
            <a:pPr indent="-1346200" lvl="0" marL="1346200" rtl="0" algn="l">
              <a:spcBef>
                <a:spcPts val="1000"/>
              </a:spcBef>
              <a:spcAft>
                <a:spcPts val="0"/>
              </a:spcAft>
              <a:buClr>
                <a:srgbClr val="424242"/>
              </a:buClr>
              <a:buSzPts val="1800"/>
              <a:buNone/>
            </a:pPr>
            <a:r>
              <a:rPr b="1" lang="en-IE" sz="1800"/>
              <a:t>Webbsidor:	</a:t>
            </a:r>
            <a:r>
              <a:rPr lang="en-IE" sz="1800"/>
              <a:t>9 Barriers to Learning </a:t>
            </a:r>
            <a:r>
              <a:rPr lang="en-IE" sz="1800" u="sng">
                <a:solidFill>
                  <a:schemeClr val="accent3"/>
                </a:solidFill>
                <a:hlinkClick r:id="rId3">
                  <a:extLst>
                    <a:ext uri="{A12FA001-AC4F-418D-AE19-62706E023703}">
                      <ahyp:hlinkClr val="tx"/>
                    </a:ext>
                  </a:extLst>
                </a:hlinkClick>
              </a:rPr>
              <a:t>https://whatfix.com/blog/barriers-to-learning/</a:t>
            </a:r>
            <a:r>
              <a:rPr lang="en-IE" sz="1800"/>
              <a:t> </a:t>
            </a:r>
            <a:endParaRPr/>
          </a:p>
          <a:p>
            <a:pPr indent="-1346200" lvl="0" marL="1346200" rtl="0" algn="l">
              <a:spcBef>
                <a:spcPts val="1000"/>
              </a:spcBef>
              <a:spcAft>
                <a:spcPts val="0"/>
              </a:spcAft>
              <a:buClr>
                <a:srgbClr val="424242"/>
              </a:buClr>
              <a:buSzPts val="1800"/>
              <a:buFont typeface="Arial"/>
              <a:buNone/>
            </a:pPr>
            <a:r>
              <a:rPr lang="en-IE" sz="1800"/>
              <a:t>	Barriers to Learning https://learningandwork.org.uk/what-we-do/lifelong-learning/adult-participation-in-learning-survey/barriers-to-learning/</a:t>
            </a:r>
            <a:endParaRPr sz="1800"/>
          </a:p>
          <a:p>
            <a:pPr indent="-1346200" lvl="0" marL="1346200" rtl="0" algn="l">
              <a:spcBef>
                <a:spcPts val="1000"/>
              </a:spcBef>
              <a:spcAft>
                <a:spcPts val="0"/>
              </a:spcAft>
              <a:buClr>
                <a:srgbClr val="424242"/>
              </a:buClr>
              <a:buSzPts val="1800"/>
              <a:buNone/>
            </a:pPr>
            <a:r>
              <a:rPr b="1" lang="en-IE" sz="1800"/>
              <a:t>YouTube:	</a:t>
            </a:r>
            <a:r>
              <a:rPr lang="en-IE" sz="1800"/>
              <a:t>Adult Learner Barriers </a:t>
            </a:r>
            <a:r>
              <a:rPr lang="en-IE" sz="1800" u="sng">
                <a:solidFill>
                  <a:schemeClr val="accent3"/>
                </a:solidFill>
                <a:hlinkClick r:id="rId4">
                  <a:extLst>
                    <a:ext uri="{A12FA001-AC4F-418D-AE19-62706E023703}">
                      <ahyp:hlinkClr val="tx"/>
                    </a:ext>
                  </a:extLst>
                </a:hlinkClick>
              </a:rPr>
              <a:t>https://www.youtube.com/watch?v=HpimdmIXKms</a:t>
            </a:r>
            <a:r>
              <a:rPr lang="en-IE" sz="1800"/>
              <a:t> </a:t>
            </a:r>
            <a:endParaRPr sz="1800"/>
          </a:p>
          <a:p>
            <a:pPr indent="-1346200" lvl="0" marL="1346200" rtl="0" algn="l">
              <a:spcBef>
                <a:spcPts val="1000"/>
              </a:spcBef>
              <a:spcAft>
                <a:spcPts val="0"/>
              </a:spcAft>
              <a:buClr>
                <a:srgbClr val="424242"/>
              </a:buClr>
              <a:buSzPts val="1800"/>
              <a:buNone/>
            </a:pPr>
            <a:r>
              <a:rPr b="1" lang="en-IE" sz="1800"/>
              <a:t>Publication: 	</a:t>
            </a:r>
            <a:r>
              <a:rPr b="1" lang="en-IE" sz="1800"/>
              <a:t>Publikation: 	</a:t>
            </a:r>
            <a:r>
              <a:rPr lang="en-IE" sz="1800"/>
              <a:t>Gurung, A., Subedi, P., Zhang, M., Li, C., Kelly, T., Kim, C. and Yun, K., 2020. Culturally-appropriate orientation increases the effectiveness of mental health first aid training for Bhutanese refugees: Results from a multi-state program evaluation. Journal of Immigrant and Minority Health, 22, pp.957-964.</a:t>
            </a:r>
            <a:endParaRPr/>
          </a:p>
          <a:p>
            <a:pPr indent="-1346200" lvl="0" marL="1346200" rtl="0" algn="l">
              <a:lnSpc>
                <a:spcPct val="90000"/>
              </a:lnSpc>
              <a:spcBef>
                <a:spcPts val="1000"/>
              </a:spcBef>
              <a:spcAft>
                <a:spcPts val="0"/>
              </a:spcAft>
              <a:buClr>
                <a:srgbClr val="424242"/>
              </a:buClr>
              <a:buSzPts val="1800"/>
              <a:buNone/>
            </a:pPr>
            <a:r>
              <a:rPr b="1" lang="en-IE" sz="1800"/>
              <a:t>	</a:t>
            </a:r>
            <a:r>
              <a:rPr lang="en-IE" sz="1800"/>
              <a:t>Moe, J. A. 1997. Adult learners : motivations, barriers, and retention. Graduate Research Papers. 1201. </a:t>
            </a:r>
            <a:r>
              <a:rPr lang="en-IE" sz="1800" u="sng">
                <a:solidFill>
                  <a:srgbClr val="87AF3F"/>
                </a:solidFill>
                <a:hlinkClick r:id="rId5">
                  <a:extLst>
                    <a:ext uri="{A12FA001-AC4F-418D-AE19-62706E023703}">
                      <ahyp:hlinkClr val="tx"/>
                    </a:ext>
                  </a:extLst>
                </a:hlinkClick>
              </a:rPr>
              <a:t>https://scholarworks.uni.edu/grp/1201</a:t>
            </a:r>
            <a:endParaRPr sz="1800">
              <a:solidFill>
                <a:srgbClr val="87AF3F"/>
              </a:solidFill>
            </a:endParaRPr>
          </a:p>
          <a:p>
            <a:pPr indent="-1346200" lvl="0" marL="1346200" rtl="0" algn="l">
              <a:lnSpc>
                <a:spcPct val="90000"/>
              </a:lnSpc>
              <a:spcBef>
                <a:spcPts val="1000"/>
              </a:spcBef>
              <a:spcAft>
                <a:spcPts val="0"/>
              </a:spcAft>
              <a:buClr>
                <a:srgbClr val="424242"/>
              </a:buClr>
              <a:buSzPts val="1800"/>
              <a:buNone/>
            </a:pPr>
            <a:r>
              <a:t/>
            </a:r>
            <a:endParaRPr sz="1800"/>
          </a:p>
          <a:p>
            <a:pPr indent="-1346200" lvl="0" marL="1346200" rtl="0" algn="l">
              <a:lnSpc>
                <a:spcPct val="90000"/>
              </a:lnSpc>
              <a:spcBef>
                <a:spcPts val="1000"/>
              </a:spcBef>
              <a:spcAft>
                <a:spcPts val="0"/>
              </a:spcAft>
              <a:buClr>
                <a:srgbClr val="424242"/>
              </a:buClr>
              <a:buSzPts val="1800"/>
              <a:buNone/>
            </a:pPr>
            <a:r>
              <a:t/>
            </a:r>
            <a:endParaRPr sz="1800"/>
          </a:p>
          <a:p>
            <a:pPr indent="-1231900" lvl="0" marL="1346200" rtl="0" algn="l">
              <a:lnSpc>
                <a:spcPct val="100000"/>
              </a:lnSpc>
              <a:spcBef>
                <a:spcPts val="400"/>
              </a:spcBef>
              <a:spcAft>
                <a:spcPts val="0"/>
              </a:spcAft>
              <a:buClr>
                <a:srgbClr val="E8A116"/>
              </a:buClr>
              <a:buSzPts val="1800"/>
              <a:buFont typeface="Arial"/>
              <a:buNone/>
            </a:pPr>
            <a:r>
              <a:t/>
            </a:r>
            <a:endParaRPr sz="1800"/>
          </a:p>
        </p:txBody>
      </p:sp>
      <p:sp>
        <p:nvSpPr>
          <p:cNvPr id="1475" name="Google Shape;1475;p40"/>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476" name="Google Shape;1476;p40"/>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g2bf54869471_1_1113"/>
          <p:cNvSpPr txBox="1"/>
          <p:nvPr>
            <p:ph idx="1" type="body"/>
          </p:nvPr>
        </p:nvSpPr>
        <p:spPr>
          <a:xfrm>
            <a:off x="1001762" y="1524912"/>
            <a:ext cx="4676400" cy="3808200"/>
          </a:xfrm>
          <a:prstGeom prst="rect">
            <a:avLst/>
          </a:prstGeom>
          <a:noFill/>
          <a:ln>
            <a:noFill/>
          </a:ln>
        </p:spPr>
        <p:txBody>
          <a:bodyPr anchorCtr="0" anchor="ctr" bIns="45700" lIns="91425" spcFirstLastPara="1" rIns="91425" wrap="square" tIns="45700">
            <a:normAutofit/>
          </a:bodyPr>
          <a:lstStyle/>
          <a:p>
            <a:pPr indent="0" lvl="0" marL="0" marR="38100" rtl="0" algn="l">
              <a:lnSpc>
                <a:spcPct val="128571"/>
              </a:lnSpc>
              <a:spcBef>
                <a:spcPts val="0"/>
              </a:spcBef>
              <a:spcAft>
                <a:spcPts val="0"/>
              </a:spcAft>
              <a:buNone/>
            </a:pPr>
            <a:r>
              <a:rPr lang="en-IE"/>
              <a:t>Jag är annorlunda, inte dum</a:t>
            </a:r>
            <a:endParaRPr i="0" sz="2100">
              <a:solidFill>
                <a:srgbClr val="202124"/>
              </a:solidFill>
              <a:highlight>
                <a:srgbClr val="F8F9FA"/>
              </a:highlight>
              <a:latin typeface="Arial"/>
              <a:ea typeface="Arial"/>
              <a:cs typeface="Arial"/>
              <a:sym typeface="Arial"/>
            </a:endParaRPr>
          </a:p>
          <a:p>
            <a:pPr indent="0" lvl="0" marL="0" rtl="0" algn="l">
              <a:lnSpc>
                <a:spcPct val="90000"/>
              </a:lnSpc>
              <a:spcBef>
                <a:spcPts val="0"/>
              </a:spcBef>
              <a:spcAft>
                <a:spcPts val="0"/>
              </a:spcAft>
              <a:buSzPts val="3000"/>
              <a:buNone/>
            </a:pPr>
            <a:r>
              <a:t/>
            </a:r>
            <a:endParaRPr/>
          </a:p>
        </p:txBody>
      </p:sp>
      <p:sp>
        <p:nvSpPr>
          <p:cNvPr id="1482" name="Google Shape;1482;g2bf54869471_1_1113"/>
          <p:cNvSpPr txBox="1"/>
          <p:nvPr/>
        </p:nvSpPr>
        <p:spPr>
          <a:xfrm>
            <a:off x="1571468" y="3889780"/>
            <a:ext cx="3161400" cy="50580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b="1" lang="en-IE" sz="2200">
                <a:solidFill>
                  <a:srgbClr val="F1983D"/>
                </a:solidFill>
                <a:latin typeface="Calibri"/>
                <a:ea typeface="Calibri"/>
                <a:cs typeface="Calibri"/>
                <a:sym typeface="Calibri"/>
              </a:rPr>
              <a:t>Neil Fleming </a:t>
            </a:r>
            <a:endParaRPr sz="1800">
              <a:solidFill>
                <a:schemeClr val="dk1"/>
              </a:solidFill>
              <a:latin typeface="Calibri"/>
              <a:ea typeface="Calibri"/>
              <a:cs typeface="Calibri"/>
              <a:sym typeface="Calibri"/>
            </a:endParaRPr>
          </a:p>
        </p:txBody>
      </p:sp>
      <p:pic>
        <p:nvPicPr>
          <p:cNvPr id="1483" name="Google Shape;1483;g2bf54869471_1_1113"/>
          <p:cNvPicPr preferRelativeResize="0"/>
          <p:nvPr>
            <p:ph idx="2" type="pic"/>
          </p:nvPr>
        </p:nvPicPr>
        <p:blipFill rotWithShape="1">
          <a:blip r:embed="rId3">
            <a:alphaModFix/>
          </a:blip>
          <a:srcRect b="0" l="12863" r="12863" t="0"/>
          <a:stretch/>
        </p:blipFill>
        <p:spPr>
          <a:xfrm>
            <a:off x="6096000" y="1404749"/>
            <a:ext cx="5239644" cy="4704417"/>
          </a:xfrm>
          <a:prstGeom prst="rect">
            <a:avLst/>
          </a:prstGeom>
          <a:solidFill>
            <a:srgbClr val="D8D8D8"/>
          </a:solidFill>
          <a:ln>
            <a:noFill/>
          </a:ln>
        </p:spPr>
      </p:pic>
      <p:grpSp>
        <p:nvGrpSpPr>
          <p:cNvPr id="1484" name="Google Shape;1484;g2bf54869471_1_1113"/>
          <p:cNvGrpSpPr/>
          <p:nvPr/>
        </p:nvGrpSpPr>
        <p:grpSpPr>
          <a:xfrm>
            <a:off x="5107779" y="748833"/>
            <a:ext cx="1488446" cy="1083613"/>
            <a:chOff x="3400450" y="986392"/>
            <a:chExt cx="1488446" cy="1083613"/>
          </a:xfrm>
        </p:grpSpPr>
        <p:sp>
          <p:nvSpPr>
            <p:cNvPr id="1485" name="Google Shape;1485;g2bf54869471_1_1113"/>
            <p:cNvSpPr/>
            <p:nvPr/>
          </p:nvSpPr>
          <p:spPr>
            <a:xfrm>
              <a:off x="3400450" y="986392"/>
              <a:ext cx="1367848" cy="997515"/>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86" name="Google Shape;1486;g2bf54869471_1_1113"/>
            <p:cNvSpPr/>
            <p:nvPr/>
          </p:nvSpPr>
          <p:spPr>
            <a:xfrm>
              <a:off x="3400450" y="986392"/>
              <a:ext cx="1488446" cy="1083613"/>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487" name="Google Shape;1487;g2bf54869471_1_1113"/>
          <p:cNvSpPr txBox="1"/>
          <p:nvPr/>
        </p:nvSpPr>
        <p:spPr>
          <a:xfrm>
            <a:off x="6362750" y="515431"/>
            <a:ext cx="7904100" cy="80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2800"/>
              <a:buFont typeface="Arial"/>
              <a:buNone/>
            </a:pPr>
            <a:r>
              <a:rPr b="1" lang="en-IE" sz="2800">
                <a:solidFill>
                  <a:srgbClr val="E8A116"/>
                </a:solidFill>
                <a:latin typeface="Calibri"/>
                <a:ea typeface="Calibri"/>
                <a:cs typeface="Calibri"/>
                <a:sym typeface="Calibri"/>
              </a:rPr>
              <a:t>4.2 </a:t>
            </a:r>
            <a:r>
              <a:rPr b="1" lang="en-IE" sz="3600">
                <a:solidFill>
                  <a:srgbClr val="E8A116"/>
                </a:solidFill>
                <a:latin typeface="Calibri"/>
                <a:ea typeface="Calibri"/>
                <a:cs typeface="Calibri"/>
                <a:sym typeface="Calibri"/>
              </a:rPr>
              <a:t>Kommunikation &amp; Inlärningsstilar</a:t>
            </a:r>
            <a:endParaRPr/>
          </a:p>
          <a:p>
            <a:pPr indent="-50800" lvl="0" marL="228600" marR="0" rtl="0" algn="l">
              <a:lnSpc>
                <a:spcPct val="90000"/>
              </a:lnSpc>
              <a:spcBef>
                <a:spcPts val="1000"/>
              </a:spcBef>
              <a:spcAft>
                <a:spcPts val="0"/>
              </a:spcAft>
              <a:buClr>
                <a:schemeClr val="dk1"/>
              </a:buClr>
              <a:buSzPts val="2800"/>
              <a:buFont typeface="Arial"/>
              <a:buNone/>
            </a:pPr>
            <a:r>
              <a:t/>
            </a:r>
            <a:endParaRPr b="1" sz="2800">
              <a:solidFill>
                <a:srgbClr val="E8A116"/>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41"/>
          <p:cNvSpPr txBox="1"/>
          <p:nvPr>
            <p:ph idx="1" type="body"/>
          </p:nvPr>
        </p:nvSpPr>
        <p:spPr>
          <a:xfrm>
            <a:off x="787999" y="1460946"/>
            <a:ext cx="10932393"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Hur lär sig människor? </a:t>
            </a:r>
            <a:r>
              <a:rPr lang="en-IE" sz="2000">
                <a:solidFill>
                  <a:srgbClr val="454545"/>
                </a:solidFill>
              </a:rPr>
              <a:t>Medvetenhet om kommunikationsstilar kan hjälpa utbildarna att förbättra lärmiljön.</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Neil Fleming sa en gång: "Jag är annorlunda, inte dum." </a:t>
            </a:r>
            <a:r>
              <a:rPr lang="en-IE" sz="2000">
                <a:solidFill>
                  <a:srgbClr val="454545"/>
                </a:solidFill>
              </a:rPr>
              <a:t>Teorin om inlärningsstilar indikerar att människor har olika preferenser för att bearbeta information:</a:t>
            </a:r>
            <a:r>
              <a:rPr b="1" lang="en-IE" sz="2000">
                <a:solidFill>
                  <a:srgbClr val="454545"/>
                </a:solidFill>
              </a:rPr>
              <a:t> Visuell, Auditiv, Läsning/Skrivning, Kinestetisk. </a:t>
            </a:r>
            <a:r>
              <a:rPr lang="en-IE" sz="2000">
                <a:solidFill>
                  <a:srgbClr val="454545"/>
                </a:solidFill>
              </a:rPr>
              <a:t>Vanligtvis är majoriteten av människor multimodala, med preferenser för mer än en modal/sensorisk preferens.</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Modala preferenser för att ta in eller förklara information (VARK-modellen):</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Visuell/Grafisk: </a:t>
            </a:r>
            <a:r>
              <a:rPr lang="en-IE" sz="2000">
                <a:solidFill>
                  <a:srgbClr val="454545"/>
                </a:solidFill>
              </a:rPr>
              <a:t>preferens för grafiska och symboliska sätt att presentera information, t.ex. föredrar kartor, diagram, logotyper, tankekartor, tabeller, grafer, flödesscheman, hierarkier.</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Auditiv/Hörsel: </a:t>
            </a:r>
            <a:r>
              <a:rPr lang="en-IE" sz="2000">
                <a:solidFill>
                  <a:srgbClr val="454545"/>
                </a:solidFill>
              </a:rPr>
              <a:t>preferens för att lyssna på information, t.ex. "hörd eller talad", föredrar föreläsningar, handledningar, diskussionsgrupper, verbal feedback.</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Läsare/skrivare: </a:t>
            </a:r>
            <a:r>
              <a:rPr lang="en-IE" sz="2000">
                <a:solidFill>
                  <a:srgbClr val="454545"/>
                </a:solidFill>
              </a:rPr>
              <a:t>föredrar information som visas som ord/text, t.ex. traditionella läroböcker, manualer, rapporter, ordböcker, utdelningar.</a:t>
            </a:r>
            <a:endParaRPr sz="2000"/>
          </a:p>
        </p:txBody>
      </p:sp>
      <p:sp>
        <p:nvSpPr>
          <p:cNvPr id="1493" name="Google Shape;1493;p41"/>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a:t>
            </a:r>
            <a:r>
              <a:rPr b="1" lang="en-IE">
                <a:solidFill>
                  <a:srgbClr val="E8A116"/>
                </a:solidFill>
              </a:rPr>
              <a:t>Kommunikation &amp; Inlärningsstilar</a:t>
            </a:r>
            <a:endParaRPr/>
          </a:p>
        </p:txBody>
      </p:sp>
      <p:cxnSp>
        <p:nvCxnSpPr>
          <p:cNvPr id="1494" name="Google Shape;1494;p41"/>
          <p:cNvCxnSpPr/>
          <p:nvPr/>
        </p:nvCxnSpPr>
        <p:spPr>
          <a:xfrm rot="10800000">
            <a:off x="392504" y="1409304"/>
            <a:ext cx="7110703" cy="0"/>
          </a:xfrm>
          <a:prstGeom prst="straightConnector1">
            <a:avLst/>
          </a:prstGeom>
          <a:noFill/>
          <a:ln cap="flat" cmpd="sng" w="34925">
            <a:solidFill>
              <a:srgbClr val="296B5F"/>
            </a:solidFill>
            <a:prstDash val="solid"/>
            <a:miter lim="800000"/>
            <a:headEnd len="sm" w="sm" type="none"/>
            <a:tailEnd len="sm" w="sm" type="none"/>
          </a:ln>
        </p:spPr>
      </p:cxnSp>
      <p:grpSp>
        <p:nvGrpSpPr>
          <p:cNvPr id="1495" name="Google Shape;1495;p41"/>
          <p:cNvGrpSpPr/>
          <p:nvPr/>
        </p:nvGrpSpPr>
        <p:grpSpPr>
          <a:xfrm>
            <a:off x="7642886" y="639942"/>
            <a:ext cx="876713" cy="803654"/>
            <a:chOff x="5632524" y="3887743"/>
            <a:chExt cx="867188" cy="794922"/>
          </a:xfrm>
        </p:grpSpPr>
        <p:sp>
          <p:nvSpPr>
            <p:cNvPr id="1496" name="Google Shape;1496;p41"/>
            <p:cNvSpPr/>
            <p:nvPr/>
          </p:nvSpPr>
          <p:spPr>
            <a:xfrm>
              <a:off x="6219683" y="3963622"/>
              <a:ext cx="173437" cy="160791"/>
            </a:xfrm>
            <a:custGeom>
              <a:rect b="b" l="l" r="r" t="t"/>
              <a:pathLst>
                <a:path extrusionOk="0" h="160791" w="173437">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7" name="Google Shape;1497;p41"/>
            <p:cNvSpPr/>
            <p:nvPr/>
          </p:nvSpPr>
          <p:spPr>
            <a:xfrm>
              <a:off x="6118511" y="3905809"/>
              <a:ext cx="173437" cy="160791"/>
            </a:xfrm>
            <a:custGeom>
              <a:rect b="b" l="l" r="r" t="t"/>
              <a:pathLst>
                <a:path extrusionOk="0" h="160791" w="173437">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8" name="Google Shape;1498;p41"/>
            <p:cNvSpPr/>
            <p:nvPr/>
          </p:nvSpPr>
          <p:spPr>
            <a:xfrm>
              <a:off x="5699369" y="3949169"/>
              <a:ext cx="202343" cy="160791"/>
            </a:xfrm>
            <a:custGeom>
              <a:rect b="b" l="l" r="r" t="t"/>
              <a:pathLst>
                <a:path extrusionOk="0" h="160791" w="202343">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99" name="Google Shape;1499;p41"/>
            <p:cNvGrpSpPr/>
            <p:nvPr/>
          </p:nvGrpSpPr>
          <p:grpSpPr>
            <a:xfrm>
              <a:off x="5632524" y="3887743"/>
              <a:ext cx="867188" cy="794922"/>
              <a:chOff x="5632524" y="3887743"/>
              <a:chExt cx="867188" cy="794922"/>
            </a:xfrm>
          </p:grpSpPr>
          <p:sp>
            <p:nvSpPr>
              <p:cNvPr id="1500" name="Google Shape;1500;p41"/>
              <p:cNvSpPr/>
              <p:nvPr/>
            </p:nvSpPr>
            <p:spPr>
              <a:xfrm>
                <a:off x="5632524" y="4290624"/>
                <a:ext cx="867188" cy="392041"/>
              </a:xfrm>
              <a:custGeom>
                <a:rect b="b" l="l" r="r" t="t"/>
                <a:pathLst>
                  <a:path extrusionOk="0" h="392041" w="867188">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1" name="Google Shape;1501;p41"/>
              <p:cNvSpPr/>
              <p:nvPr/>
            </p:nvSpPr>
            <p:spPr>
              <a:xfrm>
                <a:off x="6080571" y="3887743"/>
                <a:ext cx="332422" cy="288861"/>
              </a:xfrm>
              <a:custGeom>
                <a:rect b="b" l="l" r="r" t="t"/>
                <a:pathLst>
                  <a:path extrusionOk="0" h="288861" w="332422">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2" name="Google Shape;1502;p41"/>
              <p:cNvSpPr/>
              <p:nvPr/>
            </p:nvSpPr>
            <p:spPr>
              <a:xfrm>
                <a:off x="5661430" y="3931102"/>
                <a:ext cx="260156" cy="231250"/>
              </a:xfrm>
              <a:custGeom>
                <a:rect b="b" l="l" r="r" t="t"/>
                <a:pathLst>
                  <a:path extrusionOk="0" h="231250" w="260156">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3" name="Google Shape;1503;p41"/>
              <p:cNvSpPr/>
              <p:nvPr/>
            </p:nvSpPr>
            <p:spPr>
              <a:xfrm>
                <a:off x="5719243"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4" name="Google Shape;1504;p41"/>
              <p:cNvSpPr/>
              <p:nvPr/>
            </p:nvSpPr>
            <p:spPr>
              <a:xfrm>
                <a:off x="5777055"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5" name="Google Shape;1505;p41"/>
              <p:cNvSpPr/>
              <p:nvPr/>
            </p:nvSpPr>
            <p:spPr>
              <a:xfrm>
                <a:off x="5834868"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6" name="Google Shape;1506;p41"/>
              <p:cNvSpPr/>
              <p:nvPr/>
            </p:nvSpPr>
            <p:spPr>
              <a:xfrm>
                <a:off x="6008306" y="4162352"/>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7" name="Google Shape;1507;p41"/>
              <p:cNvSpPr/>
              <p:nvPr/>
            </p:nvSpPr>
            <p:spPr>
              <a:xfrm>
                <a:off x="6384087" y="4191259"/>
                <a:ext cx="115625" cy="115625"/>
              </a:xfrm>
              <a:custGeom>
                <a:rect b="b" l="l" r="r" t="t"/>
                <a:pathLst>
                  <a:path extrusionOk="0" h="115625" w="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08" name="Google Shape;1508;p41"/>
              <p:cNvSpPr/>
              <p:nvPr/>
            </p:nvSpPr>
            <p:spPr>
              <a:xfrm>
                <a:off x="5632524" y="4191259"/>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42"/>
          <p:cNvSpPr txBox="1"/>
          <p:nvPr>
            <p:ph idx="1" type="body"/>
          </p:nvPr>
        </p:nvSpPr>
        <p:spPr>
          <a:xfrm>
            <a:off x="804041" y="1686918"/>
            <a:ext cx="10932393" cy="3560943"/>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Kinestetisk: </a:t>
            </a:r>
            <a:r>
              <a:rPr lang="en-IE" sz="2200">
                <a:solidFill>
                  <a:srgbClr val="454545"/>
                </a:solidFill>
              </a:rPr>
              <a:t>föredrar att lära sig genom alla sina sinnen genom sin egen taktila erfarenhet eller övning, t.ex. exempel, demonstration, simulering, fallstudier.</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Flera modaliteter </a:t>
            </a:r>
            <a:r>
              <a:rPr lang="en-IE" sz="2200">
                <a:solidFill>
                  <a:srgbClr val="454545"/>
                </a:solidFill>
              </a:rPr>
              <a:t>bör användas vid presentation av information – detta kan hjälpa till att hålla uppmärksamheten och motivera deltagarna.</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Inkludera </a:t>
            </a:r>
            <a:r>
              <a:rPr b="1" lang="en-IE" sz="2200">
                <a:solidFill>
                  <a:srgbClr val="454545"/>
                </a:solidFill>
              </a:rPr>
              <a:t>flera sensoriska upplevelser </a:t>
            </a:r>
            <a:r>
              <a:rPr lang="en-IE" sz="2200">
                <a:solidFill>
                  <a:srgbClr val="454545"/>
                </a:solidFill>
              </a:rPr>
              <a:t>i undervisningens metoder och praxis.</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Metoder bör vara interaktiva, studentcentrerade och multimodala.</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Presentera varierat och intressant innehåll.</a:t>
            </a:r>
            <a:endParaRPr/>
          </a:p>
          <a:p>
            <a:pPr indent="-342900" lvl="0" marL="342900" rtl="0" algn="l">
              <a:lnSpc>
                <a:spcPct val="110909"/>
              </a:lnSpc>
              <a:spcBef>
                <a:spcPts val="0"/>
              </a:spcBef>
              <a:spcAft>
                <a:spcPts val="0"/>
              </a:spcAft>
              <a:buClr>
                <a:srgbClr val="E8A116"/>
              </a:buClr>
              <a:buSzPts val="2200"/>
              <a:buFont typeface="Arial"/>
              <a:buChar char="•"/>
            </a:pPr>
            <a:r>
              <a:rPr lang="en-IE" sz="2200">
                <a:solidFill>
                  <a:srgbClr val="454545"/>
                </a:solidFill>
              </a:rPr>
              <a:t>För de fallen där svåra begrepp förekommer, upprepa dina förklaringar med olika modaliteter.</a:t>
            </a:r>
            <a:endParaRPr/>
          </a:p>
        </p:txBody>
      </p:sp>
      <p:sp>
        <p:nvSpPr>
          <p:cNvPr id="1514" name="Google Shape;1514;p42"/>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a:t>
            </a:r>
            <a:r>
              <a:rPr b="1" lang="en-IE">
                <a:solidFill>
                  <a:srgbClr val="E8A116"/>
                </a:solidFill>
              </a:rPr>
              <a:t>Kommunikation &amp; Inlärningsstilar</a:t>
            </a:r>
            <a:endParaRPr b="1">
              <a:solidFill>
                <a:srgbClr val="E8A116"/>
              </a:solidFill>
            </a:endParaRPr>
          </a:p>
          <a:p>
            <a:pPr indent="0" lvl="0" marL="0" rtl="0" algn="l">
              <a:lnSpc>
                <a:spcPct val="90000"/>
              </a:lnSpc>
              <a:spcBef>
                <a:spcPts val="1000"/>
              </a:spcBef>
              <a:spcAft>
                <a:spcPts val="0"/>
              </a:spcAft>
              <a:buClr>
                <a:srgbClr val="086575"/>
              </a:buClr>
              <a:buSzPts val="3600"/>
              <a:buNone/>
            </a:pPr>
            <a:r>
              <a:t/>
            </a:r>
            <a:endParaRPr b="1">
              <a:solidFill>
                <a:srgbClr val="E8A116"/>
              </a:solidFill>
            </a:endParaRPr>
          </a:p>
        </p:txBody>
      </p:sp>
      <p:cxnSp>
        <p:nvCxnSpPr>
          <p:cNvPr id="1515" name="Google Shape;1515;p42"/>
          <p:cNvCxnSpPr/>
          <p:nvPr/>
        </p:nvCxnSpPr>
        <p:spPr>
          <a:xfrm rot="10800000">
            <a:off x="392504" y="1409304"/>
            <a:ext cx="7110703" cy="0"/>
          </a:xfrm>
          <a:prstGeom prst="straightConnector1">
            <a:avLst/>
          </a:prstGeom>
          <a:noFill/>
          <a:ln cap="flat" cmpd="sng" w="34925">
            <a:solidFill>
              <a:srgbClr val="296B5F"/>
            </a:solidFill>
            <a:prstDash val="solid"/>
            <a:miter lim="800000"/>
            <a:headEnd len="sm" w="sm" type="none"/>
            <a:tailEnd len="sm" w="sm" type="none"/>
          </a:ln>
        </p:spPr>
      </p:cxnSp>
      <p:grpSp>
        <p:nvGrpSpPr>
          <p:cNvPr id="1516" name="Google Shape;1516;p42"/>
          <p:cNvGrpSpPr/>
          <p:nvPr/>
        </p:nvGrpSpPr>
        <p:grpSpPr>
          <a:xfrm>
            <a:off x="7642886" y="639942"/>
            <a:ext cx="876713" cy="803654"/>
            <a:chOff x="5632524" y="3887743"/>
            <a:chExt cx="867188" cy="794922"/>
          </a:xfrm>
        </p:grpSpPr>
        <p:sp>
          <p:nvSpPr>
            <p:cNvPr id="1517" name="Google Shape;1517;p42"/>
            <p:cNvSpPr/>
            <p:nvPr/>
          </p:nvSpPr>
          <p:spPr>
            <a:xfrm>
              <a:off x="6219683" y="3963622"/>
              <a:ext cx="173437" cy="160791"/>
            </a:xfrm>
            <a:custGeom>
              <a:rect b="b" l="l" r="r" t="t"/>
              <a:pathLst>
                <a:path extrusionOk="0" h="160791" w="173437">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8" name="Google Shape;1518;p42"/>
            <p:cNvSpPr/>
            <p:nvPr/>
          </p:nvSpPr>
          <p:spPr>
            <a:xfrm>
              <a:off x="6118511" y="3905809"/>
              <a:ext cx="173437" cy="160791"/>
            </a:xfrm>
            <a:custGeom>
              <a:rect b="b" l="l" r="r" t="t"/>
              <a:pathLst>
                <a:path extrusionOk="0" h="160791" w="173437">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9" name="Google Shape;1519;p42"/>
            <p:cNvSpPr/>
            <p:nvPr/>
          </p:nvSpPr>
          <p:spPr>
            <a:xfrm>
              <a:off x="5699369" y="3949169"/>
              <a:ext cx="202343" cy="160791"/>
            </a:xfrm>
            <a:custGeom>
              <a:rect b="b" l="l" r="r" t="t"/>
              <a:pathLst>
                <a:path extrusionOk="0" h="160791" w="202343">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520" name="Google Shape;1520;p42"/>
            <p:cNvGrpSpPr/>
            <p:nvPr/>
          </p:nvGrpSpPr>
          <p:grpSpPr>
            <a:xfrm>
              <a:off x="5632524" y="3887743"/>
              <a:ext cx="867188" cy="794922"/>
              <a:chOff x="5632524" y="3887743"/>
              <a:chExt cx="867188" cy="794922"/>
            </a:xfrm>
          </p:grpSpPr>
          <p:sp>
            <p:nvSpPr>
              <p:cNvPr id="1521" name="Google Shape;1521;p42"/>
              <p:cNvSpPr/>
              <p:nvPr/>
            </p:nvSpPr>
            <p:spPr>
              <a:xfrm>
                <a:off x="5632524" y="4290624"/>
                <a:ext cx="867188" cy="392041"/>
              </a:xfrm>
              <a:custGeom>
                <a:rect b="b" l="l" r="r" t="t"/>
                <a:pathLst>
                  <a:path extrusionOk="0" h="392041" w="867188">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2" name="Google Shape;1522;p42"/>
              <p:cNvSpPr/>
              <p:nvPr/>
            </p:nvSpPr>
            <p:spPr>
              <a:xfrm>
                <a:off x="6080571" y="3887743"/>
                <a:ext cx="332422" cy="288861"/>
              </a:xfrm>
              <a:custGeom>
                <a:rect b="b" l="l" r="r" t="t"/>
                <a:pathLst>
                  <a:path extrusionOk="0" h="288861" w="332422">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3" name="Google Shape;1523;p42"/>
              <p:cNvSpPr/>
              <p:nvPr/>
            </p:nvSpPr>
            <p:spPr>
              <a:xfrm>
                <a:off x="5661430" y="3931102"/>
                <a:ext cx="260156" cy="231250"/>
              </a:xfrm>
              <a:custGeom>
                <a:rect b="b" l="l" r="r" t="t"/>
                <a:pathLst>
                  <a:path extrusionOk="0" h="231250" w="260156">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4" name="Google Shape;1524;p42"/>
              <p:cNvSpPr/>
              <p:nvPr/>
            </p:nvSpPr>
            <p:spPr>
              <a:xfrm>
                <a:off x="5719243"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5" name="Google Shape;1525;p42"/>
              <p:cNvSpPr/>
              <p:nvPr/>
            </p:nvSpPr>
            <p:spPr>
              <a:xfrm>
                <a:off x="5777055"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6" name="Google Shape;1526;p42"/>
              <p:cNvSpPr/>
              <p:nvPr/>
            </p:nvSpPr>
            <p:spPr>
              <a:xfrm>
                <a:off x="5834868" y="4003368"/>
                <a:ext cx="28906" cy="28906"/>
              </a:xfrm>
              <a:custGeom>
                <a:rect b="b" l="l" r="r" t="t"/>
                <a:pathLst>
                  <a:path extrusionOk="0" h="28906" w="28906">
                    <a:moveTo>
                      <a:pt x="0" y="0"/>
                    </a:moveTo>
                    <a:lnTo>
                      <a:pt x="28906" y="0"/>
                    </a:lnTo>
                    <a:lnTo>
                      <a:pt x="28906" y="28907"/>
                    </a:lnTo>
                    <a:lnTo>
                      <a:pt x="0" y="28907"/>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7" name="Google Shape;1527;p42"/>
              <p:cNvSpPr/>
              <p:nvPr/>
            </p:nvSpPr>
            <p:spPr>
              <a:xfrm>
                <a:off x="6008306" y="4162352"/>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8" name="Google Shape;1528;p42"/>
              <p:cNvSpPr/>
              <p:nvPr/>
            </p:nvSpPr>
            <p:spPr>
              <a:xfrm>
                <a:off x="6384087" y="4191259"/>
                <a:ext cx="115625" cy="115625"/>
              </a:xfrm>
              <a:custGeom>
                <a:rect b="b" l="l" r="r" t="t"/>
                <a:pathLst>
                  <a:path extrusionOk="0" h="115625" w="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9" name="Google Shape;1529;p42"/>
              <p:cNvSpPr/>
              <p:nvPr/>
            </p:nvSpPr>
            <p:spPr>
              <a:xfrm>
                <a:off x="5632524" y="4191259"/>
                <a:ext cx="115625" cy="115625"/>
              </a:xfrm>
              <a:custGeom>
                <a:rect b="b" l="l" r="r" t="t"/>
                <a:pathLst>
                  <a:path extrusionOk="0" h="115625" w="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43"/>
          <p:cNvSpPr txBox="1"/>
          <p:nvPr>
            <p:ph idx="1" type="body"/>
          </p:nvPr>
        </p:nvSpPr>
        <p:spPr>
          <a:xfrm>
            <a:off x="744464" y="2712122"/>
            <a:ext cx="5035650" cy="3082030"/>
          </a:xfrm>
          <a:prstGeom prst="rect">
            <a:avLst/>
          </a:prstGeom>
          <a:noFill/>
          <a:ln>
            <a:noFill/>
          </a:ln>
        </p:spPr>
        <p:txBody>
          <a:bodyPr anchorCtr="0" anchor="t" bIns="45700" lIns="91425" spcFirstLastPara="1" rIns="91425" wrap="square" tIns="45700">
            <a:noAutofit/>
          </a:bodyPr>
          <a:lstStyle/>
          <a:p>
            <a:pPr indent="0" lvl="0" marL="0" rtl="0" algn="l">
              <a:lnSpc>
                <a:spcPct val="110909"/>
              </a:lnSpc>
              <a:spcBef>
                <a:spcPts val="0"/>
              </a:spcBef>
              <a:spcAft>
                <a:spcPts val="0"/>
              </a:spcAft>
              <a:buClr>
                <a:srgbClr val="E8A116"/>
              </a:buClr>
              <a:buSzPts val="2200"/>
              <a:buNone/>
            </a:pPr>
            <a:r>
              <a:rPr lang="en-IE" sz="2200">
                <a:solidFill>
                  <a:srgbClr val="454545"/>
                </a:solidFill>
              </a:rPr>
              <a:t>Kom ihåg, </a:t>
            </a:r>
            <a:r>
              <a:rPr b="1" lang="en-IE" sz="2200">
                <a:solidFill>
                  <a:srgbClr val="454545"/>
                </a:solidFill>
              </a:rPr>
              <a:t>VARK</a:t>
            </a:r>
            <a:r>
              <a:rPr lang="en-IE" sz="2200">
                <a:solidFill>
                  <a:srgbClr val="454545"/>
                </a:solidFill>
              </a:rPr>
              <a:t> är bara en del av en inlärningsstil, människor föredrar också att lära sig vid olika tider på dagen, i grupp eller enskilt, etc.</a:t>
            </a:r>
            <a:endParaRPr/>
          </a:p>
        </p:txBody>
      </p:sp>
      <p:sp>
        <p:nvSpPr>
          <p:cNvPr id="1535" name="Google Shape;1535;p43"/>
          <p:cNvSpPr txBox="1"/>
          <p:nvPr>
            <p:ph idx="2" type="body"/>
          </p:nvPr>
        </p:nvSpPr>
        <p:spPr>
          <a:xfrm>
            <a:off x="615501" y="761603"/>
            <a:ext cx="3986479"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4.2 </a:t>
            </a:r>
            <a:r>
              <a:rPr b="1" lang="en-IE">
                <a:solidFill>
                  <a:srgbClr val="E8A116"/>
                </a:solidFill>
              </a:rPr>
              <a:t>Kommunikation &amp; Inlärningsstilar</a:t>
            </a:r>
            <a:endParaRPr b="1">
              <a:solidFill>
                <a:srgbClr val="E8A116"/>
              </a:solidFill>
            </a:endParaRPr>
          </a:p>
        </p:txBody>
      </p:sp>
      <p:cxnSp>
        <p:nvCxnSpPr>
          <p:cNvPr id="1536" name="Google Shape;1536;p43"/>
          <p:cNvCxnSpPr/>
          <p:nvPr/>
        </p:nvCxnSpPr>
        <p:spPr>
          <a:xfrm rot="10800000">
            <a:off x="392504" y="2052861"/>
            <a:ext cx="4209476" cy="0"/>
          </a:xfrm>
          <a:prstGeom prst="straightConnector1">
            <a:avLst/>
          </a:prstGeom>
          <a:noFill/>
          <a:ln cap="flat" cmpd="sng" w="34925">
            <a:solidFill>
              <a:srgbClr val="E8A116"/>
            </a:solidFill>
            <a:prstDash val="solid"/>
            <a:miter lim="800000"/>
            <a:headEnd len="sm" w="sm" type="none"/>
            <a:tailEnd len="sm" w="sm" type="none"/>
          </a:ln>
        </p:spPr>
      </p:cxnSp>
      <p:grpSp>
        <p:nvGrpSpPr>
          <p:cNvPr id="1537" name="Google Shape;1537;p43"/>
          <p:cNvGrpSpPr/>
          <p:nvPr/>
        </p:nvGrpSpPr>
        <p:grpSpPr>
          <a:xfrm>
            <a:off x="6095999" y="575672"/>
            <a:ext cx="4603461" cy="5476653"/>
            <a:chOff x="6927884" y="1533017"/>
            <a:chExt cx="3771576" cy="4486975"/>
          </a:xfrm>
        </p:grpSpPr>
        <p:sp>
          <p:nvSpPr>
            <p:cNvPr id="1538" name="Google Shape;1538;p43"/>
            <p:cNvSpPr/>
            <p:nvPr/>
          </p:nvSpPr>
          <p:spPr>
            <a:xfrm>
              <a:off x="7079632" y="2570789"/>
              <a:ext cx="652592" cy="2302211"/>
            </a:xfrm>
            <a:custGeom>
              <a:rect b="b" l="l" r="r" t="t"/>
              <a:pathLst>
                <a:path extrusionOk="0" h="2302211" w="652592">
                  <a:moveTo>
                    <a:pt x="489889" y="2302211"/>
                  </a:moveTo>
                  <a:cubicBezTo>
                    <a:pt x="174262" y="1974213"/>
                    <a:pt x="0" y="1542215"/>
                    <a:pt x="0" y="1087106"/>
                  </a:cubicBezTo>
                  <a:cubicBezTo>
                    <a:pt x="0" y="687997"/>
                    <a:pt x="130696" y="311999"/>
                    <a:pt x="377863" y="0"/>
                  </a:cubicBezTo>
                  <a:lnTo>
                    <a:pt x="555682" y="140444"/>
                  </a:lnTo>
                  <a:cubicBezTo>
                    <a:pt x="340522" y="412442"/>
                    <a:pt x="226718" y="739552"/>
                    <a:pt x="226718" y="1087106"/>
                  </a:cubicBezTo>
                  <a:cubicBezTo>
                    <a:pt x="226718" y="1483548"/>
                    <a:pt x="377863" y="1859547"/>
                    <a:pt x="652592" y="2144879"/>
                  </a:cubicBezTo>
                  <a:lnTo>
                    <a:pt x="489889" y="230221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39" name="Google Shape;1539;p43"/>
            <p:cNvSpPr/>
            <p:nvPr/>
          </p:nvSpPr>
          <p:spPr>
            <a:xfrm>
              <a:off x="7568632" y="4616113"/>
              <a:ext cx="2629929" cy="795551"/>
            </a:xfrm>
            <a:custGeom>
              <a:rect b="b" l="l" r="r" t="t"/>
              <a:pathLst>
                <a:path extrusionOk="0" h="795551" w="2629929">
                  <a:moveTo>
                    <a:pt x="1264287" y="795552"/>
                  </a:moveTo>
                  <a:cubicBezTo>
                    <a:pt x="783289" y="795552"/>
                    <a:pt x="334298" y="604442"/>
                    <a:pt x="0" y="257777"/>
                  </a:cubicBezTo>
                  <a:lnTo>
                    <a:pt x="163593" y="100444"/>
                  </a:lnTo>
                  <a:cubicBezTo>
                    <a:pt x="454325" y="402665"/>
                    <a:pt x="844636" y="568886"/>
                    <a:pt x="1264287" y="568886"/>
                  </a:cubicBezTo>
                  <a:cubicBezTo>
                    <a:pt x="1728392" y="568886"/>
                    <a:pt x="2161379" y="361776"/>
                    <a:pt x="2453001" y="0"/>
                  </a:cubicBezTo>
                  <a:lnTo>
                    <a:pt x="2629930" y="142222"/>
                  </a:lnTo>
                  <a:cubicBezTo>
                    <a:pt x="2294742" y="557331"/>
                    <a:pt x="1797741" y="795552"/>
                    <a:pt x="1264287" y="795552"/>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40" name="Google Shape;1540;p43"/>
            <p:cNvSpPr/>
            <p:nvPr/>
          </p:nvSpPr>
          <p:spPr>
            <a:xfrm>
              <a:off x="9938058" y="2449901"/>
              <a:ext cx="649036" cy="2308433"/>
            </a:xfrm>
            <a:custGeom>
              <a:rect b="b" l="l" r="r" t="t"/>
              <a:pathLst>
                <a:path extrusionOk="0" h="2308433" w="649036">
                  <a:moveTo>
                    <a:pt x="260504" y="2308433"/>
                  </a:moveTo>
                  <a:lnTo>
                    <a:pt x="83575" y="2166212"/>
                  </a:lnTo>
                  <a:cubicBezTo>
                    <a:pt x="86242" y="2162656"/>
                    <a:pt x="89798" y="2159101"/>
                    <a:pt x="92466" y="2155545"/>
                  </a:cubicBezTo>
                  <a:cubicBezTo>
                    <a:pt x="307625" y="1883547"/>
                    <a:pt x="421429" y="1556437"/>
                    <a:pt x="421429" y="1208883"/>
                  </a:cubicBezTo>
                  <a:cubicBezTo>
                    <a:pt x="421429" y="872885"/>
                    <a:pt x="314738" y="554664"/>
                    <a:pt x="112025" y="287999"/>
                  </a:cubicBezTo>
                  <a:cubicBezTo>
                    <a:pt x="77351" y="242666"/>
                    <a:pt x="40009" y="198221"/>
                    <a:pt x="0" y="156444"/>
                  </a:cubicBezTo>
                  <a:lnTo>
                    <a:pt x="164482" y="0"/>
                  </a:lnTo>
                  <a:cubicBezTo>
                    <a:pt x="209825" y="48000"/>
                    <a:pt x="253391" y="98666"/>
                    <a:pt x="293400" y="151110"/>
                  </a:cubicBezTo>
                  <a:cubicBezTo>
                    <a:pt x="525453" y="457775"/>
                    <a:pt x="649036" y="823996"/>
                    <a:pt x="649036" y="1208883"/>
                  </a:cubicBezTo>
                  <a:cubicBezTo>
                    <a:pt x="649036" y="1607992"/>
                    <a:pt x="518340" y="1983990"/>
                    <a:pt x="271173" y="2295989"/>
                  </a:cubicBezTo>
                  <a:cubicBezTo>
                    <a:pt x="267616" y="2299544"/>
                    <a:pt x="264060" y="2303989"/>
                    <a:pt x="260504" y="230843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41" name="Google Shape;1541;p43"/>
            <p:cNvSpPr/>
            <p:nvPr/>
          </p:nvSpPr>
          <p:spPr>
            <a:xfrm>
              <a:off x="7457496" y="1905015"/>
              <a:ext cx="2645043" cy="807107"/>
            </a:xfrm>
            <a:custGeom>
              <a:rect b="b" l="l" r="r" t="t"/>
              <a:pathLst>
                <a:path extrusionOk="0" h="807107" w="2645043">
                  <a:moveTo>
                    <a:pt x="177818" y="807107"/>
                  </a:moveTo>
                  <a:lnTo>
                    <a:pt x="0" y="666663"/>
                  </a:lnTo>
                  <a:cubicBezTo>
                    <a:pt x="334298" y="242666"/>
                    <a:pt x="836634" y="0"/>
                    <a:pt x="1375423" y="0"/>
                  </a:cubicBezTo>
                  <a:cubicBezTo>
                    <a:pt x="1619923" y="0"/>
                    <a:pt x="1855532" y="48889"/>
                    <a:pt x="2077804" y="146666"/>
                  </a:cubicBezTo>
                  <a:cubicBezTo>
                    <a:pt x="2292075" y="240888"/>
                    <a:pt x="2483230" y="374220"/>
                    <a:pt x="2645044" y="543997"/>
                  </a:cubicBezTo>
                  <a:lnTo>
                    <a:pt x="2480562" y="700441"/>
                  </a:lnTo>
                  <a:cubicBezTo>
                    <a:pt x="2189830" y="394665"/>
                    <a:pt x="1796852" y="226666"/>
                    <a:pt x="1375423" y="226666"/>
                  </a:cubicBezTo>
                  <a:cubicBezTo>
                    <a:pt x="905983" y="226666"/>
                    <a:pt x="469440" y="438220"/>
                    <a:pt x="177818" y="807107"/>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42" name="Google Shape;1542;p43"/>
            <p:cNvSpPr/>
            <p:nvPr/>
          </p:nvSpPr>
          <p:spPr>
            <a:xfrm>
              <a:off x="9359260" y="4187670"/>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E8A116"/>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43" name="Google Shape;1543;p43"/>
            <p:cNvSpPr/>
            <p:nvPr/>
          </p:nvSpPr>
          <p:spPr>
            <a:xfrm>
              <a:off x="7050292" y="4217004"/>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4"/>
                    <a:pt x="196489" y="0"/>
                    <a:pt x="436543" y="0"/>
                  </a:cubicBezTo>
                  <a:lnTo>
                    <a:pt x="802849" y="0"/>
                  </a:lnTo>
                  <a:cubicBezTo>
                    <a:pt x="1042903" y="0"/>
                    <a:pt x="1239392" y="196444"/>
                    <a:pt x="1239392" y="436442"/>
                  </a:cubicBezTo>
                  <a:lnTo>
                    <a:pt x="1239392" y="802663"/>
                  </a:lnTo>
                  <a:cubicBezTo>
                    <a:pt x="1239392" y="1042662"/>
                    <a:pt x="1042903" y="1239105"/>
                    <a:pt x="802849" y="1239105"/>
                  </a:cubicBezTo>
                  <a:close/>
                </a:path>
              </a:pathLst>
            </a:custGeom>
            <a:solidFill>
              <a:srgbClr val="296B5F"/>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44" name="Google Shape;1544;p43"/>
            <p:cNvSpPr/>
            <p:nvPr/>
          </p:nvSpPr>
          <p:spPr>
            <a:xfrm>
              <a:off x="7050292" y="1905904"/>
              <a:ext cx="1239391" cy="1239105"/>
            </a:xfrm>
            <a:custGeom>
              <a:rect b="b" l="l" r="r" t="t"/>
              <a:pathLst>
                <a:path extrusionOk="0" h="1239105" w="1239391">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E8A116"/>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45" name="Google Shape;1545;p43"/>
            <p:cNvSpPr/>
            <p:nvPr/>
          </p:nvSpPr>
          <p:spPr>
            <a:xfrm>
              <a:off x="9344145" y="1852571"/>
              <a:ext cx="1239392" cy="1239105"/>
            </a:xfrm>
            <a:custGeom>
              <a:rect b="b" l="l" r="r" t="t"/>
              <a:pathLst>
                <a:path extrusionOk="0" h="1239105" w="1239392">
                  <a:moveTo>
                    <a:pt x="802849" y="1239105"/>
                  </a:moveTo>
                  <a:lnTo>
                    <a:pt x="436543" y="1239105"/>
                  </a:lnTo>
                  <a:cubicBezTo>
                    <a:pt x="196489" y="1239105"/>
                    <a:pt x="0" y="1042662"/>
                    <a:pt x="0" y="802663"/>
                  </a:cubicBezTo>
                  <a:lnTo>
                    <a:pt x="0" y="436442"/>
                  </a:lnTo>
                  <a:cubicBezTo>
                    <a:pt x="0" y="196443"/>
                    <a:pt x="196489" y="0"/>
                    <a:pt x="436543" y="0"/>
                  </a:cubicBezTo>
                  <a:lnTo>
                    <a:pt x="802849" y="0"/>
                  </a:lnTo>
                  <a:cubicBezTo>
                    <a:pt x="1042903" y="0"/>
                    <a:pt x="1239392" y="196443"/>
                    <a:pt x="1239392" y="436442"/>
                  </a:cubicBezTo>
                  <a:lnTo>
                    <a:pt x="1239392" y="802663"/>
                  </a:lnTo>
                  <a:cubicBezTo>
                    <a:pt x="1239392" y="1042662"/>
                    <a:pt x="1042903" y="1239105"/>
                    <a:pt x="802849" y="1239105"/>
                  </a:cubicBezTo>
                  <a:close/>
                </a:path>
              </a:pathLst>
            </a:custGeom>
            <a:solidFill>
              <a:srgbClr val="296B5F"/>
            </a:solidFill>
            <a:ln>
              <a:noFill/>
            </a:ln>
            <a:effectLst>
              <a:outerShdw blurRad="210839" rotWithShape="0" algn="tl" dir="5520000" dist="128187">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46" name="Google Shape;1546;p43"/>
            <p:cNvSpPr/>
            <p:nvPr/>
          </p:nvSpPr>
          <p:spPr>
            <a:xfrm>
              <a:off x="9731410" y="4449891"/>
              <a:ext cx="688171" cy="795551"/>
            </a:xfrm>
            <a:custGeom>
              <a:rect b="b" l="l" r="r" t="t"/>
              <a:pathLst>
                <a:path extrusionOk="0" h="1011483" w="874958">
                  <a:moveTo>
                    <a:pt x="154893" y="155503"/>
                  </a:moveTo>
                  <a:cubicBezTo>
                    <a:pt x="162894" y="51504"/>
                    <a:pt x="227798" y="23060"/>
                    <a:pt x="314929" y="65726"/>
                  </a:cubicBezTo>
                  <a:cubicBezTo>
                    <a:pt x="372720" y="-31162"/>
                    <a:pt x="455405" y="-11607"/>
                    <a:pt x="497193" y="63948"/>
                  </a:cubicBezTo>
                  <a:cubicBezTo>
                    <a:pt x="521198" y="58615"/>
                    <a:pt x="545203" y="49726"/>
                    <a:pt x="569209" y="48837"/>
                  </a:cubicBezTo>
                  <a:cubicBezTo>
                    <a:pt x="616331" y="47060"/>
                    <a:pt x="649227" y="74615"/>
                    <a:pt x="651894" y="121726"/>
                  </a:cubicBezTo>
                  <a:cubicBezTo>
                    <a:pt x="655451" y="186614"/>
                    <a:pt x="654561" y="251503"/>
                    <a:pt x="654561" y="317280"/>
                  </a:cubicBezTo>
                  <a:cubicBezTo>
                    <a:pt x="655451" y="401724"/>
                    <a:pt x="655451" y="486168"/>
                    <a:pt x="655451" y="570613"/>
                  </a:cubicBezTo>
                  <a:cubicBezTo>
                    <a:pt x="655451" y="573279"/>
                    <a:pt x="658118" y="575946"/>
                    <a:pt x="661674" y="583057"/>
                  </a:cubicBezTo>
                  <a:cubicBezTo>
                    <a:pt x="680345" y="563502"/>
                    <a:pt x="697238" y="544835"/>
                    <a:pt x="715020" y="526168"/>
                  </a:cubicBezTo>
                  <a:cubicBezTo>
                    <a:pt x="753250" y="487057"/>
                    <a:pt x="790592" y="482613"/>
                    <a:pt x="833269" y="511057"/>
                  </a:cubicBezTo>
                  <a:cubicBezTo>
                    <a:pt x="873278" y="537724"/>
                    <a:pt x="887503" y="583057"/>
                    <a:pt x="862609" y="627501"/>
                  </a:cubicBezTo>
                  <a:cubicBezTo>
                    <a:pt x="773700" y="783945"/>
                    <a:pt x="664341" y="920833"/>
                    <a:pt x="488302" y="985722"/>
                  </a:cubicBezTo>
                  <a:cubicBezTo>
                    <a:pt x="327376" y="1045277"/>
                    <a:pt x="136222" y="999944"/>
                    <a:pt x="53536" y="866611"/>
                  </a:cubicBezTo>
                  <a:cubicBezTo>
                    <a:pt x="12638" y="799945"/>
                    <a:pt x="1080" y="726167"/>
                    <a:pt x="1080" y="649723"/>
                  </a:cubicBezTo>
                  <a:cubicBezTo>
                    <a:pt x="191" y="513724"/>
                    <a:pt x="4636" y="376836"/>
                    <a:pt x="191" y="240836"/>
                  </a:cubicBezTo>
                  <a:cubicBezTo>
                    <a:pt x="-4254" y="153726"/>
                    <a:pt x="69540" y="103948"/>
                    <a:pt x="154893" y="155503"/>
                  </a:cubicBezTo>
                  <a:close/>
                  <a:moveTo>
                    <a:pt x="606551" y="400836"/>
                  </a:moveTo>
                  <a:cubicBezTo>
                    <a:pt x="606551" y="318169"/>
                    <a:pt x="606551" y="234614"/>
                    <a:pt x="606551" y="151948"/>
                  </a:cubicBezTo>
                  <a:cubicBezTo>
                    <a:pt x="606551" y="122615"/>
                    <a:pt x="597660" y="95948"/>
                    <a:pt x="564763" y="95948"/>
                  </a:cubicBezTo>
                  <a:cubicBezTo>
                    <a:pt x="530089" y="95948"/>
                    <a:pt x="524754" y="123504"/>
                    <a:pt x="524754" y="152837"/>
                  </a:cubicBezTo>
                  <a:cubicBezTo>
                    <a:pt x="525643" y="250614"/>
                    <a:pt x="525643" y="348391"/>
                    <a:pt x="524754" y="446169"/>
                  </a:cubicBezTo>
                  <a:cubicBezTo>
                    <a:pt x="524754" y="469280"/>
                    <a:pt x="530089" y="496835"/>
                    <a:pt x="492747" y="496835"/>
                  </a:cubicBezTo>
                  <a:cubicBezTo>
                    <a:pt x="458073" y="496835"/>
                    <a:pt x="447403" y="479058"/>
                    <a:pt x="448293" y="446169"/>
                  </a:cubicBezTo>
                  <a:cubicBezTo>
                    <a:pt x="450071" y="335058"/>
                    <a:pt x="448293" y="223948"/>
                    <a:pt x="449182" y="112837"/>
                  </a:cubicBezTo>
                  <a:cubicBezTo>
                    <a:pt x="449182" y="82615"/>
                    <a:pt x="443847" y="54171"/>
                    <a:pt x="406505" y="53282"/>
                  </a:cubicBezTo>
                  <a:cubicBezTo>
                    <a:pt x="367385" y="52393"/>
                    <a:pt x="364718" y="82615"/>
                    <a:pt x="364718" y="111948"/>
                  </a:cubicBezTo>
                  <a:cubicBezTo>
                    <a:pt x="364718" y="220392"/>
                    <a:pt x="363829" y="327947"/>
                    <a:pt x="365607" y="436391"/>
                  </a:cubicBezTo>
                  <a:cubicBezTo>
                    <a:pt x="365607" y="464835"/>
                    <a:pt x="360273" y="479946"/>
                    <a:pt x="326487" y="479946"/>
                  </a:cubicBezTo>
                  <a:cubicBezTo>
                    <a:pt x="290923" y="479946"/>
                    <a:pt x="289145" y="461280"/>
                    <a:pt x="290034" y="434613"/>
                  </a:cubicBezTo>
                  <a:cubicBezTo>
                    <a:pt x="290923" y="341280"/>
                    <a:pt x="290923" y="247948"/>
                    <a:pt x="290034" y="154615"/>
                  </a:cubicBezTo>
                  <a:cubicBezTo>
                    <a:pt x="290034" y="140392"/>
                    <a:pt x="288256" y="122615"/>
                    <a:pt x="280254" y="113726"/>
                  </a:cubicBezTo>
                  <a:cubicBezTo>
                    <a:pt x="270474" y="103948"/>
                    <a:pt x="245580" y="92393"/>
                    <a:pt x="239356" y="97726"/>
                  </a:cubicBezTo>
                  <a:cubicBezTo>
                    <a:pt x="224242" y="110170"/>
                    <a:pt x="207349" y="130615"/>
                    <a:pt x="207349" y="148392"/>
                  </a:cubicBezTo>
                  <a:cubicBezTo>
                    <a:pt x="204682" y="247948"/>
                    <a:pt x="204682" y="346613"/>
                    <a:pt x="206460" y="446169"/>
                  </a:cubicBezTo>
                  <a:cubicBezTo>
                    <a:pt x="207349" y="479946"/>
                    <a:pt x="194013" y="495057"/>
                    <a:pt x="161116" y="496835"/>
                  </a:cubicBezTo>
                  <a:cubicBezTo>
                    <a:pt x="124664" y="497724"/>
                    <a:pt x="131776" y="471946"/>
                    <a:pt x="131776" y="450613"/>
                  </a:cubicBezTo>
                  <a:cubicBezTo>
                    <a:pt x="131776" y="377724"/>
                    <a:pt x="130887" y="305725"/>
                    <a:pt x="131776" y="232836"/>
                  </a:cubicBezTo>
                  <a:cubicBezTo>
                    <a:pt x="131776" y="204392"/>
                    <a:pt x="120218" y="183948"/>
                    <a:pt x="92656" y="183059"/>
                  </a:cubicBezTo>
                  <a:cubicBezTo>
                    <a:pt x="56204" y="182170"/>
                    <a:pt x="48202" y="210614"/>
                    <a:pt x="48202" y="241725"/>
                  </a:cubicBezTo>
                  <a:cubicBezTo>
                    <a:pt x="48202" y="383947"/>
                    <a:pt x="45534" y="526168"/>
                    <a:pt x="49091" y="668390"/>
                  </a:cubicBezTo>
                  <a:cubicBezTo>
                    <a:pt x="51758" y="763501"/>
                    <a:pt x="76653" y="855056"/>
                    <a:pt x="164673" y="910167"/>
                  </a:cubicBezTo>
                  <a:cubicBezTo>
                    <a:pt x="271364" y="977722"/>
                    <a:pt x="386945" y="975944"/>
                    <a:pt x="499860" y="927944"/>
                  </a:cubicBezTo>
                  <a:cubicBezTo>
                    <a:pt x="643892" y="865722"/>
                    <a:pt x="736358" y="746612"/>
                    <a:pt x="814598" y="615946"/>
                  </a:cubicBezTo>
                  <a:cubicBezTo>
                    <a:pt x="827934" y="592835"/>
                    <a:pt x="835936" y="567057"/>
                    <a:pt x="808374" y="555501"/>
                  </a:cubicBezTo>
                  <a:cubicBezTo>
                    <a:pt x="792370" y="549279"/>
                    <a:pt x="761252" y="555501"/>
                    <a:pt x="747916" y="567946"/>
                  </a:cubicBezTo>
                  <a:cubicBezTo>
                    <a:pt x="716798" y="596390"/>
                    <a:pt x="692792" y="632834"/>
                    <a:pt x="663452" y="664834"/>
                  </a:cubicBezTo>
                  <a:cubicBezTo>
                    <a:pt x="653672" y="675501"/>
                    <a:pt x="637669" y="680834"/>
                    <a:pt x="624332" y="687945"/>
                  </a:cubicBezTo>
                  <a:cubicBezTo>
                    <a:pt x="618998" y="673723"/>
                    <a:pt x="609218" y="659501"/>
                    <a:pt x="609218" y="645279"/>
                  </a:cubicBezTo>
                  <a:cubicBezTo>
                    <a:pt x="605661" y="563502"/>
                    <a:pt x="606551" y="481724"/>
                    <a:pt x="606551" y="40083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nvGrpSpPr>
            <p:cNvPr id="1547" name="Google Shape;1547;p43"/>
            <p:cNvGrpSpPr/>
            <p:nvPr/>
          </p:nvGrpSpPr>
          <p:grpSpPr>
            <a:xfrm>
              <a:off x="7307894" y="4410252"/>
              <a:ext cx="790000" cy="787046"/>
              <a:chOff x="7205663" y="4323640"/>
              <a:chExt cx="967248" cy="963631"/>
            </a:xfrm>
          </p:grpSpPr>
          <p:sp>
            <p:nvSpPr>
              <p:cNvPr id="1548" name="Google Shape;1548;p43"/>
              <p:cNvSpPr/>
              <p:nvPr/>
            </p:nvSpPr>
            <p:spPr>
              <a:xfrm>
                <a:off x="7205663" y="4683972"/>
                <a:ext cx="967248" cy="603299"/>
              </a:xfrm>
              <a:custGeom>
                <a:rect b="b" l="l" r="r" t="t"/>
                <a:pathLst>
                  <a:path extrusionOk="0" h="603299" w="967248">
                    <a:moveTo>
                      <a:pt x="731053" y="486805"/>
                    </a:moveTo>
                    <a:cubicBezTo>
                      <a:pt x="729274" y="501027"/>
                      <a:pt x="727496" y="507250"/>
                      <a:pt x="727496" y="512583"/>
                    </a:cubicBezTo>
                    <a:cubicBezTo>
                      <a:pt x="723940" y="603249"/>
                      <a:pt x="723940" y="603249"/>
                      <a:pt x="634142" y="603249"/>
                    </a:cubicBezTo>
                    <a:cubicBezTo>
                      <a:pt x="516782" y="603249"/>
                      <a:pt x="400311" y="601471"/>
                      <a:pt x="282951" y="603249"/>
                    </a:cubicBezTo>
                    <a:cubicBezTo>
                      <a:pt x="247387" y="604138"/>
                      <a:pt x="234051" y="593471"/>
                      <a:pt x="239386" y="557027"/>
                    </a:cubicBezTo>
                    <a:cubicBezTo>
                      <a:pt x="242942" y="535694"/>
                      <a:pt x="240275" y="513472"/>
                      <a:pt x="240275" y="485027"/>
                    </a:cubicBezTo>
                    <a:cubicBezTo>
                      <a:pt x="205600" y="493916"/>
                      <a:pt x="176260" y="502805"/>
                      <a:pt x="146031" y="509916"/>
                    </a:cubicBezTo>
                    <a:cubicBezTo>
                      <a:pt x="84684" y="524138"/>
                      <a:pt x="45564" y="511694"/>
                      <a:pt x="17113" y="468138"/>
                    </a:cubicBezTo>
                    <a:cubicBezTo>
                      <a:pt x="-10449" y="426361"/>
                      <a:pt x="-4225" y="383694"/>
                      <a:pt x="32228" y="333917"/>
                    </a:cubicBezTo>
                    <a:cubicBezTo>
                      <a:pt x="90907" y="254806"/>
                      <a:pt x="149587" y="174806"/>
                      <a:pt x="206489" y="93918"/>
                    </a:cubicBezTo>
                    <a:cubicBezTo>
                      <a:pt x="267837" y="6807"/>
                      <a:pt x="322960" y="-11859"/>
                      <a:pt x="427873" y="9474"/>
                    </a:cubicBezTo>
                    <a:cubicBezTo>
                      <a:pt x="464325" y="16585"/>
                      <a:pt x="505224" y="15696"/>
                      <a:pt x="541676" y="7696"/>
                    </a:cubicBezTo>
                    <a:cubicBezTo>
                      <a:pt x="637698" y="-12748"/>
                      <a:pt x="692822" y="5918"/>
                      <a:pt x="750613" y="83251"/>
                    </a:cubicBezTo>
                    <a:cubicBezTo>
                      <a:pt x="812849" y="167696"/>
                      <a:pt x="875085" y="252140"/>
                      <a:pt x="936432" y="337473"/>
                    </a:cubicBezTo>
                    <a:cubicBezTo>
                      <a:pt x="972885" y="387250"/>
                      <a:pt x="977331" y="427250"/>
                      <a:pt x="947991" y="468138"/>
                    </a:cubicBezTo>
                    <a:cubicBezTo>
                      <a:pt x="916873" y="512583"/>
                      <a:pt x="874196" y="525027"/>
                      <a:pt x="823518" y="510805"/>
                    </a:cubicBezTo>
                    <a:cubicBezTo>
                      <a:pt x="795067" y="502805"/>
                      <a:pt x="765727" y="495694"/>
                      <a:pt x="731053" y="486805"/>
                    </a:cubicBezTo>
                    <a:close/>
                    <a:moveTo>
                      <a:pt x="675929" y="148140"/>
                    </a:moveTo>
                    <a:cubicBezTo>
                      <a:pt x="636809" y="160585"/>
                      <a:pt x="603024" y="166807"/>
                      <a:pt x="573684" y="181918"/>
                    </a:cubicBezTo>
                    <a:cubicBezTo>
                      <a:pt x="513225" y="214806"/>
                      <a:pt x="457213" y="216584"/>
                      <a:pt x="395865" y="181029"/>
                    </a:cubicBezTo>
                    <a:cubicBezTo>
                      <a:pt x="364747" y="163251"/>
                      <a:pt x="325627" y="158807"/>
                      <a:pt x="285618" y="147251"/>
                    </a:cubicBezTo>
                    <a:cubicBezTo>
                      <a:pt x="285618" y="190807"/>
                      <a:pt x="282951" y="222806"/>
                      <a:pt x="286507" y="254806"/>
                    </a:cubicBezTo>
                    <a:cubicBezTo>
                      <a:pt x="288285" y="266362"/>
                      <a:pt x="302511" y="284139"/>
                      <a:pt x="314069" y="285917"/>
                    </a:cubicBezTo>
                    <a:cubicBezTo>
                      <a:pt x="410091" y="306362"/>
                      <a:pt x="431429" y="346361"/>
                      <a:pt x="388753" y="429916"/>
                    </a:cubicBezTo>
                    <a:cubicBezTo>
                      <a:pt x="451878" y="469028"/>
                      <a:pt x="514115" y="470805"/>
                      <a:pt x="579018" y="429028"/>
                    </a:cubicBezTo>
                    <a:cubicBezTo>
                      <a:pt x="552345" y="394361"/>
                      <a:pt x="537231" y="353472"/>
                      <a:pt x="575462" y="323250"/>
                    </a:cubicBezTo>
                    <a:cubicBezTo>
                      <a:pt x="604802" y="299250"/>
                      <a:pt x="646589" y="290361"/>
                      <a:pt x="688376" y="272584"/>
                    </a:cubicBezTo>
                    <a:cubicBezTo>
                      <a:pt x="684820" y="239695"/>
                      <a:pt x="681264" y="198806"/>
                      <a:pt x="675929" y="148140"/>
                    </a:cubicBezTo>
                    <a:close/>
                    <a:moveTo>
                      <a:pt x="727496" y="131251"/>
                    </a:moveTo>
                    <a:cubicBezTo>
                      <a:pt x="727496" y="164140"/>
                      <a:pt x="726607" y="183695"/>
                      <a:pt x="727496" y="202362"/>
                    </a:cubicBezTo>
                    <a:cubicBezTo>
                      <a:pt x="731942" y="258362"/>
                      <a:pt x="725718" y="320584"/>
                      <a:pt x="805736" y="332139"/>
                    </a:cubicBezTo>
                    <a:cubicBezTo>
                      <a:pt x="814627" y="333028"/>
                      <a:pt x="819962" y="355250"/>
                      <a:pt x="826185" y="367695"/>
                    </a:cubicBezTo>
                    <a:cubicBezTo>
                      <a:pt x="813738" y="369472"/>
                      <a:pt x="799512" y="374806"/>
                      <a:pt x="787954" y="372139"/>
                    </a:cubicBezTo>
                    <a:cubicBezTo>
                      <a:pt x="740833" y="361472"/>
                      <a:pt x="694600" y="345472"/>
                      <a:pt x="647478" y="337473"/>
                    </a:cubicBezTo>
                    <a:cubicBezTo>
                      <a:pt x="634142" y="335695"/>
                      <a:pt x="617249" y="354361"/>
                      <a:pt x="602134" y="364139"/>
                    </a:cubicBezTo>
                    <a:cubicBezTo>
                      <a:pt x="611914" y="377472"/>
                      <a:pt x="618138" y="399694"/>
                      <a:pt x="630585" y="403250"/>
                    </a:cubicBezTo>
                    <a:cubicBezTo>
                      <a:pt x="704380" y="426361"/>
                      <a:pt x="779953" y="447694"/>
                      <a:pt x="855525" y="464583"/>
                    </a:cubicBezTo>
                    <a:cubicBezTo>
                      <a:pt x="871529" y="468138"/>
                      <a:pt x="899980" y="452139"/>
                      <a:pt x="907982" y="437027"/>
                    </a:cubicBezTo>
                    <a:cubicBezTo>
                      <a:pt x="916873" y="421916"/>
                      <a:pt x="915094" y="391695"/>
                      <a:pt x="904425" y="377472"/>
                    </a:cubicBezTo>
                    <a:cubicBezTo>
                      <a:pt x="851969" y="298362"/>
                      <a:pt x="793289" y="220140"/>
                      <a:pt x="727496" y="131251"/>
                    </a:cubicBezTo>
                    <a:close/>
                    <a:moveTo>
                      <a:pt x="240275" y="152584"/>
                    </a:moveTo>
                    <a:cubicBezTo>
                      <a:pt x="235829" y="151696"/>
                      <a:pt x="232273" y="149918"/>
                      <a:pt x="227827" y="149029"/>
                    </a:cubicBezTo>
                    <a:cubicBezTo>
                      <a:pt x="170037" y="228140"/>
                      <a:pt x="109578" y="305473"/>
                      <a:pt x="55344" y="386361"/>
                    </a:cubicBezTo>
                    <a:cubicBezTo>
                      <a:pt x="30449" y="423694"/>
                      <a:pt x="63346" y="474361"/>
                      <a:pt x="108689" y="465472"/>
                    </a:cubicBezTo>
                    <a:cubicBezTo>
                      <a:pt x="186040" y="450361"/>
                      <a:pt x="262502" y="426361"/>
                      <a:pt x="338075" y="403250"/>
                    </a:cubicBezTo>
                    <a:cubicBezTo>
                      <a:pt x="349633" y="399694"/>
                      <a:pt x="356746" y="379250"/>
                      <a:pt x="365636" y="366806"/>
                    </a:cubicBezTo>
                    <a:cubicBezTo>
                      <a:pt x="350522" y="357028"/>
                      <a:pt x="337185" y="342806"/>
                      <a:pt x="320293" y="337473"/>
                    </a:cubicBezTo>
                    <a:cubicBezTo>
                      <a:pt x="307846" y="333917"/>
                      <a:pt x="291842" y="339250"/>
                      <a:pt x="277616" y="343695"/>
                    </a:cubicBezTo>
                    <a:cubicBezTo>
                      <a:pt x="251833" y="350806"/>
                      <a:pt x="227827" y="363250"/>
                      <a:pt x="202044" y="368583"/>
                    </a:cubicBezTo>
                    <a:cubicBezTo>
                      <a:pt x="186040" y="372139"/>
                      <a:pt x="168258" y="365917"/>
                      <a:pt x="150476" y="364139"/>
                    </a:cubicBezTo>
                    <a:cubicBezTo>
                      <a:pt x="162924" y="350806"/>
                      <a:pt x="175371" y="337473"/>
                      <a:pt x="188707" y="325028"/>
                    </a:cubicBezTo>
                    <a:cubicBezTo>
                      <a:pt x="192264" y="321472"/>
                      <a:pt x="202044" y="323250"/>
                      <a:pt x="204711" y="318806"/>
                    </a:cubicBezTo>
                    <a:cubicBezTo>
                      <a:pt x="217158" y="304584"/>
                      <a:pt x="235829" y="290361"/>
                      <a:pt x="238496" y="274362"/>
                    </a:cubicBezTo>
                    <a:cubicBezTo>
                      <a:pt x="242942" y="233473"/>
                      <a:pt x="240275" y="192584"/>
                      <a:pt x="240275" y="152584"/>
                    </a:cubicBezTo>
                    <a:close/>
                    <a:moveTo>
                      <a:pt x="697267" y="92140"/>
                    </a:moveTo>
                    <a:cubicBezTo>
                      <a:pt x="671484" y="54807"/>
                      <a:pt x="632364" y="38807"/>
                      <a:pt x="585242" y="49474"/>
                    </a:cubicBezTo>
                    <a:cubicBezTo>
                      <a:pt x="519449" y="64585"/>
                      <a:pt x="455435" y="67252"/>
                      <a:pt x="388753" y="49474"/>
                    </a:cubicBezTo>
                    <a:cubicBezTo>
                      <a:pt x="332740" y="34363"/>
                      <a:pt x="291842" y="56585"/>
                      <a:pt x="276727" y="92140"/>
                    </a:cubicBezTo>
                    <a:cubicBezTo>
                      <a:pt x="334518" y="111696"/>
                      <a:pt x="391420" y="133918"/>
                      <a:pt x="450100" y="150807"/>
                    </a:cubicBezTo>
                    <a:cubicBezTo>
                      <a:pt x="470549" y="157029"/>
                      <a:pt x="496333" y="157029"/>
                      <a:pt x="516782" y="151696"/>
                    </a:cubicBezTo>
                    <a:cubicBezTo>
                      <a:pt x="576351" y="134807"/>
                      <a:pt x="634142" y="113473"/>
                      <a:pt x="697267" y="92140"/>
                    </a:cubicBezTo>
                    <a:close/>
                    <a:moveTo>
                      <a:pt x="676818" y="441472"/>
                    </a:moveTo>
                    <a:cubicBezTo>
                      <a:pt x="544344" y="529472"/>
                      <a:pt x="418093" y="519694"/>
                      <a:pt x="287396" y="444138"/>
                    </a:cubicBezTo>
                    <a:cubicBezTo>
                      <a:pt x="287396" y="477027"/>
                      <a:pt x="290064" y="496583"/>
                      <a:pt x="286507" y="514360"/>
                    </a:cubicBezTo>
                    <a:cubicBezTo>
                      <a:pt x="279395" y="551694"/>
                      <a:pt x="297176" y="556138"/>
                      <a:pt x="328295" y="555249"/>
                    </a:cubicBezTo>
                    <a:cubicBezTo>
                      <a:pt x="409202" y="553472"/>
                      <a:pt x="490998" y="554360"/>
                      <a:pt x="571905" y="554360"/>
                    </a:cubicBezTo>
                    <a:cubicBezTo>
                      <a:pt x="606580" y="554360"/>
                      <a:pt x="641255" y="554360"/>
                      <a:pt x="676818" y="554360"/>
                    </a:cubicBezTo>
                    <a:cubicBezTo>
                      <a:pt x="676818" y="517916"/>
                      <a:pt x="676818" y="489472"/>
                      <a:pt x="676818" y="44147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49" name="Google Shape;1549;p43"/>
              <p:cNvSpPr/>
              <p:nvPr/>
            </p:nvSpPr>
            <p:spPr>
              <a:xfrm>
                <a:off x="7509887" y="4323640"/>
                <a:ext cx="366401" cy="360948"/>
              </a:xfrm>
              <a:custGeom>
                <a:rect b="b" l="l" r="r" t="t"/>
                <a:pathLst>
                  <a:path extrusionOk="0" h="360948" w="366401">
                    <a:moveTo>
                      <a:pt x="180550" y="360918"/>
                    </a:moveTo>
                    <a:cubicBezTo>
                      <a:pt x="77416" y="359140"/>
                      <a:pt x="-2603" y="276474"/>
                      <a:pt x="65" y="176918"/>
                    </a:cubicBezTo>
                    <a:cubicBezTo>
                      <a:pt x="2732" y="74697"/>
                      <a:pt x="83639" y="-1747"/>
                      <a:pt x="187663" y="30"/>
                    </a:cubicBezTo>
                    <a:cubicBezTo>
                      <a:pt x="293465" y="1808"/>
                      <a:pt x="368148" y="80919"/>
                      <a:pt x="366370" y="188474"/>
                    </a:cubicBezTo>
                    <a:cubicBezTo>
                      <a:pt x="364592" y="288029"/>
                      <a:pt x="283685" y="362695"/>
                      <a:pt x="180550" y="360918"/>
                    </a:cubicBezTo>
                    <a:close/>
                    <a:moveTo>
                      <a:pt x="183217" y="312918"/>
                    </a:moveTo>
                    <a:cubicBezTo>
                      <a:pt x="262346" y="312918"/>
                      <a:pt x="319248" y="256918"/>
                      <a:pt x="319248" y="176918"/>
                    </a:cubicBezTo>
                    <a:cubicBezTo>
                      <a:pt x="320137" y="105808"/>
                      <a:pt x="258790" y="44475"/>
                      <a:pt x="186774" y="44475"/>
                    </a:cubicBezTo>
                    <a:cubicBezTo>
                      <a:pt x="109423" y="44475"/>
                      <a:pt x="47187" y="104919"/>
                      <a:pt x="48076" y="180474"/>
                    </a:cubicBezTo>
                    <a:cubicBezTo>
                      <a:pt x="48965" y="256918"/>
                      <a:pt x="104977" y="312029"/>
                      <a:pt x="183217" y="31291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grpSp>
          <p:nvGrpSpPr>
            <p:cNvPr id="1550" name="Google Shape;1550;p43"/>
            <p:cNvGrpSpPr/>
            <p:nvPr/>
          </p:nvGrpSpPr>
          <p:grpSpPr>
            <a:xfrm>
              <a:off x="9772455" y="2082613"/>
              <a:ext cx="501713" cy="711213"/>
              <a:chOff x="9674619" y="1978792"/>
              <a:chExt cx="675046" cy="956924"/>
            </a:xfrm>
          </p:grpSpPr>
          <p:sp>
            <p:nvSpPr>
              <p:cNvPr id="1551" name="Google Shape;1551;p43"/>
              <p:cNvSpPr/>
              <p:nvPr/>
            </p:nvSpPr>
            <p:spPr>
              <a:xfrm>
                <a:off x="9674619" y="1978792"/>
                <a:ext cx="675046" cy="956924"/>
              </a:xfrm>
              <a:custGeom>
                <a:rect b="b" l="l" r="r" t="t"/>
                <a:pathLst>
                  <a:path extrusionOk="0" h="956924" w="675046">
                    <a:moveTo>
                      <a:pt x="355905" y="0"/>
                    </a:moveTo>
                    <a:cubicBezTo>
                      <a:pt x="475932" y="3555"/>
                      <a:pt x="576399" y="65777"/>
                      <a:pt x="636857" y="183999"/>
                    </a:cubicBezTo>
                    <a:cubicBezTo>
                      <a:pt x="697315" y="302221"/>
                      <a:pt x="683979" y="422220"/>
                      <a:pt x="611074" y="533331"/>
                    </a:cubicBezTo>
                    <a:cubicBezTo>
                      <a:pt x="582623" y="575997"/>
                      <a:pt x="550615" y="616886"/>
                      <a:pt x="518608" y="657775"/>
                    </a:cubicBezTo>
                    <a:cubicBezTo>
                      <a:pt x="486601" y="700441"/>
                      <a:pt x="469708" y="746663"/>
                      <a:pt x="467930" y="800885"/>
                    </a:cubicBezTo>
                    <a:cubicBezTo>
                      <a:pt x="465263" y="891551"/>
                      <a:pt x="375465" y="963551"/>
                      <a:pt x="281221" y="956440"/>
                    </a:cubicBezTo>
                    <a:cubicBezTo>
                      <a:pt x="186088" y="949329"/>
                      <a:pt x="116739" y="869329"/>
                      <a:pt x="126519" y="776885"/>
                    </a:cubicBezTo>
                    <a:cubicBezTo>
                      <a:pt x="127408" y="767107"/>
                      <a:pt x="128298" y="754663"/>
                      <a:pt x="134521" y="747552"/>
                    </a:cubicBezTo>
                    <a:cubicBezTo>
                      <a:pt x="145190" y="733330"/>
                      <a:pt x="160305" y="711108"/>
                      <a:pt x="170085" y="711996"/>
                    </a:cubicBezTo>
                    <a:cubicBezTo>
                      <a:pt x="198536" y="716441"/>
                      <a:pt x="190534" y="739552"/>
                      <a:pt x="186088" y="760885"/>
                    </a:cubicBezTo>
                    <a:cubicBezTo>
                      <a:pt x="170974" y="834663"/>
                      <a:pt x="210983" y="893329"/>
                      <a:pt x="282110" y="902218"/>
                    </a:cubicBezTo>
                    <a:cubicBezTo>
                      <a:pt x="348792" y="910218"/>
                      <a:pt x="404805" y="862218"/>
                      <a:pt x="411028" y="791996"/>
                    </a:cubicBezTo>
                    <a:cubicBezTo>
                      <a:pt x="416363" y="725330"/>
                      <a:pt x="440368" y="666663"/>
                      <a:pt x="481266" y="613330"/>
                    </a:cubicBezTo>
                    <a:cubicBezTo>
                      <a:pt x="534612" y="543108"/>
                      <a:pt x="594181" y="477331"/>
                      <a:pt x="613741" y="386665"/>
                    </a:cubicBezTo>
                    <a:cubicBezTo>
                      <a:pt x="651083" y="215999"/>
                      <a:pt x="495492" y="44444"/>
                      <a:pt x="320341" y="55111"/>
                    </a:cubicBezTo>
                    <a:cubicBezTo>
                      <a:pt x="166528" y="64889"/>
                      <a:pt x="37610" y="205332"/>
                      <a:pt x="59837" y="367109"/>
                    </a:cubicBezTo>
                    <a:cubicBezTo>
                      <a:pt x="64283" y="397331"/>
                      <a:pt x="72285" y="428442"/>
                      <a:pt x="84732" y="455998"/>
                    </a:cubicBezTo>
                    <a:cubicBezTo>
                      <a:pt x="94512" y="478220"/>
                      <a:pt x="95401" y="495998"/>
                      <a:pt x="73174" y="502220"/>
                    </a:cubicBezTo>
                    <a:cubicBezTo>
                      <a:pt x="63394" y="504886"/>
                      <a:pt x="42056" y="488887"/>
                      <a:pt x="35832" y="477331"/>
                    </a:cubicBezTo>
                    <a:cubicBezTo>
                      <a:pt x="-16624" y="372443"/>
                      <a:pt x="-10401" y="268443"/>
                      <a:pt x="47390" y="168888"/>
                    </a:cubicBezTo>
                    <a:cubicBezTo>
                      <a:pt x="113183" y="56000"/>
                      <a:pt x="211872" y="1778"/>
                      <a:pt x="355905"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52" name="Google Shape;1552;p43"/>
              <p:cNvSpPr/>
              <p:nvPr/>
            </p:nvSpPr>
            <p:spPr>
              <a:xfrm>
                <a:off x="9787023" y="2087724"/>
                <a:ext cx="451547" cy="388843"/>
              </a:xfrm>
              <a:custGeom>
                <a:rect b="b" l="l" r="r" t="t"/>
                <a:pathLst>
                  <a:path extrusionOk="0" h="388843" w="451547">
                    <a:moveTo>
                      <a:pt x="451547" y="224400"/>
                    </a:moveTo>
                    <a:cubicBezTo>
                      <a:pt x="451547" y="283067"/>
                      <a:pt x="431987" y="332844"/>
                      <a:pt x="391978" y="373733"/>
                    </a:cubicBezTo>
                    <a:cubicBezTo>
                      <a:pt x="382198" y="384399"/>
                      <a:pt x="360860" y="384399"/>
                      <a:pt x="344856" y="388844"/>
                    </a:cubicBezTo>
                    <a:cubicBezTo>
                      <a:pt x="346634" y="371955"/>
                      <a:pt x="342189" y="349733"/>
                      <a:pt x="351080" y="339955"/>
                    </a:cubicBezTo>
                    <a:cubicBezTo>
                      <a:pt x="412427" y="271511"/>
                      <a:pt x="400869" y="177289"/>
                      <a:pt x="363527" y="126623"/>
                    </a:cubicBezTo>
                    <a:cubicBezTo>
                      <a:pt x="319073" y="65290"/>
                      <a:pt x="236387" y="38623"/>
                      <a:pt x="171484" y="63512"/>
                    </a:cubicBezTo>
                    <a:cubicBezTo>
                      <a:pt x="88798" y="95512"/>
                      <a:pt x="44344" y="169289"/>
                      <a:pt x="55902" y="251067"/>
                    </a:cubicBezTo>
                    <a:cubicBezTo>
                      <a:pt x="56791" y="258178"/>
                      <a:pt x="62125" y="266178"/>
                      <a:pt x="60347" y="272400"/>
                    </a:cubicBezTo>
                    <a:cubicBezTo>
                      <a:pt x="55902" y="284844"/>
                      <a:pt x="48789" y="295511"/>
                      <a:pt x="42566" y="307067"/>
                    </a:cubicBezTo>
                    <a:cubicBezTo>
                      <a:pt x="31896" y="299955"/>
                      <a:pt x="15004" y="294622"/>
                      <a:pt x="11447" y="284844"/>
                    </a:cubicBezTo>
                    <a:cubicBezTo>
                      <a:pt x="-22338" y="204845"/>
                      <a:pt x="22116" y="83956"/>
                      <a:pt x="99467" y="37734"/>
                    </a:cubicBezTo>
                    <a:cubicBezTo>
                      <a:pt x="231942" y="-41376"/>
                      <a:pt x="380420" y="7512"/>
                      <a:pt x="437322" y="150623"/>
                    </a:cubicBezTo>
                    <a:cubicBezTo>
                      <a:pt x="446213" y="173734"/>
                      <a:pt x="447102" y="200400"/>
                      <a:pt x="451547" y="22440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53" name="Google Shape;1553;p43"/>
              <p:cNvSpPr/>
              <p:nvPr/>
            </p:nvSpPr>
            <p:spPr>
              <a:xfrm>
                <a:off x="9846848" y="2351386"/>
                <a:ext cx="235508" cy="328381"/>
              </a:xfrm>
              <a:custGeom>
                <a:rect b="b" l="l" r="r" t="t"/>
                <a:pathLst>
                  <a:path extrusionOk="0" h="328381" w="235508">
                    <a:moveTo>
                      <a:pt x="73428" y="270070"/>
                    </a:moveTo>
                    <a:cubicBezTo>
                      <a:pt x="105436" y="222070"/>
                      <a:pt x="140110" y="174070"/>
                      <a:pt x="169450" y="124292"/>
                    </a:cubicBezTo>
                    <a:cubicBezTo>
                      <a:pt x="177452" y="110959"/>
                      <a:pt x="180119" y="78959"/>
                      <a:pt x="172117" y="73626"/>
                    </a:cubicBezTo>
                    <a:cubicBezTo>
                      <a:pt x="156114" y="62959"/>
                      <a:pt x="132108" y="61182"/>
                      <a:pt x="111659" y="62070"/>
                    </a:cubicBezTo>
                    <a:cubicBezTo>
                      <a:pt x="98323" y="62959"/>
                      <a:pt x="86765" y="77182"/>
                      <a:pt x="72539" y="80737"/>
                    </a:cubicBezTo>
                    <a:cubicBezTo>
                      <a:pt x="60092" y="85182"/>
                      <a:pt x="44978" y="84293"/>
                      <a:pt x="31641" y="85182"/>
                    </a:cubicBezTo>
                    <a:cubicBezTo>
                      <a:pt x="35198" y="68293"/>
                      <a:pt x="33419" y="46071"/>
                      <a:pt x="43199" y="36293"/>
                    </a:cubicBezTo>
                    <a:cubicBezTo>
                      <a:pt x="86765" y="-5485"/>
                      <a:pt x="164116" y="-11707"/>
                      <a:pt x="201458" y="20293"/>
                    </a:cubicBezTo>
                    <a:cubicBezTo>
                      <a:pt x="243245" y="55848"/>
                      <a:pt x="247690" y="111848"/>
                      <a:pt x="208570" y="173181"/>
                    </a:cubicBezTo>
                    <a:cubicBezTo>
                      <a:pt x="182787" y="214070"/>
                      <a:pt x="155225" y="254070"/>
                      <a:pt x="125885" y="292292"/>
                    </a:cubicBezTo>
                    <a:cubicBezTo>
                      <a:pt x="105436" y="318958"/>
                      <a:pt x="81430" y="341180"/>
                      <a:pt x="43199" y="319847"/>
                    </a:cubicBezTo>
                    <a:cubicBezTo>
                      <a:pt x="12970" y="302958"/>
                      <a:pt x="-8368" y="254958"/>
                      <a:pt x="3190" y="225625"/>
                    </a:cubicBezTo>
                    <a:cubicBezTo>
                      <a:pt x="6747" y="216736"/>
                      <a:pt x="18305" y="205181"/>
                      <a:pt x="27196" y="204292"/>
                    </a:cubicBezTo>
                    <a:cubicBezTo>
                      <a:pt x="35198" y="204292"/>
                      <a:pt x="47645" y="214959"/>
                      <a:pt x="52090" y="223847"/>
                    </a:cubicBezTo>
                    <a:cubicBezTo>
                      <a:pt x="58314" y="238070"/>
                      <a:pt x="59203" y="254070"/>
                      <a:pt x="61870" y="269181"/>
                    </a:cubicBezTo>
                    <a:cubicBezTo>
                      <a:pt x="66316" y="270070"/>
                      <a:pt x="69872" y="270070"/>
                      <a:pt x="73428" y="2700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grpSp>
          <p:nvGrpSpPr>
            <p:cNvPr id="1554" name="Google Shape;1554;p43"/>
            <p:cNvGrpSpPr/>
            <p:nvPr/>
          </p:nvGrpSpPr>
          <p:grpSpPr>
            <a:xfrm>
              <a:off x="7316629" y="2185149"/>
              <a:ext cx="772530" cy="567825"/>
              <a:chOff x="7194308" y="2095887"/>
              <a:chExt cx="965596" cy="709732"/>
            </a:xfrm>
          </p:grpSpPr>
          <p:sp>
            <p:nvSpPr>
              <p:cNvPr id="1555" name="Google Shape;1555;p43"/>
              <p:cNvSpPr/>
              <p:nvPr/>
            </p:nvSpPr>
            <p:spPr>
              <a:xfrm>
                <a:off x="7194308" y="2095887"/>
                <a:ext cx="965596" cy="709732"/>
              </a:xfrm>
              <a:custGeom>
                <a:rect b="b" l="l" r="r" t="t"/>
                <a:pathLst>
                  <a:path extrusionOk="0" h="709732" w="965596">
                    <a:moveTo>
                      <a:pt x="477458" y="709568"/>
                    </a:moveTo>
                    <a:cubicBezTo>
                      <a:pt x="273857" y="704234"/>
                      <a:pt x="134269" y="595790"/>
                      <a:pt x="26689" y="432236"/>
                    </a:cubicBezTo>
                    <a:cubicBezTo>
                      <a:pt x="-10652" y="375347"/>
                      <a:pt x="-7096" y="331792"/>
                      <a:pt x="26689" y="274903"/>
                    </a:cubicBezTo>
                    <a:cubicBezTo>
                      <a:pt x="152051" y="67793"/>
                      <a:pt x="354764" y="-35318"/>
                      <a:pt x="580593" y="10904"/>
                    </a:cubicBezTo>
                    <a:cubicBezTo>
                      <a:pt x="764634" y="48237"/>
                      <a:pt x="881105" y="171793"/>
                      <a:pt x="962012" y="334458"/>
                    </a:cubicBezTo>
                    <a:cubicBezTo>
                      <a:pt x="967347" y="346014"/>
                      <a:pt x="966458" y="363792"/>
                      <a:pt x="961123" y="376236"/>
                    </a:cubicBezTo>
                    <a:cubicBezTo>
                      <a:pt x="882883" y="545124"/>
                      <a:pt x="706844" y="715790"/>
                      <a:pt x="477458" y="709568"/>
                    </a:cubicBezTo>
                    <a:close/>
                    <a:moveTo>
                      <a:pt x="899776" y="354014"/>
                    </a:moveTo>
                    <a:cubicBezTo>
                      <a:pt x="832205" y="249125"/>
                      <a:pt x="639273" y="154904"/>
                      <a:pt x="522802" y="170015"/>
                    </a:cubicBezTo>
                    <a:cubicBezTo>
                      <a:pt x="628604" y="212681"/>
                      <a:pt x="681949" y="291792"/>
                      <a:pt x="665056" y="382458"/>
                    </a:cubicBezTo>
                    <a:cubicBezTo>
                      <a:pt x="647275" y="476680"/>
                      <a:pt x="570813" y="541568"/>
                      <a:pt x="478347" y="540680"/>
                    </a:cubicBezTo>
                    <a:cubicBezTo>
                      <a:pt x="390327" y="539791"/>
                      <a:pt x="310309" y="478458"/>
                      <a:pt x="296084" y="394014"/>
                    </a:cubicBezTo>
                    <a:cubicBezTo>
                      <a:pt x="290749" y="362014"/>
                      <a:pt x="292527" y="324681"/>
                      <a:pt x="303197" y="293570"/>
                    </a:cubicBezTo>
                    <a:cubicBezTo>
                      <a:pt x="313866" y="263348"/>
                      <a:pt x="335204" y="233125"/>
                      <a:pt x="359209" y="210903"/>
                    </a:cubicBezTo>
                    <a:cubicBezTo>
                      <a:pt x="381437" y="189570"/>
                      <a:pt x="413444" y="178904"/>
                      <a:pt x="441895" y="163792"/>
                    </a:cubicBezTo>
                    <a:cubicBezTo>
                      <a:pt x="287193" y="174459"/>
                      <a:pt x="155607" y="229570"/>
                      <a:pt x="56029" y="351347"/>
                    </a:cubicBezTo>
                    <a:cubicBezTo>
                      <a:pt x="237404" y="607346"/>
                      <a:pt x="731738" y="607346"/>
                      <a:pt x="899776" y="354014"/>
                    </a:cubicBezTo>
                    <a:close/>
                    <a:moveTo>
                      <a:pt x="485460" y="226903"/>
                    </a:moveTo>
                    <a:cubicBezTo>
                      <a:pt x="411666" y="225126"/>
                      <a:pt x="353875" y="275792"/>
                      <a:pt x="352097" y="346014"/>
                    </a:cubicBezTo>
                    <a:cubicBezTo>
                      <a:pt x="349429" y="423347"/>
                      <a:pt x="403664" y="482013"/>
                      <a:pt x="477458" y="483791"/>
                    </a:cubicBezTo>
                    <a:cubicBezTo>
                      <a:pt x="548585" y="485569"/>
                      <a:pt x="609044" y="427791"/>
                      <a:pt x="609933" y="356681"/>
                    </a:cubicBezTo>
                    <a:cubicBezTo>
                      <a:pt x="610822" y="285570"/>
                      <a:pt x="555698" y="228681"/>
                      <a:pt x="485460" y="226903"/>
                    </a:cubicBezTo>
                    <a:close/>
                    <a:moveTo>
                      <a:pt x="211620" y="550457"/>
                    </a:moveTo>
                    <a:cubicBezTo>
                      <a:pt x="358320" y="685568"/>
                      <a:pt x="623269" y="684679"/>
                      <a:pt x="753965" y="546902"/>
                    </a:cubicBezTo>
                    <a:cubicBezTo>
                      <a:pt x="570813" y="621568"/>
                      <a:pt x="391216" y="622457"/>
                      <a:pt x="211620" y="550457"/>
                    </a:cubicBezTo>
                    <a:close/>
                    <a:moveTo>
                      <a:pt x="745074" y="157570"/>
                    </a:moveTo>
                    <a:cubicBezTo>
                      <a:pt x="617935" y="23349"/>
                      <a:pt x="328980" y="28682"/>
                      <a:pt x="208953" y="162015"/>
                    </a:cubicBezTo>
                    <a:cubicBezTo>
                      <a:pt x="385882" y="88237"/>
                      <a:pt x="561922" y="88237"/>
                      <a:pt x="745074" y="1575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556" name="Google Shape;1556;p43"/>
              <p:cNvSpPr/>
              <p:nvPr/>
            </p:nvSpPr>
            <p:spPr>
              <a:xfrm>
                <a:off x="7583732" y="2358333"/>
                <a:ext cx="179625" cy="180472"/>
              </a:xfrm>
              <a:custGeom>
                <a:rect b="b" l="l" r="r" t="t"/>
                <a:pathLst>
                  <a:path extrusionOk="0" h="180472" w="179625">
                    <a:moveTo>
                      <a:pt x="179611" y="93346"/>
                    </a:moveTo>
                    <a:cubicBezTo>
                      <a:pt x="178722" y="144901"/>
                      <a:pt x="141380" y="181346"/>
                      <a:pt x="88924" y="180457"/>
                    </a:cubicBezTo>
                    <a:cubicBezTo>
                      <a:pt x="39134" y="179568"/>
                      <a:pt x="-875" y="138679"/>
                      <a:pt x="15" y="89791"/>
                    </a:cubicBezTo>
                    <a:cubicBezTo>
                      <a:pt x="904" y="43568"/>
                      <a:pt x="46247" y="-876"/>
                      <a:pt x="92480" y="13"/>
                    </a:cubicBezTo>
                    <a:cubicBezTo>
                      <a:pt x="140491" y="902"/>
                      <a:pt x="180500" y="44457"/>
                      <a:pt x="179611" y="93346"/>
                    </a:cubicBezTo>
                    <a:close/>
                    <a:moveTo>
                      <a:pt x="136045" y="94235"/>
                    </a:moveTo>
                    <a:cubicBezTo>
                      <a:pt x="114707" y="77346"/>
                      <a:pt x="102260" y="61346"/>
                      <a:pt x="92480" y="62235"/>
                    </a:cubicBezTo>
                    <a:cubicBezTo>
                      <a:pt x="80922" y="63124"/>
                      <a:pt x="70253" y="80013"/>
                      <a:pt x="59584" y="90679"/>
                    </a:cubicBezTo>
                    <a:cubicBezTo>
                      <a:pt x="69364" y="101346"/>
                      <a:pt x="78255" y="118235"/>
                      <a:pt x="89813" y="120901"/>
                    </a:cubicBezTo>
                    <a:cubicBezTo>
                      <a:pt x="99593" y="122679"/>
                      <a:pt x="112929" y="108457"/>
                      <a:pt x="136045" y="9423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grpSp>
        <p:sp>
          <p:nvSpPr>
            <p:cNvPr id="1557" name="Google Shape;1557;p43"/>
            <p:cNvSpPr txBox="1"/>
            <p:nvPr/>
          </p:nvSpPr>
          <p:spPr>
            <a:xfrm>
              <a:off x="7307894" y="3517897"/>
              <a:ext cx="3111687" cy="603546"/>
            </a:xfrm>
            <a:prstGeom prst="rect">
              <a:avLst/>
            </a:prstGeom>
            <a:noFill/>
            <a:ln>
              <a:noFill/>
            </a:ln>
          </p:spPr>
          <p:txBody>
            <a:bodyPr anchorCtr="0" anchor="t" bIns="45700" lIns="91425" spcFirstLastPara="1" rIns="91425" wrap="square" tIns="45700">
              <a:noAutofit/>
            </a:bodyPr>
            <a:lstStyle/>
            <a:p>
              <a:pPr indent="0" lvl="0" marL="0" marR="0" rtl="0" algn="ctr">
                <a:lnSpc>
                  <a:spcPct val="50833"/>
                </a:lnSpc>
                <a:spcBef>
                  <a:spcPts val="0"/>
                </a:spcBef>
                <a:spcAft>
                  <a:spcPts val="0"/>
                </a:spcAft>
                <a:buClr>
                  <a:srgbClr val="E8A116"/>
                </a:buClr>
                <a:buSzPts val="4800"/>
                <a:buFont typeface="Arial"/>
                <a:buNone/>
              </a:pPr>
              <a:r>
                <a:rPr b="1" i="0" lang="en-IE" sz="4800" u="none" cap="none" strike="noStrike">
                  <a:solidFill>
                    <a:srgbClr val="296B5F"/>
                  </a:solidFill>
                  <a:latin typeface="Calibri"/>
                  <a:ea typeface="Calibri"/>
                  <a:cs typeface="Calibri"/>
                  <a:sym typeface="Calibri"/>
                </a:rPr>
                <a:t>V.A.R.K</a:t>
              </a:r>
              <a:endParaRPr b="0" i="0" sz="1400" u="none" cap="none" strike="noStrike">
                <a:solidFill>
                  <a:srgbClr val="000000"/>
                </a:solidFill>
                <a:latin typeface="Arial"/>
                <a:ea typeface="Arial"/>
                <a:cs typeface="Arial"/>
                <a:sym typeface="Arial"/>
              </a:endParaRPr>
            </a:p>
          </p:txBody>
        </p:sp>
        <p:sp>
          <p:nvSpPr>
            <p:cNvPr id="1558" name="Google Shape;1558;p43"/>
            <p:cNvSpPr txBox="1"/>
            <p:nvPr/>
          </p:nvSpPr>
          <p:spPr>
            <a:xfrm>
              <a:off x="6927884" y="5597766"/>
              <a:ext cx="1721753"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u="none" cap="none" strike="noStrike">
                  <a:solidFill>
                    <a:srgbClr val="296B5F"/>
                  </a:solidFill>
                  <a:latin typeface="Calibri"/>
                  <a:ea typeface="Calibri"/>
                  <a:cs typeface="Calibri"/>
                  <a:sym typeface="Calibri"/>
                </a:rPr>
                <a:t>Skriva/Läsa</a:t>
              </a:r>
              <a:endParaRPr b="0" i="0" sz="1400" u="none" cap="none" strike="noStrike">
                <a:solidFill>
                  <a:srgbClr val="000000"/>
                </a:solidFill>
                <a:latin typeface="Arial"/>
                <a:ea typeface="Arial"/>
                <a:cs typeface="Arial"/>
                <a:sym typeface="Arial"/>
              </a:endParaRPr>
            </a:p>
          </p:txBody>
        </p:sp>
        <p:sp>
          <p:nvSpPr>
            <p:cNvPr id="1559" name="Google Shape;1559;p43"/>
            <p:cNvSpPr txBox="1"/>
            <p:nvPr/>
          </p:nvSpPr>
          <p:spPr>
            <a:xfrm>
              <a:off x="9176656" y="5598579"/>
              <a:ext cx="1522804"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u="none" cap="none" strike="noStrike">
                  <a:solidFill>
                    <a:srgbClr val="296B5F"/>
                  </a:solidFill>
                  <a:latin typeface="Calibri"/>
                  <a:ea typeface="Calibri"/>
                  <a:cs typeface="Calibri"/>
                  <a:sym typeface="Calibri"/>
                </a:rPr>
                <a:t>Kinestetisk</a:t>
              </a:r>
              <a:endParaRPr b="0" i="0" sz="1400" u="none" cap="none" strike="noStrike">
                <a:solidFill>
                  <a:srgbClr val="000000"/>
                </a:solidFill>
                <a:latin typeface="Arial"/>
                <a:ea typeface="Arial"/>
                <a:cs typeface="Arial"/>
                <a:sym typeface="Arial"/>
              </a:endParaRPr>
            </a:p>
          </p:txBody>
        </p:sp>
        <p:sp>
          <p:nvSpPr>
            <p:cNvPr id="1560" name="Google Shape;1560;p43"/>
            <p:cNvSpPr txBox="1"/>
            <p:nvPr/>
          </p:nvSpPr>
          <p:spPr>
            <a:xfrm>
              <a:off x="6927885" y="1533017"/>
              <a:ext cx="1522804"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u="none" cap="none" strike="noStrike">
                  <a:solidFill>
                    <a:srgbClr val="296B5F"/>
                  </a:solidFill>
                  <a:latin typeface="Calibri"/>
                  <a:ea typeface="Calibri"/>
                  <a:cs typeface="Calibri"/>
                  <a:sym typeface="Calibri"/>
                </a:rPr>
                <a:t>Visuell</a:t>
              </a:r>
              <a:endParaRPr b="0" i="0" sz="1400" u="none" cap="none" strike="noStrike">
                <a:solidFill>
                  <a:srgbClr val="000000"/>
                </a:solidFill>
                <a:latin typeface="Arial"/>
                <a:ea typeface="Arial"/>
                <a:cs typeface="Arial"/>
                <a:sym typeface="Arial"/>
              </a:endParaRPr>
            </a:p>
          </p:txBody>
        </p:sp>
        <p:sp>
          <p:nvSpPr>
            <p:cNvPr id="1561" name="Google Shape;1561;p43"/>
            <p:cNvSpPr txBox="1"/>
            <p:nvPr/>
          </p:nvSpPr>
          <p:spPr>
            <a:xfrm>
              <a:off x="9176656" y="1533831"/>
              <a:ext cx="1522804" cy="421413"/>
            </a:xfrm>
            <a:prstGeom prst="rect">
              <a:avLst/>
            </a:prstGeom>
            <a:noFill/>
            <a:ln>
              <a:noFill/>
            </a:ln>
          </p:spPr>
          <p:txBody>
            <a:bodyPr anchorCtr="0" anchor="t" bIns="45700" lIns="91425" spcFirstLastPara="1" rIns="91425" wrap="square" tIns="45700">
              <a:noAutofit/>
            </a:bodyPr>
            <a:lstStyle/>
            <a:p>
              <a:pPr indent="0" lvl="0" marL="0" marR="0" rtl="0" algn="ctr">
                <a:lnSpc>
                  <a:spcPct val="87142"/>
                </a:lnSpc>
                <a:spcBef>
                  <a:spcPts val="0"/>
                </a:spcBef>
                <a:spcAft>
                  <a:spcPts val="0"/>
                </a:spcAft>
                <a:buClr>
                  <a:srgbClr val="E8A116"/>
                </a:buClr>
                <a:buSzPts val="2800"/>
                <a:buFont typeface="Arial"/>
                <a:buNone/>
              </a:pPr>
              <a:r>
                <a:rPr b="0" i="0" lang="en-IE" sz="2800" u="none" cap="none" strike="noStrike">
                  <a:solidFill>
                    <a:srgbClr val="296B5F"/>
                  </a:solidFill>
                  <a:latin typeface="Calibri"/>
                  <a:ea typeface="Calibri"/>
                  <a:cs typeface="Calibri"/>
                  <a:sym typeface="Calibri"/>
                </a:rPr>
                <a:t>Auditivt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5" name="Shape 1565"/>
        <p:cNvGrpSpPr/>
        <p:nvPr/>
      </p:nvGrpSpPr>
      <p:grpSpPr>
        <a:xfrm>
          <a:off x="0" y="0"/>
          <a:ext cx="0" cy="0"/>
          <a:chOff x="0" y="0"/>
          <a:chExt cx="0" cy="0"/>
        </a:xfrm>
      </p:grpSpPr>
      <p:sp>
        <p:nvSpPr>
          <p:cNvPr id="1566" name="Google Shape;1566;p44"/>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7" name="Google Shape;1567;p44"/>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Övning:	</a:t>
            </a:r>
            <a:r>
              <a:rPr lang="en-IE" sz="1800"/>
              <a:t>Vad är din inlärningspreferens? Följ länken för en inlärningsstilquiz: </a:t>
            </a:r>
            <a:r>
              <a:rPr lang="en-IE" sz="1800" u="sng">
                <a:solidFill>
                  <a:srgbClr val="87AF3F"/>
                </a:solidFill>
                <a:hlinkClick r:id="rId3">
                  <a:extLst>
                    <a:ext uri="{A12FA001-AC4F-418D-AE19-62706E023703}">
                      <ahyp:hlinkClr val="tx"/>
                    </a:ext>
                  </a:extLst>
                </a:hlinkClick>
              </a:rPr>
              <a:t>http://www.educationplanner.org/students/self-assessments/learning-styles-quiz.shtml?event=results&amp;A=5&amp;V=13&amp;T=2</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Webbisdor</a:t>
            </a:r>
            <a:r>
              <a:rPr lang="en-IE" sz="1800"/>
              <a:t>: 	</a:t>
            </a:r>
            <a:r>
              <a:rPr lang="en-IE" sz="1800" u="sng">
                <a:solidFill>
                  <a:srgbClr val="87AF3F"/>
                </a:solidFill>
                <a:hlinkClick r:id="rId4">
                  <a:extLst>
                    <a:ext uri="{A12FA001-AC4F-418D-AE19-62706E023703}">
                      <ahyp:hlinkClr val="tx"/>
                    </a:ext>
                  </a:extLst>
                </a:hlinkClick>
              </a:rPr>
              <a:t>https://vark-learn.com/</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YouTube</a:t>
            </a:r>
            <a:r>
              <a:rPr lang="en-IE" sz="1800"/>
              <a:t>: 	Neil D. Fleming Describes the different learners VARK identifies. </a:t>
            </a:r>
            <a:r>
              <a:rPr lang="en-IE" sz="1800" u="sng">
                <a:solidFill>
                  <a:srgbClr val="87AF3F"/>
                </a:solidFill>
                <a:hlinkClick r:id="rId5">
                  <a:extLst>
                    <a:ext uri="{A12FA001-AC4F-418D-AE19-62706E023703}">
                      <ahyp:hlinkClr val="tx"/>
                    </a:ext>
                  </a:extLst>
                </a:hlinkClick>
              </a:rPr>
              <a:t>https://www.youtube.com/watch?v=Pu3gIN8WgYk</a:t>
            </a:r>
            <a:endParaRPr sz="1800">
              <a:solidFill>
                <a:srgbClr val="87AF3F"/>
              </a:solidFill>
            </a:endParaRPr>
          </a:p>
          <a:p>
            <a:pPr indent="0" lvl="0" marL="0"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rPr b="1" lang="en-IE" sz="1800"/>
              <a:t>Publikation:	</a:t>
            </a:r>
            <a:r>
              <a:rPr lang="en-IE" sz="1800"/>
              <a:t>Fleming, N.D. and Mills, C., 1992. Not another inventory, rather a catalyst for reflection. To improve the academy, 11(1), pp.137-155.</a:t>
            </a:r>
            <a:endParaRPr/>
          </a:p>
          <a:p>
            <a:pPr indent="-1255713" lvl="0" marL="1255713" rtl="0" algn="l">
              <a:lnSpc>
                <a:spcPct val="90000"/>
              </a:lnSpc>
              <a:spcBef>
                <a:spcPts val="1000"/>
              </a:spcBef>
              <a:spcAft>
                <a:spcPts val="0"/>
              </a:spcAft>
              <a:buClr>
                <a:srgbClr val="424242"/>
              </a:buClr>
              <a:buSzPts val="1800"/>
              <a:buNone/>
            </a:pPr>
            <a:r>
              <a:rPr lang="en-IE" sz="1800"/>
              <a:t>	Fleming, N.D; (1995), I'm different; not dumb. Modes of presentation (VARK) in the tertiary classroom, in Zelmer,A., (ed.) Research and Development in Higher Education, Proceedings of the 1995 Annual Conference of the Higher Education and Research Development Society of Australasia (HERDSA),HERDSA, Volume 18, pp. 308 - 313</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568" name="Google Shape;1568;p44"/>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a:t>
            </a:r>
            <a:r>
              <a:rPr b="1" lang="en-IE" sz="3400">
                <a:solidFill>
                  <a:schemeClr val="lt1"/>
                </a:solidFill>
                <a:latin typeface="Calibri"/>
                <a:ea typeface="Calibri"/>
                <a:cs typeface="Calibri"/>
                <a:sym typeface="Calibri"/>
              </a:rPr>
              <a:t>surser</a:t>
            </a:r>
            <a:endParaRPr b="0" i="0" sz="1400" u="none" cap="none" strike="noStrike">
              <a:solidFill>
                <a:srgbClr val="000000"/>
              </a:solidFill>
              <a:latin typeface="Arial"/>
              <a:ea typeface="Arial"/>
              <a:cs typeface="Arial"/>
              <a:sym typeface="Arial"/>
            </a:endParaRPr>
          </a:p>
        </p:txBody>
      </p:sp>
      <p:cxnSp>
        <p:nvCxnSpPr>
          <p:cNvPr id="1569" name="Google Shape;1569;p44"/>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g2bf54869471_1_1457"/>
          <p:cNvSpPr txBox="1"/>
          <p:nvPr>
            <p:ph idx="1" type="body"/>
          </p:nvPr>
        </p:nvSpPr>
        <p:spPr>
          <a:xfrm>
            <a:off x="1001762" y="1524912"/>
            <a:ext cx="4676400" cy="3808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
              <a:buNone/>
            </a:pPr>
            <a:r>
              <a:rPr lang="en-IE"/>
              <a:t>Om du inte kan förklara det enkelt, förstår du det inte tillräckligt bra</a:t>
            </a:r>
            <a:endParaRPr i="0" sz="2100">
              <a:solidFill>
                <a:srgbClr val="202124"/>
              </a:solidFill>
              <a:highlight>
                <a:srgbClr val="F8F9FA"/>
              </a:highlight>
              <a:latin typeface="Arial"/>
              <a:ea typeface="Arial"/>
              <a:cs typeface="Arial"/>
              <a:sym typeface="Arial"/>
            </a:endParaRPr>
          </a:p>
          <a:p>
            <a:pPr indent="0" lvl="0" marL="0" rtl="0" algn="ctr">
              <a:lnSpc>
                <a:spcPct val="90000"/>
              </a:lnSpc>
              <a:spcBef>
                <a:spcPts val="0"/>
              </a:spcBef>
              <a:spcAft>
                <a:spcPts val="0"/>
              </a:spcAft>
              <a:buSzPts val="3000"/>
              <a:buNone/>
            </a:pPr>
            <a:r>
              <a:t/>
            </a:r>
            <a:endParaRPr/>
          </a:p>
        </p:txBody>
      </p:sp>
      <p:sp>
        <p:nvSpPr>
          <p:cNvPr id="1575" name="Google Shape;1575;g2bf54869471_1_1457"/>
          <p:cNvSpPr txBox="1"/>
          <p:nvPr/>
        </p:nvSpPr>
        <p:spPr>
          <a:xfrm>
            <a:off x="1571443" y="4077655"/>
            <a:ext cx="3161400" cy="505800"/>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b="1" lang="en-IE" sz="2200">
                <a:solidFill>
                  <a:srgbClr val="F1983D"/>
                </a:solidFill>
                <a:latin typeface="Calibri"/>
                <a:ea typeface="Calibri"/>
                <a:cs typeface="Calibri"/>
                <a:sym typeface="Calibri"/>
              </a:rPr>
              <a:t>Albert Einstein</a:t>
            </a:r>
            <a:endParaRPr sz="1800">
              <a:solidFill>
                <a:schemeClr val="dk1"/>
              </a:solidFill>
              <a:latin typeface="Calibri"/>
              <a:ea typeface="Calibri"/>
              <a:cs typeface="Calibri"/>
              <a:sym typeface="Calibri"/>
            </a:endParaRPr>
          </a:p>
        </p:txBody>
      </p:sp>
      <p:pic>
        <p:nvPicPr>
          <p:cNvPr id="1576" name="Google Shape;1576;g2bf54869471_1_1457"/>
          <p:cNvPicPr preferRelativeResize="0"/>
          <p:nvPr>
            <p:ph idx="2" type="pic"/>
          </p:nvPr>
        </p:nvPicPr>
        <p:blipFill rotWithShape="1">
          <a:blip r:embed="rId3">
            <a:alphaModFix/>
          </a:blip>
          <a:srcRect b="0" l="12863" r="12863" t="0"/>
          <a:stretch/>
        </p:blipFill>
        <p:spPr>
          <a:xfrm>
            <a:off x="6096000" y="1404749"/>
            <a:ext cx="5239644" cy="4704417"/>
          </a:xfrm>
          <a:prstGeom prst="rect">
            <a:avLst/>
          </a:prstGeom>
          <a:solidFill>
            <a:srgbClr val="D8D8D8"/>
          </a:solidFill>
          <a:ln>
            <a:noFill/>
          </a:ln>
        </p:spPr>
      </p:pic>
      <p:grpSp>
        <p:nvGrpSpPr>
          <p:cNvPr id="1577" name="Google Shape;1577;g2bf54869471_1_1457"/>
          <p:cNvGrpSpPr/>
          <p:nvPr/>
        </p:nvGrpSpPr>
        <p:grpSpPr>
          <a:xfrm>
            <a:off x="5107779" y="748833"/>
            <a:ext cx="1488446" cy="1083613"/>
            <a:chOff x="3400450" y="986392"/>
            <a:chExt cx="1488446" cy="1083613"/>
          </a:xfrm>
        </p:grpSpPr>
        <p:sp>
          <p:nvSpPr>
            <p:cNvPr id="1578" name="Google Shape;1578;g2bf54869471_1_1457"/>
            <p:cNvSpPr/>
            <p:nvPr/>
          </p:nvSpPr>
          <p:spPr>
            <a:xfrm>
              <a:off x="3400450" y="986392"/>
              <a:ext cx="1367848" cy="997515"/>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983D"/>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579" name="Google Shape;1579;g2bf54869471_1_1457"/>
            <p:cNvSpPr/>
            <p:nvPr/>
          </p:nvSpPr>
          <p:spPr>
            <a:xfrm>
              <a:off x="3400450" y="986392"/>
              <a:ext cx="1488446" cy="1083613"/>
            </a:xfrm>
            <a:custGeom>
              <a:rect b="b" l="l" r="r" t="t"/>
              <a:pathLst>
                <a:path extrusionOk="0" h="669931" w="920214">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580" name="Google Shape;1580;g2bf54869471_1_1457"/>
          <p:cNvSpPr txBox="1"/>
          <p:nvPr/>
        </p:nvSpPr>
        <p:spPr>
          <a:xfrm>
            <a:off x="6706603" y="347000"/>
            <a:ext cx="6104400" cy="80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2800"/>
              <a:buFont typeface="Arial"/>
              <a:buNone/>
            </a:pPr>
            <a:r>
              <a:rPr b="1" lang="en-IE" sz="2800">
                <a:solidFill>
                  <a:srgbClr val="E8A116"/>
                </a:solidFill>
                <a:latin typeface="Calibri"/>
                <a:ea typeface="Calibri"/>
                <a:cs typeface="Calibri"/>
                <a:sym typeface="Calibri"/>
              </a:rPr>
              <a:t>4.3 </a:t>
            </a:r>
            <a:r>
              <a:rPr b="1" lang="en-IE" sz="2800">
                <a:solidFill>
                  <a:srgbClr val="E8A116"/>
                </a:solidFill>
                <a:latin typeface="Calibri"/>
                <a:ea typeface="Calibri"/>
                <a:cs typeface="Calibri"/>
                <a:sym typeface="Calibri"/>
              </a:rPr>
              <a:t>Kommunikation vid utbildningsleverans</a:t>
            </a:r>
            <a:endParaRPr b="1" sz="2800">
              <a:solidFill>
                <a:srgbClr val="E8A116"/>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1" sz="2800">
              <a:solidFill>
                <a:srgbClr val="E8A116"/>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45"/>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6" name="Google Shape;1586;p45"/>
          <p:cNvSpPr txBox="1"/>
          <p:nvPr>
            <p:ph idx="1" type="body"/>
          </p:nvPr>
        </p:nvSpPr>
        <p:spPr>
          <a:xfrm>
            <a:off x="844062" y="2322785"/>
            <a:ext cx="10743335" cy="3988557"/>
          </a:xfrm>
          <a:prstGeom prst="rect">
            <a:avLst/>
          </a:prstGeom>
          <a:noFill/>
          <a:ln>
            <a:noFill/>
          </a:ln>
        </p:spPr>
        <p:txBody>
          <a:bodyPr anchorCtr="0" anchor="t" bIns="45700" lIns="91425" spcFirstLastPara="1" rIns="91425" wrap="square" tIns="45700">
            <a:noAutofit/>
          </a:bodyPr>
          <a:lstStyle/>
          <a:p>
            <a:pPr indent="-342900" lvl="0" marL="342900" rtl="0" algn="l">
              <a:lnSpc>
                <a:spcPct val="106363"/>
              </a:lnSpc>
              <a:spcBef>
                <a:spcPts val="0"/>
              </a:spcBef>
              <a:spcAft>
                <a:spcPts val="0"/>
              </a:spcAft>
              <a:buClr>
                <a:srgbClr val="E8A116"/>
              </a:buClr>
              <a:buSzPts val="2200"/>
              <a:buFont typeface="Arial"/>
              <a:buChar char="•"/>
            </a:pPr>
            <a:r>
              <a:rPr b="1" lang="en-IE" sz="2100">
                <a:solidFill>
                  <a:srgbClr val="454545"/>
                </a:solidFill>
              </a:rPr>
              <a:t>Bra kommunikation </a:t>
            </a:r>
            <a:r>
              <a:rPr lang="en-IE" sz="2100">
                <a:solidFill>
                  <a:srgbClr val="454545"/>
                </a:solidFill>
              </a:rPr>
              <a:t>och fri utväxling av idéer och information är nyckeln till effektiv utbildning.</a:t>
            </a:r>
            <a:endParaRPr/>
          </a:p>
          <a:p>
            <a:pPr indent="-342900" lvl="0" marL="342900" rtl="0" algn="l">
              <a:lnSpc>
                <a:spcPct val="106363"/>
              </a:lnSpc>
              <a:spcBef>
                <a:spcPts val="0"/>
              </a:spcBef>
              <a:spcAft>
                <a:spcPts val="0"/>
              </a:spcAft>
              <a:buClr>
                <a:srgbClr val="E8A116"/>
              </a:buClr>
              <a:buSzPts val="2200"/>
              <a:buFont typeface="Arial"/>
              <a:buChar char="•"/>
            </a:pPr>
            <a:r>
              <a:rPr b="1" lang="en-IE" sz="2100">
                <a:solidFill>
                  <a:srgbClr val="454545"/>
                </a:solidFill>
              </a:rPr>
              <a:t>En bra lärare</a:t>
            </a:r>
            <a:r>
              <a:rPr lang="en-IE" sz="2100">
                <a:solidFill>
                  <a:srgbClr val="454545"/>
                </a:solidFill>
              </a:rPr>
              <a:t> har utmärkta kommunikationsfärdigheter och kan uppfatta icke-verbala och verbal signaler från sina elever.</a:t>
            </a:r>
            <a:endParaRPr/>
          </a:p>
          <a:p>
            <a:pPr indent="-342900" lvl="0" marL="342900" rtl="0" algn="l">
              <a:lnSpc>
                <a:spcPct val="106363"/>
              </a:lnSpc>
              <a:spcBef>
                <a:spcPts val="0"/>
              </a:spcBef>
              <a:spcAft>
                <a:spcPts val="0"/>
              </a:spcAft>
              <a:buClr>
                <a:srgbClr val="E8A116"/>
              </a:buClr>
              <a:buSzPts val="2200"/>
              <a:buFont typeface="Arial"/>
              <a:buChar char="•"/>
            </a:pPr>
            <a:r>
              <a:rPr b="1" lang="en-IE" sz="2100">
                <a:solidFill>
                  <a:srgbClr val="454545"/>
                </a:solidFill>
              </a:rPr>
              <a:t>Känslor</a:t>
            </a:r>
            <a:r>
              <a:rPr lang="en-IE" sz="2100">
                <a:solidFill>
                  <a:srgbClr val="454545"/>
                </a:solidFill>
              </a:rPr>
              <a:t> kan vara starka hinder för kommunikation. Många känslor uttrycks som icke-verbala signaler. Att hjälpa deltagarna att uttrycka sina känslor kommer att bidra till att bygga upp en god kommunikation.</a:t>
            </a:r>
            <a:endParaRPr/>
          </a:p>
          <a:p>
            <a:pPr indent="-342900" lvl="0" marL="342900" rtl="0" algn="l">
              <a:lnSpc>
                <a:spcPct val="106363"/>
              </a:lnSpc>
              <a:spcBef>
                <a:spcPts val="0"/>
              </a:spcBef>
              <a:spcAft>
                <a:spcPts val="0"/>
              </a:spcAft>
              <a:buClr>
                <a:srgbClr val="E8A116"/>
              </a:buClr>
              <a:buSzPts val="2200"/>
              <a:buFont typeface="Arial"/>
              <a:buChar char="•"/>
            </a:pPr>
            <a:r>
              <a:rPr b="1" lang="en-IE" sz="2100">
                <a:solidFill>
                  <a:srgbClr val="454545"/>
                </a:solidFill>
              </a:rPr>
              <a:t>Lyssna noggrant </a:t>
            </a:r>
            <a:r>
              <a:rPr lang="en-IE" sz="2100">
                <a:solidFill>
                  <a:srgbClr val="454545"/>
                </a:solidFill>
              </a:rPr>
              <a:t>på feedback och vad som sägs (det är inte alltid så lätt som det låter ibland!)</a:t>
            </a:r>
            <a:endParaRPr/>
          </a:p>
          <a:p>
            <a:pPr indent="-342900" lvl="0" marL="342900" rtl="0" algn="l">
              <a:lnSpc>
                <a:spcPct val="106363"/>
              </a:lnSpc>
              <a:spcBef>
                <a:spcPts val="0"/>
              </a:spcBef>
              <a:spcAft>
                <a:spcPts val="0"/>
              </a:spcAft>
              <a:buClr>
                <a:srgbClr val="E8A116"/>
              </a:buClr>
              <a:buSzPts val="2200"/>
              <a:buFont typeface="Arial"/>
              <a:buChar char="•"/>
            </a:pPr>
            <a:r>
              <a:rPr b="1" lang="en-IE" sz="2100">
                <a:solidFill>
                  <a:srgbClr val="454545"/>
                </a:solidFill>
              </a:rPr>
              <a:t>Tonläget</a:t>
            </a:r>
            <a:r>
              <a:rPr lang="en-IE" sz="2100">
                <a:solidFill>
                  <a:srgbClr val="454545"/>
                </a:solidFill>
              </a:rPr>
              <a:t> är viktigt. Tala högt och tydligt och visa entusiasm och intresse för ämnet.</a:t>
            </a:r>
            <a:endParaRPr/>
          </a:p>
          <a:p>
            <a:pPr indent="-342900" lvl="0" marL="342900" rtl="0" algn="l">
              <a:lnSpc>
                <a:spcPct val="106363"/>
              </a:lnSpc>
              <a:spcBef>
                <a:spcPts val="0"/>
              </a:spcBef>
              <a:spcAft>
                <a:spcPts val="0"/>
              </a:spcAft>
              <a:buClr>
                <a:srgbClr val="E8A116"/>
              </a:buClr>
              <a:buSzPts val="2200"/>
              <a:buFont typeface="Arial"/>
              <a:buChar char="•"/>
            </a:pPr>
            <a:r>
              <a:rPr b="1" lang="en-IE" sz="2100">
                <a:solidFill>
                  <a:srgbClr val="454545"/>
                </a:solidFill>
              </a:rPr>
              <a:t>Stängda frågor</a:t>
            </a:r>
            <a:r>
              <a:rPr lang="en-IE" sz="2100">
                <a:solidFill>
                  <a:srgbClr val="454545"/>
                </a:solidFill>
              </a:rPr>
              <a:t>: Att ställa frågor som kan besvaras med ja eller nej är stängda frågor. Exempel: Har du någonsin odlat grönsaker förut?</a:t>
            </a:r>
            <a:endParaRPr sz="2100"/>
          </a:p>
        </p:txBody>
      </p:sp>
      <p:sp>
        <p:nvSpPr>
          <p:cNvPr id="1587" name="Google Shape;1587;p45"/>
          <p:cNvSpPr txBox="1"/>
          <p:nvPr>
            <p:ph idx="2" type="body"/>
          </p:nvPr>
        </p:nvSpPr>
        <p:spPr>
          <a:xfrm>
            <a:off x="574360" y="387666"/>
            <a:ext cx="423679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a:t>
            </a:r>
            <a:r>
              <a:rPr lang="en-IE">
                <a:solidFill>
                  <a:schemeClr val="lt1"/>
                </a:solidFill>
              </a:rPr>
              <a:t>Kommunikation vid utbildningsleverans</a:t>
            </a:r>
            <a:endParaRPr/>
          </a:p>
        </p:txBody>
      </p:sp>
      <p:cxnSp>
        <p:nvCxnSpPr>
          <p:cNvPr id="1588" name="Google Shape;1588;p45"/>
          <p:cNvCxnSpPr/>
          <p:nvPr/>
        </p:nvCxnSpPr>
        <p:spPr>
          <a:xfrm rot="10800000">
            <a:off x="-75" y="2220276"/>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1589" name="Google Shape;1589;p45"/>
          <p:cNvGrpSpPr/>
          <p:nvPr/>
        </p:nvGrpSpPr>
        <p:grpSpPr>
          <a:xfrm>
            <a:off x="10206610" y="900599"/>
            <a:ext cx="1012049" cy="1023927"/>
            <a:chOff x="7190753" y="5365577"/>
            <a:chExt cx="745522" cy="754272"/>
          </a:xfrm>
        </p:grpSpPr>
        <p:grpSp>
          <p:nvGrpSpPr>
            <p:cNvPr id="1590" name="Google Shape;1590;p45"/>
            <p:cNvGrpSpPr/>
            <p:nvPr/>
          </p:nvGrpSpPr>
          <p:grpSpPr>
            <a:xfrm>
              <a:off x="7353351" y="5647412"/>
              <a:ext cx="420044" cy="75879"/>
              <a:chOff x="7353351" y="5647412"/>
              <a:chExt cx="420044" cy="75879"/>
            </a:xfrm>
          </p:grpSpPr>
          <p:sp>
            <p:nvSpPr>
              <p:cNvPr id="1591" name="Google Shape;1591;p45"/>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2" name="Google Shape;1592;p45"/>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593" name="Google Shape;1593;p45"/>
            <p:cNvGrpSpPr/>
            <p:nvPr/>
          </p:nvGrpSpPr>
          <p:grpSpPr>
            <a:xfrm>
              <a:off x="7190753" y="5365577"/>
              <a:ext cx="745522" cy="754272"/>
              <a:chOff x="7190753" y="5365577"/>
              <a:chExt cx="745522" cy="754272"/>
            </a:xfrm>
          </p:grpSpPr>
          <p:sp>
            <p:nvSpPr>
              <p:cNvPr id="1594" name="Google Shape;1594;p45"/>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5" name="Google Shape;1595;p45"/>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6" name="Google Shape;1596;p45"/>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7" name="Google Shape;1597;p45"/>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8" name="Google Shape;1598;p45"/>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99" name="Google Shape;1599;p45"/>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0" name="Google Shape;1600;p45"/>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1" name="Google Shape;1601;p45"/>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02" name="Google Shape;1602;p45"/>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46"/>
          <p:cNvSpPr/>
          <p:nvPr/>
        </p:nvSpPr>
        <p:spPr>
          <a:xfrm rot="5400000">
            <a:off x="1600313" y="-1600313"/>
            <a:ext cx="2013765" cy="5214391"/>
          </a:xfrm>
          <a:custGeom>
            <a:rect b="b" l="l" r="r" t="t"/>
            <a:pathLst>
              <a:path extrusionOk="0" h="5214391" w="2013765">
                <a:moveTo>
                  <a:pt x="0" y="5214391"/>
                </a:moveTo>
                <a:lnTo>
                  <a:pt x="0" y="0"/>
                </a:lnTo>
                <a:lnTo>
                  <a:pt x="56631" y="0"/>
                </a:lnTo>
                <a:lnTo>
                  <a:pt x="1059438" y="0"/>
                </a:lnTo>
                <a:lnTo>
                  <a:pt x="1059439" y="0"/>
                </a:lnTo>
                <a:lnTo>
                  <a:pt x="1221023" y="0"/>
                </a:lnTo>
                <a:lnTo>
                  <a:pt x="1607091" y="0"/>
                </a:lnTo>
                <a:lnTo>
                  <a:pt x="1768676" y="0"/>
                </a:lnTo>
                <a:cubicBezTo>
                  <a:pt x="1904120" y="0"/>
                  <a:pt x="2013765" y="165936"/>
                  <a:pt x="2013765" y="370916"/>
                </a:cubicBezTo>
                <a:lnTo>
                  <a:pt x="2013765" y="888147"/>
                </a:lnTo>
                <a:lnTo>
                  <a:pt x="2013765" y="1915750"/>
                </a:lnTo>
                <a:lnTo>
                  <a:pt x="2013765" y="5214391"/>
                </a:lnTo>
                <a:lnTo>
                  <a:pt x="0" y="5214391"/>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8" name="Google Shape;1608;p46"/>
          <p:cNvSpPr txBox="1"/>
          <p:nvPr>
            <p:ph idx="1" type="body"/>
          </p:nvPr>
        </p:nvSpPr>
        <p:spPr>
          <a:xfrm>
            <a:off x="804305" y="2101263"/>
            <a:ext cx="10743335" cy="4373431"/>
          </a:xfrm>
          <a:prstGeom prst="rect">
            <a:avLst/>
          </a:prstGeom>
          <a:noFill/>
          <a:ln>
            <a:noFill/>
          </a:ln>
        </p:spPr>
        <p:txBody>
          <a:bodyPr anchorCtr="0" anchor="t" bIns="45700" lIns="91425" spcFirstLastPara="1" rIns="91425" wrap="square" tIns="45700">
            <a:noAutofit/>
          </a:bodyPr>
          <a:lstStyle/>
          <a:p>
            <a:pPr indent="-342900" lvl="0" marL="342900" rtl="0" algn="l">
              <a:lnSpc>
                <a:spcPct val="106363"/>
              </a:lnSpc>
              <a:spcBef>
                <a:spcPts val="0"/>
              </a:spcBef>
              <a:spcAft>
                <a:spcPts val="0"/>
              </a:spcAft>
              <a:buClr>
                <a:srgbClr val="E8A116"/>
              </a:buClr>
              <a:buSzPts val="2200"/>
              <a:buFont typeface="Arial"/>
              <a:buChar char="•"/>
            </a:pPr>
            <a:r>
              <a:rPr b="1" lang="en-IE">
                <a:solidFill>
                  <a:srgbClr val="454545"/>
                </a:solidFill>
              </a:rPr>
              <a:t>Öppna frågor</a:t>
            </a:r>
            <a:r>
              <a:rPr lang="en-IE">
                <a:solidFill>
                  <a:srgbClr val="454545"/>
                </a:solidFill>
              </a:rPr>
              <a:t>: Öppna frågor är de som kräver mer eftertanke och mer än ett enkelt ettords-svar. De kan vara användbara för att starta en konversation eller debatt. Använd frågor som börjar med "vad eller hur", t.ex. vilken typ av jordbruksarbete har du gjort tidigare?</a:t>
            </a:r>
            <a:endParaRPr/>
          </a:p>
          <a:p>
            <a:pPr indent="-342900" lvl="0" marL="342900" rtl="0" algn="l">
              <a:lnSpc>
                <a:spcPct val="106363"/>
              </a:lnSpc>
              <a:spcBef>
                <a:spcPts val="0"/>
              </a:spcBef>
              <a:spcAft>
                <a:spcPts val="0"/>
              </a:spcAft>
              <a:buClr>
                <a:srgbClr val="E8A116"/>
              </a:buClr>
              <a:buSzPts val="2200"/>
              <a:buFont typeface="Arial"/>
              <a:buChar char="•"/>
            </a:pPr>
            <a:r>
              <a:rPr lang="en-IE">
                <a:solidFill>
                  <a:srgbClr val="454545"/>
                </a:solidFill>
              </a:rPr>
              <a:t>En bra utbildare har många av följande egenskaper:</a:t>
            </a:r>
            <a:endParaRPr/>
          </a:p>
          <a:p>
            <a:pPr indent="-342900" lvl="1" marL="800100" rtl="0" algn="l">
              <a:lnSpc>
                <a:spcPct val="106363"/>
              </a:lnSpc>
              <a:spcBef>
                <a:spcPts val="0"/>
              </a:spcBef>
              <a:spcAft>
                <a:spcPts val="0"/>
              </a:spcAft>
              <a:buClr>
                <a:srgbClr val="E8A116"/>
              </a:buClr>
              <a:buSzPts val="2200"/>
              <a:buFont typeface="Noto Sans Symbols"/>
              <a:buChar char="⮚"/>
            </a:pPr>
            <a:r>
              <a:rPr lang="en-IE">
                <a:solidFill>
                  <a:srgbClr val="454545"/>
                </a:solidFill>
              </a:rPr>
              <a:t>Varm personlighet, med förmåga att visa bekräftelse och acceptans för eleverna</a:t>
            </a:r>
            <a:endParaRPr/>
          </a:p>
          <a:p>
            <a:pPr indent="-342900" lvl="1" marL="800100" rtl="0" algn="l">
              <a:lnSpc>
                <a:spcPct val="106363"/>
              </a:lnSpc>
              <a:spcBef>
                <a:spcPts val="0"/>
              </a:spcBef>
              <a:spcAft>
                <a:spcPts val="0"/>
              </a:spcAft>
              <a:buClr>
                <a:srgbClr val="E8A116"/>
              </a:buClr>
              <a:buSzPts val="2200"/>
              <a:buFont typeface="Noto Sans Symbols"/>
              <a:buChar char="⮚"/>
            </a:pPr>
            <a:r>
              <a:rPr lang="en-IE">
                <a:solidFill>
                  <a:srgbClr val="454545"/>
                </a:solidFill>
              </a:rPr>
              <a:t>God social kompetens; kan förena en grupp</a:t>
            </a:r>
            <a:endParaRPr/>
          </a:p>
          <a:p>
            <a:pPr indent="-342900" lvl="1" marL="800100" rtl="0" algn="l">
              <a:lnSpc>
                <a:spcPct val="106363"/>
              </a:lnSpc>
              <a:spcBef>
                <a:spcPts val="0"/>
              </a:spcBef>
              <a:spcAft>
                <a:spcPts val="0"/>
              </a:spcAft>
              <a:buClr>
                <a:srgbClr val="E8A116"/>
              </a:buClr>
              <a:buSzPts val="2200"/>
              <a:buFont typeface="Noto Sans Symbols"/>
              <a:buChar char="⮚"/>
            </a:pPr>
            <a:r>
              <a:rPr lang="en-IE">
                <a:solidFill>
                  <a:srgbClr val="454545"/>
                </a:solidFill>
              </a:rPr>
              <a:t>Entusiasm och kunskap om ämnet</a:t>
            </a:r>
            <a:endParaRPr/>
          </a:p>
          <a:p>
            <a:pPr indent="-342900" lvl="1" marL="800100" rtl="0" algn="l">
              <a:lnSpc>
                <a:spcPct val="106363"/>
              </a:lnSpc>
              <a:spcBef>
                <a:spcPts val="0"/>
              </a:spcBef>
              <a:spcAft>
                <a:spcPts val="0"/>
              </a:spcAft>
              <a:buClr>
                <a:srgbClr val="E8A116"/>
              </a:buClr>
              <a:buSzPts val="2200"/>
              <a:buFont typeface="Noto Sans Symbols"/>
              <a:buChar char="⮚"/>
            </a:pPr>
            <a:r>
              <a:rPr lang="en-IE">
                <a:solidFill>
                  <a:srgbClr val="454545"/>
                </a:solidFill>
              </a:rPr>
              <a:t>Flexibilitet att svara på förändrade behov hos eleverna</a:t>
            </a:r>
            <a:endParaRPr/>
          </a:p>
          <a:p>
            <a:pPr indent="-342900" lvl="1" marL="800100" rtl="0" algn="l">
              <a:lnSpc>
                <a:spcPct val="106363"/>
              </a:lnSpc>
              <a:spcBef>
                <a:spcPts val="0"/>
              </a:spcBef>
              <a:spcAft>
                <a:spcPts val="0"/>
              </a:spcAft>
              <a:buClr>
                <a:srgbClr val="E8A116"/>
              </a:buClr>
              <a:buSzPts val="2200"/>
              <a:buFont typeface="Noto Sans Symbols"/>
              <a:buChar char="⮚"/>
            </a:pPr>
            <a:r>
              <a:rPr lang="en-IE">
                <a:solidFill>
                  <a:srgbClr val="454545"/>
                </a:solidFill>
              </a:rPr>
              <a:t>Kreativ, använder sig av elevernas idéer och färdigheter</a:t>
            </a:r>
            <a:endParaRPr/>
          </a:p>
          <a:p>
            <a:pPr indent="-342900" lvl="1" marL="800100" rtl="0" algn="l">
              <a:lnSpc>
                <a:spcPct val="106363"/>
              </a:lnSpc>
              <a:spcBef>
                <a:spcPts val="0"/>
              </a:spcBef>
              <a:spcAft>
                <a:spcPts val="0"/>
              </a:spcAft>
              <a:buClr>
                <a:srgbClr val="E8A116"/>
              </a:buClr>
              <a:buSzPts val="2200"/>
              <a:buFont typeface="Noto Sans Symbols"/>
              <a:buChar char="⮚"/>
            </a:pPr>
            <a:r>
              <a:rPr lang="en-IE">
                <a:solidFill>
                  <a:srgbClr val="454545"/>
                </a:solidFill>
              </a:rPr>
              <a:t>Bra problemlösningsförmåga</a:t>
            </a:r>
            <a:endParaRPr>
              <a:solidFill>
                <a:srgbClr val="454545"/>
              </a:solidFill>
            </a:endParaRPr>
          </a:p>
        </p:txBody>
      </p:sp>
      <p:sp>
        <p:nvSpPr>
          <p:cNvPr id="1609" name="Google Shape;1609;p46"/>
          <p:cNvSpPr txBox="1"/>
          <p:nvPr>
            <p:ph idx="2" type="body"/>
          </p:nvPr>
        </p:nvSpPr>
        <p:spPr>
          <a:xfrm>
            <a:off x="574360" y="387666"/>
            <a:ext cx="4236791" cy="803654"/>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4.3 </a:t>
            </a:r>
            <a:r>
              <a:rPr lang="en-IE">
                <a:solidFill>
                  <a:schemeClr val="lt1"/>
                </a:solidFill>
              </a:rPr>
              <a:t>Kommunikation vid utbildningsleverans</a:t>
            </a:r>
            <a:endParaRPr>
              <a:solidFill>
                <a:schemeClr val="lt1"/>
              </a:solidFill>
            </a:endParaRPr>
          </a:p>
        </p:txBody>
      </p:sp>
      <p:cxnSp>
        <p:nvCxnSpPr>
          <p:cNvPr id="1610" name="Google Shape;1610;p46"/>
          <p:cNvCxnSpPr/>
          <p:nvPr/>
        </p:nvCxnSpPr>
        <p:spPr>
          <a:xfrm rot="10800000">
            <a:off x="399750" y="2101276"/>
            <a:ext cx="10008600" cy="0"/>
          </a:xfrm>
          <a:prstGeom prst="straightConnector1">
            <a:avLst/>
          </a:prstGeom>
          <a:noFill/>
          <a:ln cap="flat" cmpd="sng" w="34925">
            <a:solidFill>
              <a:srgbClr val="E8A116"/>
            </a:solidFill>
            <a:prstDash val="solid"/>
            <a:miter lim="800000"/>
            <a:headEnd len="sm" w="sm" type="none"/>
            <a:tailEnd len="sm" w="sm" type="none"/>
          </a:ln>
        </p:spPr>
      </p:cxnSp>
      <p:grpSp>
        <p:nvGrpSpPr>
          <p:cNvPr id="1611" name="Google Shape;1611;p46"/>
          <p:cNvGrpSpPr/>
          <p:nvPr/>
        </p:nvGrpSpPr>
        <p:grpSpPr>
          <a:xfrm>
            <a:off x="10206610" y="900599"/>
            <a:ext cx="1012049" cy="1023927"/>
            <a:chOff x="7190753" y="5365577"/>
            <a:chExt cx="745522" cy="754272"/>
          </a:xfrm>
        </p:grpSpPr>
        <p:grpSp>
          <p:nvGrpSpPr>
            <p:cNvPr id="1612" name="Google Shape;1612;p46"/>
            <p:cNvGrpSpPr/>
            <p:nvPr/>
          </p:nvGrpSpPr>
          <p:grpSpPr>
            <a:xfrm>
              <a:off x="7353351" y="5647412"/>
              <a:ext cx="420044" cy="75879"/>
              <a:chOff x="7353351" y="5647412"/>
              <a:chExt cx="420044" cy="75879"/>
            </a:xfrm>
          </p:grpSpPr>
          <p:sp>
            <p:nvSpPr>
              <p:cNvPr id="1613" name="Google Shape;1613;p46"/>
              <p:cNvSpPr/>
              <p:nvPr/>
            </p:nvSpPr>
            <p:spPr>
              <a:xfrm>
                <a:off x="7353351" y="5649220"/>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4" name="Google Shape;1614;p46"/>
              <p:cNvSpPr/>
              <p:nvPr/>
            </p:nvSpPr>
            <p:spPr>
              <a:xfrm>
                <a:off x="7640607" y="5647412"/>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15" name="Google Shape;1615;p46"/>
            <p:cNvGrpSpPr/>
            <p:nvPr/>
          </p:nvGrpSpPr>
          <p:grpSpPr>
            <a:xfrm>
              <a:off x="7190753" y="5365577"/>
              <a:ext cx="745522" cy="754272"/>
              <a:chOff x="7190753" y="5365577"/>
              <a:chExt cx="745522" cy="754272"/>
            </a:xfrm>
          </p:grpSpPr>
          <p:sp>
            <p:nvSpPr>
              <p:cNvPr id="1616" name="Google Shape;1616;p46"/>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7" name="Google Shape;1617;p46"/>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8" name="Google Shape;1618;p46"/>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9" name="Google Shape;1619;p46"/>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0" name="Google Shape;1620;p46"/>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1" name="Google Shape;1621;p46"/>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2" name="Google Shape;1622;p46"/>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3" name="Google Shape;1623;p46"/>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4" name="Google Shape;1624;p46"/>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6"/>
          <p:cNvSpPr txBox="1"/>
          <p:nvPr>
            <p:ph idx="1" type="body"/>
          </p:nvPr>
        </p:nvSpPr>
        <p:spPr>
          <a:xfrm>
            <a:off x="719519" y="3429000"/>
            <a:ext cx="10479952" cy="2322622"/>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E8A116"/>
              </a:buClr>
              <a:buSzPts val="2400"/>
              <a:buFont typeface="Calibri"/>
              <a:buAutoNum type="arabicPeriod"/>
            </a:pPr>
            <a:r>
              <a:rPr lang="en-IE">
                <a:solidFill>
                  <a:srgbClr val="424242"/>
                </a:solidFill>
              </a:rPr>
              <a:t>Identifiering av utbildningsbehov och design</a:t>
            </a:r>
            <a:endParaRPr/>
          </a:p>
          <a:p>
            <a:pPr indent="-457200" lvl="0" marL="457200" rtl="0" algn="l">
              <a:lnSpc>
                <a:spcPct val="90000"/>
              </a:lnSpc>
              <a:spcBef>
                <a:spcPts val="0"/>
              </a:spcBef>
              <a:spcAft>
                <a:spcPts val="0"/>
              </a:spcAft>
              <a:buClr>
                <a:srgbClr val="E8A116"/>
              </a:buClr>
              <a:buSzPts val="2400"/>
              <a:buFont typeface="Calibri"/>
              <a:buAutoNum type="arabicPeriod"/>
            </a:pPr>
            <a:r>
              <a:rPr lang="en-IE">
                <a:solidFill>
                  <a:srgbClr val="424242"/>
                </a:solidFill>
              </a:rPr>
              <a:t>Utbildningsmetoder och effektiva kommunikationsfärdigheter</a:t>
            </a:r>
            <a:endParaRPr>
              <a:solidFill>
                <a:srgbClr val="424242"/>
              </a:solidFill>
            </a:endParaRPr>
          </a:p>
          <a:p>
            <a:pPr indent="-457200" lvl="0" marL="457200" rtl="0" algn="l">
              <a:lnSpc>
                <a:spcPct val="90000"/>
              </a:lnSpc>
              <a:spcBef>
                <a:spcPts val="0"/>
              </a:spcBef>
              <a:spcAft>
                <a:spcPts val="0"/>
              </a:spcAft>
              <a:buClr>
                <a:srgbClr val="E8A116"/>
              </a:buClr>
              <a:buSzPts val="2400"/>
              <a:buFont typeface="Calibri"/>
              <a:buAutoNum type="arabicPeriod"/>
            </a:pPr>
            <a:r>
              <a:rPr lang="en-IE">
                <a:solidFill>
                  <a:srgbClr val="424242"/>
                </a:solidFill>
              </a:rPr>
              <a:t>Medvetenhet om olika ämnen, såsom likabehandling, mångfald och funktionsnedsättning i sammanhanget av nuvarande EU-lagstiftning</a:t>
            </a:r>
            <a:endParaRPr/>
          </a:p>
          <a:p>
            <a:pPr indent="-457200" lvl="0" marL="457200" rtl="0" algn="l">
              <a:lnSpc>
                <a:spcPct val="90000"/>
              </a:lnSpc>
              <a:spcBef>
                <a:spcPts val="0"/>
              </a:spcBef>
              <a:spcAft>
                <a:spcPts val="0"/>
              </a:spcAft>
              <a:buClr>
                <a:srgbClr val="E8A116"/>
              </a:buClr>
              <a:buSzPts val="2400"/>
              <a:buFont typeface="Calibri"/>
              <a:buAutoNum type="arabicPeriod"/>
            </a:pPr>
            <a:r>
              <a:rPr lang="en-IE">
                <a:solidFill>
                  <a:srgbClr val="424242"/>
                </a:solidFill>
              </a:rPr>
              <a:t>Leverera lämpligt utbildningsinnehåll.</a:t>
            </a:r>
            <a:endParaRPr/>
          </a:p>
          <a:p>
            <a:pPr indent="-457200" lvl="0" marL="457200" rtl="0" algn="l">
              <a:lnSpc>
                <a:spcPct val="90000"/>
              </a:lnSpc>
              <a:spcBef>
                <a:spcPts val="0"/>
              </a:spcBef>
              <a:spcAft>
                <a:spcPts val="0"/>
              </a:spcAft>
              <a:buClr>
                <a:srgbClr val="E8A116"/>
              </a:buClr>
              <a:buSzPts val="2400"/>
              <a:buFont typeface="Calibri"/>
              <a:buAutoNum type="arabicPeriod"/>
            </a:pPr>
            <a:r>
              <a:rPr lang="en-IE">
                <a:solidFill>
                  <a:srgbClr val="424242"/>
                </a:solidFill>
              </a:rPr>
              <a:t>Utvärdering och bedömningsmetoder</a:t>
            </a:r>
            <a:endParaRPr/>
          </a:p>
        </p:txBody>
      </p:sp>
      <p:sp>
        <p:nvSpPr>
          <p:cNvPr id="850" name="Google Shape;850;p6"/>
          <p:cNvSpPr/>
          <p:nvPr/>
        </p:nvSpPr>
        <p:spPr>
          <a:xfrm>
            <a:off x="482455" y="308377"/>
            <a:ext cx="6642581" cy="2570554"/>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1" name="Google Shape;851;p6"/>
          <p:cNvSpPr txBox="1"/>
          <p:nvPr>
            <p:ph idx="2" type="body"/>
          </p:nvPr>
        </p:nvSpPr>
        <p:spPr>
          <a:xfrm>
            <a:off x="788223" y="390128"/>
            <a:ext cx="603104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IE">
                <a:solidFill>
                  <a:schemeClr val="lt1"/>
                </a:solidFill>
              </a:rPr>
              <a:t>Generellt sett kommer målen för modulen att uppnås genom att fokusera på följande </a:t>
            </a:r>
            <a:endParaRPr/>
          </a:p>
          <a:p>
            <a:pPr indent="0" lvl="0" marL="0" rtl="0" algn="l">
              <a:lnSpc>
                <a:spcPct val="90000"/>
              </a:lnSpc>
              <a:spcBef>
                <a:spcPts val="0"/>
              </a:spcBef>
              <a:spcAft>
                <a:spcPts val="0"/>
              </a:spcAft>
              <a:buClr>
                <a:schemeClr val="lt1"/>
              </a:buClr>
              <a:buSzPts val="3600"/>
              <a:buNone/>
            </a:pPr>
            <a:r>
              <a:rPr b="1" lang="en-IE">
                <a:solidFill>
                  <a:srgbClr val="E8A116"/>
                </a:solidFill>
              </a:rPr>
              <a:t>5 nyckelområde</a:t>
            </a:r>
            <a:r>
              <a:rPr lang="en-IE">
                <a:solidFill>
                  <a:schemeClr val="lt1"/>
                </a:solidFill>
              </a:rPr>
              <a:t>: </a:t>
            </a:r>
            <a:endParaRPr/>
          </a:p>
        </p:txBody>
      </p:sp>
      <p:grpSp>
        <p:nvGrpSpPr>
          <p:cNvPr id="852" name="Google Shape;852;p6"/>
          <p:cNvGrpSpPr/>
          <p:nvPr/>
        </p:nvGrpSpPr>
        <p:grpSpPr>
          <a:xfrm>
            <a:off x="10008525" y="1928269"/>
            <a:ext cx="1226899" cy="1225696"/>
            <a:chOff x="10376768" y="2334933"/>
            <a:chExt cx="920484" cy="919581"/>
          </a:xfrm>
        </p:grpSpPr>
        <p:sp>
          <p:nvSpPr>
            <p:cNvPr id="853" name="Google Shape;853;p6"/>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4" name="Google Shape;854;p6"/>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55" name="Google Shape;855;p6"/>
            <p:cNvGrpSpPr/>
            <p:nvPr/>
          </p:nvGrpSpPr>
          <p:grpSpPr>
            <a:xfrm>
              <a:off x="10376768" y="2334933"/>
              <a:ext cx="920484" cy="919581"/>
              <a:chOff x="10376768" y="2334933"/>
              <a:chExt cx="920484" cy="919581"/>
            </a:xfrm>
          </p:grpSpPr>
          <p:sp>
            <p:nvSpPr>
              <p:cNvPr id="856" name="Google Shape;856;p6"/>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7" name="Google Shape;857;p6"/>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858" name="Google Shape;858;p6"/>
          <p:cNvCxnSpPr/>
          <p:nvPr/>
        </p:nvCxnSpPr>
        <p:spPr>
          <a:xfrm flipH="1">
            <a:off x="0" y="2541117"/>
            <a:ext cx="10008525" cy="1"/>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47"/>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0" name="Google Shape;1630;p47"/>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	</a:t>
            </a:r>
            <a:endParaRPr/>
          </a:p>
          <a:p>
            <a:pPr indent="-1255712" lvl="0" marL="1255712" rtl="0" algn="l">
              <a:lnSpc>
                <a:spcPct val="90000"/>
              </a:lnSpc>
              <a:spcBef>
                <a:spcPts val="1000"/>
              </a:spcBef>
              <a:spcAft>
                <a:spcPts val="0"/>
              </a:spcAft>
              <a:buClr>
                <a:srgbClr val="424242"/>
              </a:buClr>
              <a:buSzPts val="1800"/>
              <a:buNone/>
            </a:pPr>
            <a:r>
              <a:rPr b="1" lang="en-IE" sz="1800"/>
              <a:t>Webbsidor</a:t>
            </a:r>
            <a:r>
              <a:rPr lang="en-IE" sz="1800"/>
              <a:t>:</a:t>
            </a:r>
            <a:r>
              <a:rPr lang="en-IE" sz="1800"/>
              <a:t>Training Toolkit -  Training Delivery - Effective Communication Skills </a:t>
            </a:r>
            <a:r>
              <a:rPr lang="en-IE" sz="1800" u="sng">
                <a:solidFill>
                  <a:schemeClr val="accent3"/>
                </a:solidFill>
                <a:hlinkClick r:id="rId3">
                  <a:extLst>
                    <a:ext uri="{A12FA001-AC4F-418D-AE19-62706E023703}">
                      <ahyp:hlinkClr val="tx"/>
                    </a:ext>
                  </a:extLst>
                </a:hlinkClick>
              </a:rPr>
              <a:t>https://www.go2itech.org/HTML/TT06/toolkit/delivery/com_skills.html</a:t>
            </a:r>
            <a:endParaRPr sz="1800"/>
          </a:p>
          <a:p>
            <a:pPr indent="-1255712" lvl="0" marL="1255712" rtl="0" algn="l">
              <a:spcBef>
                <a:spcPts val="1000"/>
              </a:spcBef>
              <a:spcAft>
                <a:spcPts val="0"/>
              </a:spcAft>
              <a:buClr>
                <a:srgbClr val="424242"/>
              </a:buClr>
              <a:buSzPts val="1800"/>
              <a:buFont typeface="Arial"/>
              <a:buNone/>
            </a:pPr>
            <a:r>
              <a:rPr lang="en-IE" sz="1800"/>
              <a:t>	Effective Communication for Displaced Persons </a:t>
            </a:r>
            <a:r>
              <a:rPr lang="en-IE" sz="1800" u="sng">
                <a:solidFill>
                  <a:schemeClr val="accent3"/>
                </a:solidFill>
                <a:hlinkClick r:id="rId4">
                  <a:extLst>
                    <a:ext uri="{A12FA001-AC4F-418D-AE19-62706E023703}">
                      <ahyp:hlinkClr val="tx"/>
                    </a:ext>
                  </a:extLst>
                </a:hlinkClick>
              </a:rPr>
              <a:t>https://www.physio-pedia.com/Effective_Communication_for_Displaced_Persons</a:t>
            </a:r>
            <a:r>
              <a:rPr lang="en-IE" sz="1800"/>
              <a:t> </a:t>
            </a:r>
            <a:endParaRPr/>
          </a:p>
          <a:p>
            <a:pPr indent="-1255712" lvl="0" marL="1255712" rtl="0" algn="l">
              <a:spcBef>
                <a:spcPts val="1000"/>
              </a:spcBef>
              <a:spcAft>
                <a:spcPts val="0"/>
              </a:spcAft>
              <a:buClr>
                <a:srgbClr val="424242"/>
              </a:buClr>
              <a:buSzPts val="1800"/>
              <a:buFont typeface="Arial"/>
              <a:buNone/>
            </a:pPr>
            <a:r>
              <a:t/>
            </a:r>
            <a:endParaRPr sz="1800"/>
          </a:p>
          <a:p>
            <a:pPr indent="-1255712" lvl="0" marL="1255712" rtl="0" algn="l">
              <a:spcBef>
                <a:spcPts val="1000"/>
              </a:spcBef>
              <a:spcAft>
                <a:spcPts val="0"/>
              </a:spcAft>
              <a:buClr>
                <a:srgbClr val="424242"/>
              </a:buClr>
              <a:buSzPts val="1800"/>
              <a:buNone/>
            </a:pPr>
            <a:r>
              <a:rPr b="1" lang="en-IE" sz="1800"/>
              <a:t>YouTube</a:t>
            </a:r>
            <a:r>
              <a:rPr lang="en-IE" sz="1800"/>
              <a:t>: 	How miscommunication happens and how to avoid it </a:t>
            </a:r>
            <a:r>
              <a:rPr lang="en-IE" sz="1800" u="sng">
                <a:solidFill>
                  <a:schemeClr val="accent3"/>
                </a:solidFill>
                <a:hlinkClick r:id="rId5">
                  <a:extLst>
                    <a:ext uri="{A12FA001-AC4F-418D-AE19-62706E023703}">
                      <ahyp:hlinkClr val="tx"/>
                    </a:ext>
                  </a:extLst>
                </a:hlinkClick>
              </a:rPr>
              <a:t>https://www.youtube.com/watch?v=gCfzeONu3Mo</a:t>
            </a:r>
            <a:endParaRPr sz="1800"/>
          </a:p>
          <a:p>
            <a:pPr indent="-1255712" lvl="0" marL="1255712" rtl="0" algn="l">
              <a:spcBef>
                <a:spcPts val="1000"/>
              </a:spcBef>
              <a:spcAft>
                <a:spcPts val="0"/>
              </a:spcAft>
              <a:buClr>
                <a:srgbClr val="000000"/>
              </a:buClr>
              <a:buSzPts val="1800"/>
              <a:buFont typeface="Arial"/>
              <a:buNone/>
            </a:pPr>
            <a:r>
              <a:rPr lang="en-IE" sz="1800">
                <a:solidFill>
                  <a:srgbClr val="000000"/>
                </a:solidFill>
              </a:rPr>
              <a:t>	The Art of Effective Communication </a:t>
            </a:r>
            <a:r>
              <a:rPr lang="en-IE" sz="1800" u="sng">
                <a:solidFill>
                  <a:srgbClr val="87AF3F"/>
                </a:solidFill>
                <a:hlinkClick r:id="rId6">
                  <a:extLst>
                    <a:ext uri="{A12FA001-AC4F-418D-AE19-62706E023703}">
                      <ahyp:hlinkClr val="tx"/>
                    </a:ext>
                  </a:extLst>
                </a:hlinkClick>
              </a:rPr>
              <a:t>https://www.youtube.com/watch?v=2Yw6dFQBklA</a:t>
            </a:r>
            <a:endParaRPr sz="1800">
              <a:solidFill>
                <a:srgbClr val="87AF3F"/>
              </a:solidFill>
            </a:endParaRPr>
          </a:p>
          <a:p>
            <a:pPr indent="-1255712" lvl="0" marL="1255712" rtl="0" algn="l">
              <a:spcBef>
                <a:spcPts val="1000"/>
              </a:spcBef>
              <a:spcAft>
                <a:spcPts val="0"/>
              </a:spcAft>
              <a:buClr>
                <a:srgbClr val="87AF3F"/>
              </a:buClr>
              <a:buSzPts val="1800"/>
              <a:buFont typeface="Arial"/>
              <a:buNone/>
            </a:pPr>
            <a:r>
              <a:rPr lang="en-IE" sz="1800">
                <a:solidFill>
                  <a:srgbClr val="87AF3F"/>
                </a:solidFill>
              </a:rPr>
              <a:t>	</a:t>
            </a:r>
            <a:r>
              <a:rPr lang="en-IE" sz="1800">
                <a:solidFill>
                  <a:srgbClr val="000000"/>
                </a:solidFill>
              </a:rPr>
              <a:t>Active Listening </a:t>
            </a:r>
            <a:r>
              <a:rPr lang="en-IE" sz="1800" u="sng">
                <a:solidFill>
                  <a:srgbClr val="87AF3F"/>
                </a:solidFill>
                <a:hlinkClick r:id="rId7">
                  <a:extLst>
                    <a:ext uri="{A12FA001-AC4F-418D-AE19-62706E023703}">
                      <ahyp:hlinkClr val="tx"/>
                    </a:ext>
                  </a:extLst>
                </a:hlinkClick>
              </a:rPr>
              <a:t>https://www.youtube.com/watch?v=rzsVh8YwZEQ</a:t>
            </a:r>
            <a:r>
              <a:rPr lang="en-IE" sz="1800">
                <a:solidFill>
                  <a:srgbClr val="87AF3F"/>
                </a:solidFill>
              </a:rPr>
              <a:t> </a:t>
            </a:r>
            <a:endParaRPr/>
          </a:p>
          <a:p>
            <a:pPr indent="-1255712" lvl="0" marL="1255712" rtl="0" algn="l">
              <a:spcBef>
                <a:spcPts val="1000"/>
              </a:spcBef>
              <a:spcAft>
                <a:spcPts val="0"/>
              </a:spcAft>
              <a:buClr>
                <a:srgbClr val="424242"/>
              </a:buClr>
              <a:buSzPts val="1800"/>
              <a:buFont typeface="Arial"/>
              <a:buNone/>
            </a:pPr>
            <a:r>
              <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Publikation</a:t>
            </a:r>
            <a:r>
              <a:rPr lang="en-IE" sz="1800"/>
              <a:t>:  UNHCR. Effective and respectful communication in forced displacement	https://www.refworld.org/pdfid/573d5cef4.pdf</a:t>
            </a:r>
            <a:r>
              <a:rPr b="1" lang="en-IE" sz="1800"/>
              <a:t>	</a:t>
            </a:r>
            <a:r>
              <a:rPr lang="en-IE" sz="1800"/>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631" name="Google Shape;1631;p47"/>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632" name="Google Shape;1632;p47"/>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6" name="Shape 1636"/>
        <p:cNvGrpSpPr/>
        <p:nvPr/>
      </p:nvGrpSpPr>
      <p:grpSpPr>
        <a:xfrm>
          <a:off x="0" y="0"/>
          <a:ext cx="0" cy="0"/>
          <a:chOff x="0" y="0"/>
          <a:chExt cx="0" cy="0"/>
        </a:xfrm>
      </p:grpSpPr>
      <p:sp>
        <p:nvSpPr>
          <p:cNvPr id="1637" name="Google Shape;1637;p48"/>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638" name="Google Shape;1638;p48"/>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39" name="Google Shape;1639;p48"/>
          <p:cNvSpPr txBox="1"/>
          <p:nvPr/>
        </p:nvSpPr>
        <p:spPr>
          <a:xfrm>
            <a:off x="384132" y="310826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Vilken information behöver du för att förbereda din utbildning?</a:t>
            </a:r>
            <a:endParaRPr b="0" i="0" sz="2400" u="none" cap="none" strike="noStrike">
              <a:solidFill>
                <a:schemeClr val="lt1"/>
              </a:solidFill>
              <a:latin typeface="Calibri"/>
              <a:ea typeface="Calibri"/>
              <a:cs typeface="Calibri"/>
              <a:sym typeface="Calibri"/>
            </a:endParaRPr>
          </a:p>
        </p:txBody>
      </p:sp>
      <p:sp>
        <p:nvSpPr>
          <p:cNvPr id="1640" name="Google Shape;1640;p48"/>
          <p:cNvSpPr txBox="1"/>
          <p:nvPr>
            <p:ph idx="2" type="body"/>
          </p:nvPr>
        </p:nvSpPr>
        <p:spPr>
          <a:xfrm>
            <a:off x="246287" y="168113"/>
            <a:ext cx="3160926" cy="2295686"/>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3200">
                <a:solidFill>
                  <a:schemeClr val="lt1"/>
                </a:solidFill>
              </a:rPr>
              <a:t>4.4 </a:t>
            </a:r>
            <a:r>
              <a:rPr lang="en-IE" sz="3200">
                <a:solidFill>
                  <a:schemeClr val="lt1"/>
                </a:solidFill>
              </a:rPr>
              <a:t>Utforma din utbildningskurs – Planera, Genomför, Utvärdera</a:t>
            </a:r>
            <a:endParaRPr sz="3200"/>
          </a:p>
        </p:txBody>
      </p:sp>
      <p:grpSp>
        <p:nvGrpSpPr>
          <p:cNvPr id="1641" name="Google Shape;1641;p48"/>
          <p:cNvGrpSpPr/>
          <p:nvPr/>
        </p:nvGrpSpPr>
        <p:grpSpPr>
          <a:xfrm>
            <a:off x="5977464" y="818627"/>
            <a:ext cx="4380740" cy="5220745"/>
            <a:chOff x="0" y="0"/>
            <a:chExt cx="4380740" cy="5220745"/>
          </a:xfrm>
        </p:grpSpPr>
        <p:sp>
          <p:nvSpPr>
            <p:cNvPr id="1642" name="Google Shape;1642;p48"/>
            <p:cNvSpPr/>
            <p:nvPr/>
          </p:nvSpPr>
          <p:spPr>
            <a:xfrm>
              <a:off x="1642777" y="0"/>
              <a:ext cx="1095185" cy="1305186"/>
            </a:xfrm>
            <a:prstGeom prst="trapezoid">
              <a:avLst>
                <a:gd fmla="val 50000" name="adj"/>
              </a:avLst>
            </a:prstGeom>
            <a:solidFill>
              <a:srgbClr val="E8A1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48"/>
            <p:cNvSpPr txBox="1"/>
            <p:nvPr/>
          </p:nvSpPr>
          <p:spPr>
            <a:xfrm>
              <a:off x="1642777" y="0"/>
              <a:ext cx="1095185" cy="1305186"/>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chemeClr val="dk1"/>
                </a:buClr>
                <a:buSzPts val="2700"/>
                <a:buFont typeface="Calibri"/>
                <a:buNone/>
              </a:pPr>
              <a:r>
                <a:t/>
              </a:r>
              <a:endParaRPr b="0" i="0" sz="2700" u="none" cap="none" strike="noStrike">
                <a:solidFill>
                  <a:schemeClr val="lt1"/>
                </a:solidFill>
                <a:latin typeface="Calibri"/>
                <a:ea typeface="Calibri"/>
                <a:cs typeface="Calibri"/>
                <a:sym typeface="Calibri"/>
              </a:endParaRPr>
            </a:p>
            <a:p>
              <a:pPr indent="0" lvl="0" marL="0" marR="0" rtl="0" algn="ctr">
                <a:lnSpc>
                  <a:spcPct val="90000"/>
                </a:lnSpc>
                <a:spcBef>
                  <a:spcPts val="945"/>
                </a:spcBef>
                <a:spcAft>
                  <a:spcPts val="0"/>
                </a:spcAft>
                <a:buClr>
                  <a:schemeClr val="lt1"/>
                </a:buClr>
                <a:buSzPts val="2700"/>
                <a:buFont typeface="Calibri"/>
                <a:buNone/>
              </a:pPr>
              <a:r>
                <a:rPr b="0" i="0" lang="en-IE" sz="2700" u="none" cap="none" strike="noStrike">
                  <a:solidFill>
                    <a:schemeClr val="lt1"/>
                  </a:solidFill>
                  <a:latin typeface="Calibri"/>
                  <a:ea typeface="Calibri"/>
                  <a:cs typeface="Calibri"/>
                  <a:sym typeface="Calibri"/>
                </a:rPr>
                <a:t>Mål</a:t>
              </a:r>
              <a:endParaRPr b="0" i="0" sz="1400" u="none" cap="none" strike="noStrike">
                <a:solidFill>
                  <a:srgbClr val="000000"/>
                </a:solidFill>
                <a:latin typeface="Arial"/>
                <a:ea typeface="Arial"/>
                <a:cs typeface="Arial"/>
                <a:sym typeface="Arial"/>
              </a:endParaRPr>
            </a:p>
          </p:txBody>
        </p:sp>
        <p:sp>
          <p:nvSpPr>
            <p:cNvPr id="1644" name="Google Shape;1644;p48"/>
            <p:cNvSpPr/>
            <p:nvPr/>
          </p:nvSpPr>
          <p:spPr>
            <a:xfrm>
              <a:off x="1095185" y="1305186"/>
              <a:ext cx="2190370" cy="1305186"/>
            </a:xfrm>
            <a:prstGeom prst="trapezoid">
              <a:avLst>
                <a:gd fmla="val 41955" name="adj"/>
              </a:avLst>
            </a:prstGeom>
            <a:solidFill>
              <a:srgbClr val="296B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48"/>
            <p:cNvSpPr txBox="1"/>
            <p:nvPr/>
          </p:nvSpPr>
          <p:spPr>
            <a:xfrm>
              <a:off x="1318267" y="1450206"/>
              <a:ext cx="1728746" cy="1305186"/>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lt1"/>
                </a:buClr>
                <a:buSzPts val="3800"/>
                <a:buFont typeface="Calibri"/>
                <a:buNone/>
              </a:pPr>
              <a:r>
                <a:rPr b="0" i="0" lang="en-IE" sz="3600" u="none" cap="none" strike="noStrike">
                  <a:solidFill>
                    <a:schemeClr val="lt1"/>
                  </a:solidFill>
                  <a:latin typeface="Calibri"/>
                  <a:ea typeface="Calibri"/>
                  <a:cs typeface="Calibri"/>
                  <a:sym typeface="Calibri"/>
                </a:rPr>
                <a:t>Objektiv</a:t>
              </a:r>
              <a:endParaRPr b="0" i="0" sz="3200" u="none" cap="none" strike="noStrike">
                <a:solidFill>
                  <a:srgbClr val="000000"/>
                </a:solidFill>
                <a:latin typeface="Arial"/>
                <a:ea typeface="Arial"/>
                <a:cs typeface="Arial"/>
                <a:sym typeface="Arial"/>
              </a:endParaRPr>
            </a:p>
          </p:txBody>
        </p:sp>
        <p:sp>
          <p:nvSpPr>
            <p:cNvPr id="1646" name="Google Shape;1646;p48"/>
            <p:cNvSpPr/>
            <p:nvPr/>
          </p:nvSpPr>
          <p:spPr>
            <a:xfrm>
              <a:off x="547592" y="2610373"/>
              <a:ext cx="3285555" cy="1305186"/>
            </a:xfrm>
            <a:prstGeom prst="trapezoid">
              <a:avLst>
                <a:gd fmla="val 41955" name="adj"/>
              </a:avLst>
            </a:prstGeom>
            <a:solidFill>
              <a:srgbClr val="E8A11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48"/>
            <p:cNvSpPr txBox="1"/>
            <p:nvPr/>
          </p:nvSpPr>
          <p:spPr>
            <a:xfrm>
              <a:off x="835077" y="2896505"/>
              <a:ext cx="2710582" cy="1305186"/>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lt1"/>
                </a:buClr>
                <a:buSzPts val="3800"/>
                <a:buFont typeface="Calibri"/>
                <a:buNone/>
              </a:pPr>
              <a:r>
                <a:rPr b="0" i="0" lang="en-IE" sz="3600" u="none" cap="none" strike="noStrike">
                  <a:solidFill>
                    <a:schemeClr val="lt1"/>
                  </a:solidFill>
                  <a:latin typeface="Calibri"/>
                  <a:ea typeface="Calibri"/>
                  <a:cs typeface="Calibri"/>
                  <a:sym typeface="Calibri"/>
                </a:rPr>
                <a:t>Målsättningar</a:t>
              </a:r>
              <a:endParaRPr b="0" i="0" sz="3200" u="none" cap="none" strike="noStrike">
                <a:solidFill>
                  <a:srgbClr val="000000"/>
                </a:solidFill>
                <a:latin typeface="Arial"/>
                <a:ea typeface="Arial"/>
                <a:cs typeface="Arial"/>
                <a:sym typeface="Arial"/>
              </a:endParaRPr>
            </a:p>
          </p:txBody>
        </p:sp>
        <p:sp>
          <p:nvSpPr>
            <p:cNvPr id="1648" name="Google Shape;1648;p48"/>
            <p:cNvSpPr/>
            <p:nvPr/>
          </p:nvSpPr>
          <p:spPr>
            <a:xfrm>
              <a:off x="0" y="3915559"/>
              <a:ext cx="4380740" cy="1305186"/>
            </a:xfrm>
            <a:prstGeom prst="trapezoid">
              <a:avLst>
                <a:gd fmla="val 41955" name="adj"/>
              </a:avLst>
            </a:prstGeom>
            <a:solidFill>
              <a:srgbClr val="296B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48"/>
            <p:cNvSpPr txBox="1"/>
            <p:nvPr/>
          </p:nvSpPr>
          <p:spPr>
            <a:xfrm>
              <a:off x="766629" y="3915559"/>
              <a:ext cx="2847480" cy="1305186"/>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chemeClr val="lt1"/>
                </a:buClr>
                <a:buSzPts val="3800"/>
                <a:buFont typeface="Calibri"/>
                <a:buNone/>
              </a:pPr>
              <a:r>
                <a:rPr b="0" i="0" lang="en-IE" sz="3800" u="none" cap="none" strike="noStrike">
                  <a:solidFill>
                    <a:schemeClr val="lt1"/>
                  </a:solidFill>
                  <a:latin typeface="Calibri"/>
                  <a:ea typeface="Calibri"/>
                  <a:cs typeface="Calibri"/>
                  <a:sym typeface="Calibri"/>
                </a:rPr>
                <a:t>Kursplan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49"/>
          <p:cNvSpPr txBox="1"/>
          <p:nvPr>
            <p:ph idx="1" type="body"/>
          </p:nvPr>
        </p:nvSpPr>
        <p:spPr>
          <a:xfrm>
            <a:off x="3862552" y="487477"/>
            <a:ext cx="8004769" cy="723568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Titel</a:t>
            </a:r>
            <a:r>
              <a:rPr lang="en-IE" sz="2000">
                <a:solidFill>
                  <a:srgbClr val="454545"/>
                </a:solidFill>
              </a:rPr>
              <a:t>: Ge din utbildning ett namn eller en rubrik som sammanfattar vad din kurs handlar om</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Varaktighet</a:t>
            </a:r>
            <a:r>
              <a:rPr lang="en-IE" sz="2000">
                <a:solidFill>
                  <a:srgbClr val="454545"/>
                </a:solidFill>
              </a:rPr>
              <a:t>: Hur många timmar/dagar/veckor kommer det att ta att genomföra denna kurs?</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Bedömning</a:t>
            </a:r>
            <a:r>
              <a:rPr lang="en-IE" sz="2000">
                <a:solidFill>
                  <a:srgbClr val="454545"/>
                </a:solidFill>
              </a:rPr>
              <a:t>: Hur kommer kursen att bedömas? Formellt (t.ex. tentor) eller informellt (t.ex. genom att observera kompetenser, självkontroller, övningar och aktiviteter).</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Betygsättning</a:t>
            </a:r>
            <a:r>
              <a:rPr lang="en-IE" sz="2000">
                <a:solidFill>
                  <a:srgbClr val="454545"/>
                </a:solidFill>
              </a:rPr>
              <a:t>: Hur kommer bedömningarna att betygsättas? Vilket betyg krävs för att klara en tenta? (t.ex. 50%)</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Målgrupp</a:t>
            </a:r>
            <a:r>
              <a:rPr lang="en-IE" sz="2000">
                <a:solidFill>
                  <a:srgbClr val="454545"/>
                </a:solidFill>
              </a:rPr>
              <a:t>: Vilka undervisar du? Vad är deras utbildningsbakgrund och livserfarenhet? Vad vet de redan?</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Syfte</a:t>
            </a:r>
            <a:r>
              <a:rPr lang="en-IE" sz="2000">
                <a:solidFill>
                  <a:srgbClr val="454545"/>
                </a:solidFill>
              </a:rPr>
              <a:t>: I en mening, beskriv det övergripande syftet eller avsikten med utbildningshändelsen. Vad hoppas åstadkomma med utbildningen? Vilka är utbildningsbehoven? Vad hoppas du att dina deltagare kommer att kunna göra efter denna utbildning?</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Mål</a:t>
            </a:r>
            <a:r>
              <a:rPr lang="en-IE" sz="2000">
                <a:solidFill>
                  <a:srgbClr val="454545"/>
                </a:solidFill>
              </a:rPr>
              <a:t>: Specificera några breda områden av kursinnehållet som krävs för att uppnå ditt mål.</a:t>
            </a:r>
            <a:endParaRPr sz="2000"/>
          </a:p>
        </p:txBody>
      </p:sp>
      <p:sp>
        <p:nvSpPr>
          <p:cNvPr id="1655" name="Google Shape;1655;p49"/>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656" name="Google Shape;1656;p49"/>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57" name="Google Shape;1657;p49"/>
          <p:cNvSpPr txBox="1"/>
          <p:nvPr/>
        </p:nvSpPr>
        <p:spPr>
          <a:xfrm>
            <a:off x="130817" y="2897245"/>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Vilken information behöver du för att förbereda din utbildning?</a:t>
            </a:r>
            <a:endParaRPr/>
          </a:p>
        </p:txBody>
      </p:sp>
      <p:sp>
        <p:nvSpPr>
          <p:cNvPr id="1658" name="Google Shape;1658;p49"/>
          <p:cNvSpPr txBox="1"/>
          <p:nvPr>
            <p:ph idx="2" type="body"/>
          </p:nvPr>
        </p:nvSpPr>
        <p:spPr>
          <a:xfrm>
            <a:off x="130817" y="157588"/>
            <a:ext cx="3132791"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3200">
                <a:solidFill>
                  <a:schemeClr val="lt1"/>
                </a:solidFill>
              </a:rPr>
              <a:t>4.4 </a:t>
            </a:r>
            <a:r>
              <a:rPr lang="en-IE" sz="3200">
                <a:solidFill>
                  <a:schemeClr val="lt1"/>
                </a:solidFill>
              </a:rPr>
              <a:t>Utforma din utbildningskurs – Planera, Genomför, Utvärdera</a:t>
            </a:r>
            <a:endParaRPr sz="32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50"/>
          <p:cNvSpPr txBox="1"/>
          <p:nvPr>
            <p:ph idx="1" type="body"/>
          </p:nvPr>
        </p:nvSpPr>
        <p:spPr>
          <a:xfrm>
            <a:off x="3835356" y="342214"/>
            <a:ext cx="8031966" cy="6370523"/>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Objektiv</a:t>
            </a:r>
            <a:r>
              <a:rPr lang="en-IE" sz="2200">
                <a:solidFill>
                  <a:srgbClr val="454545"/>
                </a:solidFill>
              </a:rPr>
              <a:t>: Lista de inlärningsresultat som indikerar önskat färdighet som deltagarna bör uppvisa när dessa mål har uppnåtts.</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Läroplan</a:t>
            </a:r>
            <a:r>
              <a:rPr lang="en-IE" sz="2200">
                <a:solidFill>
                  <a:srgbClr val="454545"/>
                </a:solidFill>
              </a:rPr>
              <a:t>: Förbered en sammanfattning av de specifika ämnen eller ämnesområdde som du vill undervisa för att uppnå dina mål. Den bör inkludera mer detaljer och fokusera på vad utbildaren kommer att undervisa deltagarna om ett visst ämne.</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Skriv</a:t>
            </a:r>
            <a:r>
              <a:rPr lang="en-IE" sz="2200">
                <a:solidFill>
                  <a:srgbClr val="454545"/>
                </a:solidFill>
              </a:rPr>
              <a:t> </a:t>
            </a:r>
            <a:r>
              <a:rPr b="1" lang="en-IE" sz="2200">
                <a:solidFill>
                  <a:srgbClr val="454545"/>
                </a:solidFill>
              </a:rPr>
              <a:t>kursinnehållet</a:t>
            </a:r>
            <a:r>
              <a:rPr lang="en-IE" sz="2200">
                <a:solidFill>
                  <a:srgbClr val="454545"/>
                </a:solidFill>
              </a:rPr>
              <a:t>: Se till att kursinnehållet är relevant och lämpligt för deltagarna. Det måste levereras på en nivå som är lämplig för kursen. Inkludera storytelling och livserfarenheter.</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Presentationsmetod</a:t>
            </a:r>
            <a:r>
              <a:rPr lang="en-IE" sz="2200">
                <a:solidFill>
                  <a:srgbClr val="454545"/>
                </a:solidFill>
              </a:rPr>
              <a:t>: Presentera begrepp och innehåll på ett lättillgängligt sätt för deltagarna. Engagera alla sinnen om möjligt (inkludera de fyra VARK och Honey &amp; Mumford inlärningsstilarna - t.ex. använda audiovisuella metoder, PowerPoint, handouts, bilder, text, serier, video, praktik och teori etc). Använd diskussionsgrupper och övningar som bygger på deltagarnas erfarenheter.</a:t>
            </a:r>
            <a:endParaRPr sz="2200">
              <a:solidFill>
                <a:srgbClr val="454545"/>
              </a:solidFill>
            </a:endParaRPr>
          </a:p>
        </p:txBody>
      </p:sp>
      <p:sp>
        <p:nvSpPr>
          <p:cNvPr id="1664" name="Google Shape;1664;p50"/>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665" name="Google Shape;1665;p50"/>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66" name="Google Shape;1666;p50"/>
          <p:cNvSpPr txBox="1"/>
          <p:nvPr/>
        </p:nvSpPr>
        <p:spPr>
          <a:xfrm>
            <a:off x="192066" y="2925380"/>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Vilken information behöver du för att förbereda din utbildning?</a:t>
            </a:r>
            <a:endParaRPr/>
          </a:p>
        </p:txBody>
      </p:sp>
      <p:sp>
        <p:nvSpPr>
          <p:cNvPr id="1667" name="Google Shape;1667;p50"/>
          <p:cNvSpPr txBox="1"/>
          <p:nvPr>
            <p:ph idx="2" type="body"/>
          </p:nvPr>
        </p:nvSpPr>
        <p:spPr>
          <a:xfrm>
            <a:off x="192066" y="177988"/>
            <a:ext cx="3287295"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3200">
                <a:solidFill>
                  <a:schemeClr val="lt1"/>
                </a:solidFill>
              </a:rPr>
              <a:t>4.4 </a:t>
            </a:r>
            <a:r>
              <a:rPr lang="en-IE" sz="3200">
                <a:solidFill>
                  <a:schemeClr val="lt1"/>
                </a:solidFill>
              </a:rPr>
              <a:t>Utforma din utbildningskurs – Planera, Genomför, Utvärdera</a:t>
            </a:r>
            <a:endParaRPr sz="32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sp>
        <p:nvSpPr>
          <p:cNvPr id="1672" name="Google Shape;1672;p51"/>
          <p:cNvSpPr txBox="1"/>
          <p:nvPr>
            <p:ph idx="1" type="body"/>
          </p:nvPr>
        </p:nvSpPr>
        <p:spPr>
          <a:xfrm>
            <a:off x="3862553" y="487476"/>
            <a:ext cx="7724844" cy="5519429"/>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Bedömning</a:t>
            </a:r>
            <a:r>
              <a:rPr lang="en-IE" sz="2200">
                <a:solidFill>
                  <a:srgbClr val="454545"/>
                </a:solidFill>
              </a:rPr>
              <a:t>: hur ser du till att deltagaren har lärt sig? Hur bedömer du deltagarens prestation? Formella prov (praktisk bedömning, flervalsfrågor, essäer, projekt etc.), informell bedömning (t.ex. självbedömningsfrågor, självkontroller, övningar och aktiviteter)</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Utvärdering</a:t>
            </a:r>
            <a:r>
              <a:rPr lang="en-IE" sz="2200">
                <a:solidFill>
                  <a:srgbClr val="454545"/>
                </a:solidFill>
              </a:rPr>
              <a:t>: genomför en undersökning med deltagarna för att bättre förstå eller mäta kursens effektivitet? Uppfyllde kursen deras behov? Om inte, varför inte? Att utvärdera din kurs och be om feedback hjälper till att förklara kursens effektivitet och hjälper till att kontinuerligt förbättra</a:t>
            </a:r>
            <a:endParaRPr/>
          </a:p>
          <a:p>
            <a:pPr indent="0" lvl="0" marL="0" rtl="0" algn="l">
              <a:lnSpc>
                <a:spcPct val="110909"/>
              </a:lnSpc>
              <a:spcBef>
                <a:spcPts val="0"/>
              </a:spcBef>
              <a:spcAft>
                <a:spcPts val="0"/>
              </a:spcAft>
              <a:buClr>
                <a:srgbClr val="E8A116"/>
              </a:buClr>
              <a:buSzPts val="2200"/>
              <a:buNone/>
            </a:pPr>
            <a:r>
              <a:t/>
            </a:r>
            <a:endParaRPr sz="2200">
              <a:solidFill>
                <a:srgbClr val="FF0000"/>
              </a:solidFill>
            </a:endParaRPr>
          </a:p>
        </p:txBody>
      </p:sp>
      <p:sp>
        <p:nvSpPr>
          <p:cNvPr id="1673" name="Google Shape;1673;p5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674" name="Google Shape;1674;p51"/>
          <p:cNvCxnSpPr/>
          <p:nvPr/>
        </p:nvCxnSpPr>
        <p:spPr>
          <a:xfrm flipH="1">
            <a:off x="-12787" y="2787356"/>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675" name="Google Shape;1675;p51"/>
          <p:cNvSpPr txBox="1"/>
          <p:nvPr/>
        </p:nvSpPr>
        <p:spPr>
          <a:xfrm>
            <a:off x="107130" y="2939447"/>
            <a:ext cx="2938047" cy="3428836"/>
          </a:xfrm>
          <a:prstGeom prst="rect">
            <a:avLst/>
          </a:prstGeom>
          <a:noFill/>
          <a:ln>
            <a:noFill/>
          </a:ln>
        </p:spPr>
        <p:txBody>
          <a:bodyPr anchorCtr="0" anchor="t" bIns="45700" lIns="91425" spcFirstLastPara="1" rIns="91425" wrap="square" tIns="45700">
            <a:noAutofit/>
          </a:bodyPr>
          <a:lstStyle/>
          <a:p>
            <a:pPr indent="-14288" lvl="0" marL="14288"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Vilken information behöver du för att förbereda din utbildning?</a:t>
            </a:r>
            <a:endParaRPr/>
          </a:p>
        </p:txBody>
      </p:sp>
      <p:sp>
        <p:nvSpPr>
          <p:cNvPr id="1676" name="Google Shape;1676;p51"/>
          <p:cNvSpPr txBox="1"/>
          <p:nvPr>
            <p:ph idx="2" type="body"/>
          </p:nvPr>
        </p:nvSpPr>
        <p:spPr>
          <a:xfrm>
            <a:off x="107130" y="126609"/>
            <a:ext cx="3300083"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sz="3200">
                <a:solidFill>
                  <a:schemeClr val="lt1"/>
                </a:solidFill>
              </a:rPr>
              <a:t>4.4 </a:t>
            </a:r>
            <a:r>
              <a:rPr lang="en-IE" sz="3200">
                <a:solidFill>
                  <a:schemeClr val="lt1"/>
                </a:solidFill>
              </a:rPr>
              <a:t>Utforma din utbildningskurs – Planera, Genomför, Utvärdera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83"/>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2" name="Google Shape;1682;p83"/>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24242"/>
              </a:buClr>
              <a:buSzPts val="1800"/>
              <a:buNone/>
            </a:pPr>
            <a:r>
              <a:rPr b="1" lang="en-IE" sz="1800"/>
              <a:t>Webbsidor</a:t>
            </a:r>
            <a:r>
              <a:rPr lang="en-IE" sz="1800"/>
              <a:t>: 	How to design training </a:t>
            </a:r>
            <a:r>
              <a:rPr lang="en-IE" sz="1800" u="sng">
                <a:solidFill>
                  <a:schemeClr val="accent3"/>
                </a:solidFill>
                <a:hlinkClick r:id="rId3">
                  <a:extLst>
                    <a:ext uri="{A12FA001-AC4F-418D-AE19-62706E023703}">
                      <ahyp:hlinkClr val="tx"/>
                    </a:ext>
                  </a:extLst>
                </a:hlinkClick>
              </a:rPr>
              <a:t>https://blink.ucsd.edu/HR/training/instructor/tools/training.html</a:t>
            </a:r>
            <a:r>
              <a:rPr lang="en-IE" sz="1800"/>
              <a:t> </a:t>
            </a:r>
            <a:endParaRPr sz="1800"/>
          </a:p>
          <a:p>
            <a:pPr indent="-1255712" lvl="0" marL="1255712" rtl="0" algn="l">
              <a:spcBef>
                <a:spcPts val="1000"/>
              </a:spcBef>
              <a:spcAft>
                <a:spcPts val="0"/>
              </a:spcAft>
              <a:buClr>
                <a:srgbClr val="424242"/>
              </a:buClr>
              <a:buSzPts val="1800"/>
              <a:buNone/>
            </a:pPr>
            <a:r>
              <a:rPr b="1" lang="en-IE" sz="1800"/>
              <a:t>YouTube</a:t>
            </a:r>
            <a:r>
              <a:rPr lang="en-IE" sz="1800"/>
              <a:t>: 	Training Program Design </a:t>
            </a:r>
            <a:r>
              <a:rPr lang="en-IE" sz="1800" u="sng">
                <a:solidFill>
                  <a:schemeClr val="accent3"/>
                </a:solidFill>
                <a:hlinkClick r:id="rId4">
                  <a:extLst>
                    <a:ext uri="{A12FA001-AC4F-418D-AE19-62706E023703}">
                      <ahyp:hlinkClr val="tx"/>
                    </a:ext>
                  </a:extLst>
                </a:hlinkClick>
              </a:rPr>
              <a:t>https://www.youtube.com/watch?v=JcqzRheQVMI</a:t>
            </a:r>
            <a:r>
              <a:rPr lang="en-IE" sz="1800"/>
              <a:t> </a:t>
            </a:r>
            <a:endParaRPr/>
          </a:p>
          <a:p>
            <a:pPr indent="-1255712" lvl="0" marL="1255712" rtl="0" algn="l">
              <a:spcBef>
                <a:spcPts val="1000"/>
              </a:spcBef>
              <a:spcAft>
                <a:spcPts val="0"/>
              </a:spcAft>
              <a:buClr>
                <a:srgbClr val="87AF3F"/>
              </a:buClr>
              <a:buSzPts val="1800"/>
              <a:buFont typeface="Arial"/>
              <a:buNone/>
            </a:pPr>
            <a:r>
              <a:rPr lang="en-IE" sz="1800">
                <a:solidFill>
                  <a:srgbClr val="87AF3F"/>
                </a:solidFill>
              </a:rPr>
              <a:t> 	</a:t>
            </a:r>
            <a:r>
              <a:rPr lang="en-IE" sz="1800">
                <a:solidFill>
                  <a:srgbClr val="000000"/>
                </a:solidFill>
              </a:rPr>
              <a:t>How to design effective training programs </a:t>
            </a:r>
            <a:r>
              <a:rPr lang="en-IE" sz="1800" u="sng">
                <a:solidFill>
                  <a:srgbClr val="87AF3F"/>
                </a:solidFill>
                <a:hlinkClick r:id="rId5">
                  <a:extLst>
                    <a:ext uri="{A12FA001-AC4F-418D-AE19-62706E023703}">
                      <ahyp:hlinkClr val="tx"/>
                    </a:ext>
                  </a:extLst>
                </a:hlinkClick>
              </a:rPr>
              <a:t>https://www.youtube.com/watch?v=1Ut09_n6CLg</a:t>
            </a:r>
            <a:r>
              <a:rPr lang="en-IE" sz="1800">
                <a:solidFill>
                  <a:srgbClr val="87AF3F"/>
                </a:solidFill>
              </a:rPr>
              <a:t> </a:t>
            </a:r>
            <a:endParaRPr/>
          </a:p>
          <a:p>
            <a:pPr indent="-1255712" lvl="0" marL="1255712" rtl="0" algn="l">
              <a:spcBef>
                <a:spcPts val="1000"/>
              </a:spcBef>
              <a:spcAft>
                <a:spcPts val="0"/>
              </a:spcAft>
              <a:buClr>
                <a:srgbClr val="000000"/>
              </a:buClr>
              <a:buSzPts val="1800"/>
              <a:buFont typeface="Arial"/>
              <a:buNone/>
            </a:pPr>
            <a:r>
              <a:rPr lang="en-IE" sz="1800">
                <a:solidFill>
                  <a:srgbClr val="000000"/>
                </a:solidFill>
              </a:rPr>
              <a:t>	Refugee Adult Education: Improving Participation, Partnerships, and Program Design</a:t>
            </a:r>
            <a:r>
              <a:rPr lang="en-IE" sz="1800" u="sng">
                <a:solidFill>
                  <a:srgbClr val="000000"/>
                </a:solidFill>
                <a:hlinkClick r:id="rId6">
                  <a:extLst>
                    <a:ext uri="{A12FA001-AC4F-418D-AE19-62706E023703}">
                      <ahyp:hlinkClr val="tx"/>
                    </a:ext>
                  </a:extLst>
                </a:hlinkClick>
              </a:rPr>
              <a:t> </a:t>
            </a:r>
            <a:r>
              <a:rPr lang="en-IE" sz="1800" u="sng">
                <a:solidFill>
                  <a:srgbClr val="87AF3F"/>
                </a:solidFill>
                <a:hlinkClick r:id="rId7">
                  <a:extLst>
                    <a:ext uri="{A12FA001-AC4F-418D-AE19-62706E023703}">
                      <ahyp:hlinkClr val="tx"/>
                    </a:ext>
                  </a:extLst>
                </a:hlinkClick>
              </a:rPr>
              <a:t>https://www.youtube.com/watch?v=Xh9yB-eKgbs</a:t>
            </a:r>
            <a:r>
              <a:rPr lang="en-IE" sz="1800">
                <a:solidFill>
                  <a:srgbClr val="87AF3F"/>
                </a:solidFill>
              </a:rPr>
              <a:t> </a:t>
            </a:r>
            <a:endParaRPr sz="1800">
              <a:solidFill>
                <a:srgbClr val="87AF3F"/>
              </a:solidFill>
            </a:endParaRPr>
          </a:p>
          <a:p>
            <a:pPr indent="-1255712" lvl="0" marL="1255712" rtl="0" algn="l">
              <a:spcBef>
                <a:spcPts val="1000"/>
              </a:spcBef>
              <a:spcAft>
                <a:spcPts val="0"/>
              </a:spcAft>
              <a:buClr>
                <a:srgbClr val="424242"/>
              </a:buClr>
              <a:buSzPts val="1800"/>
              <a:buNone/>
            </a:pPr>
            <a:r>
              <a:rPr b="1" lang="en-IE" sz="1800"/>
              <a:t>Publikation</a:t>
            </a:r>
            <a:r>
              <a:rPr lang="en-IE" sz="1800"/>
              <a:t>: 	Gusdorf, M.L., 2009. Training design, development and implementation. Society for Human Resource Management, pp.1-38.</a:t>
            </a:r>
            <a:r>
              <a:rPr b="1" lang="en-IE" sz="1800"/>
              <a:t>	</a:t>
            </a:r>
            <a:endParaRPr sz="1800"/>
          </a:p>
          <a:p>
            <a:pPr indent="-1255713" lvl="0" marL="1255713" rtl="0" algn="l">
              <a:lnSpc>
                <a:spcPct val="90000"/>
              </a:lnSpc>
              <a:spcBef>
                <a:spcPts val="0"/>
              </a:spcBef>
              <a:spcAft>
                <a:spcPts val="0"/>
              </a:spcAft>
              <a:buClr>
                <a:srgbClr val="424242"/>
              </a:buClr>
              <a:buSzPts val="1800"/>
              <a:buNone/>
            </a:pPr>
            <a:r>
              <a:rPr b="1" lang="en-IE" sz="1800"/>
              <a:t>	</a:t>
            </a:r>
            <a:endParaRPr/>
          </a:p>
          <a:p>
            <a:pPr indent="-1255713" lvl="0" marL="1255713" rtl="0" algn="l">
              <a:lnSpc>
                <a:spcPct val="90000"/>
              </a:lnSpc>
              <a:spcBef>
                <a:spcPts val="1000"/>
              </a:spcBef>
              <a:spcAft>
                <a:spcPts val="0"/>
              </a:spcAft>
              <a:buClr>
                <a:srgbClr val="424242"/>
              </a:buClr>
              <a:buSzPts val="1800"/>
              <a:buNone/>
            </a:pPr>
            <a:r>
              <a:t/>
            </a:r>
            <a:endParaRPr sz="1800"/>
          </a:p>
          <a:p>
            <a:pPr indent="-1255713" lvl="0" marL="1255713" rtl="0" algn="l">
              <a:lnSpc>
                <a:spcPct val="90000"/>
              </a:lnSpc>
              <a:spcBef>
                <a:spcPts val="1000"/>
              </a:spcBef>
              <a:spcAft>
                <a:spcPts val="0"/>
              </a:spcAft>
              <a:buClr>
                <a:srgbClr val="424242"/>
              </a:buClr>
              <a:buSzPts val="1800"/>
              <a:buNone/>
            </a:pPr>
            <a:r>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683" name="Google Shape;1683;p83"/>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684" name="Google Shape;1684;p83"/>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57"/>
          <p:cNvSpPr txBox="1"/>
          <p:nvPr>
            <p:ph idx="2" type="body"/>
          </p:nvPr>
        </p:nvSpPr>
        <p:spPr>
          <a:xfrm>
            <a:off x="615501" y="761603"/>
            <a:ext cx="3337521"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a:t>
            </a:r>
            <a:r>
              <a:rPr b="1" lang="en-IE">
                <a:solidFill>
                  <a:srgbClr val="E8A116"/>
                </a:solidFill>
              </a:rPr>
              <a:t>Konfliktlösning</a:t>
            </a:r>
            <a:endParaRPr/>
          </a:p>
        </p:txBody>
      </p:sp>
      <p:cxnSp>
        <p:nvCxnSpPr>
          <p:cNvPr id="1690" name="Google Shape;1690;p57"/>
          <p:cNvCxnSpPr/>
          <p:nvPr/>
        </p:nvCxnSpPr>
        <p:spPr>
          <a:xfrm rot="10800000">
            <a:off x="350301" y="1986080"/>
            <a:ext cx="2589847" cy="0"/>
          </a:xfrm>
          <a:prstGeom prst="straightConnector1">
            <a:avLst/>
          </a:prstGeom>
          <a:noFill/>
          <a:ln cap="flat" cmpd="sng" w="34925">
            <a:solidFill>
              <a:srgbClr val="296B5F"/>
            </a:solidFill>
            <a:prstDash val="solid"/>
            <a:miter lim="800000"/>
            <a:headEnd len="sm" w="sm" type="none"/>
            <a:tailEnd len="sm" w="sm" type="none"/>
          </a:ln>
        </p:spPr>
      </p:cxnSp>
      <p:grpSp>
        <p:nvGrpSpPr>
          <p:cNvPr id="1691" name="Google Shape;1691;p57"/>
          <p:cNvGrpSpPr/>
          <p:nvPr/>
        </p:nvGrpSpPr>
        <p:grpSpPr>
          <a:xfrm>
            <a:off x="3611644" y="1269013"/>
            <a:ext cx="916494" cy="920870"/>
            <a:chOff x="461015" y="3669140"/>
            <a:chExt cx="1204012" cy="1209761"/>
          </a:xfrm>
        </p:grpSpPr>
        <p:sp>
          <p:nvSpPr>
            <p:cNvPr id="1692" name="Google Shape;1692;p57"/>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93" name="Google Shape;1693;p57"/>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pic>
        <p:nvPicPr>
          <p:cNvPr id="1694" name="Google Shape;1694;p57"/>
          <p:cNvPicPr preferRelativeResize="0"/>
          <p:nvPr/>
        </p:nvPicPr>
        <p:blipFill rotWithShape="1">
          <a:blip r:embed="rId4">
            <a:alphaModFix/>
          </a:blip>
          <a:srcRect b="0" l="0" r="0" t="9854"/>
          <a:stretch/>
        </p:blipFill>
        <p:spPr>
          <a:xfrm>
            <a:off x="4528150" y="1384125"/>
            <a:ext cx="7301900" cy="4586525"/>
          </a:xfrm>
          <a:prstGeom prst="rect">
            <a:avLst/>
          </a:prstGeom>
          <a:noFill/>
          <a:ln>
            <a:noFill/>
          </a:ln>
        </p:spPr>
      </p:pic>
      <p:sp>
        <p:nvSpPr>
          <p:cNvPr id="1695" name="Google Shape;1695;p57"/>
          <p:cNvSpPr txBox="1"/>
          <p:nvPr/>
        </p:nvSpPr>
        <p:spPr>
          <a:xfrm>
            <a:off x="717454" y="2406903"/>
            <a:ext cx="2222694" cy="3482109"/>
          </a:xfrm>
          <a:prstGeom prst="rect">
            <a:avLst/>
          </a:prstGeom>
          <a:noFill/>
          <a:ln>
            <a:noFill/>
          </a:ln>
        </p:spPr>
        <p:txBody>
          <a:bodyPr anchorCtr="0" anchor="t" bIns="45700" lIns="91425" spcFirstLastPara="1" rIns="91425" wrap="square" tIns="45700">
            <a:noAutofit/>
          </a:bodyPr>
          <a:lstStyle/>
          <a:p>
            <a:pPr indent="0" lvl="0" marL="0" marR="0" rtl="0" algn="l">
              <a:lnSpc>
                <a:spcPct val="110909"/>
              </a:lnSpc>
              <a:spcBef>
                <a:spcPts val="0"/>
              </a:spcBef>
              <a:spcAft>
                <a:spcPts val="0"/>
              </a:spcAft>
              <a:buClr>
                <a:srgbClr val="E8A116"/>
              </a:buClr>
              <a:buSzPts val="2200"/>
              <a:buFont typeface="Arial"/>
              <a:buNone/>
            </a:pPr>
            <a:r>
              <a:rPr b="1" i="0" lang="en-IE" sz="2200" u="none" cap="none" strike="noStrike">
                <a:solidFill>
                  <a:srgbClr val="454545"/>
                </a:solidFill>
                <a:latin typeface="Calibri"/>
                <a:ea typeface="Calibri"/>
                <a:cs typeface="Calibri"/>
                <a:sym typeface="Calibri"/>
              </a:rPr>
              <a:t>Tuckmans Stadier av Grupputveckling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9" name="Shape 1699"/>
        <p:cNvGrpSpPr/>
        <p:nvPr/>
      </p:nvGrpSpPr>
      <p:grpSpPr>
        <a:xfrm>
          <a:off x="0" y="0"/>
          <a:ext cx="0" cy="0"/>
          <a:chOff x="0" y="0"/>
          <a:chExt cx="0" cy="0"/>
        </a:xfrm>
      </p:grpSpPr>
      <p:sp>
        <p:nvSpPr>
          <p:cNvPr id="1700" name="Google Shape;1700;p53"/>
          <p:cNvSpPr txBox="1"/>
          <p:nvPr>
            <p:ph idx="1" type="body"/>
          </p:nvPr>
        </p:nvSpPr>
        <p:spPr>
          <a:xfrm>
            <a:off x="731521" y="1579325"/>
            <a:ext cx="11015002"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Steg i grupputveckling</a:t>
            </a:r>
            <a:r>
              <a:rPr lang="en-IE" sz="2000">
                <a:solidFill>
                  <a:srgbClr val="454545"/>
                </a:solidFill>
              </a:rPr>
              <a:t>: En grupp är initialt en samling personligheter som alla har olika egenskaper, behov och påverkan. Grupper, liksom individer, genomgår utvecklingsfaser och upplever förändringar i ledarskap, mellanmänskliga interaktioner, roller, kommunikationsstrukturer och maktstrukturer. Tuckmans modell för smågruppsutveckling hypotiserar att grupper går igenom faserna "bildande, stormning, normering, prestation och avslutning". Konflikt är en normal del av grupputveckling och uppstår på grund av oenigheter och olika synpunkter.</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Fastställ grundregler för acceptabelt beteende</a:t>
            </a:r>
            <a:r>
              <a:rPr lang="en-IE" sz="2000">
                <a:solidFill>
                  <a:srgbClr val="454545"/>
                </a:solidFill>
              </a:rPr>
              <a:t>: dessa kan fastställas av deltagarna för förväntade beteenden (t.ex. ge alla tid och utrymme att tala) och kommer att hjälpa till att forma gruppen till en sammanhållen grupp och är ett positivt steg för att förebygga konflikter.</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Hantera förväntningar</a:t>
            </a:r>
            <a:r>
              <a:rPr lang="en-IE" sz="2000">
                <a:solidFill>
                  <a:srgbClr val="454545"/>
                </a:solidFill>
              </a:rPr>
              <a:t>: Förvänta dig det oväntade. Oväntade händelser inträffar eftersom människor inte kommunicerar klart sina förväntningar från början. Ange målet med utbildningssessionerna så att människor vet vad de kan förvänta sig. Detta kommer att undvika förvirring och desillusion.</a:t>
            </a:r>
            <a:endParaRPr sz="2000"/>
          </a:p>
        </p:txBody>
      </p:sp>
      <p:sp>
        <p:nvSpPr>
          <p:cNvPr id="1701" name="Google Shape;1701;p53"/>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a:t>
            </a:r>
            <a:r>
              <a:rPr b="1" lang="en-IE">
                <a:solidFill>
                  <a:srgbClr val="E8A116"/>
                </a:solidFill>
              </a:rPr>
              <a:t>Konfliktlösning</a:t>
            </a:r>
            <a:endParaRPr/>
          </a:p>
        </p:txBody>
      </p:sp>
      <p:cxnSp>
        <p:nvCxnSpPr>
          <p:cNvPr id="1702" name="Google Shape;1702;p53"/>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703" name="Google Shape;1703;p53"/>
          <p:cNvGrpSpPr/>
          <p:nvPr/>
        </p:nvGrpSpPr>
        <p:grpSpPr>
          <a:xfrm>
            <a:off x="5141647" y="496560"/>
            <a:ext cx="954353" cy="958910"/>
            <a:chOff x="461015" y="3669140"/>
            <a:chExt cx="1204012" cy="1209761"/>
          </a:xfrm>
        </p:grpSpPr>
        <p:sp>
          <p:nvSpPr>
            <p:cNvPr id="1704" name="Google Shape;1704;p53"/>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05" name="Google Shape;1705;p53"/>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54"/>
          <p:cNvSpPr txBox="1"/>
          <p:nvPr>
            <p:ph idx="1" type="body"/>
          </p:nvPr>
        </p:nvSpPr>
        <p:spPr>
          <a:xfrm>
            <a:off x="731521" y="1579325"/>
            <a:ext cx="11015002"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Kommunikation</a:t>
            </a:r>
            <a:r>
              <a:rPr lang="en-IE" sz="2200">
                <a:solidFill>
                  <a:srgbClr val="454545"/>
                </a:solidFill>
              </a:rPr>
              <a:t>: Många konflikter uppstår på grund av kommunikationsmisslyckanden. De uppstår från felaktiga antaganden, missförstånd, felinformation, ingen information och felaktiga tolkningar. Det är svårt att veta om ditt meddelande har mottagits, men det hjälper att kommunicera genom olika kanaler vid olika tidpunkter för att förstärka det du vill säga, t.ex. telefonsamtal, ansikte mot ansikte, e-post, memorandum, mötesprotokoll. Sakta ner och stanna upp för återkoppling för att säkerställa att människor får rätt budskap. Klarlägg kommunikationen och få fakta för att korrigera felaktiga antaganden. Sträva efter att lyssna, förstå och visa empati.</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Problemhantering</a:t>
            </a:r>
            <a:r>
              <a:rPr lang="en-IE" sz="2200">
                <a:solidFill>
                  <a:srgbClr val="454545"/>
                </a:solidFill>
              </a:rPr>
              <a:t>: Konflikter löser sällan sig själva - faktum är att konflikter normalt eskalerar om de inte hanteras proaktivt och på rätt sätt. För att lösa ett problem, försök att se på det från en annan synvinkel, deras och inte din.</a:t>
            </a:r>
            <a:endParaRPr/>
          </a:p>
        </p:txBody>
      </p:sp>
      <p:sp>
        <p:nvSpPr>
          <p:cNvPr id="1711" name="Google Shape;1711;p54"/>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a:t>
            </a:r>
            <a:r>
              <a:rPr b="1" lang="en-IE">
                <a:solidFill>
                  <a:srgbClr val="E8A116"/>
                </a:solidFill>
              </a:rPr>
              <a:t>Konfliktlösning</a:t>
            </a:r>
            <a:endParaRPr/>
          </a:p>
        </p:txBody>
      </p:sp>
      <p:cxnSp>
        <p:nvCxnSpPr>
          <p:cNvPr id="1712" name="Google Shape;1712;p54"/>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713" name="Google Shape;1713;p54"/>
          <p:cNvGrpSpPr/>
          <p:nvPr/>
        </p:nvGrpSpPr>
        <p:grpSpPr>
          <a:xfrm>
            <a:off x="5141647" y="496560"/>
            <a:ext cx="954353" cy="958910"/>
            <a:chOff x="461015" y="3669140"/>
            <a:chExt cx="1204012" cy="1209761"/>
          </a:xfrm>
        </p:grpSpPr>
        <p:sp>
          <p:nvSpPr>
            <p:cNvPr id="1714" name="Google Shape;1714;p54"/>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15" name="Google Shape;1715;p54"/>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sp>
        <p:nvSpPr>
          <p:cNvPr id="1720" name="Google Shape;1720;p55"/>
          <p:cNvSpPr txBox="1"/>
          <p:nvPr>
            <p:ph idx="1" type="body"/>
          </p:nvPr>
        </p:nvSpPr>
        <p:spPr>
          <a:xfrm>
            <a:off x="2455567" y="1526615"/>
            <a:ext cx="9129931"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Ilska</a:t>
            </a:r>
            <a:r>
              <a:rPr lang="en-IE" sz="2000">
                <a:solidFill>
                  <a:srgbClr val="454545"/>
                </a:solidFill>
              </a:rPr>
              <a:t>: En negativ känsla som ofta uttrycks och har sitt ursprung i rädsla, ångest eller skuld. Människor har rätt att uttrycka ilska. Förbli lugn! Bli inte känslomässig, defensiv eller reaktiv. Istället, var assertiv och erkänn logiskt att de inte är arga på dig, utan snarare på en situation. Ta reda på vad ilskan härstammar från genom att lyssna och vara empatisk, parafrasera och ställ frågor, och fokusera sedan på att försöka lösa det. Kom ihåg ordspråket ”agera i hast, ångra det senare"! Försök ge tid för din logiska delen av hjärna att övervinna och förstå situationen innan du låter din emotionella delen av hjärnan ta över.</a:t>
            </a:r>
            <a:endParaRPr/>
          </a:p>
          <a:p>
            <a:pPr indent="-342900" lvl="0" marL="342900" rtl="0" algn="l">
              <a:lnSpc>
                <a:spcPct val="110909"/>
              </a:lnSpc>
              <a:spcBef>
                <a:spcPts val="0"/>
              </a:spcBef>
              <a:spcAft>
                <a:spcPts val="0"/>
              </a:spcAft>
              <a:buClr>
                <a:srgbClr val="E8A116"/>
              </a:buClr>
              <a:buSzPts val="2200"/>
              <a:buFont typeface="Arial"/>
              <a:buChar char="•"/>
            </a:pPr>
            <a:r>
              <a:rPr b="1" lang="en-IE" sz="2000">
                <a:solidFill>
                  <a:srgbClr val="454545"/>
                </a:solidFill>
              </a:rPr>
              <a:t>Överkänsliget</a:t>
            </a:r>
            <a:r>
              <a:rPr lang="en-IE" sz="2000">
                <a:solidFill>
                  <a:srgbClr val="454545"/>
                </a:solidFill>
              </a:rPr>
              <a:t>: Vissa människor kan vara mycket överkänsliga och kan kan få utbrott i form av tirader eller tystna sullen. De är vanligtvis människor som saknar självkänsla och kan reagera explosivt på den minsta kommentaren. Observera mönster i beteendet och hantera det med omsorg. Försök bygga upp personens självkänsla.</a:t>
            </a:r>
            <a:endParaRPr sz="2000"/>
          </a:p>
        </p:txBody>
      </p:sp>
      <p:sp>
        <p:nvSpPr>
          <p:cNvPr id="1721" name="Google Shape;1721;p55"/>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a:t>
            </a:r>
            <a:r>
              <a:rPr b="1" lang="en-IE">
                <a:solidFill>
                  <a:srgbClr val="E8A116"/>
                </a:solidFill>
              </a:rPr>
              <a:t>Konfliktlösning</a:t>
            </a:r>
            <a:endParaRPr/>
          </a:p>
        </p:txBody>
      </p:sp>
      <p:cxnSp>
        <p:nvCxnSpPr>
          <p:cNvPr id="1722" name="Google Shape;1722;p55"/>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723" name="Google Shape;1723;p55"/>
          <p:cNvGrpSpPr/>
          <p:nvPr/>
        </p:nvGrpSpPr>
        <p:grpSpPr>
          <a:xfrm>
            <a:off x="5141647" y="534572"/>
            <a:ext cx="916521" cy="920897"/>
            <a:chOff x="461015" y="3669140"/>
            <a:chExt cx="1204012" cy="1209761"/>
          </a:xfrm>
        </p:grpSpPr>
        <p:sp>
          <p:nvSpPr>
            <p:cNvPr id="1724" name="Google Shape;1724;p55"/>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25" name="Google Shape;1725;p55"/>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
        <p:nvSpPr>
          <p:cNvPr id="1726" name="Google Shape;1726;p55"/>
          <p:cNvSpPr txBox="1"/>
          <p:nvPr/>
        </p:nvSpPr>
        <p:spPr>
          <a:xfrm>
            <a:off x="717454" y="1678123"/>
            <a:ext cx="1885070" cy="4210890"/>
          </a:xfrm>
          <a:prstGeom prst="rect">
            <a:avLst/>
          </a:prstGeom>
          <a:noFill/>
          <a:ln>
            <a:noFill/>
          </a:ln>
        </p:spPr>
        <p:txBody>
          <a:bodyPr anchorCtr="0" anchor="t" bIns="45700" lIns="91425" spcFirstLastPara="1" rIns="91425" wrap="square" tIns="45700">
            <a:noAutofit/>
          </a:bodyPr>
          <a:lstStyle/>
          <a:p>
            <a:pPr indent="0" lvl="0" marL="0" marR="0" rtl="0" algn="l">
              <a:lnSpc>
                <a:spcPct val="110909"/>
              </a:lnSpc>
              <a:spcBef>
                <a:spcPts val="0"/>
              </a:spcBef>
              <a:spcAft>
                <a:spcPts val="0"/>
              </a:spcAft>
              <a:buClr>
                <a:srgbClr val="E8A116"/>
              </a:buClr>
              <a:buSzPts val="2200"/>
              <a:buFont typeface="Arial"/>
              <a:buNone/>
            </a:pPr>
            <a:r>
              <a:rPr b="1" i="0" lang="en-IE" sz="2200" u="none" cap="none" strike="noStrike">
                <a:solidFill>
                  <a:srgbClr val="454545"/>
                </a:solidFill>
                <a:latin typeface="Calibri"/>
                <a:ea typeface="Calibri"/>
                <a:cs typeface="Calibri"/>
                <a:sym typeface="Calibri"/>
              </a:rPr>
              <a:t>Hantering av svår/oönskat beteende:</a:t>
            </a:r>
            <a:endParaRPr b="0" i="0" sz="1400" u="none" cap="none" strike="noStrike">
              <a:solidFill>
                <a:srgbClr val="000000"/>
              </a:solidFill>
              <a:latin typeface="Arial"/>
              <a:ea typeface="Arial"/>
              <a:cs typeface="Arial"/>
              <a:sym typeface="Arial"/>
            </a:endParaRPr>
          </a:p>
          <a:p>
            <a:pPr indent="0" lvl="0" marL="0" marR="0" rtl="0" algn="l">
              <a:lnSpc>
                <a:spcPct val="110909"/>
              </a:lnSpc>
              <a:spcBef>
                <a:spcPts val="0"/>
              </a:spcBef>
              <a:spcAft>
                <a:spcPts val="0"/>
              </a:spcAft>
              <a:buClr>
                <a:srgbClr val="E8A116"/>
              </a:buClr>
              <a:buSzPts val="2200"/>
              <a:buFont typeface="Arial"/>
              <a:buNone/>
            </a:pPr>
            <a:r>
              <a:t/>
            </a:r>
            <a:endParaRPr b="1" i="0" sz="2200" u="none" cap="none" strike="noStrike">
              <a:solidFill>
                <a:srgbClr val="454545"/>
              </a:solidFill>
              <a:latin typeface="Calibri"/>
              <a:ea typeface="Calibri"/>
              <a:cs typeface="Calibri"/>
              <a:sym typeface="Calibri"/>
            </a:endParaRPr>
          </a:p>
          <a:p>
            <a:pPr indent="0" lvl="0" marL="0" marR="0" rtl="0" algn="l">
              <a:lnSpc>
                <a:spcPct val="110909"/>
              </a:lnSpc>
              <a:spcBef>
                <a:spcPts val="0"/>
              </a:spcBef>
              <a:spcAft>
                <a:spcPts val="0"/>
              </a:spcAft>
              <a:buClr>
                <a:srgbClr val="E8A116"/>
              </a:buClr>
              <a:buSzPts val="2200"/>
              <a:buFont typeface="Arial"/>
              <a:buNone/>
            </a:pPr>
            <a:r>
              <a:t/>
            </a:r>
            <a:endParaRPr b="1" i="0" sz="2200" u="none" cap="none" strike="noStrike">
              <a:solidFill>
                <a:srgbClr val="454545"/>
              </a:solidFill>
              <a:latin typeface="Calibri"/>
              <a:ea typeface="Calibri"/>
              <a:cs typeface="Calibri"/>
              <a:sym typeface="Calibri"/>
            </a:endParaRPr>
          </a:p>
          <a:p>
            <a:pPr indent="0" lvl="0" marL="0" marR="0" rtl="0" algn="l">
              <a:lnSpc>
                <a:spcPct val="110909"/>
              </a:lnSpc>
              <a:spcBef>
                <a:spcPts val="0"/>
              </a:spcBef>
              <a:spcAft>
                <a:spcPts val="0"/>
              </a:spcAft>
              <a:buClr>
                <a:srgbClr val="E8A116"/>
              </a:buClr>
              <a:buSzPts val="2200"/>
              <a:buFont typeface="Arial"/>
              <a:buNone/>
            </a:pPr>
            <a:r>
              <a:t/>
            </a:r>
            <a:endParaRPr b="1" i="0" sz="2200" u="none" cap="none" strike="noStrike">
              <a:solidFill>
                <a:srgbClr val="454545"/>
              </a:solidFill>
              <a:latin typeface="Calibri"/>
              <a:ea typeface="Calibri"/>
              <a:cs typeface="Calibri"/>
              <a:sym typeface="Calibri"/>
            </a:endParaRPr>
          </a:p>
          <a:p>
            <a:pPr indent="0" lvl="0" marL="0" marR="0" rtl="0" algn="l">
              <a:lnSpc>
                <a:spcPct val="110909"/>
              </a:lnSpc>
              <a:spcBef>
                <a:spcPts val="0"/>
              </a:spcBef>
              <a:spcAft>
                <a:spcPts val="0"/>
              </a:spcAft>
              <a:buClr>
                <a:srgbClr val="E8A116"/>
              </a:buClr>
              <a:buSzPts val="2200"/>
              <a:buFont typeface="Arial"/>
              <a:buNone/>
            </a:pPr>
            <a:r>
              <a:t/>
            </a:r>
            <a:endParaRPr b="1" i="0" sz="2200" u="none" cap="none" strike="noStrike">
              <a:solidFill>
                <a:srgbClr val="454545"/>
              </a:solidFill>
              <a:latin typeface="Calibri"/>
              <a:ea typeface="Calibri"/>
              <a:cs typeface="Calibri"/>
              <a:sym typeface="Calibri"/>
            </a:endParaRPr>
          </a:p>
          <a:p>
            <a:pPr indent="0" lvl="0" marL="0" marR="0" rtl="0" algn="l">
              <a:lnSpc>
                <a:spcPct val="110909"/>
              </a:lnSpc>
              <a:spcBef>
                <a:spcPts val="0"/>
              </a:spcBef>
              <a:spcAft>
                <a:spcPts val="0"/>
              </a:spcAft>
              <a:buClr>
                <a:srgbClr val="E8A116"/>
              </a:buClr>
              <a:buSzPts val="2200"/>
              <a:buFont typeface="Arial"/>
              <a:buNone/>
            </a:pPr>
            <a:r>
              <a:t/>
            </a:r>
            <a:endParaRPr b="1" i="0" sz="2200" u="none" cap="none" strike="noStrike">
              <a:solidFill>
                <a:srgbClr val="454545"/>
              </a:solidFill>
              <a:latin typeface="Calibri"/>
              <a:ea typeface="Calibri"/>
              <a:cs typeface="Calibri"/>
              <a:sym typeface="Calibri"/>
            </a:endParaRPr>
          </a:p>
          <a:p>
            <a:pPr indent="0" lvl="0" marL="0" marR="0" rtl="0" algn="l">
              <a:lnSpc>
                <a:spcPct val="110909"/>
              </a:lnSpc>
              <a:spcBef>
                <a:spcPts val="0"/>
              </a:spcBef>
              <a:spcAft>
                <a:spcPts val="0"/>
              </a:spcAft>
              <a:buClr>
                <a:srgbClr val="E8A116"/>
              </a:buClr>
              <a:buSzPts val="2200"/>
              <a:buFont typeface="Arial"/>
              <a:buNone/>
            </a:pPr>
            <a:r>
              <a:t/>
            </a:r>
            <a:endParaRPr b="1" i="0" sz="2200" u="none" cap="none" strike="noStrike">
              <a:solidFill>
                <a:srgbClr val="454545"/>
              </a:solidFill>
              <a:latin typeface="Calibri"/>
              <a:ea typeface="Calibri"/>
              <a:cs typeface="Calibri"/>
              <a:sym typeface="Calibri"/>
            </a:endParaRPr>
          </a:p>
          <a:p>
            <a:pPr indent="0" lvl="0" marL="0" marR="0" rtl="0" algn="l">
              <a:lnSpc>
                <a:spcPct val="110909"/>
              </a:lnSpc>
              <a:spcBef>
                <a:spcPts val="0"/>
              </a:spcBef>
              <a:spcAft>
                <a:spcPts val="0"/>
              </a:spcAft>
              <a:buClr>
                <a:srgbClr val="E8A116"/>
              </a:buClr>
              <a:buSzPts val="2200"/>
              <a:buFont typeface="Arial"/>
              <a:buNone/>
            </a:pPr>
            <a:r>
              <a:rPr b="1" i="0" lang="en-IE" sz="2200" u="none" cap="none" strike="noStrike">
                <a:solidFill>
                  <a:srgbClr val="454545"/>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7"/>
          <p:cNvSpPr txBox="1"/>
          <p:nvPr>
            <p:ph idx="1" type="body"/>
          </p:nvPr>
        </p:nvSpPr>
        <p:spPr>
          <a:xfrm>
            <a:off x="3825176" y="579131"/>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Förstå karaktärsdragen hos </a:t>
            </a:r>
            <a:r>
              <a:rPr b="1" lang="en-IE">
                <a:solidFill>
                  <a:srgbClr val="424242"/>
                </a:solidFill>
              </a:rPr>
              <a:t>studerande i vuxenålder</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Inse behovet av </a:t>
            </a:r>
            <a:r>
              <a:rPr b="1" lang="en-IE">
                <a:solidFill>
                  <a:srgbClr val="424242"/>
                </a:solidFill>
              </a:rPr>
              <a:t>kunskapsutbyte</a:t>
            </a:r>
            <a:r>
              <a:rPr lang="en-IE">
                <a:solidFill>
                  <a:srgbClr val="424242"/>
                </a:solidFill>
              </a:rPr>
              <a:t>, av arvda kunskaper från deltagare till utbildaren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Använda </a:t>
            </a:r>
            <a:r>
              <a:rPr b="1" lang="en-IE">
                <a:solidFill>
                  <a:srgbClr val="424242"/>
                </a:solidFill>
              </a:rPr>
              <a:t>olika inlärningsstilar</a:t>
            </a:r>
            <a:r>
              <a:rPr lang="en-IE">
                <a:solidFill>
                  <a:srgbClr val="424242"/>
                </a:solidFill>
              </a:rPr>
              <a:t> för att underlätta träning för målgruppen</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Känna till hur </a:t>
            </a:r>
            <a:r>
              <a:rPr b="1" lang="en-IE">
                <a:solidFill>
                  <a:srgbClr val="424242"/>
                </a:solidFill>
              </a:rPr>
              <a:t>ojämlikhet, genus- och rasifierad arbetsfördelning, social uteslutning och tillgänglighetsproblem </a:t>
            </a:r>
            <a:r>
              <a:rPr lang="en-IE">
                <a:solidFill>
                  <a:srgbClr val="424242"/>
                </a:solidFill>
              </a:rPr>
              <a:t>för underprivilegierade migranter och flyktingar hindrar vuxna i lärmiljöer</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Förstå att det kan finnas kulturell och religiös </a:t>
            </a:r>
            <a:r>
              <a:rPr b="1" lang="en-IE">
                <a:solidFill>
                  <a:srgbClr val="424242"/>
                </a:solidFill>
              </a:rPr>
              <a:t>mångfald</a:t>
            </a:r>
            <a:r>
              <a:rPr lang="en-IE">
                <a:solidFill>
                  <a:srgbClr val="424242"/>
                </a:solidFill>
              </a:rPr>
              <a:t> inom den typiska målgruppen</a:t>
            </a:r>
            <a:endParaRPr/>
          </a:p>
          <a:p>
            <a:pPr indent="-342900" lvl="0" marL="342900" rtl="0" algn="l">
              <a:lnSpc>
                <a:spcPct val="100000"/>
              </a:lnSpc>
              <a:spcBef>
                <a:spcPts val="0"/>
              </a:spcBef>
              <a:spcAft>
                <a:spcPts val="0"/>
              </a:spcAft>
              <a:buClr>
                <a:srgbClr val="E8A116"/>
              </a:buClr>
              <a:buSzPts val="2400"/>
              <a:buFont typeface="Arial"/>
              <a:buChar char="•"/>
            </a:pPr>
            <a:r>
              <a:rPr b="1" lang="en-IE">
                <a:solidFill>
                  <a:srgbClr val="424242"/>
                </a:solidFill>
              </a:rPr>
              <a:t>Kommunicera</a:t>
            </a:r>
            <a:r>
              <a:rPr lang="en-IE">
                <a:solidFill>
                  <a:srgbClr val="424242"/>
                </a:solidFill>
              </a:rPr>
              <a:t> effektivt med en mångnationell/interkulturell målgrupp i en undervisningsmiljö</a:t>
            </a:r>
            <a:endParaRPr sz="1100">
              <a:solidFill>
                <a:srgbClr val="424242"/>
              </a:solidFill>
            </a:endParaRPr>
          </a:p>
        </p:txBody>
      </p:sp>
      <p:sp>
        <p:nvSpPr>
          <p:cNvPr id="864" name="Google Shape;864;p7"/>
          <p:cNvSpPr txBox="1"/>
          <p:nvPr>
            <p:ph idx="2" type="body"/>
          </p:nvPr>
        </p:nvSpPr>
        <p:spPr>
          <a:xfrm>
            <a:off x="615502" y="761603"/>
            <a:ext cx="2645740"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1.2 </a:t>
            </a:r>
            <a:r>
              <a:rPr b="1" lang="en-IE">
                <a:solidFill>
                  <a:srgbClr val="E8A116"/>
                </a:solidFill>
              </a:rPr>
              <a:t>Utbildnings-möjligheter</a:t>
            </a:r>
            <a:endParaRPr/>
          </a:p>
        </p:txBody>
      </p:sp>
      <p:sp>
        <p:nvSpPr>
          <p:cNvPr id="865" name="Google Shape;865;p7"/>
          <p:cNvSpPr txBox="1"/>
          <p:nvPr/>
        </p:nvSpPr>
        <p:spPr>
          <a:xfrm>
            <a:off x="715254" y="2011283"/>
            <a:ext cx="2531545"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t/>
            </a:r>
            <a:endParaRPr i="1" sz="2600">
              <a:solidFill>
                <a:srgbClr val="424242"/>
              </a:solidFill>
              <a:latin typeface="Calibri"/>
              <a:ea typeface="Calibri"/>
              <a:cs typeface="Calibri"/>
              <a:sym typeface="Calibri"/>
            </a:endParaRPr>
          </a:p>
          <a:p>
            <a:pPr indent="-15875" lvl="0" marL="15875" marR="0" rtl="0" algn="l">
              <a:lnSpc>
                <a:spcPct val="90000"/>
              </a:lnSpc>
              <a:spcBef>
                <a:spcPts val="0"/>
              </a:spcBef>
              <a:spcAft>
                <a:spcPts val="0"/>
              </a:spcAft>
              <a:buClr>
                <a:srgbClr val="424242"/>
              </a:buClr>
              <a:buSzPts val="2600"/>
              <a:buFont typeface="Arial"/>
              <a:buNone/>
            </a:pPr>
            <a:r>
              <a:rPr b="0" i="1" lang="en-IE" sz="2600" u="none" cap="none" strike="noStrike">
                <a:solidFill>
                  <a:srgbClr val="424242"/>
                </a:solidFill>
                <a:latin typeface="Calibri"/>
                <a:ea typeface="Calibri"/>
                <a:cs typeface="Calibri"/>
                <a:sym typeface="Calibri"/>
              </a:rPr>
              <a:t>Vid avslutat kurs utbildaren borde kunna:</a:t>
            </a:r>
            <a:endParaRPr b="0" i="0" sz="1400" u="none" cap="none" strike="noStrike">
              <a:solidFill>
                <a:srgbClr val="000000"/>
              </a:solidFill>
              <a:latin typeface="Arial"/>
              <a:ea typeface="Arial"/>
              <a:cs typeface="Arial"/>
              <a:sym typeface="Arial"/>
            </a:endParaRPr>
          </a:p>
          <a:p>
            <a:pPr indent="-15875" lvl="0" marL="15875" marR="0" rtl="0" algn="l">
              <a:lnSpc>
                <a:spcPct val="90000"/>
              </a:lnSpc>
              <a:spcBef>
                <a:spcPts val="1000"/>
              </a:spcBef>
              <a:spcAft>
                <a:spcPts val="0"/>
              </a:spcAft>
              <a:buClr>
                <a:srgbClr val="086575"/>
              </a:buClr>
              <a:buSzPts val="2600"/>
              <a:buFont typeface="Arial"/>
              <a:buNone/>
            </a:pPr>
            <a:r>
              <a:t/>
            </a:r>
            <a:endParaRPr b="0" i="0" sz="2600" u="none" cap="none" strike="noStrike">
              <a:solidFill>
                <a:srgbClr val="424242"/>
              </a:solidFill>
              <a:latin typeface="Calibri"/>
              <a:ea typeface="Calibri"/>
              <a:cs typeface="Calibri"/>
              <a:sym typeface="Calibri"/>
            </a:endParaRPr>
          </a:p>
        </p:txBody>
      </p:sp>
      <p:cxnSp>
        <p:nvCxnSpPr>
          <p:cNvPr id="866" name="Google Shape;866;p7"/>
          <p:cNvCxnSpPr/>
          <p:nvPr/>
        </p:nvCxnSpPr>
        <p:spPr>
          <a:xfrm>
            <a:off x="3364864" y="329127"/>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867" name="Google Shape;867;p7"/>
          <p:cNvGrpSpPr/>
          <p:nvPr/>
        </p:nvGrpSpPr>
        <p:grpSpPr>
          <a:xfrm>
            <a:off x="2984626" y="4895756"/>
            <a:ext cx="789352" cy="789216"/>
            <a:chOff x="3258209" y="1217582"/>
            <a:chExt cx="4712093" cy="4711281"/>
          </a:xfrm>
        </p:grpSpPr>
        <p:sp>
          <p:nvSpPr>
            <p:cNvPr id="868" name="Google Shape;868;p7"/>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9" name="Google Shape;869;p7"/>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70" name="Google Shape;870;p7"/>
            <p:cNvGrpSpPr/>
            <p:nvPr/>
          </p:nvGrpSpPr>
          <p:grpSpPr>
            <a:xfrm>
              <a:off x="3258209" y="1217582"/>
              <a:ext cx="4712093" cy="4711281"/>
              <a:chOff x="3258209" y="1217582"/>
              <a:chExt cx="4712093" cy="4711281"/>
            </a:xfrm>
          </p:grpSpPr>
          <p:sp>
            <p:nvSpPr>
              <p:cNvPr id="871" name="Google Shape;871;p7"/>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2" name="Google Shape;872;p7"/>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3" name="Google Shape;873;p7"/>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4" name="Google Shape;874;p7"/>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5" name="Google Shape;875;p7"/>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6" name="Google Shape;876;p7"/>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7" name="Google Shape;877;p7"/>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8" name="Google Shape;878;p7"/>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9" name="Google Shape;879;p7"/>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0" name="Google Shape;880;p7"/>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1" name="Google Shape;881;p7"/>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2" name="Google Shape;882;p7"/>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3" name="Google Shape;883;p7"/>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4" name="Google Shape;884;p7"/>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0" name="Shape 1730"/>
        <p:cNvGrpSpPr/>
        <p:nvPr/>
      </p:nvGrpSpPr>
      <p:grpSpPr>
        <a:xfrm>
          <a:off x="0" y="0"/>
          <a:ext cx="0" cy="0"/>
          <a:chOff x="0" y="0"/>
          <a:chExt cx="0" cy="0"/>
        </a:xfrm>
      </p:grpSpPr>
      <p:sp>
        <p:nvSpPr>
          <p:cNvPr id="1731" name="Google Shape;1731;p56"/>
          <p:cNvSpPr txBox="1"/>
          <p:nvPr>
            <p:ph idx="1" type="body"/>
          </p:nvPr>
        </p:nvSpPr>
        <p:spPr>
          <a:xfrm>
            <a:off x="2602524" y="1678123"/>
            <a:ext cx="9129931" cy="4210890"/>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Bestämda åsikter</a:t>
            </a:r>
            <a:r>
              <a:rPr lang="en-IE" sz="2200">
                <a:solidFill>
                  <a:srgbClr val="454545"/>
                </a:solidFill>
              </a:rPr>
              <a:t>: Människor gör ofta antaganden och kan argumentera om "fakta". Bestämda åsikter kan ofta inte vara baserade på fakta. Att tillhandahålla människor bevisbaserad fakta kan minska dåliga känslor mellan människor.</a:t>
            </a:r>
            <a:endParaRPr/>
          </a:p>
          <a:p>
            <a:pPr indent="-342900" lvl="0" marL="342900" rtl="0" algn="l">
              <a:lnSpc>
                <a:spcPct val="110909"/>
              </a:lnSpc>
              <a:spcBef>
                <a:spcPts val="0"/>
              </a:spcBef>
              <a:spcAft>
                <a:spcPts val="0"/>
              </a:spcAft>
              <a:buClr>
                <a:srgbClr val="E8A116"/>
              </a:buClr>
              <a:buSzPts val="2200"/>
              <a:buFont typeface="Arial"/>
              <a:buChar char="•"/>
            </a:pPr>
            <a:r>
              <a:rPr b="1" lang="en-IE" sz="2200">
                <a:solidFill>
                  <a:srgbClr val="454545"/>
                </a:solidFill>
              </a:rPr>
              <a:t>Förändrade attityder och lögnare</a:t>
            </a:r>
            <a:r>
              <a:rPr lang="en-IE" sz="2200">
                <a:solidFill>
                  <a:srgbClr val="454545"/>
                </a:solidFill>
              </a:rPr>
              <a:t>: När situationer förändras kan även människor göra det (för bättre eller sämre). Människor kan ändra sina attityder och handlingar när de placeras i olika situationer. Förvänta dig inte att människor alltid berättar sanningen, och om det finns incitament att ljuga och en bra chans att komma undan med det kommer människor att ljuga.</a:t>
            </a:r>
            <a:endParaRPr/>
          </a:p>
        </p:txBody>
      </p:sp>
      <p:sp>
        <p:nvSpPr>
          <p:cNvPr id="1732" name="Google Shape;1732;p56"/>
          <p:cNvSpPr txBox="1"/>
          <p:nvPr>
            <p:ph idx="2" type="body"/>
          </p:nvPr>
        </p:nvSpPr>
        <p:spPr>
          <a:xfrm>
            <a:off x="615501" y="761603"/>
            <a:ext cx="7904098"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8A116"/>
              </a:buClr>
              <a:buSzPts val="3600"/>
              <a:buNone/>
            </a:pPr>
            <a:r>
              <a:rPr b="1" lang="en-IE">
                <a:solidFill>
                  <a:srgbClr val="E8A116"/>
                </a:solidFill>
              </a:rPr>
              <a:t>4.5 </a:t>
            </a:r>
            <a:r>
              <a:rPr b="1" lang="en-IE">
                <a:solidFill>
                  <a:srgbClr val="E8A116"/>
                </a:solidFill>
              </a:rPr>
              <a:t>Konfliktlösning</a:t>
            </a:r>
            <a:endParaRPr/>
          </a:p>
        </p:txBody>
      </p:sp>
      <p:cxnSp>
        <p:nvCxnSpPr>
          <p:cNvPr id="1733" name="Google Shape;1733;p56"/>
          <p:cNvCxnSpPr/>
          <p:nvPr/>
        </p:nvCxnSpPr>
        <p:spPr>
          <a:xfrm rot="10800000">
            <a:off x="392504" y="1409304"/>
            <a:ext cx="4643730" cy="0"/>
          </a:xfrm>
          <a:prstGeom prst="straightConnector1">
            <a:avLst/>
          </a:prstGeom>
          <a:noFill/>
          <a:ln cap="flat" cmpd="sng" w="34925">
            <a:solidFill>
              <a:srgbClr val="296B5F"/>
            </a:solidFill>
            <a:prstDash val="solid"/>
            <a:miter lim="800000"/>
            <a:headEnd len="sm" w="sm" type="none"/>
            <a:tailEnd len="sm" w="sm" type="none"/>
          </a:ln>
        </p:spPr>
      </p:cxnSp>
      <p:grpSp>
        <p:nvGrpSpPr>
          <p:cNvPr id="1734" name="Google Shape;1734;p56"/>
          <p:cNvGrpSpPr/>
          <p:nvPr/>
        </p:nvGrpSpPr>
        <p:grpSpPr>
          <a:xfrm>
            <a:off x="5141647" y="534572"/>
            <a:ext cx="916521" cy="920897"/>
            <a:chOff x="461015" y="3669140"/>
            <a:chExt cx="1204012" cy="1209761"/>
          </a:xfrm>
        </p:grpSpPr>
        <p:sp>
          <p:nvSpPr>
            <p:cNvPr id="1735" name="Google Shape;1735;p56"/>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36" name="Google Shape;1736;p56"/>
            <p:cNvPicPr preferRelativeResize="0"/>
            <p:nvPr/>
          </p:nvPicPr>
          <p:blipFill rotWithShape="1">
            <a:blip r:embed="rId3">
              <a:alphaModFix/>
            </a:blip>
            <a:srcRect b="0" l="0" r="0" t="0"/>
            <a:stretch/>
          </p:blipFill>
          <p:spPr>
            <a:xfrm>
              <a:off x="461015" y="3674890"/>
              <a:ext cx="1204012" cy="1204011"/>
            </a:xfrm>
            <a:prstGeom prst="rect">
              <a:avLst/>
            </a:prstGeom>
            <a:noFill/>
            <a:ln>
              <a:noFill/>
            </a:ln>
          </p:spPr>
        </p:pic>
      </p:grpSp>
      <p:sp>
        <p:nvSpPr>
          <p:cNvPr id="1737" name="Google Shape;1737;p56"/>
          <p:cNvSpPr txBox="1"/>
          <p:nvPr/>
        </p:nvSpPr>
        <p:spPr>
          <a:xfrm>
            <a:off x="717454" y="1678123"/>
            <a:ext cx="1885070" cy="4210890"/>
          </a:xfrm>
          <a:prstGeom prst="rect">
            <a:avLst/>
          </a:prstGeom>
          <a:noFill/>
          <a:ln>
            <a:noFill/>
          </a:ln>
        </p:spPr>
        <p:txBody>
          <a:bodyPr anchorCtr="0" anchor="t" bIns="45700" lIns="91425" spcFirstLastPara="1" rIns="91425" wrap="square" tIns="45700">
            <a:noAutofit/>
          </a:bodyPr>
          <a:lstStyle/>
          <a:p>
            <a:pPr indent="0" lvl="0" marL="0" marR="0" rtl="0" algn="l">
              <a:lnSpc>
                <a:spcPct val="110909"/>
              </a:lnSpc>
              <a:spcBef>
                <a:spcPts val="0"/>
              </a:spcBef>
              <a:spcAft>
                <a:spcPts val="0"/>
              </a:spcAft>
              <a:buClr>
                <a:srgbClr val="E8A116"/>
              </a:buClr>
              <a:buSzPts val="2200"/>
              <a:buFont typeface="Arial"/>
              <a:buNone/>
            </a:pPr>
            <a:r>
              <a:rPr b="1" i="0" lang="en-IE" sz="2200" u="none" cap="none" strike="noStrike">
                <a:solidFill>
                  <a:srgbClr val="454545"/>
                </a:solidFill>
                <a:latin typeface="Calibri"/>
                <a:ea typeface="Calibri"/>
                <a:cs typeface="Calibri"/>
                <a:sym typeface="Calibri"/>
              </a:rPr>
              <a:t>Hantering av svår/oönskat beteende: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1" name="Shape 1741"/>
        <p:cNvGrpSpPr/>
        <p:nvPr/>
      </p:nvGrpSpPr>
      <p:grpSpPr>
        <a:xfrm>
          <a:off x="0" y="0"/>
          <a:ext cx="0" cy="0"/>
          <a:chOff x="0" y="0"/>
          <a:chExt cx="0" cy="0"/>
        </a:xfrm>
      </p:grpSpPr>
      <p:sp>
        <p:nvSpPr>
          <p:cNvPr id="1742" name="Google Shape;1742;p58"/>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3" name="Google Shape;1743;p58"/>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55713" lvl="0" marL="1255713" rtl="0" algn="l">
              <a:lnSpc>
                <a:spcPct val="90000"/>
              </a:lnSpc>
              <a:spcBef>
                <a:spcPts val="0"/>
              </a:spcBef>
              <a:spcAft>
                <a:spcPts val="0"/>
              </a:spcAft>
              <a:buClr>
                <a:srgbClr val="424242"/>
              </a:buClr>
              <a:buSzPts val="1800"/>
              <a:buNone/>
            </a:pPr>
            <a:r>
              <a:rPr b="1" lang="en-IE" sz="1800"/>
              <a:t>Webbsidor</a:t>
            </a:r>
            <a:r>
              <a:rPr lang="en-IE" sz="1800"/>
              <a:t>: 	Tuckman stage in group development </a:t>
            </a:r>
            <a:r>
              <a:rPr lang="en-IE" sz="1800" u="sng">
                <a:solidFill>
                  <a:srgbClr val="87AF3F"/>
                </a:solidFill>
                <a:hlinkClick r:id="rId3">
                  <a:extLst>
                    <a:ext uri="{A12FA001-AC4F-418D-AE19-62706E023703}">
                      <ahyp:hlinkClr val="tx"/>
                    </a:ext>
                  </a:extLst>
                </a:hlinkClick>
              </a:rPr>
              <a:t>https://www.wcupa.edu/coral/tuckmanStagesGroupDelvelopment.aspx</a:t>
            </a:r>
            <a:r>
              <a:rPr lang="en-IE" sz="1800">
                <a:solidFill>
                  <a:srgbClr val="87AF3F"/>
                </a:solidFill>
              </a:rPr>
              <a:t>  </a:t>
            </a:r>
            <a:r>
              <a:rPr lang="en-IE" sz="1800"/>
              <a:t>Managing Workplace Conflict </a:t>
            </a:r>
            <a:r>
              <a:rPr lang="en-IE" sz="1800" u="sng">
                <a:solidFill>
                  <a:srgbClr val="87AF3F"/>
                </a:solidFill>
                <a:hlinkClick r:id="rId4">
                  <a:extLst>
                    <a:ext uri="{A12FA001-AC4F-418D-AE19-62706E023703}">
                      <ahyp:hlinkClr val="tx"/>
                    </a:ext>
                  </a:extLst>
                </a:hlinkClick>
              </a:rPr>
              <a:t>https://www.shrm.org/resourcesandtools/tools-and-samples/toolkits/pages/managingworkplaceconflict.aspx</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YouTube</a:t>
            </a:r>
            <a:r>
              <a:rPr lang="en-IE" sz="1800"/>
              <a:t>: 	The Do’s and Don'ts of Workplace conflict </a:t>
            </a:r>
            <a:r>
              <a:rPr lang="en-IE" sz="1800" u="sng">
                <a:solidFill>
                  <a:srgbClr val="87AF3F"/>
                </a:solidFill>
                <a:hlinkClick r:id="rId5">
                  <a:extLst>
                    <a:ext uri="{A12FA001-AC4F-418D-AE19-62706E023703}">
                      <ahyp:hlinkClr val="tx"/>
                    </a:ext>
                  </a:extLst>
                </a:hlinkClick>
              </a:rPr>
              <a:t>https://www.youtube.com/watch?v=AnIk41p9QnA</a:t>
            </a:r>
            <a:endParaRPr sz="1800">
              <a:solidFill>
                <a:srgbClr val="87AF3F"/>
              </a:solidFill>
            </a:endParaRPr>
          </a:p>
          <a:p>
            <a:pPr indent="-1255713" lvl="0" marL="1255713" rtl="0" algn="l">
              <a:lnSpc>
                <a:spcPct val="90000"/>
              </a:lnSpc>
              <a:spcBef>
                <a:spcPts val="1000"/>
              </a:spcBef>
              <a:spcAft>
                <a:spcPts val="0"/>
              </a:spcAft>
              <a:buClr>
                <a:srgbClr val="424242"/>
              </a:buClr>
              <a:buSzPts val="1800"/>
              <a:buNone/>
            </a:pPr>
            <a:r>
              <a:rPr b="1" lang="en-IE" sz="1800"/>
              <a:t>Publikation</a:t>
            </a:r>
            <a:r>
              <a:rPr lang="en-IE" sz="1800"/>
              <a:t>: 	Tuckman, B.W. and Jensen, M.A.C., 2010. Stages of small-group development Revisited1. Group Facilitation, (10), p.43.</a:t>
            </a:r>
            <a:endParaRPr/>
          </a:p>
          <a:p>
            <a:pPr indent="-1255713" lvl="0" marL="1255713" rtl="0" algn="l">
              <a:lnSpc>
                <a:spcPct val="90000"/>
              </a:lnSpc>
              <a:spcBef>
                <a:spcPts val="1000"/>
              </a:spcBef>
              <a:spcAft>
                <a:spcPts val="0"/>
              </a:spcAft>
              <a:buClr>
                <a:srgbClr val="424242"/>
              </a:buClr>
              <a:buSzPts val="1800"/>
              <a:buNone/>
            </a:pPr>
            <a:r>
              <a:rPr lang="en-IE" sz="1800"/>
              <a:t>	Scott, G.G. 2003. A Survival Guide for Working with Humans: Dealing with Whiners, Back-Stabbers, Know-It-Alls, and Other Difficult People. AMACOM, Saranac Lake. Available from: ProQuest Ebook Central. </a:t>
            </a:r>
            <a:endParaRPr/>
          </a:p>
          <a:p>
            <a:pPr indent="-1255713" lvl="0" marL="1255713" rtl="0" algn="l">
              <a:lnSpc>
                <a:spcPct val="90000"/>
              </a:lnSpc>
              <a:spcBef>
                <a:spcPts val="1000"/>
              </a:spcBef>
              <a:spcAft>
                <a:spcPts val="0"/>
              </a:spcAft>
              <a:buClr>
                <a:srgbClr val="424242"/>
              </a:buClr>
              <a:buSzPts val="1800"/>
              <a:buNone/>
            </a:pPr>
            <a:r>
              <a:rPr lang="en-IE" sz="1800"/>
              <a:t>	Haynes, NM 2011, Group Dynamics : Basics and Pragmatics for Practitioners, University Press of America, Incorporated, Lanham, MD. Available from: ProQuest Ebook Central. [24 October 2023].</a:t>
            </a:r>
            <a:endParaRPr/>
          </a:p>
          <a:p>
            <a:pPr indent="-1255713" lvl="0" marL="1255713" rtl="0" algn="l">
              <a:lnSpc>
                <a:spcPct val="90000"/>
              </a:lnSpc>
              <a:spcBef>
                <a:spcPts val="1000"/>
              </a:spcBef>
              <a:spcAft>
                <a:spcPts val="0"/>
              </a:spcAft>
              <a:buClr>
                <a:srgbClr val="424242"/>
              </a:buClr>
              <a:buSzPts val="1800"/>
              <a:buNone/>
            </a:pP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744" name="Google Shape;1744;p58"/>
          <p:cNvSpPr txBox="1"/>
          <p:nvPr/>
        </p:nvSpPr>
        <p:spPr>
          <a:xfrm>
            <a:off x="487985" y="212376"/>
            <a:ext cx="2481600" cy="615600"/>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lang="en-IE" sz="3400">
                <a:solidFill>
                  <a:schemeClr val="lt1"/>
                </a:solidFill>
                <a:latin typeface="Calibri"/>
                <a:ea typeface="Calibri"/>
                <a:cs typeface="Calibri"/>
                <a:sym typeface="Calibri"/>
              </a:rPr>
              <a:t>Resurser</a:t>
            </a:r>
            <a:endParaRPr b="0" i="0" sz="1400" u="none" cap="none" strike="noStrike">
              <a:solidFill>
                <a:srgbClr val="000000"/>
              </a:solidFill>
              <a:latin typeface="Arial"/>
              <a:ea typeface="Arial"/>
              <a:cs typeface="Arial"/>
              <a:sym typeface="Arial"/>
            </a:endParaRPr>
          </a:p>
        </p:txBody>
      </p:sp>
      <p:cxnSp>
        <p:nvCxnSpPr>
          <p:cNvPr id="1745" name="Google Shape;1745;p58"/>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59"/>
          <p:cNvSpPr txBox="1"/>
          <p:nvPr>
            <p:ph idx="1" type="body"/>
          </p:nvPr>
        </p:nvSpPr>
        <p:spPr>
          <a:xfrm>
            <a:off x="3804131" y="176462"/>
            <a:ext cx="7724844" cy="7178837"/>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b="1" lang="en-IE" sz="1900">
                <a:solidFill>
                  <a:srgbClr val="424242"/>
                </a:solidFill>
              </a:rPr>
              <a:t>'Mikrolegitimation</a:t>
            </a:r>
            <a:r>
              <a:rPr lang="en-IE" sz="1900">
                <a:solidFill>
                  <a:srgbClr val="424242"/>
                </a:solidFill>
              </a:rPr>
              <a:t>' innebär en registrering av de kunskapsresultat som en lärande har förvärvat efter en liten volym lärande. Mikrolegitimationer kan hjälpa till att intyga resultaten av små, skräddarsydda lärandeupplevelser, som NATURE PR3 Modul 1 eller 2. Det är en registrering av fokuserat lärande som verifierar vad deltagaren vet, förstår eller kan göra.</a:t>
            </a:r>
            <a:endParaRPr sz="1900"/>
          </a:p>
          <a:p>
            <a:pPr indent="-342900" lvl="0" marL="342900" rtl="0" algn="l">
              <a:lnSpc>
                <a:spcPct val="110909"/>
              </a:lnSpc>
              <a:spcBef>
                <a:spcPts val="0"/>
              </a:spcBef>
              <a:spcAft>
                <a:spcPts val="0"/>
              </a:spcAft>
              <a:buClr>
                <a:srgbClr val="E8A116"/>
              </a:buClr>
              <a:buSzPts val="2200"/>
              <a:buFont typeface="Arial"/>
              <a:buChar char="•"/>
            </a:pPr>
            <a:r>
              <a:rPr b="1" lang="en-IE" sz="1900">
                <a:solidFill>
                  <a:srgbClr val="424242"/>
                </a:solidFill>
              </a:rPr>
              <a:t>Ett europeiskt tillvägagångssätt för mikrolegitimationer</a:t>
            </a:r>
            <a:r>
              <a:rPr lang="en-IE" sz="1900">
                <a:solidFill>
                  <a:srgbClr val="424242"/>
                </a:solidFill>
              </a:rPr>
              <a:t>: Välutformade mikrolegitimationer kan användas som en del av riktade åtgärder för att stödja inkludering och tillgänglighet till utbildning och träning för en bredare grupp av lärande. Denna bredare grupp av deltagare inkluderar missgynnade och sårbara grupper (såsom personer med funktionsnedsättningar, äldre, lågutbildade personer, minoriteter, personer med migrantbakgrund, flyktingar och personer med färre möjligheter på grund av deras geografiska plats och/eller deras socioekonomiskt missgynnade situation).</a:t>
            </a:r>
            <a:endParaRPr sz="1900"/>
          </a:p>
          <a:p>
            <a:pPr indent="-342900" lvl="0" marL="342900" rtl="0" algn="l">
              <a:lnSpc>
                <a:spcPct val="110909"/>
              </a:lnSpc>
              <a:spcBef>
                <a:spcPts val="0"/>
              </a:spcBef>
              <a:spcAft>
                <a:spcPts val="0"/>
              </a:spcAft>
              <a:buClr>
                <a:srgbClr val="E8A116"/>
              </a:buClr>
              <a:buSzPts val="2200"/>
              <a:buFont typeface="Arial"/>
              <a:buChar char="•"/>
            </a:pPr>
            <a:r>
              <a:rPr lang="en-IE" sz="1900">
                <a:solidFill>
                  <a:srgbClr val="424242"/>
                </a:solidFill>
              </a:rPr>
              <a:t>När deltatgaren har slutfört sin utbildning kan bevis på deras slutförande/deltagande/engagemang presenteras i olika format, såsom </a:t>
            </a:r>
            <a:r>
              <a:rPr b="1" lang="en-IE" sz="1900">
                <a:solidFill>
                  <a:srgbClr val="424242"/>
                </a:solidFill>
              </a:rPr>
              <a:t>digitala emblem </a:t>
            </a:r>
            <a:r>
              <a:rPr lang="en-IE" sz="1900">
                <a:solidFill>
                  <a:srgbClr val="424242"/>
                </a:solidFill>
              </a:rPr>
              <a:t>(även känt som "open badge" eller "digital open badge") eller papperscertifikat.</a:t>
            </a:r>
            <a:endParaRPr sz="1900"/>
          </a:p>
        </p:txBody>
      </p:sp>
      <p:sp>
        <p:nvSpPr>
          <p:cNvPr id="1751" name="Google Shape;1751;p59"/>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52" name="Google Shape;1752;p59"/>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753" name="Google Shape;1753;p59"/>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a:t>
            </a:r>
            <a:r>
              <a:rPr lang="en-IE">
                <a:solidFill>
                  <a:schemeClr val="lt1"/>
                </a:solidFill>
              </a:rPr>
              <a:t>Mikrolegitimation:</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Certifikat och Digitala Emblem</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p60"/>
          <p:cNvSpPr txBox="1"/>
          <p:nvPr>
            <p:ph idx="1" type="body"/>
          </p:nvPr>
        </p:nvSpPr>
        <p:spPr>
          <a:xfrm>
            <a:off x="3671427" y="330652"/>
            <a:ext cx="7945315" cy="7542935"/>
          </a:xfrm>
          <a:prstGeom prst="rect">
            <a:avLst/>
          </a:prstGeom>
          <a:noFill/>
          <a:ln>
            <a:noFill/>
          </a:ln>
        </p:spPr>
        <p:txBody>
          <a:bodyPr anchorCtr="0" anchor="t" bIns="45700" lIns="91425" spcFirstLastPara="1" rIns="91425" wrap="square" tIns="45700">
            <a:noAutofit/>
          </a:bodyPr>
          <a:lstStyle/>
          <a:p>
            <a:pPr indent="-342900" lvl="0" marL="342900" rtl="0" algn="l">
              <a:lnSpc>
                <a:spcPct val="106363"/>
              </a:lnSpc>
              <a:spcBef>
                <a:spcPts val="0"/>
              </a:spcBef>
              <a:spcAft>
                <a:spcPts val="0"/>
              </a:spcAft>
              <a:buClr>
                <a:srgbClr val="E8A116"/>
              </a:buClr>
              <a:buSzPts val="2200"/>
              <a:buFont typeface="Arial"/>
              <a:buChar char="•"/>
            </a:pPr>
            <a:r>
              <a:rPr b="1" lang="en-IE" sz="1900">
                <a:solidFill>
                  <a:srgbClr val="424242"/>
                </a:solidFill>
              </a:rPr>
              <a:t>Digitala emblem </a:t>
            </a:r>
            <a:r>
              <a:rPr lang="en-IE" sz="1900">
                <a:solidFill>
                  <a:srgbClr val="424242"/>
                </a:solidFill>
              </a:rPr>
              <a:t>liknar online-certifikat som innehåller en symbolisk eller visuell representation som används för att signalera kompetens i en färdighet eller uppsättning färdigheter från mikrolegitimationskurser (liknande en scouthalsduk som skulle sys på en skjorta). Dock innehåller de också digital information och beskrivning av lärandeupplevelsen, kallad </a:t>
            </a:r>
            <a:r>
              <a:rPr b="1" lang="en-IE" sz="1900">
                <a:solidFill>
                  <a:srgbClr val="424242"/>
                </a:solidFill>
              </a:rPr>
              <a:t>metadata</a:t>
            </a:r>
            <a:r>
              <a:rPr lang="en-IE" sz="1900">
                <a:solidFill>
                  <a:srgbClr val="424242"/>
                </a:solidFill>
              </a:rPr>
              <a:t>. Digitala emblem använder denna metadata så att den kan delas på sociala medier av deltagaren om de vill dela sina prestationer och verifiering av färdigheter.</a:t>
            </a:r>
            <a:endParaRPr sz="1900"/>
          </a:p>
          <a:p>
            <a:pPr indent="-342900" lvl="0" marL="342900" rtl="0" algn="l">
              <a:lnSpc>
                <a:spcPct val="106363"/>
              </a:lnSpc>
              <a:spcBef>
                <a:spcPts val="0"/>
              </a:spcBef>
              <a:spcAft>
                <a:spcPts val="0"/>
              </a:spcAft>
              <a:buClr>
                <a:srgbClr val="E8A116"/>
              </a:buClr>
              <a:buSzPts val="2200"/>
              <a:buFont typeface="Arial"/>
              <a:buChar char="•"/>
            </a:pPr>
            <a:r>
              <a:rPr b="1" lang="en-IE" sz="1900">
                <a:solidFill>
                  <a:srgbClr val="424242"/>
                </a:solidFill>
              </a:rPr>
              <a:t>Metadata</a:t>
            </a:r>
            <a:r>
              <a:rPr lang="en-IE" sz="1900">
                <a:solidFill>
                  <a:srgbClr val="424242"/>
                </a:solidFill>
              </a:rPr>
              <a:t>: För varje mikrolegitimation följande information behövs samlas in: emblemets design (den grafiska symbolen); emblemets namn (t.ex. NATURE Modul 1), detaljerad beskrivning av kursen, kriterier som den lärande måste uppfylla för att tjäna emblem (t.ex. måste delta, närvara, slutföra projekt, utföra en uppgift etc.), uppgifter om utfärdare (t.ex. namn och institution för emblemets författare), bevis som deltagaren lämnar in för att förtjäna sina emblem (t.ex. studenten har slutfört en online-enkät, flervalsfrågor, närvaroregistrering), utfärdandedatum. Emblemet utfärdas vanligtvis till deltagaren via e-post. Deltagarna uppmanas ofta att logga in i systemet för att hämta sitt emblem. De kan sedan ladda ner sina emblem och dela det med andra.</a:t>
            </a:r>
            <a:endParaRPr sz="1900"/>
          </a:p>
        </p:txBody>
      </p:sp>
      <p:sp>
        <p:nvSpPr>
          <p:cNvPr id="1759" name="Google Shape;1759;p60"/>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60" name="Google Shape;1760;p60"/>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761" name="Google Shape;1761;p60"/>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a:t>
            </a:r>
            <a:r>
              <a:rPr lang="en-IE">
                <a:solidFill>
                  <a:schemeClr val="lt1"/>
                </a:solidFill>
              </a:rPr>
              <a:t>Mikrolegitimation:</a:t>
            </a:r>
            <a:endParaRPr/>
          </a:p>
          <a:p>
            <a:pPr indent="0" lvl="0" marL="0" rtl="0" algn="l">
              <a:lnSpc>
                <a:spcPct val="103333"/>
              </a:lnSpc>
              <a:spcBef>
                <a:spcPts val="0"/>
              </a:spcBef>
              <a:spcAft>
                <a:spcPts val="0"/>
              </a:spcAft>
              <a:buClr>
                <a:schemeClr val="lt1"/>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Certifikat och Digitala Emblem</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5" name="Shape 1765"/>
        <p:cNvGrpSpPr/>
        <p:nvPr/>
      </p:nvGrpSpPr>
      <p:grpSpPr>
        <a:xfrm>
          <a:off x="0" y="0"/>
          <a:ext cx="0" cy="0"/>
          <a:chOff x="0" y="0"/>
          <a:chExt cx="0" cy="0"/>
        </a:xfrm>
      </p:grpSpPr>
      <p:sp>
        <p:nvSpPr>
          <p:cNvPr id="1766" name="Google Shape;1766;p61"/>
          <p:cNvSpPr txBox="1"/>
          <p:nvPr>
            <p:ph idx="1" type="body"/>
          </p:nvPr>
        </p:nvSpPr>
        <p:spPr>
          <a:xfrm>
            <a:off x="3862553" y="487477"/>
            <a:ext cx="7724844" cy="3428836"/>
          </a:xfrm>
          <a:prstGeom prst="rect">
            <a:avLst/>
          </a:prstGeom>
          <a:noFill/>
          <a:ln>
            <a:noFill/>
          </a:ln>
        </p:spPr>
        <p:txBody>
          <a:bodyPr anchorCtr="0" anchor="t" bIns="45700" lIns="91425" spcFirstLastPara="1" rIns="91425" wrap="square" tIns="45700">
            <a:noAutofit/>
          </a:bodyPr>
          <a:lstStyle/>
          <a:p>
            <a:pPr indent="-342900" lvl="0" marL="342900" rtl="0" algn="l">
              <a:lnSpc>
                <a:spcPct val="110909"/>
              </a:lnSpc>
              <a:spcBef>
                <a:spcPts val="0"/>
              </a:spcBef>
              <a:spcAft>
                <a:spcPts val="0"/>
              </a:spcAft>
              <a:buClr>
                <a:srgbClr val="E8A116"/>
              </a:buClr>
              <a:buSzPts val="2200"/>
              <a:buFont typeface="Arial"/>
              <a:buChar char="•"/>
            </a:pPr>
            <a:r>
              <a:rPr lang="en-IE" sz="2200">
                <a:solidFill>
                  <a:srgbClr val="424242"/>
                </a:solidFill>
              </a:rPr>
              <a:t>En </a:t>
            </a:r>
            <a:r>
              <a:rPr b="1" lang="en-IE" sz="2200">
                <a:solidFill>
                  <a:srgbClr val="424242"/>
                </a:solidFill>
              </a:rPr>
              <a:t>onlineplattform</a:t>
            </a:r>
            <a:r>
              <a:rPr lang="en-IE" sz="2200">
                <a:solidFill>
                  <a:srgbClr val="424242"/>
                </a:solidFill>
              </a:rPr>
              <a:t> som Open Badge Factory kan användas för att skapa, utfärda och hantera digitala emblem.</a:t>
            </a:r>
            <a:endParaRPr/>
          </a:p>
          <a:p>
            <a:pPr indent="-203200" lvl="0" marL="342900" rtl="0" algn="l">
              <a:lnSpc>
                <a:spcPct val="110909"/>
              </a:lnSpc>
              <a:spcBef>
                <a:spcPts val="0"/>
              </a:spcBef>
              <a:spcAft>
                <a:spcPts val="0"/>
              </a:spcAft>
              <a:buClr>
                <a:srgbClr val="E8A116"/>
              </a:buClr>
              <a:buSzPts val="2200"/>
              <a:buFont typeface="Arial"/>
              <a:buNone/>
            </a:pPr>
            <a:r>
              <a:t/>
            </a:r>
            <a:endParaRPr sz="2200">
              <a:solidFill>
                <a:srgbClr val="424242"/>
              </a:solidFill>
            </a:endParaRPr>
          </a:p>
          <a:p>
            <a:pPr indent="-203200" lvl="0" marL="342900" rtl="0" algn="l">
              <a:lnSpc>
                <a:spcPct val="110909"/>
              </a:lnSpc>
              <a:spcBef>
                <a:spcPts val="0"/>
              </a:spcBef>
              <a:spcAft>
                <a:spcPts val="0"/>
              </a:spcAft>
              <a:buClr>
                <a:srgbClr val="E8A116"/>
              </a:buClr>
              <a:buSzPts val="2200"/>
              <a:buFont typeface="Arial"/>
              <a:buNone/>
            </a:pPr>
            <a:r>
              <a:t/>
            </a:r>
            <a:endParaRPr sz="2200">
              <a:solidFill>
                <a:srgbClr val="424242"/>
              </a:solidFill>
            </a:endParaRPr>
          </a:p>
          <a:p>
            <a:pPr indent="-203200" lvl="0" marL="342900" rtl="0" algn="l">
              <a:lnSpc>
                <a:spcPct val="110909"/>
              </a:lnSpc>
              <a:spcBef>
                <a:spcPts val="0"/>
              </a:spcBef>
              <a:spcAft>
                <a:spcPts val="0"/>
              </a:spcAft>
              <a:buClr>
                <a:srgbClr val="E8A116"/>
              </a:buClr>
              <a:buSzPts val="2200"/>
              <a:buFont typeface="Arial"/>
              <a:buNone/>
            </a:pPr>
            <a:r>
              <a:t/>
            </a:r>
            <a:endParaRPr sz="2200">
              <a:solidFill>
                <a:srgbClr val="424242"/>
              </a:solidFill>
            </a:endParaRPr>
          </a:p>
          <a:p>
            <a:pPr indent="-203200" lvl="0" marL="342900" rtl="0" algn="l">
              <a:lnSpc>
                <a:spcPct val="110909"/>
              </a:lnSpc>
              <a:spcBef>
                <a:spcPts val="0"/>
              </a:spcBef>
              <a:spcAft>
                <a:spcPts val="0"/>
              </a:spcAft>
              <a:buClr>
                <a:srgbClr val="E8A116"/>
              </a:buClr>
              <a:buSzPts val="2200"/>
              <a:buFont typeface="Arial"/>
              <a:buNone/>
            </a:pPr>
            <a:r>
              <a:t/>
            </a:r>
            <a:endParaRPr sz="2200">
              <a:solidFill>
                <a:srgbClr val="424242"/>
              </a:solidFill>
            </a:endParaRPr>
          </a:p>
          <a:p>
            <a:pPr indent="-203200" lvl="0" marL="342900" rtl="0" algn="l">
              <a:lnSpc>
                <a:spcPct val="110909"/>
              </a:lnSpc>
              <a:spcBef>
                <a:spcPts val="0"/>
              </a:spcBef>
              <a:spcAft>
                <a:spcPts val="0"/>
              </a:spcAft>
              <a:buClr>
                <a:srgbClr val="E8A116"/>
              </a:buClr>
              <a:buSzPts val="2200"/>
              <a:buFont typeface="Arial"/>
              <a:buNone/>
            </a:pPr>
            <a:r>
              <a:t/>
            </a:r>
            <a:endParaRPr sz="2200">
              <a:solidFill>
                <a:srgbClr val="424242"/>
              </a:solidFill>
            </a:endParaRPr>
          </a:p>
          <a:p>
            <a:pPr indent="-203200" lvl="0" marL="342900" rtl="0" algn="l">
              <a:lnSpc>
                <a:spcPct val="110909"/>
              </a:lnSpc>
              <a:spcBef>
                <a:spcPts val="0"/>
              </a:spcBef>
              <a:spcAft>
                <a:spcPts val="0"/>
              </a:spcAft>
              <a:buClr>
                <a:srgbClr val="E8A116"/>
              </a:buClr>
              <a:buSzPts val="2200"/>
              <a:buFont typeface="Arial"/>
              <a:buNone/>
            </a:pPr>
            <a:r>
              <a:t/>
            </a:r>
            <a:endParaRPr sz="2200">
              <a:solidFill>
                <a:srgbClr val="424242"/>
              </a:solidFill>
            </a:endParaRPr>
          </a:p>
        </p:txBody>
      </p:sp>
      <p:sp>
        <p:nvSpPr>
          <p:cNvPr id="1767" name="Google Shape;1767;p61"/>
          <p:cNvSpPr/>
          <p:nvPr/>
        </p:nvSpPr>
        <p:spPr>
          <a:xfrm>
            <a:off x="1" y="4535"/>
            <a:ext cx="3671426" cy="6853465"/>
          </a:xfrm>
          <a:custGeom>
            <a:rect b="b" l="l" r="r" t="t"/>
            <a:pathLst>
              <a:path extrusionOk="0" h="6853465" w="3931877">
                <a:moveTo>
                  <a:pt x="0" y="0"/>
                </a:moveTo>
                <a:lnTo>
                  <a:pt x="640297" y="0"/>
                </a:lnTo>
                <a:lnTo>
                  <a:pt x="891329" y="0"/>
                </a:lnTo>
                <a:lnTo>
                  <a:pt x="2449262" y="0"/>
                </a:lnTo>
                <a:lnTo>
                  <a:pt x="2449263" y="0"/>
                </a:lnTo>
                <a:lnTo>
                  <a:pt x="2700295" y="0"/>
                </a:lnTo>
                <a:lnTo>
                  <a:pt x="3300080" y="0"/>
                </a:lnTo>
                <a:lnTo>
                  <a:pt x="3551113" y="0"/>
                </a:lnTo>
                <a:cubicBezTo>
                  <a:pt x="3761535" y="0"/>
                  <a:pt x="3931877" y="218096"/>
                  <a:pt x="3931877" y="487509"/>
                </a:cubicBezTo>
                <a:lnTo>
                  <a:pt x="3931877" y="1167324"/>
                </a:lnTo>
                <a:lnTo>
                  <a:pt x="3931877" y="2517941"/>
                </a:lnTo>
                <a:lnTo>
                  <a:pt x="3931877" y="6853465"/>
                </a:lnTo>
                <a:lnTo>
                  <a:pt x="0" y="6853465"/>
                </a:lnTo>
                <a:lnTo>
                  <a:pt x="0" y="2517941"/>
                </a:lnTo>
                <a:lnTo>
                  <a:pt x="0" y="1167324"/>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68" name="Google Shape;1768;p61"/>
          <p:cNvCxnSpPr/>
          <p:nvPr/>
        </p:nvCxnSpPr>
        <p:spPr>
          <a:xfrm flipH="1">
            <a:off x="0" y="1844821"/>
            <a:ext cx="3420000" cy="1"/>
          </a:xfrm>
          <a:prstGeom prst="straightConnector1">
            <a:avLst/>
          </a:prstGeom>
          <a:noFill/>
          <a:ln cap="flat" cmpd="sng" w="34925">
            <a:solidFill>
              <a:srgbClr val="E8A116"/>
            </a:solidFill>
            <a:prstDash val="solid"/>
            <a:miter lim="800000"/>
            <a:headEnd len="sm" w="sm" type="none"/>
            <a:tailEnd len="sm" w="sm" type="none"/>
          </a:ln>
        </p:spPr>
      </p:cxnSp>
      <p:sp>
        <p:nvSpPr>
          <p:cNvPr id="1769" name="Google Shape;1769;p61"/>
          <p:cNvSpPr txBox="1"/>
          <p:nvPr>
            <p:ph idx="2" type="body"/>
          </p:nvPr>
        </p:nvSpPr>
        <p:spPr>
          <a:xfrm>
            <a:off x="384132" y="614086"/>
            <a:ext cx="2806162" cy="1421237"/>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chemeClr val="lt1"/>
              </a:buClr>
              <a:buSzPts val="3600"/>
              <a:buNone/>
            </a:pPr>
            <a:r>
              <a:rPr lang="en-IE">
                <a:solidFill>
                  <a:schemeClr val="lt1"/>
                </a:solidFill>
              </a:rPr>
              <a:t>4.6 </a:t>
            </a:r>
            <a:r>
              <a:rPr lang="en-IE">
                <a:solidFill>
                  <a:schemeClr val="lt1"/>
                </a:solidFill>
              </a:rPr>
              <a:t>Mikrolegitimation:</a:t>
            </a:r>
            <a:endParaRPr/>
          </a:p>
          <a:p>
            <a:pPr indent="0" lvl="0" marL="0" rtl="0" algn="l">
              <a:lnSpc>
                <a:spcPct val="103333"/>
              </a:lnSpc>
              <a:spcBef>
                <a:spcPts val="0"/>
              </a:spcBef>
              <a:spcAft>
                <a:spcPts val="0"/>
              </a:spcAft>
              <a:buClr>
                <a:srgbClr val="086575"/>
              </a:buClr>
              <a:buSzPts val="3600"/>
              <a:buNone/>
            </a:pPr>
            <a:r>
              <a:t/>
            </a:r>
            <a:endParaRPr>
              <a:solidFill>
                <a:schemeClr val="lt1"/>
              </a:solidFill>
            </a:endParaRPr>
          </a:p>
          <a:p>
            <a:pPr indent="0" lvl="0" marL="0" rtl="0" algn="l">
              <a:lnSpc>
                <a:spcPct val="103333"/>
              </a:lnSpc>
              <a:spcBef>
                <a:spcPts val="0"/>
              </a:spcBef>
              <a:spcAft>
                <a:spcPts val="0"/>
              </a:spcAft>
              <a:buClr>
                <a:schemeClr val="lt1"/>
              </a:buClr>
              <a:buSzPts val="3600"/>
              <a:buNone/>
            </a:pPr>
            <a:r>
              <a:rPr lang="en-IE">
                <a:solidFill>
                  <a:schemeClr val="lt1"/>
                </a:solidFill>
              </a:rPr>
              <a:t>Certifikat och Digitala Emblem</a:t>
            </a:r>
            <a:endParaRPr/>
          </a:p>
        </p:txBody>
      </p:sp>
      <p:pic>
        <p:nvPicPr>
          <p:cNvPr id="1770" name="Google Shape;1770;p61"/>
          <p:cNvPicPr preferRelativeResize="0"/>
          <p:nvPr/>
        </p:nvPicPr>
        <p:blipFill rotWithShape="1">
          <a:blip r:embed="rId3">
            <a:alphaModFix/>
          </a:blip>
          <a:srcRect b="0" l="0" r="0" t="0"/>
          <a:stretch/>
        </p:blipFill>
        <p:spPr>
          <a:xfrm>
            <a:off x="4028913" y="1392702"/>
            <a:ext cx="6637095" cy="497782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p62"/>
          <p:cNvSpPr/>
          <p:nvPr/>
        </p:nvSpPr>
        <p:spPr>
          <a:xfrm>
            <a:off x="0" y="0"/>
            <a:ext cx="2969683" cy="896588"/>
          </a:xfrm>
          <a:custGeom>
            <a:rect b="b" l="l" r="r" t="t"/>
            <a:pathLst>
              <a:path extrusionOk="0" h="896588" w="2969683">
                <a:moveTo>
                  <a:pt x="0" y="0"/>
                </a:moveTo>
                <a:lnTo>
                  <a:pt x="2969683" y="0"/>
                </a:lnTo>
                <a:lnTo>
                  <a:pt x="2969683" y="411449"/>
                </a:lnTo>
                <a:cubicBezTo>
                  <a:pt x="2969683" y="678582"/>
                  <a:pt x="2724633" y="896588"/>
                  <a:pt x="2424358" y="896588"/>
                </a:cubicBezTo>
                <a:lnTo>
                  <a:pt x="0" y="896588"/>
                </a:lnTo>
                <a:lnTo>
                  <a:pt x="0" y="0"/>
                </a:lnTo>
                <a:close/>
              </a:path>
            </a:pathLst>
          </a:cu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6" name="Google Shape;1776;p62"/>
          <p:cNvSpPr txBox="1"/>
          <p:nvPr>
            <p:ph idx="1" type="body"/>
          </p:nvPr>
        </p:nvSpPr>
        <p:spPr>
          <a:xfrm>
            <a:off x="582130" y="1475921"/>
            <a:ext cx="11027739" cy="4995245"/>
          </a:xfrm>
          <a:prstGeom prst="rect">
            <a:avLst/>
          </a:prstGeom>
          <a:noFill/>
          <a:ln>
            <a:noFill/>
          </a:ln>
        </p:spPr>
        <p:txBody>
          <a:bodyPr anchorCtr="0" anchor="t" bIns="45700" lIns="91425" spcFirstLastPara="1" rIns="91425" wrap="square" tIns="45700">
            <a:noAutofit/>
          </a:bodyPr>
          <a:lstStyle/>
          <a:p>
            <a:pPr indent="-1296988" lvl="0" marL="1296988" rtl="0" algn="l">
              <a:lnSpc>
                <a:spcPct val="90000"/>
              </a:lnSpc>
              <a:spcBef>
                <a:spcPts val="0"/>
              </a:spcBef>
              <a:spcAft>
                <a:spcPts val="0"/>
              </a:spcAft>
              <a:buClr>
                <a:srgbClr val="424242"/>
              </a:buClr>
              <a:buSzPts val="1800"/>
              <a:buNone/>
            </a:pPr>
            <a:r>
              <a:rPr b="1" lang="en-IE" sz="1800"/>
              <a:t>Webbsidor</a:t>
            </a:r>
            <a:r>
              <a:rPr lang="en-IE" sz="1800"/>
              <a:t>: 	Open badges </a:t>
            </a:r>
            <a:r>
              <a:rPr lang="en-IE" sz="1800" u="sng">
                <a:solidFill>
                  <a:srgbClr val="87AF3F"/>
                </a:solidFill>
                <a:hlinkClick r:id="rId3">
                  <a:extLst>
                    <a:ext uri="{A12FA001-AC4F-418D-AE19-62706E023703}">
                      <ahyp:hlinkClr val="tx"/>
                    </a:ext>
                  </a:extLst>
                </a:hlinkClick>
              </a:rPr>
              <a:t>https://openbadges.org/about/faq</a:t>
            </a:r>
            <a:r>
              <a:rPr lang="en-IE" sz="1800">
                <a:solidFill>
                  <a:srgbClr val="87AF3F"/>
                </a:solidFill>
              </a:rPr>
              <a:t> . </a:t>
            </a:r>
            <a:endParaRPr/>
          </a:p>
          <a:p>
            <a:pPr indent="-1296988" lvl="0" marL="1296988" rtl="0" algn="l">
              <a:lnSpc>
                <a:spcPct val="90000"/>
              </a:lnSpc>
              <a:spcBef>
                <a:spcPts val="1000"/>
              </a:spcBef>
              <a:spcAft>
                <a:spcPts val="0"/>
              </a:spcAft>
              <a:buClr>
                <a:srgbClr val="424242"/>
              </a:buClr>
              <a:buSzPts val="1800"/>
              <a:buNone/>
            </a:pPr>
            <a:r>
              <a:rPr lang="en-IE" sz="1800"/>
              <a:t>	About Open Badges </a:t>
            </a:r>
            <a:r>
              <a:rPr lang="en-IE" sz="1800" u="sng">
                <a:solidFill>
                  <a:srgbClr val="87AF3F"/>
                </a:solidFill>
                <a:hlinkClick r:id="rId4">
                  <a:extLst>
                    <a:ext uri="{A12FA001-AC4F-418D-AE19-62706E023703}">
                      <ahyp:hlinkClr val="tx"/>
                    </a:ext>
                  </a:extLst>
                </a:hlinkClick>
              </a:rPr>
              <a:t>https://openbadgefactory.com/en/about-open-badges/</a:t>
            </a:r>
            <a:r>
              <a:rPr lang="en-IE" sz="1800">
                <a:solidFill>
                  <a:srgbClr val="87AF3F"/>
                </a:solidFill>
              </a:rPr>
              <a:t>  </a:t>
            </a:r>
            <a:endParaRPr/>
          </a:p>
          <a:p>
            <a:pPr indent="-1296988" lvl="0" marL="1296988" rtl="0" algn="l">
              <a:lnSpc>
                <a:spcPct val="90000"/>
              </a:lnSpc>
              <a:spcBef>
                <a:spcPts val="1000"/>
              </a:spcBef>
              <a:spcAft>
                <a:spcPts val="0"/>
              </a:spcAft>
              <a:buClr>
                <a:srgbClr val="424242"/>
              </a:buClr>
              <a:buSzPts val="1800"/>
              <a:buNone/>
            </a:pPr>
            <a:r>
              <a:rPr lang="en-IE" sz="1800"/>
              <a:t>	A European approach to micro-credentials </a:t>
            </a:r>
            <a:r>
              <a:rPr lang="en-IE" sz="1800" u="sng">
                <a:solidFill>
                  <a:srgbClr val="87AF3F"/>
                </a:solidFill>
                <a:hlinkClick r:id="rId5">
                  <a:extLst>
                    <a:ext uri="{A12FA001-AC4F-418D-AE19-62706E023703}">
                      <ahyp:hlinkClr val="tx"/>
                    </a:ext>
                  </a:extLst>
                </a:hlinkClick>
              </a:rPr>
              <a:t>https://education.ec.europa.eu/education-levels/higher-education/micro-credentials#:~:text=Micro%2Dcredentials%20certify%20the%20learning,a%20short%20course%20or%20training</a:t>
            </a:r>
            <a:r>
              <a:rPr lang="en-IE" sz="1800">
                <a:solidFill>
                  <a:srgbClr val="87AF3F"/>
                </a:solidFill>
              </a:rPr>
              <a:t>.</a:t>
            </a:r>
            <a:endParaRPr/>
          </a:p>
          <a:p>
            <a:pPr indent="-1296988" lvl="0" marL="1296988" rtl="0" algn="l">
              <a:lnSpc>
                <a:spcPct val="90000"/>
              </a:lnSpc>
              <a:spcBef>
                <a:spcPts val="1000"/>
              </a:spcBef>
              <a:spcAft>
                <a:spcPts val="0"/>
              </a:spcAft>
              <a:buClr>
                <a:srgbClr val="424242"/>
              </a:buClr>
              <a:buSzPts val="1800"/>
              <a:buNone/>
            </a:pPr>
            <a:r>
              <a:rPr b="1" lang="en-IE" sz="1800"/>
              <a:t>YouTube</a:t>
            </a:r>
            <a:r>
              <a:rPr lang="en-IE" sz="1800"/>
              <a:t>: 	What is a Digital Badge </a:t>
            </a:r>
            <a:r>
              <a:rPr lang="en-IE" sz="1800" u="sng">
                <a:solidFill>
                  <a:srgbClr val="87AF3F"/>
                </a:solidFill>
                <a:hlinkClick r:id="rId6">
                  <a:extLst>
                    <a:ext uri="{A12FA001-AC4F-418D-AE19-62706E023703}">
                      <ahyp:hlinkClr val="tx"/>
                    </a:ext>
                  </a:extLst>
                </a:hlinkClick>
              </a:rPr>
              <a:t>https://www.youtube.com/watch?v=IUT3kpD7EPU</a:t>
            </a:r>
            <a:r>
              <a:rPr lang="en-IE" sz="1800">
                <a:solidFill>
                  <a:srgbClr val="87AF3F"/>
                </a:solidFill>
              </a:rPr>
              <a:t>. </a:t>
            </a:r>
            <a:r>
              <a:rPr lang="en-IE" sz="1800"/>
              <a:t>What are open badges </a:t>
            </a:r>
            <a:r>
              <a:rPr lang="en-IE" sz="1800" u="sng">
                <a:solidFill>
                  <a:srgbClr val="87AF3F"/>
                </a:solidFill>
                <a:hlinkClick r:id="rId7">
                  <a:extLst>
                    <a:ext uri="{A12FA001-AC4F-418D-AE19-62706E023703}">
                      <ahyp:hlinkClr val="tx"/>
                    </a:ext>
                  </a:extLst>
                </a:hlinkClick>
              </a:rPr>
              <a:t>https://www.youtube.com/watch?v=q3dkGupx0ac</a:t>
            </a:r>
            <a:endParaRPr sz="1800">
              <a:solidFill>
                <a:srgbClr val="87AF3F"/>
              </a:solidFill>
            </a:endParaRPr>
          </a:p>
          <a:p>
            <a:pPr indent="-1296988" lvl="0" marL="1296988" rtl="0" algn="l">
              <a:lnSpc>
                <a:spcPct val="90000"/>
              </a:lnSpc>
              <a:spcBef>
                <a:spcPts val="1000"/>
              </a:spcBef>
              <a:spcAft>
                <a:spcPts val="0"/>
              </a:spcAft>
              <a:buClr>
                <a:srgbClr val="424242"/>
              </a:buClr>
              <a:buSzPts val="1800"/>
              <a:buNone/>
            </a:pPr>
            <a:r>
              <a:rPr b="1" lang="en-IE" sz="1800"/>
              <a:t>Publikation</a:t>
            </a:r>
            <a:r>
              <a:rPr lang="en-IE" sz="1800"/>
              <a:t>: 	Acree, L., 2016. Seven lessons learned from implementing micro-credentials. Raleigh, NC: Friday Institute for Educational Innovation at the NC State University College of Education. Search in.</a:t>
            </a:r>
            <a:endParaRPr/>
          </a:p>
          <a:p>
            <a:pPr indent="-1255713" lvl="0" marL="1255713" rtl="0" algn="l">
              <a:lnSpc>
                <a:spcPct val="90000"/>
              </a:lnSpc>
              <a:spcBef>
                <a:spcPts val="1000"/>
              </a:spcBef>
              <a:spcAft>
                <a:spcPts val="0"/>
              </a:spcAft>
              <a:buClr>
                <a:srgbClr val="424242"/>
              </a:buClr>
              <a:buSzPts val="1800"/>
              <a:buNone/>
            </a:pPr>
            <a:r>
              <a:rPr b="1" lang="en-IE" sz="1800"/>
              <a:t>	</a:t>
            </a:r>
            <a:endParaRPr sz="1800"/>
          </a:p>
          <a:p>
            <a:pPr indent="-1141413" lvl="0" marL="1255713" rtl="0" algn="l">
              <a:lnSpc>
                <a:spcPct val="100000"/>
              </a:lnSpc>
              <a:spcBef>
                <a:spcPts val="400"/>
              </a:spcBef>
              <a:spcAft>
                <a:spcPts val="0"/>
              </a:spcAft>
              <a:buClr>
                <a:srgbClr val="E8A116"/>
              </a:buClr>
              <a:buSzPts val="1800"/>
              <a:buFont typeface="Arial"/>
              <a:buNone/>
            </a:pPr>
            <a:r>
              <a:t/>
            </a:r>
            <a:endParaRPr sz="1800"/>
          </a:p>
        </p:txBody>
      </p:sp>
      <p:sp>
        <p:nvSpPr>
          <p:cNvPr id="1777" name="Google Shape;1777;p62"/>
          <p:cNvSpPr txBox="1"/>
          <p:nvPr/>
        </p:nvSpPr>
        <p:spPr>
          <a:xfrm>
            <a:off x="487985" y="212376"/>
            <a:ext cx="2481698" cy="615553"/>
          </a:xfrm>
          <a:prstGeom prst="rect">
            <a:avLst/>
          </a:prstGeom>
          <a:noFill/>
          <a:ln>
            <a:noFill/>
          </a:ln>
        </p:spPr>
        <p:txBody>
          <a:bodyPr anchorCtr="0" anchor="t" bIns="45700" lIns="91425" spcFirstLastPara="1" rIns="91425" wrap="square" tIns="45700">
            <a:spAutoFit/>
          </a:bodyPr>
          <a:lstStyle/>
          <a:p>
            <a:pPr indent="-15875" lvl="0" marL="15875" marR="0" rtl="0" algn="l">
              <a:lnSpc>
                <a:spcPct val="100000"/>
              </a:lnSpc>
              <a:spcBef>
                <a:spcPts val="0"/>
              </a:spcBef>
              <a:spcAft>
                <a:spcPts val="0"/>
              </a:spcAft>
              <a:buClr>
                <a:schemeClr val="lt1"/>
              </a:buClr>
              <a:buSzPts val="3400"/>
              <a:buFont typeface="Calibri"/>
              <a:buNone/>
            </a:pPr>
            <a:r>
              <a:rPr b="1" i="0" lang="en-IE" sz="3400" u="none" cap="none" strike="noStrike">
                <a:solidFill>
                  <a:schemeClr val="lt1"/>
                </a:solidFill>
                <a:latin typeface="Calibri"/>
                <a:ea typeface="Calibri"/>
                <a:cs typeface="Calibri"/>
                <a:sym typeface="Calibri"/>
              </a:rPr>
              <a:t>Res</a:t>
            </a:r>
            <a:r>
              <a:rPr b="1" lang="en-IE" sz="3400">
                <a:solidFill>
                  <a:schemeClr val="lt1"/>
                </a:solidFill>
                <a:latin typeface="Calibri"/>
                <a:ea typeface="Calibri"/>
                <a:cs typeface="Calibri"/>
                <a:sym typeface="Calibri"/>
              </a:rPr>
              <a:t>urser</a:t>
            </a:r>
            <a:endParaRPr b="0" i="0" sz="1400" u="none" cap="none" strike="noStrike">
              <a:solidFill>
                <a:srgbClr val="000000"/>
              </a:solidFill>
              <a:latin typeface="Arial"/>
              <a:ea typeface="Arial"/>
              <a:cs typeface="Arial"/>
              <a:sym typeface="Arial"/>
            </a:endParaRPr>
          </a:p>
        </p:txBody>
      </p:sp>
      <p:cxnSp>
        <p:nvCxnSpPr>
          <p:cNvPr id="1778" name="Google Shape;1778;p62"/>
          <p:cNvCxnSpPr/>
          <p:nvPr/>
        </p:nvCxnSpPr>
        <p:spPr>
          <a:xfrm>
            <a:off x="321861" y="0"/>
            <a:ext cx="0" cy="4411974"/>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2" name="Shape 1782"/>
        <p:cNvGrpSpPr/>
        <p:nvPr/>
      </p:nvGrpSpPr>
      <p:grpSpPr>
        <a:xfrm>
          <a:off x="0" y="0"/>
          <a:ext cx="0" cy="0"/>
          <a:chOff x="0" y="0"/>
          <a:chExt cx="0" cy="0"/>
        </a:xfrm>
      </p:grpSpPr>
      <p:pic>
        <p:nvPicPr>
          <p:cNvPr id="1783" name="Google Shape;1783;g2bf54869471_1_1627"/>
          <p:cNvPicPr preferRelativeResize="0"/>
          <p:nvPr>
            <p:ph idx="2" type="pic"/>
          </p:nvPr>
        </p:nvPicPr>
        <p:blipFill rotWithShape="1">
          <a:blip r:embed="rId3">
            <a:alphaModFix/>
          </a:blip>
          <a:srcRect b="0" l="3323" r="3314" t="0"/>
          <a:stretch/>
        </p:blipFill>
        <p:spPr>
          <a:xfrm>
            <a:off x="320540" y="335338"/>
            <a:ext cx="11578483" cy="6146707"/>
          </a:xfrm>
          <a:prstGeom prst="rect">
            <a:avLst/>
          </a:prstGeom>
          <a:solidFill>
            <a:srgbClr val="D8D8D8"/>
          </a:solidFill>
          <a:ln>
            <a:noFill/>
          </a:ln>
        </p:spPr>
      </p:pic>
      <p:sp>
        <p:nvSpPr>
          <p:cNvPr id="1784" name="Google Shape;1784;g2bf54869471_1_1627"/>
          <p:cNvSpPr/>
          <p:nvPr/>
        </p:nvSpPr>
        <p:spPr>
          <a:xfrm>
            <a:off x="0" y="2318090"/>
            <a:ext cx="5401435" cy="36021"/>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5" name="Google Shape;1785;g2bf54869471_1_1627"/>
          <p:cNvSpPr txBox="1"/>
          <p:nvPr/>
        </p:nvSpPr>
        <p:spPr>
          <a:xfrm>
            <a:off x="1097281" y="2803631"/>
            <a:ext cx="4172700" cy="30663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lang="en-IE" sz="4800">
                <a:solidFill>
                  <a:schemeClr val="lt1"/>
                </a:solidFill>
                <a:latin typeface="Calibri"/>
                <a:ea typeface="Calibri"/>
                <a:cs typeface="Calibri"/>
                <a:sym typeface="Calibri"/>
              </a:rPr>
              <a:t>Certifiering</a:t>
            </a:r>
            <a:endParaRPr/>
          </a:p>
          <a:p>
            <a:pPr indent="0" lvl="0" marL="0" marR="38100" rtl="0" algn="l">
              <a:lnSpc>
                <a:spcPct val="128571"/>
              </a:lnSpc>
              <a:spcBef>
                <a:spcPts val="0"/>
              </a:spcBef>
              <a:spcAft>
                <a:spcPts val="0"/>
              </a:spcAft>
              <a:buNone/>
            </a:pPr>
            <a:r>
              <a:t/>
            </a:r>
            <a:endParaRPr sz="3200">
              <a:solidFill>
                <a:schemeClr val="lt1"/>
              </a:solidFill>
              <a:latin typeface="Calibri"/>
              <a:ea typeface="Calibri"/>
              <a:cs typeface="Calibri"/>
              <a:sym typeface="Calibri"/>
            </a:endParaRPr>
          </a:p>
          <a:p>
            <a:pPr indent="0" lvl="0" marL="0" marR="38100" rtl="0" algn="l">
              <a:lnSpc>
                <a:spcPct val="128571"/>
              </a:lnSpc>
              <a:spcBef>
                <a:spcPts val="0"/>
              </a:spcBef>
              <a:spcAft>
                <a:spcPts val="0"/>
              </a:spcAft>
              <a:buNone/>
            </a:pPr>
            <a:r>
              <a:rPr lang="en-IE" sz="3200">
                <a:solidFill>
                  <a:schemeClr val="lt1"/>
                </a:solidFill>
                <a:latin typeface="Calibri"/>
                <a:ea typeface="Calibri"/>
                <a:cs typeface="Calibri"/>
                <a:sym typeface="Calibri"/>
              </a:rPr>
              <a:t>Grattis till genomgången kurs!</a:t>
            </a:r>
            <a:endParaRPr sz="2100">
              <a:solidFill>
                <a:srgbClr val="202124"/>
              </a:solidFill>
              <a:highlight>
                <a:srgbClr val="F8F9FA"/>
              </a:highlight>
            </a:endParaRPr>
          </a:p>
          <a:p>
            <a:pPr indent="0" lvl="0" marL="0" marR="0" rtl="0" algn="r">
              <a:lnSpc>
                <a:spcPct val="90000"/>
              </a:lnSpc>
              <a:spcBef>
                <a:spcPts val="1000"/>
              </a:spcBef>
              <a:spcAft>
                <a:spcPts val="0"/>
              </a:spcAft>
              <a:buClr>
                <a:schemeClr val="lt1"/>
              </a:buClr>
              <a:buSzPts val="3200"/>
              <a:buFont typeface="Arial"/>
              <a:buNone/>
            </a:pPr>
            <a:r>
              <a:t/>
            </a:r>
            <a:endParaRPr sz="3200">
              <a:solidFill>
                <a:schemeClr val="lt1"/>
              </a:solidFill>
              <a:latin typeface="Calibri"/>
              <a:ea typeface="Calibri"/>
              <a:cs typeface="Calibri"/>
              <a:sym typeface="Calibri"/>
            </a:endParaRPr>
          </a:p>
        </p:txBody>
      </p:sp>
      <p:sp>
        <p:nvSpPr>
          <p:cNvPr id="1786" name="Google Shape;1786;g2bf54869471_1_1627"/>
          <p:cNvSpPr txBox="1"/>
          <p:nvPr/>
        </p:nvSpPr>
        <p:spPr>
          <a:xfrm>
            <a:off x="3747431" y="987947"/>
            <a:ext cx="2067000" cy="582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lang="en-IE" sz="13000">
                <a:solidFill>
                  <a:schemeClr val="lt1"/>
                </a:solidFill>
                <a:latin typeface="Calibri"/>
                <a:ea typeface="Calibri"/>
                <a:cs typeface="Calibri"/>
                <a:sym typeface="Calibri"/>
              </a:rPr>
              <a:t>05</a:t>
            </a:r>
            <a:endParaRPr sz="13000">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0" name="Shape 1790"/>
        <p:cNvGrpSpPr/>
        <p:nvPr/>
      </p:nvGrpSpPr>
      <p:grpSpPr>
        <a:xfrm>
          <a:off x="0" y="0"/>
          <a:ext cx="0" cy="0"/>
          <a:chOff x="0" y="0"/>
          <a:chExt cx="0" cy="0"/>
        </a:xfrm>
      </p:grpSpPr>
      <p:sp>
        <p:nvSpPr>
          <p:cNvPr id="1791" name="Google Shape;1791;p63"/>
          <p:cNvSpPr/>
          <p:nvPr/>
        </p:nvSpPr>
        <p:spPr>
          <a:xfrm>
            <a:off x="-1" y="1"/>
            <a:ext cx="12192001" cy="6858000"/>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792" name="Google Shape;1792;p63"/>
          <p:cNvGrpSpPr/>
          <p:nvPr/>
        </p:nvGrpSpPr>
        <p:grpSpPr>
          <a:xfrm>
            <a:off x="9640038" y="1541103"/>
            <a:ext cx="4223513" cy="5362664"/>
            <a:chOff x="4590383" y="646852"/>
            <a:chExt cx="2225652" cy="2825947"/>
          </a:xfrm>
        </p:grpSpPr>
        <p:sp>
          <p:nvSpPr>
            <p:cNvPr id="1793" name="Google Shape;1793;p63"/>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4" name="Google Shape;1794;p63"/>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5" name="Google Shape;1795;p63"/>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6" name="Google Shape;1796;p63"/>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7" name="Google Shape;1797;p63"/>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8" name="Google Shape;1798;p63"/>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99" name="Google Shape;1799;p63"/>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0" name="Google Shape;1800;p63"/>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1" name="Google Shape;1801;p63"/>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2" name="Google Shape;1802;p63"/>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3" name="Google Shape;1803;p63"/>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4" name="Google Shape;1804;p63"/>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5" name="Google Shape;1805;p63"/>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6" name="Google Shape;1806;p63"/>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7" name="Google Shape;1807;p63"/>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8" name="Google Shape;1808;p63"/>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9" name="Google Shape;1809;p63"/>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0" name="Google Shape;1810;p63"/>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1" name="Google Shape;1811;p63"/>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2" name="Google Shape;1812;p63"/>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3" name="Google Shape;1813;p63"/>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4" name="Google Shape;1814;p63"/>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5" name="Google Shape;1815;p63"/>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6" name="Google Shape;1816;p63"/>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7" name="Google Shape;1817;p63"/>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8" name="Google Shape;1818;p63"/>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19" name="Google Shape;1819;p63"/>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0" name="Google Shape;1820;p63"/>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1" name="Google Shape;1821;p63"/>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2" name="Google Shape;1822;p63"/>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3" name="Google Shape;1823;p63"/>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4" name="Google Shape;1824;p63"/>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5" name="Google Shape;1825;p63"/>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6" name="Google Shape;1826;p63"/>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7" name="Google Shape;1827;p63"/>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8" name="Google Shape;1828;p63"/>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29" name="Google Shape;1829;p63"/>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0" name="Google Shape;1830;p63"/>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1" name="Google Shape;1831;p63"/>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2" name="Google Shape;1832;p63"/>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33" name="Google Shape;1833;p63"/>
          <p:cNvGrpSpPr/>
          <p:nvPr/>
        </p:nvGrpSpPr>
        <p:grpSpPr>
          <a:xfrm>
            <a:off x="-2978724" y="565484"/>
            <a:ext cx="4223513" cy="5362664"/>
            <a:chOff x="4590383" y="646852"/>
            <a:chExt cx="2225652" cy="2825947"/>
          </a:xfrm>
        </p:grpSpPr>
        <p:sp>
          <p:nvSpPr>
            <p:cNvPr id="1834" name="Google Shape;1834;p63"/>
            <p:cNvSpPr/>
            <p:nvPr/>
          </p:nvSpPr>
          <p:spPr>
            <a:xfrm>
              <a:off x="4634278" y="2326540"/>
              <a:ext cx="967452" cy="1142842"/>
            </a:xfrm>
            <a:custGeom>
              <a:rect b="b" l="l" r="r" t="t"/>
              <a:pathLst>
                <a:path extrusionOk="0" h="1142842" w="967452">
                  <a:moveTo>
                    <a:pt x="560618" y="316287"/>
                  </a:moveTo>
                  <a:cubicBezTo>
                    <a:pt x="552304" y="334097"/>
                    <a:pt x="547554" y="343596"/>
                    <a:pt x="543991" y="354283"/>
                  </a:cubicBezTo>
                  <a:cubicBezTo>
                    <a:pt x="528551" y="402965"/>
                    <a:pt x="513112" y="452834"/>
                    <a:pt x="500048" y="501517"/>
                  </a:cubicBezTo>
                  <a:cubicBezTo>
                    <a:pt x="496485" y="515765"/>
                    <a:pt x="498860" y="534763"/>
                    <a:pt x="505986" y="547824"/>
                  </a:cubicBezTo>
                  <a:cubicBezTo>
                    <a:pt x="554679" y="633315"/>
                    <a:pt x="605748" y="718806"/>
                    <a:pt x="655629" y="804296"/>
                  </a:cubicBezTo>
                  <a:cubicBezTo>
                    <a:pt x="661568" y="813796"/>
                    <a:pt x="666318" y="825670"/>
                    <a:pt x="666318" y="837544"/>
                  </a:cubicBezTo>
                  <a:cubicBezTo>
                    <a:pt x="667506" y="913535"/>
                    <a:pt x="667506" y="989527"/>
                    <a:pt x="666318" y="1065519"/>
                  </a:cubicBezTo>
                  <a:cubicBezTo>
                    <a:pt x="666318" y="1098766"/>
                    <a:pt x="649691" y="1124887"/>
                    <a:pt x="617625" y="1136761"/>
                  </a:cubicBezTo>
                  <a:cubicBezTo>
                    <a:pt x="585558" y="1147448"/>
                    <a:pt x="552304" y="1143886"/>
                    <a:pt x="530926" y="1116576"/>
                  </a:cubicBezTo>
                  <a:cubicBezTo>
                    <a:pt x="519050" y="1101140"/>
                    <a:pt x="511924" y="1079767"/>
                    <a:pt x="511924" y="1059582"/>
                  </a:cubicBezTo>
                  <a:cubicBezTo>
                    <a:pt x="509549" y="1002588"/>
                    <a:pt x="511924" y="944407"/>
                    <a:pt x="510736" y="887413"/>
                  </a:cubicBezTo>
                  <a:cubicBezTo>
                    <a:pt x="510736" y="871977"/>
                    <a:pt x="505986" y="854166"/>
                    <a:pt x="497672" y="839918"/>
                  </a:cubicBezTo>
                  <a:cubicBezTo>
                    <a:pt x="450166" y="755614"/>
                    <a:pt x="400285" y="672498"/>
                    <a:pt x="351592" y="588195"/>
                  </a:cubicBezTo>
                  <a:cubicBezTo>
                    <a:pt x="349216" y="583445"/>
                    <a:pt x="348029" y="577509"/>
                    <a:pt x="344466" y="576321"/>
                  </a:cubicBezTo>
                  <a:cubicBezTo>
                    <a:pt x="332589" y="570384"/>
                    <a:pt x="320713" y="565635"/>
                    <a:pt x="308836" y="559698"/>
                  </a:cubicBezTo>
                  <a:cubicBezTo>
                    <a:pt x="305273" y="570384"/>
                    <a:pt x="298147" y="579883"/>
                    <a:pt x="298147" y="590570"/>
                  </a:cubicBezTo>
                  <a:cubicBezTo>
                    <a:pt x="296960" y="747303"/>
                    <a:pt x="298147" y="902849"/>
                    <a:pt x="296960" y="1059582"/>
                  </a:cubicBezTo>
                  <a:cubicBezTo>
                    <a:pt x="296960" y="1122513"/>
                    <a:pt x="242328" y="1159321"/>
                    <a:pt x="187696" y="1135574"/>
                  </a:cubicBezTo>
                  <a:cubicBezTo>
                    <a:pt x="159193" y="1122513"/>
                    <a:pt x="142566" y="1101140"/>
                    <a:pt x="142566" y="1067893"/>
                  </a:cubicBezTo>
                  <a:cubicBezTo>
                    <a:pt x="142566" y="864853"/>
                    <a:pt x="141378" y="661812"/>
                    <a:pt x="143753" y="459959"/>
                  </a:cubicBezTo>
                  <a:cubicBezTo>
                    <a:pt x="143753" y="433836"/>
                    <a:pt x="159193" y="406527"/>
                    <a:pt x="163943" y="380405"/>
                  </a:cubicBezTo>
                  <a:cubicBezTo>
                    <a:pt x="166319" y="366156"/>
                    <a:pt x="165131" y="348346"/>
                    <a:pt x="158005" y="337659"/>
                  </a:cubicBezTo>
                  <a:cubicBezTo>
                    <a:pt x="112874" y="268792"/>
                    <a:pt x="65368" y="202299"/>
                    <a:pt x="19050" y="134619"/>
                  </a:cubicBezTo>
                  <a:cubicBezTo>
                    <a:pt x="-18955" y="78812"/>
                    <a:pt x="1235" y="33692"/>
                    <a:pt x="67744" y="26568"/>
                  </a:cubicBezTo>
                  <a:cubicBezTo>
                    <a:pt x="146129" y="18256"/>
                    <a:pt x="224513" y="8757"/>
                    <a:pt x="304086" y="445"/>
                  </a:cubicBezTo>
                  <a:cubicBezTo>
                    <a:pt x="318338" y="-742"/>
                    <a:pt x="333777" y="445"/>
                    <a:pt x="348029" y="4008"/>
                  </a:cubicBezTo>
                  <a:cubicBezTo>
                    <a:pt x="427601" y="28942"/>
                    <a:pt x="505986" y="53877"/>
                    <a:pt x="584371" y="81187"/>
                  </a:cubicBezTo>
                  <a:cubicBezTo>
                    <a:pt x="595060" y="84749"/>
                    <a:pt x="605748" y="95435"/>
                    <a:pt x="610499" y="106121"/>
                  </a:cubicBezTo>
                  <a:cubicBezTo>
                    <a:pt x="658005" y="221297"/>
                    <a:pt x="705511" y="336472"/>
                    <a:pt x="750641" y="452834"/>
                  </a:cubicBezTo>
                  <a:cubicBezTo>
                    <a:pt x="760143" y="476582"/>
                    <a:pt x="756580" y="505079"/>
                    <a:pt x="761330" y="531201"/>
                  </a:cubicBezTo>
                  <a:cubicBezTo>
                    <a:pt x="764893" y="552574"/>
                    <a:pt x="768456" y="575134"/>
                    <a:pt x="779145" y="594132"/>
                  </a:cubicBezTo>
                  <a:cubicBezTo>
                    <a:pt x="795772" y="625003"/>
                    <a:pt x="818337" y="653501"/>
                    <a:pt x="836152" y="684372"/>
                  </a:cubicBezTo>
                  <a:cubicBezTo>
                    <a:pt x="846841" y="702183"/>
                    <a:pt x="859905" y="708120"/>
                    <a:pt x="876532" y="693871"/>
                  </a:cubicBezTo>
                  <a:cubicBezTo>
                    <a:pt x="896722" y="676060"/>
                    <a:pt x="909786" y="683185"/>
                    <a:pt x="922850" y="703370"/>
                  </a:cubicBezTo>
                  <a:cubicBezTo>
                    <a:pt x="954917" y="748491"/>
                    <a:pt x="979857" y="793611"/>
                    <a:pt x="960855" y="851791"/>
                  </a:cubicBezTo>
                  <a:cubicBezTo>
                    <a:pt x="953729" y="874352"/>
                    <a:pt x="941853" y="882664"/>
                    <a:pt x="918100" y="879102"/>
                  </a:cubicBezTo>
                  <a:cubicBezTo>
                    <a:pt x="846841" y="870790"/>
                    <a:pt x="817150" y="818545"/>
                    <a:pt x="791021" y="763926"/>
                  </a:cubicBezTo>
                  <a:cubicBezTo>
                    <a:pt x="788646" y="759176"/>
                    <a:pt x="799335" y="743741"/>
                    <a:pt x="806461" y="738991"/>
                  </a:cubicBezTo>
                  <a:cubicBezTo>
                    <a:pt x="821900" y="728305"/>
                    <a:pt x="825463" y="719993"/>
                    <a:pt x="814774" y="703370"/>
                  </a:cubicBezTo>
                  <a:cubicBezTo>
                    <a:pt x="791021" y="668936"/>
                    <a:pt x="772019" y="632127"/>
                    <a:pt x="747078" y="598881"/>
                  </a:cubicBezTo>
                  <a:cubicBezTo>
                    <a:pt x="735202" y="583445"/>
                    <a:pt x="716200" y="571572"/>
                    <a:pt x="697197" y="564447"/>
                  </a:cubicBezTo>
                  <a:cubicBezTo>
                    <a:pt x="666318" y="552574"/>
                    <a:pt x="649691" y="531201"/>
                    <a:pt x="637815" y="502704"/>
                  </a:cubicBezTo>
                  <a:cubicBezTo>
                    <a:pt x="618813" y="454022"/>
                    <a:pt x="600998" y="405340"/>
                    <a:pt x="580808" y="355470"/>
                  </a:cubicBezTo>
                  <a:cubicBezTo>
                    <a:pt x="574869" y="342409"/>
                    <a:pt x="568931" y="332910"/>
                    <a:pt x="560618" y="31628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5" name="Google Shape;1835;p63"/>
            <p:cNvSpPr/>
            <p:nvPr/>
          </p:nvSpPr>
          <p:spPr>
            <a:xfrm>
              <a:off x="4590383" y="646852"/>
              <a:ext cx="2225652" cy="2825947"/>
            </a:xfrm>
            <a:custGeom>
              <a:rect b="b" l="l" r="r" t="t"/>
              <a:pathLst>
                <a:path extrusionOk="0" h="2825947" w="2225652">
                  <a:moveTo>
                    <a:pt x="714964" y="289719"/>
                  </a:moveTo>
                  <a:cubicBezTo>
                    <a:pt x="744655" y="265971"/>
                    <a:pt x="775534" y="243411"/>
                    <a:pt x="804038" y="218477"/>
                  </a:cubicBezTo>
                  <a:cubicBezTo>
                    <a:pt x="809976" y="213727"/>
                    <a:pt x="811164" y="200666"/>
                    <a:pt x="811164" y="191167"/>
                  </a:cubicBezTo>
                  <a:cubicBezTo>
                    <a:pt x="812351" y="156733"/>
                    <a:pt x="812351" y="122300"/>
                    <a:pt x="811164" y="87866"/>
                  </a:cubicBezTo>
                  <a:cubicBezTo>
                    <a:pt x="809976" y="64118"/>
                    <a:pt x="825415" y="65306"/>
                    <a:pt x="840855" y="66493"/>
                  </a:cubicBezTo>
                  <a:cubicBezTo>
                    <a:pt x="856294" y="67680"/>
                    <a:pt x="876484" y="59369"/>
                    <a:pt x="876484" y="87866"/>
                  </a:cubicBezTo>
                  <a:cubicBezTo>
                    <a:pt x="875296" y="110426"/>
                    <a:pt x="876484" y="131798"/>
                    <a:pt x="876484" y="154358"/>
                  </a:cubicBezTo>
                  <a:cubicBezTo>
                    <a:pt x="878859" y="155546"/>
                    <a:pt x="882422" y="155546"/>
                    <a:pt x="884798" y="156733"/>
                  </a:cubicBezTo>
                  <a:cubicBezTo>
                    <a:pt x="950118" y="104489"/>
                    <a:pt x="1016627" y="53432"/>
                    <a:pt x="1083135" y="0"/>
                  </a:cubicBezTo>
                  <a:cubicBezTo>
                    <a:pt x="1135391" y="41558"/>
                    <a:pt x="1187648" y="83116"/>
                    <a:pt x="1239904" y="124674"/>
                  </a:cubicBezTo>
                  <a:cubicBezTo>
                    <a:pt x="1308788" y="179293"/>
                    <a:pt x="1376484" y="235100"/>
                    <a:pt x="1446555" y="289719"/>
                  </a:cubicBezTo>
                  <a:cubicBezTo>
                    <a:pt x="1466745" y="305155"/>
                    <a:pt x="1473871" y="321778"/>
                    <a:pt x="1473871" y="347900"/>
                  </a:cubicBezTo>
                  <a:cubicBezTo>
                    <a:pt x="1472683" y="458326"/>
                    <a:pt x="1473871" y="569939"/>
                    <a:pt x="1472683" y="680365"/>
                  </a:cubicBezTo>
                  <a:cubicBezTo>
                    <a:pt x="1472683" y="705299"/>
                    <a:pt x="1479809" y="714799"/>
                    <a:pt x="1505938" y="714799"/>
                  </a:cubicBezTo>
                  <a:cubicBezTo>
                    <a:pt x="1593824" y="714799"/>
                    <a:pt x="1593824" y="715986"/>
                    <a:pt x="1593824" y="628120"/>
                  </a:cubicBezTo>
                  <a:cubicBezTo>
                    <a:pt x="1593824" y="594874"/>
                    <a:pt x="1593824" y="560440"/>
                    <a:pt x="1593824" y="527193"/>
                  </a:cubicBezTo>
                  <a:cubicBezTo>
                    <a:pt x="1593824" y="510570"/>
                    <a:pt x="1595011" y="495135"/>
                    <a:pt x="1571258" y="493947"/>
                  </a:cubicBezTo>
                  <a:cubicBezTo>
                    <a:pt x="1566508" y="493947"/>
                    <a:pt x="1559382" y="484448"/>
                    <a:pt x="1559382" y="480886"/>
                  </a:cubicBezTo>
                  <a:cubicBezTo>
                    <a:pt x="1559382" y="476137"/>
                    <a:pt x="1566508" y="470200"/>
                    <a:pt x="1572446" y="467825"/>
                  </a:cubicBezTo>
                  <a:cubicBezTo>
                    <a:pt x="1578384" y="465450"/>
                    <a:pt x="1585510" y="466638"/>
                    <a:pt x="1592636" y="466638"/>
                  </a:cubicBezTo>
                  <a:cubicBezTo>
                    <a:pt x="1733966" y="466638"/>
                    <a:pt x="1875296" y="466638"/>
                    <a:pt x="2016626" y="466638"/>
                  </a:cubicBezTo>
                  <a:cubicBezTo>
                    <a:pt x="2022564" y="466638"/>
                    <a:pt x="2029690" y="465450"/>
                    <a:pt x="2034441" y="467825"/>
                  </a:cubicBezTo>
                  <a:cubicBezTo>
                    <a:pt x="2041567" y="470200"/>
                    <a:pt x="2046317" y="476137"/>
                    <a:pt x="2052256" y="480886"/>
                  </a:cubicBezTo>
                  <a:cubicBezTo>
                    <a:pt x="2047505" y="485635"/>
                    <a:pt x="2042754" y="491572"/>
                    <a:pt x="2038004" y="496322"/>
                  </a:cubicBezTo>
                  <a:cubicBezTo>
                    <a:pt x="2030878" y="503446"/>
                    <a:pt x="2020189" y="511758"/>
                    <a:pt x="2020189" y="520070"/>
                  </a:cubicBezTo>
                  <a:cubicBezTo>
                    <a:pt x="2019001" y="577063"/>
                    <a:pt x="2020189" y="635244"/>
                    <a:pt x="2019001" y="692239"/>
                  </a:cubicBezTo>
                  <a:cubicBezTo>
                    <a:pt x="2019001" y="711236"/>
                    <a:pt x="2026127" y="715986"/>
                    <a:pt x="2043942" y="715986"/>
                  </a:cubicBezTo>
                  <a:cubicBezTo>
                    <a:pt x="2090260" y="715986"/>
                    <a:pt x="2136579" y="714799"/>
                    <a:pt x="2182897" y="715986"/>
                  </a:cubicBezTo>
                  <a:cubicBezTo>
                    <a:pt x="2195961" y="715986"/>
                    <a:pt x="2207838" y="720735"/>
                    <a:pt x="2225652" y="724297"/>
                  </a:cubicBezTo>
                  <a:cubicBezTo>
                    <a:pt x="2219714" y="732609"/>
                    <a:pt x="2217339" y="737359"/>
                    <a:pt x="2214963" y="737359"/>
                  </a:cubicBezTo>
                  <a:cubicBezTo>
                    <a:pt x="2174583" y="742108"/>
                    <a:pt x="2180522" y="771792"/>
                    <a:pt x="2180522" y="799102"/>
                  </a:cubicBezTo>
                  <a:cubicBezTo>
                    <a:pt x="2180522" y="1461656"/>
                    <a:pt x="2180522" y="2125397"/>
                    <a:pt x="2180522" y="2787952"/>
                  </a:cubicBezTo>
                  <a:cubicBezTo>
                    <a:pt x="2180522" y="2799825"/>
                    <a:pt x="2179334" y="2811699"/>
                    <a:pt x="2178146" y="2824760"/>
                  </a:cubicBezTo>
                  <a:cubicBezTo>
                    <a:pt x="2174583" y="2824760"/>
                    <a:pt x="2171021" y="2824760"/>
                    <a:pt x="2167457" y="2825948"/>
                  </a:cubicBezTo>
                  <a:cubicBezTo>
                    <a:pt x="2166270" y="2814074"/>
                    <a:pt x="2163895" y="2802200"/>
                    <a:pt x="2163895" y="2789139"/>
                  </a:cubicBezTo>
                  <a:cubicBezTo>
                    <a:pt x="2163895" y="2470923"/>
                    <a:pt x="2163895" y="2151520"/>
                    <a:pt x="2163895" y="1833304"/>
                  </a:cubicBezTo>
                  <a:cubicBezTo>
                    <a:pt x="2163895" y="1485404"/>
                    <a:pt x="2163895" y="1136316"/>
                    <a:pt x="2163895" y="788415"/>
                  </a:cubicBezTo>
                  <a:cubicBezTo>
                    <a:pt x="2163895" y="745670"/>
                    <a:pt x="2163895" y="745670"/>
                    <a:pt x="2122327" y="745670"/>
                  </a:cubicBezTo>
                  <a:cubicBezTo>
                    <a:pt x="1918051" y="745670"/>
                    <a:pt x="1714964" y="745670"/>
                    <a:pt x="1510688" y="744483"/>
                  </a:cubicBezTo>
                  <a:cubicBezTo>
                    <a:pt x="1479809" y="744483"/>
                    <a:pt x="1472683" y="753982"/>
                    <a:pt x="1472683" y="783666"/>
                  </a:cubicBezTo>
                  <a:cubicBezTo>
                    <a:pt x="1473871" y="1236055"/>
                    <a:pt x="1472683" y="1688444"/>
                    <a:pt x="1472683" y="2139646"/>
                  </a:cubicBezTo>
                  <a:cubicBezTo>
                    <a:pt x="1472683" y="2152707"/>
                    <a:pt x="1470308" y="2164581"/>
                    <a:pt x="1469120" y="2177642"/>
                  </a:cubicBezTo>
                  <a:cubicBezTo>
                    <a:pt x="1465557" y="2177642"/>
                    <a:pt x="1461995" y="2177642"/>
                    <a:pt x="1458432" y="2177642"/>
                  </a:cubicBezTo>
                  <a:cubicBezTo>
                    <a:pt x="1457244" y="2164581"/>
                    <a:pt x="1454869" y="2152707"/>
                    <a:pt x="1454869" y="2139646"/>
                  </a:cubicBezTo>
                  <a:cubicBezTo>
                    <a:pt x="1454869" y="1555458"/>
                    <a:pt x="1454869" y="970084"/>
                    <a:pt x="1454869" y="385896"/>
                  </a:cubicBezTo>
                  <a:cubicBezTo>
                    <a:pt x="1454869" y="340776"/>
                    <a:pt x="1454869" y="340776"/>
                    <a:pt x="1409738" y="340776"/>
                  </a:cubicBezTo>
                  <a:cubicBezTo>
                    <a:pt x="1188836" y="340776"/>
                    <a:pt x="967933" y="340776"/>
                    <a:pt x="748218" y="340776"/>
                  </a:cubicBezTo>
                  <a:cubicBezTo>
                    <a:pt x="709026" y="340776"/>
                    <a:pt x="709026" y="340776"/>
                    <a:pt x="709026" y="379959"/>
                  </a:cubicBezTo>
                  <a:cubicBezTo>
                    <a:pt x="709026" y="672053"/>
                    <a:pt x="709026" y="964147"/>
                    <a:pt x="709026" y="1255053"/>
                  </a:cubicBezTo>
                  <a:cubicBezTo>
                    <a:pt x="709026" y="1268114"/>
                    <a:pt x="706651" y="1281175"/>
                    <a:pt x="705463" y="1294236"/>
                  </a:cubicBezTo>
                  <a:cubicBezTo>
                    <a:pt x="701900" y="1294236"/>
                    <a:pt x="698337" y="1294236"/>
                    <a:pt x="694774" y="1295424"/>
                  </a:cubicBezTo>
                  <a:cubicBezTo>
                    <a:pt x="693586" y="1283550"/>
                    <a:pt x="690023" y="1270489"/>
                    <a:pt x="690023" y="1258615"/>
                  </a:cubicBezTo>
                  <a:cubicBezTo>
                    <a:pt x="690023" y="964147"/>
                    <a:pt x="690023" y="668491"/>
                    <a:pt x="690023" y="374022"/>
                  </a:cubicBezTo>
                  <a:cubicBezTo>
                    <a:pt x="690023" y="277845"/>
                    <a:pt x="688836" y="181668"/>
                    <a:pt x="691211" y="86678"/>
                  </a:cubicBezTo>
                  <a:cubicBezTo>
                    <a:pt x="691211" y="56994"/>
                    <a:pt x="681710" y="51057"/>
                    <a:pt x="653206" y="51057"/>
                  </a:cubicBezTo>
                  <a:cubicBezTo>
                    <a:pt x="465558" y="52244"/>
                    <a:pt x="276722" y="52244"/>
                    <a:pt x="89074" y="51057"/>
                  </a:cubicBezTo>
                  <a:cubicBezTo>
                    <a:pt x="60570" y="51057"/>
                    <a:pt x="52256" y="60556"/>
                    <a:pt x="52256" y="87866"/>
                  </a:cubicBezTo>
                  <a:cubicBezTo>
                    <a:pt x="53444" y="580625"/>
                    <a:pt x="52256" y="1073385"/>
                    <a:pt x="52256" y="1566145"/>
                  </a:cubicBezTo>
                  <a:cubicBezTo>
                    <a:pt x="52256" y="1579206"/>
                    <a:pt x="49881" y="1592267"/>
                    <a:pt x="48694" y="1604141"/>
                  </a:cubicBezTo>
                  <a:cubicBezTo>
                    <a:pt x="45131" y="1604141"/>
                    <a:pt x="41568" y="1604141"/>
                    <a:pt x="38005" y="1604141"/>
                  </a:cubicBezTo>
                  <a:cubicBezTo>
                    <a:pt x="36817" y="1592267"/>
                    <a:pt x="34442" y="1579206"/>
                    <a:pt x="34442" y="1567332"/>
                  </a:cubicBezTo>
                  <a:cubicBezTo>
                    <a:pt x="34442" y="1158876"/>
                    <a:pt x="34442" y="750420"/>
                    <a:pt x="34442" y="341964"/>
                  </a:cubicBezTo>
                  <a:cubicBezTo>
                    <a:pt x="34442" y="255285"/>
                    <a:pt x="34442" y="167420"/>
                    <a:pt x="34442" y="80742"/>
                  </a:cubicBezTo>
                  <a:cubicBezTo>
                    <a:pt x="34442" y="65306"/>
                    <a:pt x="34442" y="51057"/>
                    <a:pt x="13064" y="49870"/>
                  </a:cubicBezTo>
                  <a:cubicBezTo>
                    <a:pt x="8313" y="49870"/>
                    <a:pt x="3563" y="41558"/>
                    <a:pt x="0" y="37996"/>
                  </a:cubicBezTo>
                  <a:cubicBezTo>
                    <a:pt x="4751" y="33247"/>
                    <a:pt x="9501" y="26122"/>
                    <a:pt x="15439" y="23747"/>
                  </a:cubicBezTo>
                  <a:cubicBezTo>
                    <a:pt x="23753" y="21373"/>
                    <a:pt x="33254" y="22560"/>
                    <a:pt x="41568" y="22560"/>
                  </a:cubicBezTo>
                  <a:cubicBezTo>
                    <a:pt x="262470" y="22560"/>
                    <a:pt x="483373" y="22560"/>
                    <a:pt x="703088" y="22560"/>
                  </a:cubicBezTo>
                  <a:cubicBezTo>
                    <a:pt x="710214" y="22560"/>
                    <a:pt x="717339" y="21373"/>
                    <a:pt x="723278" y="23747"/>
                  </a:cubicBezTo>
                  <a:cubicBezTo>
                    <a:pt x="730403" y="26122"/>
                    <a:pt x="736342" y="33247"/>
                    <a:pt x="742280" y="37996"/>
                  </a:cubicBezTo>
                  <a:cubicBezTo>
                    <a:pt x="736342" y="42745"/>
                    <a:pt x="731591" y="47495"/>
                    <a:pt x="726841" y="52244"/>
                  </a:cubicBezTo>
                  <a:cubicBezTo>
                    <a:pt x="720902" y="58181"/>
                    <a:pt x="709026" y="64118"/>
                    <a:pt x="709026" y="70055"/>
                  </a:cubicBezTo>
                  <a:cubicBezTo>
                    <a:pt x="707838" y="142485"/>
                    <a:pt x="707838" y="216102"/>
                    <a:pt x="707838" y="288532"/>
                  </a:cubicBezTo>
                  <a:cubicBezTo>
                    <a:pt x="710214" y="286157"/>
                    <a:pt x="712589" y="288532"/>
                    <a:pt x="714964" y="289719"/>
                  </a:cubicBezTo>
                  <a:close/>
                  <a:moveTo>
                    <a:pt x="1442992" y="317029"/>
                  </a:moveTo>
                  <a:cubicBezTo>
                    <a:pt x="1433491" y="306342"/>
                    <a:pt x="1428741" y="301593"/>
                    <a:pt x="1423990" y="296843"/>
                  </a:cubicBezTo>
                  <a:cubicBezTo>
                    <a:pt x="1318289" y="212540"/>
                    <a:pt x="1212588" y="128236"/>
                    <a:pt x="1106888" y="42745"/>
                  </a:cubicBezTo>
                  <a:cubicBezTo>
                    <a:pt x="1087885" y="27310"/>
                    <a:pt x="1076009" y="26122"/>
                    <a:pt x="1057007" y="41558"/>
                  </a:cubicBezTo>
                  <a:cubicBezTo>
                    <a:pt x="951306" y="127049"/>
                    <a:pt x="845605" y="210165"/>
                    <a:pt x="738717" y="293281"/>
                  </a:cubicBezTo>
                  <a:cubicBezTo>
                    <a:pt x="731591" y="298031"/>
                    <a:pt x="723278" y="300406"/>
                    <a:pt x="714964" y="305155"/>
                  </a:cubicBezTo>
                  <a:cubicBezTo>
                    <a:pt x="717339" y="308717"/>
                    <a:pt x="720902" y="312279"/>
                    <a:pt x="723278" y="315841"/>
                  </a:cubicBezTo>
                  <a:cubicBezTo>
                    <a:pt x="960807" y="317029"/>
                    <a:pt x="1198337" y="317029"/>
                    <a:pt x="1442992" y="317029"/>
                  </a:cubicBezTo>
                  <a:close/>
                  <a:moveTo>
                    <a:pt x="1804037" y="713611"/>
                  </a:moveTo>
                  <a:cubicBezTo>
                    <a:pt x="1859857" y="713611"/>
                    <a:pt x="1916864" y="713611"/>
                    <a:pt x="1972683" y="713611"/>
                  </a:cubicBezTo>
                  <a:cubicBezTo>
                    <a:pt x="1991686" y="713611"/>
                    <a:pt x="1998812" y="707674"/>
                    <a:pt x="1998812" y="687489"/>
                  </a:cubicBezTo>
                  <a:cubicBezTo>
                    <a:pt x="1998812" y="631683"/>
                    <a:pt x="1998812" y="577063"/>
                    <a:pt x="1998812" y="521257"/>
                  </a:cubicBezTo>
                  <a:cubicBezTo>
                    <a:pt x="1998812" y="501071"/>
                    <a:pt x="1991686" y="492760"/>
                    <a:pt x="1971496" y="493947"/>
                  </a:cubicBezTo>
                  <a:cubicBezTo>
                    <a:pt x="1859857" y="495135"/>
                    <a:pt x="1748218" y="495135"/>
                    <a:pt x="1636579" y="493947"/>
                  </a:cubicBezTo>
                  <a:cubicBezTo>
                    <a:pt x="1616389" y="493947"/>
                    <a:pt x="1608075" y="501071"/>
                    <a:pt x="1608075" y="521257"/>
                  </a:cubicBezTo>
                  <a:cubicBezTo>
                    <a:pt x="1609263" y="575876"/>
                    <a:pt x="1609263" y="629308"/>
                    <a:pt x="1608075" y="683927"/>
                  </a:cubicBezTo>
                  <a:cubicBezTo>
                    <a:pt x="1608075" y="705299"/>
                    <a:pt x="1615201" y="713611"/>
                    <a:pt x="1636579" y="713611"/>
                  </a:cubicBezTo>
                  <a:cubicBezTo>
                    <a:pt x="1693586" y="712424"/>
                    <a:pt x="1749405" y="713611"/>
                    <a:pt x="1804037" y="713611"/>
                  </a:cubicBezTo>
                  <a:close/>
                  <a:moveTo>
                    <a:pt x="831354" y="184043"/>
                  </a:moveTo>
                  <a:cubicBezTo>
                    <a:pt x="839667" y="181668"/>
                    <a:pt x="844418" y="180481"/>
                    <a:pt x="846793" y="179293"/>
                  </a:cubicBezTo>
                  <a:cubicBezTo>
                    <a:pt x="857482" y="169795"/>
                    <a:pt x="863420" y="99739"/>
                    <a:pt x="853919" y="89053"/>
                  </a:cubicBezTo>
                  <a:cubicBezTo>
                    <a:pt x="851544" y="85491"/>
                    <a:pt x="844418" y="84304"/>
                    <a:pt x="840855" y="84304"/>
                  </a:cubicBezTo>
                  <a:cubicBezTo>
                    <a:pt x="837292" y="85491"/>
                    <a:pt x="831354" y="90240"/>
                    <a:pt x="831354" y="93802"/>
                  </a:cubicBezTo>
                  <a:cubicBezTo>
                    <a:pt x="831354" y="123487"/>
                    <a:pt x="831354" y="151984"/>
                    <a:pt x="831354" y="184043"/>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6" name="Google Shape;1836;p63"/>
            <p:cNvSpPr/>
            <p:nvPr/>
          </p:nvSpPr>
          <p:spPr>
            <a:xfrm>
              <a:off x="6256527" y="2999038"/>
              <a:ext cx="260221" cy="461888"/>
            </a:xfrm>
            <a:custGeom>
              <a:rect b="b" l="l" r="r" t="t"/>
              <a:pathLst>
                <a:path extrusionOk="0" h="461888" w="260221">
                  <a:moveTo>
                    <a:pt x="142644" y="2375"/>
                  </a:moveTo>
                  <a:cubicBezTo>
                    <a:pt x="142644" y="26122"/>
                    <a:pt x="142644" y="49870"/>
                    <a:pt x="142644" y="74804"/>
                  </a:cubicBezTo>
                  <a:cubicBezTo>
                    <a:pt x="142644" y="92615"/>
                    <a:pt x="149770" y="99740"/>
                    <a:pt x="167585" y="98552"/>
                  </a:cubicBezTo>
                  <a:cubicBezTo>
                    <a:pt x="190150" y="97365"/>
                    <a:pt x="212715" y="98552"/>
                    <a:pt x="235281" y="98552"/>
                  </a:cubicBezTo>
                  <a:cubicBezTo>
                    <a:pt x="253095" y="98552"/>
                    <a:pt x="260221" y="104489"/>
                    <a:pt x="260221" y="122299"/>
                  </a:cubicBezTo>
                  <a:cubicBezTo>
                    <a:pt x="259034" y="227976"/>
                    <a:pt x="259034" y="333651"/>
                    <a:pt x="257846" y="439328"/>
                  </a:cubicBezTo>
                  <a:cubicBezTo>
                    <a:pt x="257846" y="455951"/>
                    <a:pt x="250720" y="461888"/>
                    <a:pt x="234093" y="461888"/>
                  </a:cubicBezTo>
                  <a:cubicBezTo>
                    <a:pt x="164022" y="461888"/>
                    <a:pt x="93951" y="461888"/>
                    <a:pt x="23879" y="461888"/>
                  </a:cubicBezTo>
                  <a:cubicBezTo>
                    <a:pt x="6065" y="461888"/>
                    <a:pt x="-1061" y="454764"/>
                    <a:pt x="126" y="436953"/>
                  </a:cubicBezTo>
                  <a:cubicBezTo>
                    <a:pt x="1314" y="332464"/>
                    <a:pt x="2502" y="226788"/>
                    <a:pt x="3689" y="122299"/>
                  </a:cubicBezTo>
                  <a:cubicBezTo>
                    <a:pt x="3689" y="102114"/>
                    <a:pt x="13190" y="97365"/>
                    <a:pt x="31005" y="97365"/>
                  </a:cubicBezTo>
                  <a:cubicBezTo>
                    <a:pt x="52383" y="98552"/>
                    <a:pt x="74948" y="97365"/>
                    <a:pt x="96326" y="97365"/>
                  </a:cubicBezTo>
                  <a:cubicBezTo>
                    <a:pt x="116516" y="98552"/>
                    <a:pt x="124829" y="90240"/>
                    <a:pt x="124829" y="68867"/>
                  </a:cubicBezTo>
                  <a:cubicBezTo>
                    <a:pt x="124829" y="46308"/>
                    <a:pt x="128392" y="22560"/>
                    <a:pt x="130768" y="0"/>
                  </a:cubicBezTo>
                  <a:cubicBezTo>
                    <a:pt x="134330" y="1187"/>
                    <a:pt x="139081" y="2375"/>
                    <a:pt x="142644"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7" name="Google Shape;1837;p63"/>
            <p:cNvSpPr/>
            <p:nvPr/>
          </p:nvSpPr>
          <p:spPr>
            <a:xfrm>
              <a:off x="5032173" y="2034875"/>
              <a:ext cx="308819" cy="308747"/>
            </a:xfrm>
            <a:custGeom>
              <a:rect b="b" l="l" r="r" t="t"/>
              <a:pathLst>
                <a:path extrusionOk="0" h="308747" w="308819">
                  <a:moveTo>
                    <a:pt x="308804" y="156749"/>
                  </a:moveTo>
                  <a:cubicBezTo>
                    <a:pt x="307616" y="242240"/>
                    <a:pt x="237545" y="309920"/>
                    <a:pt x="152034" y="308733"/>
                  </a:cubicBezTo>
                  <a:cubicBezTo>
                    <a:pt x="67711" y="307546"/>
                    <a:pt x="-1172" y="236303"/>
                    <a:pt x="15" y="150812"/>
                  </a:cubicBezTo>
                  <a:cubicBezTo>
                    <a:pt x="1203" y="65321"/>
                    <a:pt x="71274" y="-1171"/>
                    <a:pt x="157972" y="16"/>
                  </a:cubicBezTo>
                  <a:cubicBezTo>
                    <a:pt x="244671" y="1203"/>
                    <a:pt x="309991" y="68883"/>
                    <a:pt x="308804" y="15674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8" name="Google Shape;1838;p63"/>
            <p:cNvSpPr/>
            <p:nvPr/>
          </p:nvSpPr>
          <p:spPr>
            <a:xfrm>
              <a:off x="5610041" y="3187830"/>
              <a:ext cx="472571" cy="270720"/>
            </a:xfrm>
            <a:custGeom>
              <a:rect b="b" l="l" r="r" t="t"/>
              <a:pathLst>
                <a:path extrusionOk="0" h="270720" w="472571">
                  <a:moveTo>
                    <a:pt x="241624" y="1187"/>
                  </a:moveTo>
                  <a:cubicBezTo>
                    <a:pt x="243999" y="29684"/>
                    <a:pt x="249938" y="58181"/>
                    <a:pt x="248750" y="86678"/>
                  </a:cubicBezTo>
                  <a:cubicBezTo>
                    <a:pt x="247562" y="116362"/>
                    <a:pt x="252313" y="134173"/>
                    <a:pt x="282004" y="149609"/>
                  </a:cubicBezTo>
                  <a:cubicBezTo>
                    <a:pt x="310508" y="165044"/>
                    <a:pt x="337824" y="175731"/>
                    <a:pt x="369890" y="179293"/>
                  </a:cubicBezTo>
                  <a:cubicBezTo>
                    <a:pt x="393643" y="181668"/>
                    <a:pt x="418584" y="189980"/>
                    <a:pt x="439961" y="200666"/>
                  </a:cubicBezTo>
                  <a:cubicBezTo>
                    <a:pt x="451838" y="206602"/>
                    <a:pt x="462527" y="220851"/>
                    <a:pt x="468465" y="232725"/>
                  </a:cubicBezTo>
                  <a:cubicBezTo>
                    <a:pt x="479154" y="256472"/>
                    <a:pt x="468465" y="270721"/>
                    <a:pt x="442337" y="270721"/>
                  </a:cubicBezTo>
                  <a:cubicBezTo>
                    <a:pt x="306945" y="270721"/>
                    <a:pt x="171553" y="270721"/>
                    <a:pt x="36161" y="270721"/>
                  </a:cubicBezTo>
                  <a:cubicBezTo>
                    <a:pt x="1719" y="270721"/>
                    <a:pt x="-11345" y="249348"/>
                    <a:pt x="11221" y="223226"/>
                  </a:cubicBezTo>
                  <a:cubicBezTo>
                    <a:pt x="27848" y="204228"/>
                    <a:pt x="53976" y="191167"/>
                    <a:pt x="77729" y="184043"/>
                  </a:cubicBezTo>
                  <a:cubicBezTo>
                    <a:pt x="113358" y="172169"/>
                    <a:pt x="148988" y="159108"/>
                    <a:pt x="183429" y="146047"/>
                  </a:cubicBezTo>
                  <a:cubicBezTo>
                    <a:pt x="233311" y="128236"/>
                    <a:pt x="227372" y="97364"/>
                    <a:pt x="228560" y="62931"/>
                  </a:cubicBezTo>
                  <a:cubicBezTo>
                    <a:pt x="229748" y="41558"/>
                    <a:pt x="228560" y="21373"/>
                    <a:pt x="228560" y="0"/>
                  </a:cubicBezTo>
                  <a:cubicBezTo>
                    <a:pt x="232123" y="2374"/>
                    <a:pt x="236874" y="1187"/>
                    <a:pt x="241624" y="118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39" name="Google Shape;1839;p63"/>
            <p:cNvSpPr/>
            <p:nvPr/>
          </p:nvSpPr>
          <p:spPr>
            <a:xfrm>
              <a:off x="5688958" y="3060781"/>
              <a:ext cx="134465" cy="123453"/>
            </a:xfrm>
            <a:custGeom>
              <a:rect b="b" l="l" r="r" t="t"/>
              <a:pathLst>
                <a:path extrusionOk="0" h="123453" w="134465">
                  <a:moveTo>
                    <a:pt x="9501" y="0"/>
                  </a:moveTo>
                  <a:cubicBezTo>
                    <a:pt x="42755" y="13061"/>
                    <a:pt x="77197" y="23747"/>
                    <a:pt x="109264" y="40370"/>
                  </a:cubicBezTo>
                  <a:cubicBezTo>
                    <a:pt x="122328" y="47495"/>
                    <a:pt x="136580" y="68867"/>
                    <a:pt x="134204" y="81928"/>
                  </a:cubicBezTo>
                  <a:cubicBezTo>
                    <a:pt x="131829" y="97365"/>
                    <a:pt x="116390" y="116362"/>
                    <a:pt x="102138" y="122299"/>
                  </a:cubicBezTo>
                  <a:cubicBezTo>
                    <a:pt x="90261" y="127049"/>
                    <a:pt x="66508" y="116362"/>
                    <a:pt x="58195" y="104489"/>
                  </a:cubicBezTo>
                  <a:cubicBezTo>
                    <a:pt x="35629" y="75991"/>
                    <a:pt x="19002" y="42745"/>
                    <a:pt x="0" y="10686"/>
                  </a:cubicBezTo>
                  <a:cubicBezTo>
                    <a:pt x="2375" y="7124"/>
                    <a:pt x="5938" y="3562"/>
                    <a:pt x="9501"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0" name="Google Shape;1840;p63"/>
            <p:cNvSpPr/>
            <p:nvPr/>
          </p:nvSpPr>
          <p:spPr>
            <a:xfrm>
              <a:off x="5875343" y="3080967"/>
              <a:ext cx="136654" cy="116674"/>
            </a:xfrm>
            <a:custGeom>
              <a:rect b="b" l="l" r="r" t="t"/>
              <a:pathLst>
                <a:path extrusionOk="0" h="116674" w="136654">
                  <a:moveTo>
                    <a:pt x="136655" y="14248"/>
                  </a:moveTo>
                  <a:cubicBezTo>
                    <a:pt x="116465" y="43932"/>
                    <a:pt x="98650" y="75991"/>
                    <a:pt x="74897" y="102114"/>
                  </a:cubicBezTo>
                  <a:cubicBezTo>
                    <a:pt x="65396" y="112800"/>
                    <a:pt x="41643" y="119924"/>
                    <a:pt x="28579" y="115175"/>
                  </a:cubicBezTo>
                  <a:cubicBezTo>
                    <a:pt x="15515" y="110426"/>
                    <a:pt x="75" y="90240"/>
                    <a:pt x="75" y="75991"/>
                  </a:cubicBezTo>
                  <a:cubicBezTo>
                    <a:pt x="-1112" y="62931"/>
                    <a:pt x="11952" y="41558"/>
                    <a:pt x="25016" y="35621"/>
                  </a:cubicBezTo>
                  <a:cubicBezTo>
                    <a:pt x="58270" y="20185"/>
                    <a:pt x="93899" y="11874"/>
                    <a:pt x="129529" y="0"/>
                  </a:cubicBezTo>
                  <a:cubicBezTo>
                    <a:pt x="131904" y="5937"/>
                    <a:pt x="134280" y="9499"/>
                    <a:pt x="136655" y="14248"/>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1" name="Google Shape;1841;p63"/>
            <p:cNvSpPr/>
            <p:nvPr/>
          </p:nvSpPr>
          <p:spPr>
            <a:xfrm>
              <a:off x="5407188" y="1409146"/>
              <a:ext cx="191508" cy="175731"/>
            </a:xfrm>
            <a:custGeom>
              <a:rect b="b" l="l" r="r" t="t"/>
              <a:pathLst>
                <a:path extrusionOk="0" h="175731" w="191508">
                  <a:moveTo>
                    <a:pt x="297" y="0"/>
                  </a:moveTo>
                  <a:cubicBezTo>
                    <a:pt x="65618" y="0"/>
                    <a:pt x="127375" y="0"/>
                    <a:pt x="191508" y="0"/>
                  </a:cubicBezTo>
                  <a:cubicBezTo>
                    <a:pt x="191508" y="58181"/>
                    <a:pt x="191508" y="115175"/>
                    <a:pt x="191508" y="175731"/>
                  </a:cubicBezTo>
                  <a:cubicBezTo>
                    <a:pt x="132126" y="175731"/>
                    <a:pt x="72743" y="175731"/>
                    <a:pt x="14549" y="175731"/>
                  </a:cubicBezTo>
                  <a:cubicBezTo>
                    <a:pt x="9798" y="175731"/>
                    <a:pt x="1484" y="168607"/>
                    <a:pt x="1484" y="163857"/>
                  </a:cubicBezTo>
                  <a:cubicBezTo>
                    <a:pt x="-891" y="110426"/>
                    <a:pt x="297" y="55806"/>
                    <a:pt x="297" y="0"/>
                  </a:cubicBezTo>
                  <a:close/>
                  <a:moveTo>
                    <a:pt x="98872" y="8311"/>
                  </a:moveTo>
                  <a:cubicBezTo>
                    <a:pt x="76306" y="8311"/>
                    <a:pt x="52553" y="5937"/>
                    <a:pt x="31176" y="9499"/>
                  </a:cubicBezTo>
                  <a:cubicBezTo>
                    <a:pt x="22862" y="10686"/>
                    <a:pt x="10986" y="22560"/>
                    <a:pt x="10986" y="29684"/>
                  </a:cubicBezTo>
                  <a:cubicBezTo>
                    <a:pt x="8610" y="67680"/>
                    <a:pt x="8610" y="106864"/>
                    <a:pt x="10986" y="144859"/>
                  </a:cubicBezTo>
                  <a:cubicBezTo>
                    <a:pt x="10986" y="151984"/>
                    <a:pt x="24050" y="163857"/>
                    <a:pt x="31176" y="165045"/>
                  </a:cubicBezTo>
                  <a:cubicBezTo>
                    <a:pt x="57304" y="167420"/>
                    <a:pt x="84620" y="166232"/>
                    <a:pt x="110748" y="166232"/>
                  </a:cubicBezTo>
                  <a:cubicBezTo>
                    <a:pt x="183195" y="166232"/>
                    <a:pt x="183195" y="166232"/>
                    <a:pt x="183195" y="92615"/>
                  </a:cubicBezTo>
                  <a:cubicBezTo>
                    <a:pt x="183195" y="8311"/>
                    <a:pt x="183195" y="8311"/>
                    <a:pt x="98872" y="8311"/>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2" name="Google Shape;1842;p63"/>
            <p:cNvSpPr/>
            <p:nvPr/>
          </p:nvSpPr>
          <p:spPr>
            <a:xfrm>
              <a:off x="5408673" y="1694115"/>
              <a:ext cx="190023" cy="173356"/>
            </a:xfrm>
            <a:custGeom>
              <a:rect b="b" l="l" r="r" t="t"/>
              <a:pathLst>
                <a:path extrusionOk="0" h="173356" w="190023">
                  <a:moveTo>
                    <a:pt x="0" y="173357"/>
                  </a:moveTo>
                  <a:cubicBezTo>
                    <a:pt x="0" y="113988"/>
                    <a:pt x="0" y="58181"/>
                    <a:pt x="0" y="0"/>
                  </a:cubicBezTo>
                  <a:cubicBezTo>
                    <a:pt x="64133" y="0"/>
                    <a:pt x="125891" y="0"/>
                    <a:pt x="190024" y="0"/>
                  </a:cubicBezTo>
                  <a:cubicBezTo>
                    <a:pt x="190024" y="58181"/>
                    <a:pt x="190024" y="113988"/>
                    <a:pt x="190024" y="173357"/>
                  </a:cubicBezTo>
                  <a:cubicBezTo>
                    <a:pt x="127078" y="173357"/>
                    <a:pt x="65321" y="173357"/>
                    <a:pt x="0" y="173357"/>
                  </a:cubicBezTo>
                  <a:close/>
                  <a:moveTo>
                    <a:pt x="93824" y="166232"/>
                  </a:moveTo>
                  <a:cubicBezTo>
                    <a:pt x="115202" y="166232"/>
                    <a:pt x="137767" y="166232"/>
                    <a:pt x="159145" y="166232"/>
                  </a:cubicBezTo>
                  <a:cubicBezTo>
                    <a:pt x="175772" y="167420"/>
                    <a:pt x="181710" y="159108"/>
                    <a:pt x="181710" y="143672"/>
                  </a:cubicBezTo>
                  <a:cubicBezTo>
                    <a:pt x="180522" y="105676"/>
                    <a:pt x="180522" y="68867"/>
                    <a:pt x="181710" y="30872"/>
                  </a:cubicBezTo>
                  <a:cubicBezTo>
                    <a:pt x="181710" y="14248"/>
                    <a:pt x="175772" y="8311"/>
                    <a:pt x="159145" y="8311"/>
                  </a:cubicBezTo>
                  <a:cubicBezTo>
                    <a:pt x="115202" y="8311"/>
                    <a:pt x="72447" y="7124"/>
                    <a:pt x="28504" y="9499"/>
                  </a:cubicBezTo>
                  <a:cubicBezTo>
                    <a:pt x="21378" y="9499"/>
                    <a:pt x="8313" y="22560"/>
                    <a:pt x="8313" y="29684"/>
                  </a:cubicBezTo>
                  <a:cubicBezTo>
                    <a:pt x="5938" y="67680"/>
                    <a:pt x="5938" y="106864"/>
                    <a:pt x="8313" y="144859"/>
                  </a:cubicBezTo>
                  <a:cubicBezTo>
                    <a:pt x="8313" y="151984"/>
                    <a:pt x="21378" y="163857"/>
                    <a:pt x="28504" y="165045"/>
                  </a:cubicBezTo>
                  <a:cubicBezTo>
                    <a:pt x="51069" y="167420"/>
                    <a:pt x="72447" y="166232"/>
                    <a:pt x="93824" y="166232"/>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3" name="Google Shape;1843;p63"/>
            <p:cNvSpPr/>
            <p:nvPr/>
          </p:nvSpPr>
          <p:spPr>
            <a:xfrm>
              <a:off x="5717164" y="1407958"/>
              <a:ext cx="193586" cy="178996"/>
            </a:xfrm>
            <a:custGeom>
              <a:rect b="b" l="l" r="r" t="t"/>
              <a:pathLst>
                <a:path extrusionOk="0" h="178996" w="193586">
                  <a:moveTo>
                    <a:pt x="297" y="0"/>
                  </a:moveTo>
                  <a:cubicBezTo>
                    <a:pt x="62055" y="0"/>
                    <a:pt x="120249" y="0"/>
                    <a:pt x="178444" y="1187"/>
                  </a:cubicBezTo>
                  <a:cubicBezTo>
                    <a:pt x="183195" y="1187"/>
                    <a:pt x="192696" y="11874"/>
                    <a:pt x="192696" y="17811"/>
                  </a:cubicBezTo>
                  <a:cubicBezTo>
                    <a:pt x="193884" y="65306"/>
                    <a:pt x="193884" y="112800"/>
                    <a:pt x="192696" y="160295"/>
                  </a:cubicBezTo>
                  <a:cubicBezTo>
                    <a:pt x="192696" y="166232"/>
                    <a:pt x="180819" y="178106"/>
                    <a:pt x="173694" y="178106"/>
                  </a:cubicBezTo>
                  <a:cubicBezTo>
                    <a:pt x="122625" y="179293"/>
                    <a:pt x="71556" y="179293"/>
                    <a:pt x="19299" y="178106"/>
                  </a:cubicBezTo>
                  <a:cubicBezTo>
                    <a:pt x="13361" y="178106"/>
                    <a:pt x="1485" y="169794"/>
                    <a:pt x="1485" y="165045"/>
                  </a:cubicBezTo>
                  <a:cubicBezTo>
                    <a:pt x="-891" y="110426"/>
                    <a:pt x="297" y="56994"/>
                    <a:pt x="297" y="0"/>
                  </a:cubicBezTo>
                  <a:close/>
                  <a:moveTo>
                    <a:pt x="95309" y="167420"/>
                  </a:moveTo>
                  <a:cubicBezTo>
                    <a:pt x="116686" y="167420"/>
                    <a:pt x="139252" y="167420"/>
                    <a:pt x="160629" y="167420"/>
                  </a:cubicBezTo>
                  <a:cubicBezTo>
                    <a:pt x="177257" y="167420"/>
                    <a:pt x="184382" y="161483"/>
                    <a:pt x="183195" y="144860"/>
                  </a:cubicBezTo>
                  <a:cubicBezTo>
                    <a:pt x="183195" y="106864"/>
                    <a:pt x="182007" y="70055"/>
                    <a:pt x="183195" y="32059"/>
                  </a:cubicBezTo>
                  <a:cubicBezTo>
                    <a:pt x="183195" y="13061"/>
                    <a:pt x="174881" y="8312"/>
                    <a:pt x="158254" y="8312"/>
                  </a:cubicBezTo>
                  <a:cubicBezTo>
                    <a:pt x="116686" y="9499"/>
                    <a:pt x="75119" y="9499"/>
                    <a:pt x="33551" y="8312"/>
                  </a:cubicBezTo>
                  <a:cubicBezTo>
                    <a:pt x="15736" y="8312"/>
                    <a:pt x="8610" y="14249"/>
                    <a:pt x="8610" y="32059"/>
                  </a:cubicBezTo>
                  <a:cubicBezTo>
                    <a:pt x="9798" y="68867"/>
                    <a:pt x="9798" y="105676"/>
                    <a:pt x="8610" y="141297"/>
                  </a:cubicBezTo>
                  <a:cubicBezTo>
                    <a:pt x="8610" y="161483"/>
                    <a:pt x="16924" y="167420"/>
                    <a:pt x="35926" y="166232"/>
                  </a:cubicBezTo>
                  <a:cubicBezTo>
                    <a:pt x="56116" y="167420"/>
                    <a:pt x="76306" y="167420"/>
                    <a:pt x="95309" y="16742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4" name="Google Shape;1844;p63"/>
            <p:cNvSpPr/>
            <p:nvPr/>
          </p:nvSpPr>
          <p:spPr>
            <a:xfrm>
              <a:off x="5716274" y="1971664"/>
              <a:ext cx="193289" cy="179773"/>
            </a:xfrm>
            <a:custGeom>
              <a:rect b="b" l="l" r="r" t="t"/>
              <a:pathLst>
                <a:path extrusionOk="0" h="179773" w="193289">
                  <a:moveTo>
                    <a:pt x="0" y="297"/>
                  </a:moveTo>
                  <a:cubicBezTo>
                    <a:pt x="61758" y="297"/>
                    <a:pt x="118765" y="-891"/>
                    <a:pt x="175772" y="1484"/>
                  </a:cubicBezTo>
                  <a:cubicBezTo>
                    <a:pt x="181710" y="1484"/>
                    <a:pt x="192399" y="14545"/>
                    <a:pt x="192399" y="21669"/>
                  </a:cubicBezTo>
                  <a:cubicBezTo>
                    <a:pt x="193586" y="66790"/>
                    <a:pt x="193586" y="113097"/>
                    <a:pt x="192399" y="158217"/>
                  </a:cubicBezTo>
                  <a:cubicBezTo>
                    <a:pt x="192399" y="165342"/>
                    <a:pt x="179335" y="178403"/>
                    <a:pt x="172209" y="178403"/>
                  </a:cubicBezTo>
                  <a:cubicBezTo>
                    <a:pt x="121140" y="180778"/>
                    <a:pt x="70071" y="179590"/>
                    <a:pt x="17815" y="178403"/>
                  </a:cubicBezTo>
                  <a:cubicBezTo>
                    <a:pt x="11876" y="178403"/>
                    <a:pt x="0" y="167717"/>
                    <a:pt x="0" y="161780"/>
                  </a:cubicBezTo>
                  <a:cubicBezTo>
                    <a:pt x="0" y="109535"/>
                    <a:pt x="0" y="57291"/>
                    <a:pt x="0" y="297"/>
                  </a:cubicBezTo>
                  <a:close/>
                  <a:moveTo>
                    <a:pt x="98575" y="172466"/>
                  </a:moveTo>
                  <a:cubicBezTo>
                    <a:pt x="98575" y="171278"/>
                    <a:pt x="98575" y="170091"/>
                    <a:pt x="98575" y="170091"/>
                  </a:cubicBezTo>
                  <a:cubicBezTo>
                    <a:pt x="119952" y="170091"/>
                    <a:pt x="142518" y="172466"/>
                    <a:pt x="163895" y="168904"/>
                  </a:cubicBezTo>
                  <a:cubicBezTo>
                    <a:pt x="172209" y="167717"/>
                    <a:pt x="184085" y="155843"/>
                    <a:pt x="184085" y="148718"/>
                  </a:cubicBezTo>
                  <a:cubicBezTo>
                    <a:pt x="186461" y="110722"/>
                    <a:pt x="184085" y="71539"/>
                    <a:pt x="185273" y="33543"/>
                  </a:cubicBezTo>
                  <a:cubicBezTo>
                    <a:pt x="185273" y="16920"/>
                    <a:pt x="178147" y="10983"/>
                    <a:pt x="161520" y="10983"/>
                  </a:cubicBezTo>
                  <a:cubicBezTo>
                    <a:pt x="135392" y="12171"/>
                    <a:pt x="108076" y="10983"/>
                    <a:pt x="81948" y="10983"/>
                  </a:cubicBezTo>
                  <a:cubicBezTo>
                    <a:pt x="10689" y="10983"/>
                    <a:pt x="10689" y="10983"/>
                    <a:pt x="10689" y="83413"/>
                  </a:cubicBezTo>
                  <a:cubicBezTo>
                    <a:pt x="10689" y="110722"/>
                    <a:pt x="2375" y="148718"/>
                    <a:pt x="16627" y="162967"/>
                  </a:cubicBezTo>
                  <a:cubicBezTo>
                    <a:pt x="33254" y="177215"/>
                    <a:pt x="70071" y="170091"/>
                    <a:pt x="98575" y="172466"/>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5" name="Google Shape;1845;p63"/>
            <p:cNvSpPr/>
            <p:nvPr/>
          </p:nvSpPr>
          <p:spPr>
            <a:xfrm>
              <a:off x="5716274" y="1690426"/>
              <a:ext cx="195368" cy="178760"/>
            </a:xfrm>
            <a:custGeom>
              <a:rect b="b" l="l" r="r" t="t"/>
              <a:pathLst>
                <a:path extrusionOk="0" h="178760" w="195368">
                  <a:moveTo>
                    <a:pt x="96199" y="178233"/>
                  </a:moveTo>
                  <a:cubicBezTo>
                    <a:pt x="71259" y="178233"/>
                    <a:pt x="46318" y="177046"/>
                    <a:pt x="22565" y="178233"/>
                  </a:cubicBezTo>
                  <a:cubicBezTo>
                    <a:pt x="5938" y="179420"/>
                    <a:pt x="0" y="171109"/>
                    <a:pt x="0" y="155673"/>
                  </a:cubicBezTo>
                  <a:cubicBezTo>
                    <a:pt x="0" y="111740"/>
                    <a:pt x="1188" y="66620"/>
                    <a:pt x="0" y="22687"/>
                  </a:cubicBezTo>
                  <a:cubicBezTo>
                    <a:pt x="0" y="6064"/>
                    <a:pt x="5938" y="-1060"/>
                    <a:pt x="22565" y="127"/>
                  </a:cubicBezTo>
                  <a:cubicBezTo>
                    <a:pt x="72446" y="127"/>
                    <a:pt x="123515" y="127"/>
                    <a:pt x="173396" y="1314"/>
                  </a:cubicBezTo>
                  <a:cubicBezTo>
                    <a:pt x="180522" y="1314"/>
                    <a:pt x="193586" y="14375"/>
                    <a:pt x="193586" y="21500"/>
                  </a:cubicBezTo>
                  <a:cubicBezTo>
                    <a:pt x="195962" y="66620"/>
                    <a:pt x="195962" y="111740"/>
                    <a:pt x="193586" y="158048"/>
                  </a:cubicBezTo>
                  <a:cubicBezTo>
                    <a:pt x="193586" y="165172"/>
                    <a:pt x="180522" y="177046"/>
                    <a:pt x="173396" y="178233"/>
                  </a:cubicBezTo>
                  <a:cubicBezTo>
                    <a:pt x="148456" y="179420"/>
                    <a:pt x="122328" y="178233"/>
                    <a:pt x="96199" y="178233"/>
                  </a:cubicBezTo>
                  <a:close/>
                  <a:moveTo>
                    <a:pt x="96199" y="168734"/>
                  </a:moveTo>
                  <a:cubicBezTo>
                    <a:pt x="117577" y="168734"/>
                    <a:pt x="140142" y="168734"/>
                    <a:pt x="161520" y="168734"/>
                  </a:cubicBezTo>
                  <a:cubicBezTo>
                    <a:pt x="178147" y="168734"/>
                    <a:pt x="185273" y="162797"/>
                    <a:pt x="184085" y="146174"/>
                  </a:cubicBezTo>
                  <a:cubicBezTo>
                    <a:pt x="184085" y="108178"/>
                    <a:pt x="185273" y="68995"/>
                    <a:pt x="182898" y="30999"/>
                  </a:cubicBezTo>
                  <a:cubicBezTo>
                    <a:pt x="182898" y="23874"/>
                    <a:pt x="169834" y="10813"/>
                    <a:pt x="162708" y="10813"/>
                  </a:cubicBezTo>
                  <a:cubicBezTo>
                    <a:pt x="118765" y="8438"/>
                    <a:pt x="73634" y="8438"/>
                    <a:pt x="29691" y="10813"/>
                  </a:cubicBezTo>
                  <a:cubicBezTo>
                    <a:pt x="22565" y="10813"/>
                    <a:pt x="10689" y="25062"/>
                    <a:pt x="10689" y="32186"/>
                  </a:cubicBezTo>
                  <a:cubicBezTo>
                    <a:pt x="8313" y="68995"/>
                    <a:pt x="10689" y="106990"/>
                    <a:pt x="9501" y="144986"/>
                  </a:cubicBezTo>
                  <a:cubicBezTo>
                    <a:pt x="9501" y="162797"/>
                    <a:pt x="15439" y="169921"/>
                    <a:pt x="33254" y="169921"/>
                  </a:cubicBezTo>
                  <a:cubicBezTo>
                    <a:pt x="54632" y="167546"/>
                    <a:pt x="76009" y="168734"/>
                    <a:pt x="96199" y="168734"/>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6" name="Google Shape;1846;p63"/>
            <p:cNvSpPr/>
            <p:nvPr/>
          </p:nvSpPr>
          <p:spPr>
            <a:xfrm>
              <a:off x="5406297" y="1125364"/>
              <a:ext cx="194114" cy="178105"/>
            </a:xfrm>
            <a:custGeom>
              <a:rect b="b" l="l" r="r" t="t"/>
              <a:pathLst>
                <a:path extrusionOk="0" h="178105" w="194114">
                  <a:moveTo>
                    <a:pt x="193587" y="178106"/>
                  </a:moveTo>
                  <a:cubicBezTo>
                    <a:pt x="131829" y="178106"/>
                    <a:pt x="72447" y="178106"/>
                    <a:pt x="14252" y="176918"/>
                  </a:cubicBezTo>
                  <a:cubicBezTo>
                    <a:pt x="9501" y="176918"/>
                    <a:pt x="1188" y="165045"/>
                    <a:pt x="1188" y="159108"/>
                  </a:cubicBezTo>
                  <a:cubicBezTo>
                    <a:pt x="0" y="112800"/>
                    <a:pt x="1188" y="66493"/>
                    <a:pt x="0" y="20185"/>
                  </a:cubicBezTo>
                  <a:cubicBezTo>
                    <a:pt x="0" y="4749"/>
                    <a:pt x="8313" y="0"/>
                    <a:pt x="22565" y="0"/>
                  </a:cubicBezTo>
                  <a:cubicBezTo>
                    <a:pt x="72447" y="0"/>
                    <a:pt x="123515" y="0"/>
                    <a:pt x="173397" y="1187"/>
                  </a:cubicBezTo>
                  <a:cubicBezTo>
                    <a:pt x="180522" y="1187"/>
                    <a:pt x="192399" y="11874"/>
                    <a:pt x="193587" y="18998"/>
                  </a:cubicBezTo>
                  <a:cubicBezTo>
                    <a:pt x="194774" y="70055"/>
                    <a:pt x="193587" y="122299"/>
                    <a:pt x="193587" y="178106"/>
                  </a:cubicBezTo>
                  <a:close/>
                  <a:moveTo>
                    <a:pt x="97387" y="9499"/>
                  </a:moveTo>
                  <a:cubicBezTo>
                    <a:pt x="77197" y="9499"/>
                    <a:pt x="55819" y="9499"/>
                    <a:pt x="35629" y="9499"/>
                  </a:cubicBezTo>
                  <a:cubicBezTo>
                    <a:pt x="19002" y="9499"/>
                    <a:pt x="9501" y="14248"/>
                    <a:pt x="10689" y="33246"/>
                  </a:cubicBezTo>
                  <a:cubicBezTo>
                    <a:pt x="11876" y="71242"/>
                    <a:pt x="11876" y="108051"/>
                    <a:pt x="10689" y="146047"/>
                  </a:cubicBezTo>
                  <a:cubicBezTo>
                    <a:pt x="10689" y="163857"/>
                    <a:pt x="19002" y="169794"/>
                    <a:pt x="35629" y="169794"/>
                  </a:cubicBezTo>
                  <a:cubicBezTo>
                    <a:pt x="77197" y="168607"/>
                    <a:pt x="118765" y="168607"/>
                    <a:pt x="160332" y="169794"/>
                  </a:cubicBezTo>
                  <a:cubicBezTo>
                    <a:pt x="176959" y="169794"/>
                    <a:pt x="185273" y="165045"/>
                    <a:pt x="185273" y="146047"/>
                  </a:cubicBezTo>
                  <a:cubicBezTo>
                    <a:pt x="184085" y="108051"/>
                    <a:pt x="184085" y="71242"/>
                    <a:pt x="185273" y="33246"/>
                  </a:cubicBezTo>
                  <a:cubicBezTo>
                    <a:pt x="185273" y="15436"/>
                    <a:pt x="178147" y="8311"/>
                    <a:pt x="160332" y="9499"/>
                  </a:cubicBezTo>
                  <a:cubicBezTo>
                    <a:pt x="138955" y="10686"/>
                    <a:pt x="117577" y="9499"/>
                    <a:pt x="97387" y="949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7" name="Google Shape;1847;p63"/>
            <p:cNvSpPr/>
            <p:nvPr/>
          </p:nvSpPr>
          <p:spPr>
            <a:xfrm>
              <a:off x="5716274" y="1125364"/>
              <a:ext cx="196258" cy="179589"/>
            </a:xfrm>
            <a:custGeom>
              <a:rect b="b" l="l" r="r" t="t"/>
              <a:pathLst>
                <a:path extrusionOk="0" h="179589" w="196258">
                  <a:moveTo>
                    <a:pt x="95012" y="179293"/>
                  </a:moveTo>
                  <a:cubicBezTo>
                    <a:pt x="70071" y="179293"/>
                    <a:pt x="45130" y="179293"/>
                    <a:pt x="21378" y="179293"/>
                  </a:cubicBezTo>
                  <a:cubicBezTo>
                    <a:pt x="5938" y="179293"/>
                    <a:pt x="0" y="173356"/>
                    <a:pt x="0" y="159108"/>
                  </a:cubicBezTo>
                  <a:cubicBezTo>
                    <a:pt x="0" y="113988"/>
                    <a:pt x="0" y="68867"/>
                    <a:pt x="0" y="22560"/>
                  </a:cubicBezTo>
                  <a:cubicBezTo>
                    <a:pt x="0" y="5937"/>
                    <a:pt x="7126" y="0"/>
                    <a:pt x="23753" y="0"/>
                  </a:cubicBezTo>
                  <a:cubicBezTo>
                    <a:pt x="73634" y="0"/>
                    <a:pt x="122328" y="0"/>
                    <a:pt x="172209" y="0"/>
                  </a:cubicBezTo>
                  <a:cubicBezTo>
                    <a:pt x="187648" y="0"/>
                    <a:pt x="195962" y="5937"/>
                    <a:pt x="195962" y="22560"/>
                  </a:cubicBezTo>
                  <a:cubicBezTo>
                    <a:pt x="195962" y="67680"/>
                    <a:pt x="197149" y="112800"/>
                    <a:pt x="194774" y="159108"/>
                  </a:cubicBezTo>
                  <a:cubicBezTo>
                    <a:pt x="194774" y="166232"/>
                    <a:pt x="181710" y="178106"/>
                    <a:pt x="173396" y="178106"/>
                  </a:cubicBezTo>
                  <a:cubicBezTo>
                    <a:pt x="147268" y="180480"/>
                    <a:pt x="121140" y="179293"/>
                    <a:pt x="95012" y="179293"/>
                  </a:cubicBezTo>
                  <a:close/>
                  <a:moveTo>
                    <a:pt x="98575" y="172169"/>
                  </a:moveTo>
                  <a:cubicBezTo>
                    <a:pt x="98575" y="170982"/>
                    <a:pt x="98575" y="170982"/>
                    <a:pt x="98575" y="169794"/>
                  </a:cubicBezTo>
                  <a:cubicBezTo>
                    <a:pt x="118765" y="169794"/>
                    <a:pt x="140142" y="169794"/>
                    <a:pt x="160332" y="169794"/>
                  </a:cubicBezTo>
                  <a:cubicBezTo>
                    <a:pt x="175772" y="169794"/>
                    <a:pt x="184085" y="165045"/>
                    <a:pt x="184085" y="148422"/>
                  </a:cubicBezTo>
                  <a:cubicBezTo>
                    <a:pt x="184085" y="110426"/>
                    <a:pt x="184085" y="71242"/>
                    <a:pt x="184085" y="33246"/>
                  </a:cubicBezTo>
                  <a:cubicBezTo>
                    <a:pt x="184085" y="16623"/>
                    <a:pt x="176959" y="10686"/>
                    <a:pt x="160332" y="10686"/>
                  </a:cubicBezTo>
                  <a:cubicBezTo>
                    <a:pt x="134204" y="10686"/>
                    <a:pt x="106888" y="10686"/>
                    <a:pt x="80760" y="10686"/>
                  </a:cubicBezTo>
                  <a:cubicBezTo>
                    <a:pt x="9501" y="10686"/>
                    <a:pt x="9501" y="10686"/>
                    <a:pt x="9501" y="83116"/>
                  </a:cubicBezTo>
                  <a:cubicBezTo>
                    <a:pt x="9501" y="110426"/>
                    <a:pt x="1188" y="148422"/>
                    <a:pt x="15439" y="162670"/>
                  </a:cubicBezTo>
                  <a:cubicBezTo>
                    <a:pt x="33254" y="175731"/>
                    <a:pt x="70071" y="168607"/>
                    <a:pt x="98575" y="17216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8" name="Google Shape;1848;p63"/>
            <p:cNvSpPr/>
            <p:nvPr/>
          </p:nvSpPr>
          <p:spPr>
            <a:xfrm>
              <a:off x="6407952" y="2892174"/>
              <a:ext cx="113547" cy="104640"/>
            </a:xfrm>
            <a:custGeom>
              <a:rect b="b" l="l" r="r" t="t"/>
              <a:pathLst>
                <a:path extrusionOk="0" h="104640" w="113547">
                  <a:moveTo>
                    <a:pt x="113547" y="11874"/>
                  </a:moveTo>
                  <a:cubicBezTo>
                    <a:pt x="98108" y="37996"/>
                    <a:pt x="83856" y="65306"/>
                    <a:pt x="66041" y="89053"/>
                  </a:cubicBezTo>
                  <a:cubicBezTo>
                    <a:pt x="48226" y="110426"/>
                    <a:pt x="28036" y="109238"/>
                    <a:pt x="10222" y="89053"/>
                  </a:cubicBezTo>
                  <a:cubicBezTo>
                    <a:pt x="-5218" y="70055"/>
                    <a:pt x="-4030" y="49870"/>
                    <a:pt x="19723" y="36809"/>
                  </a:cubicBezTo>
                  <a:cubicBezTo>
                    <a:pt x="47039" y="22560"/>
                    <a:pt x="75542" y="11874"/>
                    <a:pt x="104046" y="0"/>
                  </a:cubicBezTo>
                  <a:cubicBezTo>
                    <a:pt x="107609" y="3562"/>
                    <a:pt x="111172" y="8312"/>
                    <a:pt x="113547" y="11874"/>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49" name="Google Shape;1849;p63"/>
            <p:cNvSpPr/>
            <p:nvPr/>
          </p:nvSpPr>
          <p:spPr>
            <a:xfrm>
              <a:off x="6261404" y="2908797"/>
              <a:ext cx="117054" cy="99767"/>
            </a:xfrm>
            <a:custGeom>
              <a:rect b="b" l="l" r="r" t="t"/>
              <a:pathLst>
                <a:path extrusionOk="0" h="99767" w="117054">
                  <a:moveTo>
                    <a:pt x="10689" y="0"/>
                  </a:moveTo>
                  <a:cubicBezTo>
                    <a:pt x="39192" y="9499"/>
                    <a:pt x="68884" y="17811"/>
                    <a:pt x="95012" y="29684"/>
                  </a:cubicBezTo>
                  <a:cubicBezTo>
                    <a:pt x="118765" y="40371"/>
                    <a:pt x="122328" y="60556"/>
                    <a:pt x="110451" y="80742"/>
                  </a:cubicBezTo>
                  <a:cubicBezTo>
                    <a:pt x="96200" y="102114"/>
                    <a:pt x="73634" y="106864"/>
                    <a:pt x="55819" y="87866"/>
                  </a:cubicBezTo>
                  <a:cubicBezTo>
                    <a:pt x="34442" y="64118"/>
                    <a:pt x="19002" y="36809"/>
                    <a:pt x="0" y="10686"/>
                  </a:cubicBezTo>
                  <a:cubicBezTo>
                    <a:pt x="4751" y="7124"/>
                    <a:pt x="7126" y="3562"/>
                    <a:pt x="10689"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0" name="Google Shape;1850;p63"/>
            <p:cNvSpPr/>
            <p:nvPr/>
          </p:nvSpPr>
          <p:spPr>
            <a:xfrm>
              <a:off x="6134326" y="2361419"/>
              <a:ext cx="542755" cy="2374"/>
            </a:xfrm>
            <a:custGeom>
              <a:rect b="b" l="l" r="r" t="t"/>
              <a:pathLst>
                <a:path extrusionOk="0" h="2374" w="542755">
                  <a:moveTo>
                    <a:pt x="542755" y="2375"/>
                  </a:moveTo>
                  <a:cubicBezTo>
                    <a:pt x="362233" y="2375"/>
                    <a:pt x="180522" y="2375"/>
                    <a:pt x="0" y="2375"/>
                  </a:cubicBezTo>
                  <a:cubicBezTo>
                    <a:pt x="0" y="1187"/>
                    <a:pt x="0" y="1187"/>
                    <a:pt x="0" y="0"/>
                  </a:cubicBezTo>
                  <a:cubicBezTo>
                    <a:pt x="180522" y="0"/>
                    <a:pt x="362233" y="0"/>
                    <a:pt x="542755" y="0"/>
                  </a:cubicBezTo>
                  <a:cubicBezTo>
                    <a:pt x="542755" y="1187"/>
                    <a:pt x="542755" y="1187"/>
                    <a:pt x="542755"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1" name="Google Shape;1851;p63"/>
            <p:cNvSpPr/>
            <p:nvPr/>
          </p:nvSpPr>
          <p:spPr>
            <a:xfrm>
              <a:off x="5818844" y="2980040"/>
              <a:ext cx="67262" cy="121437"/>
            </a:xfrm>
            <a:custGeom>
              <a:rect b="b" l="l" r="r" t="t"/>
              <a:pathLst>
                <a:path extrusionOk="0" h="121437" w="67262">
                  <a:moveTo>
                    <a:pt x="58949" y="2374"/>
                  </a:moveTo>
                  <a:cubicBezTo>
                    <a:pt x="62512" y="32058"/>
                    <a:pt x="67263" y="61743"/>
                    <a:pt x="67263" y="91427"/>
                  </a:cubicBezTo>
                  <a:cubicBezTo>
                    <a:pt x="67263" y="112800"/>
                    <a:pt x="54199" y="123486"/>
                    <a:pt x="31633" y="121111"/>
                  </a:cubicBezTo>
                  <a:cubicBezTo>
                    <a:pt x="7880" y="118737"/>
                    <a:pt x="-5184" y="102114"/>
                    <a:pt x="1942" y="79553"/>
                  </a:cubicBezTo>
                  <a:cubicBezTo>
                    <a:pt x="12631" y="52244"/>
                    <a:pt x="28070" y="26122"/>
                    <a:pt x="42322" y="0"/>
                  </a:cubicBezTo>
                  <a:cubicBezTo>
                    <a:pt x="48260" y="1187"/>
                    <a:pt x="53011" y="1187"/>
                    <a:pt x="58949" y="2374"/>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2" name="Google Shape;1852;p63"/>
            <p:cNvSpPr/>
            <p:nvPr/>
          </p:nvSpPr>
          <p:spPr>
            <a:xfrm>
              <a:off x="4770015" y="1842537"/>
              <a:ext cx="141033" cy="143672"/>
            </a:xfrm>
            <a:custGeom>
              <a:rect b="b" l="l" r="r" t="t"/>
              <a:pathLst>
                <a:path extrusionOk="0" h="143672" w="141033">
                  <a:moveTo>
                    <a:pt x="141033" y="0"/>
                  </a:moveTo>
                  <a:cubicBezTo>
                    <a:pt x="141033" y="48682"/>
                    <a:pt x="141033" y="93802"/>
                    <a:pt x="141033" y="143672"/>
                  </a:cubicBezTo>
                  <a:cubicBezTo>
                    <a:pt x="98278" y="143672"/>
                    <a:pt x="55523" y="143672"/>
                    <a:pt x="12767" y="142485"/>
                  </a:cubicBezTo>
                  <a:cubicBezTo>
                    <a:pt x="8017" y="142485"/>
                    <a:pt x="2078" y="130611"/>
                    <a:pt x="891" y="123487"/>
                  </a:cubicBezTo>
                  <a:cubicBezTo>
                    <a:pt x="-297" y="89053"/>
                    <a:pt x="-297" y="54619"/>
                    <a:pt x="891" y="20185"/>
                  </a:cubicBezTo>
                  <a:cubicBezTo>
                    <a:pt x="891" y="13061"/>
                    <a:pt x="10392" y="1187"/>
                    <a:pt x="15142" y="1187"/>
                  </a:cubicBezTo>
                  <a:cubicBezTo>
                    <a:pt x="56710" y="0"/>
                    <a:pt x="97090" y="0"/>
                    <a:pt x="141033" y="0"/>
                  </a:cubicBezTo>
                  <a:close/>
                  <a:moveTo>
                    <a:pt x="136283" y="73617"/>
                  </a:moveTo>
                  <a:cubicBezTo>
                    <a:pt x="136283" y="7124"/>
                    <a:pt x="136283" y="7124"/>
                    <a:pt x="68587" y="7124"/>
                  </a:cubicBezTo>
                  <a:cubicBezTo>
                    <a:pt x="66211" y="7124"/>
                    <a:pt x="65024" y="7124"/>
                    <a:pt x="62648" y="7124"/>
                  </a:cubicBezTo>
                  <a:cubicBezTo>
                    <a:pt x="-3860" y="8311"/>
                    <a:pt x="3266" y="-3562"/>
                    <a:pt x="3266" y="67680"/>
                  </a:cubicBezTo>
                  <a:cubicBezTo>
                    <a:pt x="3266" y="137735"/>
                    <a:pt x="3266" y="137735"/>
                    <a:pt x="73337" y="137735"/>
                  </a:cubicBezTo>
                  <a:cubicBezTo>
                    <a:pt x="136283" y="136548"/>
                    <a:pt x="136283" y="136548"/>
                    <a:pt x="136283" y="7361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3" name="Google Shape;1853;p63"/>
            <p:cNvSpPr/>
            <p:nvPr/>
          </p:nvSpPr>
          <p:spPr>
            <a:xfrm>
              <a:off x="6356416" y="2822119"/>
              <a:ext cx="57807" cy="100470"/>
            </a:xfrm>
            <a:custGeom>
              <a:rect b="b" l="l" r="r" t="t"/>
              <a:pathLst>
                <a:path extrusionOk="0" h="100470" w="57807">
                  <a:moveTo>
                    <a:pt x="19002" y="0"/>
                  </a:moveTo>
                  <a:cubicBezTo>
                    <a:pt x="30879" y="21373"/>
                    <a:pt x="45131" y="41558"/>
                    <a:pt x="54632" y="62931"/>
                  </a:cubicBezTo>
                  <a:cubicBezTo>
                    <a:pt x="62945" y="81929"/>
                    <a:pt x="54632" y="96177"/>
                    <a:pt x="33254" y="99739"/>
                  </a:cubicBezTo>
                  <a:cubicBezTo>
                    <a:pt x="11876" y="103301"/>
                    <a:pt x="0" y="93802"/>
                    <a:pt x="0" y="72430"/>
                  </a:cubicBezTo>
                  <a:cubicBezTo>
                    <a:pt x="1188" y="48682"/>
                    <a:pt x="4751" y="26122"/>
                    <a:pt x="8313" y="2375"/>
                  </a:cubicBezTo>
                  <a:cubicBezTo>
                    <a:pt x="11876" y="1187"/>
                    <a:pt x="15439" y="1187"/>
                    <a:pt x="19002"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4" name="Google Shape;1854;p63"/>
            <p:cNvSpPr/>
            <p:nvPr/>
          </p:nvSpPr>
          <p:spPr>
            <a:xfrm>
              <a:off x="6392045" y="671764"/>
              <a:ext cx="171021" cy="62953"/>
            </a:xfrm>
            <a:custGeom>
              <a:rect b="b" l="l" r="r" t="t"/>
              <a:pathLst>
                <a:path extrusionOk="0" h="62953" w="171021">
                  <a:moveTo>
                    <a:pt x="171021" y="1210"/>
                  </a:moveTo>
                  <a:cubicBezTo>
                    <a:pt x="147268" y="21395"/>
                    <a:pt x="122328" y="41581"/>
                    <a:pt x="97387" y="62953"/>
                  </a:cubicBezTo>
                  <a:cubicBezTo>
                    <a:pt x="68884" y="58204"/>
                    <a:pt x="35629" y="53455"/>
                    <a:pt x="2375" y="47518"/>
                  </a:cubicBezTo>
                  <a:cubicBezTo>
                    <a:pt x="1188" y="46330"/>
                    <a:pt x="1188" y="45143"/>
                    <a:pt x="0" y="43956"/>
                  </a:cubicBezTo>
                  <a:cubicBezTo>
                    <a:pt x="22565" y="41581"/>
                    <a:pt x="46318" y="36831"/>
                    <a:pt x="68884" y="39206"/>
                  </a:cubicBezTo>
                  <a:cubicBezTo>
                    <a:pt x="86698" y="40393"/>
                    <a:pt x="98575" y="39206"/>
                    <a:pt x="109264" y="24958"/>
                  </a:cubicBezTo>
                  <a:cubicBezTo>
                    <a:pt x="127078" y="5960"/>
                    <a:pt x="147268" y="-3539"/>
                    <a:pt x="171021" y="121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5" name="Google Shape;1855;p63"/>
            <p:cNvSpPr/>
            <p:nvPr/>
          </p:nvSpPr>
          <p:spPr>
            <a:xfrm>
              <a:off x="6133435" y="2081199"/>
              <a:ext cx="542458" cy="2374"/>
            </a:xfrm>
            <a:custGeom>
              <a:rect b="b" l="l" r="r" t="t"/>
              <a:pathLst>
                <a:path extrusionOk="0" h="2374" w="542458">
                  <a:moveTo>
                    <a:pt x="891" y="0"/>
                  </a:moveTo>
                  <a:cubicBezTo>
                    <a:pt x="181413" y="0"/>
                    <a:pt x="361936" y="0"/>
                    <a:pt x="542458" y="0"/>
                  </a:cubicBezTo>
                  <a:cubicBezTo>
                    <a:pt x="542458" y="1187"/>
                    <a:pt x="542458" y="2375"/>
                    <a:pt x="542458" y="2375"/>
                  </a:cubicBezTo>
                  <a:cubicBezTo>
                    <a:pt x="361936" y="2375"/>
                    <a:pt x="181413" y="2375"/>
                    <a:pt x="891" y="2375"/>
                  </a:cubicBezTo>
                  <a:cubicBezTo>
                    <a:pt x="-297" y="1187"/>
                    <a:pt x="-297" y="0"/>
                    <a:pt x="891"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6" name="Google Shape;1856;p63"/>
            <p:cNvSpPr/>
            <p:nvPr/>
          </p:nvSpPr>
          <p:spPr>
            <a:xfrm>
              <a:off x="4770609" y="1643058"/>
              <a:ext cx="140439" cy="141297"/>
            </a:xfrm>
            <a:custGeom>
              <a:rect b="b" l="l" r="r" t="t"/>
              <a:pathLst>
                <a:path extrusionOk="0" h="141297" w="140439">
                  <a:moveTo>
                    <a:pt x="297" y="141298"/>
                  </a:moveTo>
                  <a:cubicBezTo>
                    <a:pt x="297" y="98552"/>
                    <a:pt x="-891" y="56994"/>
                    <a:pt x="1485" y="15436"/>
                  </a:cubicBezTo>
                  <a:cubicBezTo>
                    <a:pt x="1485" y="10687"/>
                    <a:pt x="12173" y="1187"/>
                    <a:pt x="18112" y="1187"/>
                  </a:cubicBezTo>
                  <a:cubicBezTo>
                    <a:pt x="58492" y="0"/>
                    <a:pt x="98872" y="0"/>
                    <a:pt x="140439" y="0"/>
                  </a:cubicBezTo>
                  <a:cubicBezTo>
                    <a:pt x="140439" y="47495"/>
                    <a:pt x="140439" y="92615"/>
                    <a:pt x="140439" y="140110"/>
                  </a:cubicBezTo>
                  <a:cubicBezTo>
                    <a:pt x="92933" y="141298"/>
                    <a:pt x="47803" y="141298"/>
                    <a:pt x="297" y="141298"/>
                  </a:cubicBezTo>
                  <a:close/>
                  <a:moveTo>
                    <a:pt x="3860" y="68868"/>
                  </a:moveTo>
                  <a:cubicBezTo>
                    <a:pt x="5048" y="144860"/>
                    <a:pt x="-8017" y="136548"/>
                    <a:pt x="73931" y="136548"/>
                  </a:cubicBezTo>
                  <a:cubicBezTo>
                    <a:pt x="148753" y="136548"/>
                    <a:pt x="135689" y="143672"/>
                    <a:pt x="136876" y="73617"/>
                  </a:cubicBezTo>
                  <a:cubicBezTo>
                    <a:pt x="138064" y="4750"/>
                    <a:pt x="136876" y="4750"/>
                    <a:pt x="69181" y="4750"/>
                  </a:cubicBezTo>
                  <a:cubicBezTo>
                    <a:pt x="3860" y="4750"/>
                    <a:pt x="3860" y="4750"/>
                    <a:pt x="3860" y="68868"/>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7" name="Google Shape;1857;p63"/>
            <p:cNvSpPr/>
            <p:nvPr/>
          </p:nvSpPr>
          <p:spPr>
            <a:xfrm>
              <a:off x="6133138" y="1472076"/>
              <a:ext cx="541567" cy="2374"/>
            </a:xfrm>
            <a:custGeom>
              <a:rect b="b" l="l" r="r" t="t"/>
              <a:pathLst>
                <a:path extrusionOk="0" h="2374" w="541567">
                  <a:moveTo>
                    <a:pt x="0" y="0"/>
                  </a:moveTo>
                  <a:cubicBezTo>
                    <a:pt x="180522" y="0"/>
                    <a:pt x="361045" y="0"/>
                    <a:pt x="541568" y="0"/>
                  </a:cubicBezTo>
                  <a:cubicBezTo>
                    <a:pt x="541568" y="1187"/>
                    <a:pt x="541568" y="2375"/>
                    <a:pt x="541568" y="2375"/>
                  </a:cubicBezTo>
                  <a:cubicBezTo>
                    <a:pt x="361045" y="2375"/>
                    <a:pt x="180522" y="2375"/>
                    <a:pt x="0" y="2375"/>
                  </a:cubicBezTo>
                  <a:cubicBezTo>
                    <a:pt x="0" y="2375"/>
                    <a:pt x="0" y="1187"/>
                    <a:pt x="0"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8" name="Google Shape;1858;p63"/>
            <p:cNvSpPr/>
            <p:nvPr/>
          </p:nvSpPr>
          <p:spPr>
            <a:xfrm>
              <a:off x="5001013" y="1642761"/>
              <a:ext cx="144596" cy="142965"/>
            </a:xfrm>
            <a:custGeom>
              <a:rect b="b" l="l" r="r" t="t"/>
              <a:pathLst>
                <a:path extrusionOk="0" h="142965" w="144596">
                  <a:moveTo>
                    <a:pt x="297" y="297"/>
                  </a:moveTo>
                  <a:cubicBezTo>
                    <a:pt x="44240" y="297"/>
                    <a:pt x="84620" y="-890"/>
                    <a:pt x="123812" y="1484"/>
                  </a:cubicBezTo>
                  <a:cubicBezTo>
                    <a:pt x="130938" y="1484"/>
                    <a:pt x="142815" y="13358"/>
                    <a:pt x="142815" y="19295"/>
                  </a:cubicBezTo>
                  <a:cubicBezTo>
                    <a:pt x="145190" y="53729"/>
                    <a:pt x="145190" y="88163"/>
                    <a:pt x="142815" y="122596"/>
                  </a:cubicBezTo>
                  <a:cubicBezTo>
                    <a:pt x="142815" y="129721"/>
                    <a:pt x="130938" y="140407"/>
                    <a:pt x="125000" y="141594"/>
                  </a:cubicBezTo>
                  <a:cubicBezTo>
                    <a:pt x="89371" y="143969"/>
                    <a:pt x="53741" y="142781"/>
                    <a:pt x="18112" y="141594"/>
                  </a:cubicBezTo>
                  <a:cubicBezTo>
                    <a:pt x="12173" y="141594"/>
                    <a:pt x="1485" y="130908"/>
                    <a:pt x="1485" y="123784"/>
                  </a:cubicBezTo>
                  <a:cubicBezTo>
                    <a:pt x="-891" y="84600"/>
                    <a:pt x="297" y="44230"/>
                    <a:pt x="297" y="297"/>
                  </a:cubicBezTo>
                  <a:close/>
                  <a:moveTo>
                    <a:pt x="5048" y="69165"/>
                  </a:moveTo>
                  <a:cubicBezTo>
                    <a:pt x="6235" y="143969"/>
                    <a:pt x="-8017" y="136845"/>
                    <a:pt x="72743" y="136845"/>
                  </a:cubicBezTo>
                  <a:cubicBezTo>
                    <a:pt x="73931" y="136845"/>
                    <a:pt x="75119" y="136845"/>
                    <a:pt x="75119" y="136845"/>
                  </a:cubicBezTo>
                  <a:cubicBezTo>
                    <a:pt x="149941" y="136845"/>
                    <a:pt x="138064" y="142781"/>
                    <a:pt x="138064" y="73914"/>
                  </a:cubicBezTo>
                  <a:cubicBezTo>
                    <a:pt x="139252" y="5047"/>
                    <a:pt x="138064" y="5047"/>
                    <a:pt x="69180" y="5047"/>
                  </a:cubicBezTo>
                  <a:cubicBezTo>
                    <a:pt x="5048" y="5047"/>
                    <a:pt x="5048" y="5047"/>
                    <a:pt x="5048" y="6916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9" name="Google Shape;1859;p63"/>
            <p:cNvSpPr/>
            <p:nvPr/>
          </p:nvSpPr>
          <p:spPr>
            <a:xfrm>
              <a:off x="6135513" y="2031329"/>
              <a:ext cx="540379" cy="2374"/>
            </a:xfrm>
            <a:custGeom>
              <a:rect b="b" l="l" r="r" t="t"/>
              <a:pathLst>
                <a:path extrusionOk="0" h="2374" w="540379">
                  <a:moveTo>
                    <a:pt x="540380" y="2375"/>
                  </a:moveTo>
                  <a:cubicBezTo>
                    <a:pt x="359857" y="2375"/>
                    <a:pt x="180523" y="2375"/>
                    <a:pt x="0" y="2375"/>
                  </a:cubicBezTo>
                  <a:cubicBezTo>
                    <a:pt x="0" y="1187"/>
                    <a:pt x="0" y="1187"/>
                    <a:pt x="0" y="0"/>
                  </a:cubicBezTo>
                  <a:cubicBezTo>
                    <a:pt x="180523" y="0"/>
                    <a:pt x="359857" y="0"/>
                    <a:pt x="540380" y="0"/>
                  </a:cubicBezTo>
                  <a:cubicBezTo>
                    <a:pt x="540380" y="1187"/>
                    <a:pt x="540380" y="2375"/>
                    <a:pt x="540380"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0" name="Google Shape;1860;p63"/>
            <p:cNvSpPr/>
            <p:nvPr/>
          </p:nvSpPr>
          <p:spPr>
            <a:xfrm>
              <a:off x="6134326" y="1520759"/>
              <a:ext cx="541567" cy="2374"/>
            </a:xfrm>
            <a:custGeom>
              <a:rect b="b" l="l" r="r" t="t"/>
              <a:pathLst>
                <a:path extrusionOk="0" h="2374" w="541567">
                  <a:moveTo>
                    <a:pt x="0" y="0"/>
                  </a:moveTo>
                  <a:cubicBezTo>
                    <a:pt x="180522" y="0"/>
                    <a:pt x="361045" y="0"/>
                    <a:pt x="541567" y="0"/>
                  </a:cubicBezTo>
                  <a:cubicBezTo>
                    <a:pt x="541567" y="1187"/>
                    <a:pt x="541567" y="1187"/>
                    <a:pt x="541567" y="2375"/>
                  </a:cubicBezTo>
                  <a:cubicBezTo>
                    <a:pt x="361045" y="2375"/>
                    <a:pt x="180522" y="2375"/>
                    <a:pt x="0" y="2375"/>
                  </a:cubicBezTo>
                  <a:cubicBezTo>
                    <a:pt x="0" y="2375"/>
                    <a:pt x="0" y="1187"/>
                    <a:pt x="0" y="0"/>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1" name="Google Shape;1861;p63"/>
            <p:cNvSpPr/>
            <p:nvPr/>
          </p:nvSpPr>
          <p:spPr>
            <a:xfrm>
              <a:off x="6137889" y="1753484"/>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2" name="Google Shape;1862;p63"/>
            <p:cNvSpPr/>
            <p:nvPr/>
          </p:nvSpPr>
          <p:spPr>
            <a:xfrm>
              <a:off x="6137889" y="1802166"/>
              <a:ext cx="538004" cy="1187"/>
            </a:xfrm>
            <a:custGeom>
              <a:rect b="b" l="l" r="r" t="t"/>
              <a:pathLst>
                <a:path extrusionOk="0" h="1187" w="538004">
                  <a:moveTo>
                    <a:pt x="538004" y="1187"/>
                  </a:moveTo>
                  <a:cubicBezTo>
                    <a:pt x="358670" y="1187"/>
                    <a:pt x="179335" y="1187"/>
                    <a:pt x="0" y="1187"/>
                  </a:cubicBezTo>
                  <a:cubicBezTo>
                    <a:pt x="0" y="1187"/>
                    <a:pt x="0" y="0"/>
                    <a:pt x="0" y="0"/>
                  </a:cubicBezTo>
                  <a:cubicBezTo>
                    <a:pt x="179335" y="0"/>
                    <a:pt x="358670" y="0"/>
                    <a:pt x="538004" y="0"/>
                  </a:cubicBezTo>
                  <a:cubicBezTo>
                    <a:pt x="538004" y="0"/>
                    <a:pt x="538004" y="0"/>
                    <a:pt x="538004" y="118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3" name="Google Shape;1863;p63"/>
            <p:cNvSpPr/>
            <p:nvPr/>
          </p:nvSpPr>
          <p:spPr>
            <a:xfrm>
              <a:off x="6134326" y="2311549"/>
              <a:ext cx="541567" cy="2374"/>
            </a:xfrm>
            <a:custGeom>
              <a:rect b="b" l="l" r="r" t="t"/>
              <a:pathLst>
                <a:path extrusionOk="0" h="2374" w="541567">
                  <a:moveTo>
                    <a:pt x="541567" y="2375"/>
                  </a:moveTo>
                  <a:cubicBezTo>
                    <a:pt x="361045" y="2375"/>
                    <a:pt x="180522" y="2375"/>
                    <a:pt x="0" y="2375"/>
                  </a:cubicBezTo>
                  <a:cubicBezTo>
                    <a:pt x="0" y="1187"/>
                    <a:pt x="0" y="1187"/>
                    <a:pt x="0" y="0"/>
                  </a:cubicBezTo>
                  <a:cubicBezTo>
                    <a:pt x="180522" y="0"/>
                    <a:pt x="359857" y="0"/>
                    <a:pt x="540380" y="0"/>
                  </a:cubicBezTo>
                  <a:cubicBezTo>
                    <a:pt x="541567" y="1187"/>
                    <a:pt x="541567" y="2375"/>
                    <a:pt x="541567"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4" name="Google Shape;1864;p63"/>
            <p:cNvSpPr/>
            <p:nvPr/>
          </p:nvSpPr>
          <p:spPr>
            <a:xfrm>
              <a:off x="5000122" y="1442392"/>
              <a:ext cx="143957" cy="142484"/>
            </a:xfrm>
            <a:custGeom>
              <a:rect b="b" l="l" r="r" t="t"/>
              <a:pathLst>
                <a:path extrusionOk="0" h="142484" w="143957">
                  <a:moveTo>
                    <a:pt x="71259" y="142485"/>
                  </a:moveTo>
                  <a:cubicBezTo>
                    <a:pt x="0" y="142485"/>
                    <a:pt x="0" y="142485"/>
                    <a:pt x="0" y="71242"/>
                  </a:cubicBezTo>
                  <a:cubicBezTo>
                    <a:pt x="0" y="0"/>
                    <a:pt x="0" y="0"/>
                    <a:pt x="71259" y="0"/>
                  </a:cubicBezTo>
                  <a:cubicBezTo>
                    <a:pt x="143705" y="0"/>
                    <a:pt x="143705" y="0"/>
                    <a:pt x="143705" y="73617"/>
                  </a:cubicBezTo>
                  <a:cubicBezTo>
                    <a:pt x="144893" y="142485"/>
                    <a:pt x="144893" y="142485"/>
                    <a:pt x="71259" y="142485"/>
                  </a:cubicBezTo>
                  <a:close/>
                  <a:moveTo>
                    <a:pt x="73634" y="4749"/>
                  </a:moveTo>
                  <a:cubicBezTo>
                    <a:pt x="5938" y="4749"/>
                    <a:pt x="4751" y="4749"/>
                    <a:pt x="5938" y="71242"/>
                  </a:cubicBezTo>
                  <a:cubicBezTo>
                    <a:pt x="5938" y="144860"/>
                    <a:pt x="-4751" y="136548"/>
                    <a:pt x="72447" y="136548"/>
                  </a:cubicBezTo>
                  <a:cubicBezTo>
                    <a:pt x="148456" y="136548"/>
                    <a:pt x="137767" y="146047"/>
                    <a:pt x="138955" y="71242"/>
                  </a:cubicBezTo>
                  <a:cubicBezTo>
                    <a:pt x="140142" y="4749"/>
                    <a:pt x="138955" y="4749"/>
                    <a:pt x="73634" y="474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5" name="Google Shape;1865;p63"/>
            <p:cNvSpPr/>
            <p:nvPr/>
          </p:nvSpPr>
          <p:spPr>
            <a:xfrm>
              <a:off x="6131950" y="837450"/>
              <a:ext cx="162707" cy="65133"/>
            </a:xfrm>
            <a:custGeom>
              <a:rect b="b" l="l" r="r" t="t"/>
              <a:pathLst>
                <a:path extrusionOk="0" h="65133" w="162707">
                  <a:moveTo>
                    <a:pt x="0" y="42128"/>
                  </a:moveTo>
                  <a:cubicBezTo>
                    <a:pt x="22565" y="40940"/>
                    <a:pt x="45130" y="36191"/>
                    <a:pt x="66508" y="38566"/>
                  </a:cubicBezTo>
                  <a:cubicBezTo>
                    <a:pt x="84323" y="40940"/>
                    <a:pt x="96199" y="37379"/>
                    <a:pt x="106888" y="24317"/>
                  </a:cubicBezTo>
                  <a:cubicBezTo>
                    <a:pt x="122328" y="5319"/>
                    <a:pt x="142518" y="-4180"/>
                    <a:pt x="162708" y="1757"/>
                  </a:cubicBezTo>
                  <a:cubicBezTo>
                    <a:pt x="143705" y="20755"/>
                    <a:pt x="122328" y="40940"/>
                    <a:pt x="102138" y="61126"/>
                  </a:cubicBezTo>
                  <a:cubicBezTo>
                    <a:pt x="98575" y="64688"/>
                    <a:pt x="91449" y="65875"/>
                    <a:pt x="86698" y="64688"/>
                  </a:cubicBezTo>
                  <a:cubicBezTo>
                    <a:pt x="58195" y="59939"/>
                    <a:pt x="29691" y="52814"/>
                    <a:pt x="1188" y="48065"/>
                  </a:cubicBezTo>
                  <a:cubicBezTo>
                    <a:pt x="1188" y="44503"/>
                    <a:pt x="1188" y="43315"/>
                    <a:pt x="0" y="42128"/>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6" name="Google Shape;1866;p63"/>
            <p:cNvSpPr/>
            <p:nvPr/>
          </p:nvSpPr>
          <p:spPr>
            <a:xfrm>
              <a:off x="5001310" y="836832"/>
              <a:ext cx="143705" cy="142484"/>
            </a:xfrm>
            <a:custGeom>
              <a:rect b="b" l="l" r="r" t="t"/>
              <a:pathLst>
                <a:path extrusionOk="0" h="142484" w="143705">
                  <a:moveTo>
                    <a:pt x="0" y="71242"/>
                  </a:moveTo>
                  <a:cubicBezTo>
                    <a:pt x="0" y="0"/>
                    <a:pt x="0" y="0"/>
                    <a:pt x="71259" y="0"/>
                  </a:cubicBezTo>
                  <a:cubicBezTo>
                    <a:pt x="143705" y="0"/>
                    <a:pt x="143705" y="0"/>
                    <a:pt x="143705" y="72430"/>
                  </a:cubicBezTo>
                  <a:cubicBezTo>
                    <a:pt x="143705" y="142485"/>
                    <a:pt x="143705" y="142485"/>
                    <a:pt x="73634" y="142485"/>
                  </a:cubicBezTo>
                  <a:cubicBezTo>
                    <a:pt x="72447" y="142485"/>
                    <a:pt x="71259" y="142485"/>
                    <a:pt x="71259" y="142485"/>
                  </a:cubicBezTo>
                  <a:cubicBezTo>
                    <a:pt x="0" y="141297"/>
                    <a:pt x="0" y="141297"/>
                    <a:pt x="0" y="71242"/>
                  </a:cubicBezTo>
                  <a:close/>
                  <a:moveTo>
                    <a:pt x="73634" y="4749"/>
                  </a:moveTo>
                  <a:cubicBezTo>
                    <a:pt x="4751" y="4749"/>
                    <a:pt x="3563" y="4749"/>
                    <a:pt x="4751" y="70055"/>
                  </a:cubicBezTo>
                  <a:cubicBezTo>
                    <a:pt x="5938" y="144860"/>
                    <a:pt x="-5938" y="136548"/>
                    <a:pt x="70071" y="136548"/>
                  </a:cubicBezTo>
                  <a:cubicBezTo>
                    <a:pt x="148456" y="136548"/>
                    <a:pt x="136580" y="146047"/>
                    <a:pt x="137767" y="68868"/>
                  </a:cubicBezTo>
                  <a:cubicBezTo>
                    <a:pt x="138955" y="4749"/>
                    <a:pt x="137767" y="4749"/>
                    <a:pt x="73634" y="4749"/>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7" name="Google Shape;1867;p63"/>
            <p:cNvSpPr/>
            <p:nvPr/>
          </p:nvSpPr>
          <p:spPr>
            <a:xfrm>
              <a:off x="4770015" y="1441205"/>
              <a:ext cx="141033" cy="142781"/>
            </a:xfrm>
            <a:custGeom>
              <a:rect b="b" l="l" r="r" t="t"/>
              <a:pathLst>
                <a:path extrusionOk="0" h="142781" w="141033">
                  <a:moveTo>
                    <a:pt x="141033" y="0"/>
                  </a:moveTo>
                  <a:cubicBezTo>
                    <a:pt x="141033" y="48682"/>
                    <a:pt x="141033" y="93803"/>
                    <a:pt x="141033" y="142485"/>
                  </a:cubicBezTo>
                  <a:cubicBezTo>
                    <a:pt x="98278" y="142485"/>
                    <a:pt x="56710" y="143672"/>
                    <a:pt x="16330" y="141298"/>
                  </a:cubicBezTo>
                  <a:cubicBezTo>
                    <a:pt x="10392" y="141298"/>
                    <a:pt x="2078" y="129424"/>
                    <a:pt x="891" y="122300"/>
                  </a:cubicBezTo>
                  <a:cubicBezTo>
                    <a:pt x="-297" y="87866"/>
                    <a:pt x="-297" y="53432"/>
                    <a:pt x="891" y="18998"/>
                  </a:cubicBezTo>
                  <a:cubicBezTo>
                    <a:pt x="891" y="11874"/>
                    <a:pt x="12767" y="0"/>
                    <a:pt x="18705" y="0"/>
                  </a:cubicBezTo>
                  <a:cubicBezTo>
                    <a:pt x="57898" y="0"/>
                    <a:pt x="97090" y="0"/>
                    <a:pt x="141033" y="0"/>
                  </a:cubicBezTo>
                  <a:close/>
                  <a:moveTo>
                    <a:pt x="70962" y="5937"/>
                  </a:moveTo>
                  <a:cubicBezTo>
                    <a:pt x="4454" y="5937"/>
                    <a:pt x="3266" y="5937"/>
                    <a:pt x="4454" y="73617"/>
                  </a:cubicBezTo>
                  <a:cubicBezTo>
                    <a:pt x="5641" y="146047"/>
                    <a:pt x="-6235" y="137735"/>
                    <a:pt x="68587" y="137735"/>
                  </a:cubicBezTo>
                  <a:cubicBezTo>
                    <a:pt x="136283" y="137735"/>
                    <a:pt x="136283" y="137735"/>
                    <a:pt x="136283" y="71242"/>
                  </a:cubicBezTo>
                  <a:cubicBezTo>
                    <a:pt x="136283" y="5937"/>
                    <a:pt x="136283" y="5937"/>
                    <a:pt x="70962" y="593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8" name="Google Shape;1868;p63"/>
            <p:cNvSpPr/>
            <p:nvPr/>
          </p:nvSpPr>
          <p:spPr>
            <a:xfrm>
              <a:off x="6363542" y="933009"/>
              <a:ext cx="162707" cy="62930"/>
            </a:xfrm>
            <a:custGeom>
              <a:rect b="b" l="l" r="r" t="t"/>
              <a:pathLst>
                <a:path extrusionOk="0" h="62930" w="162707">
                  <a:moveTo>
                    <a:pt x="87886" y="62931"/>
                  </a:moveTo>
                  <a:cubicBezTo>
                    <a:pt x="60570" y="58181"/>
                    <a:pt x="30879" y="52244"/>
                    <a:pt x="1188" y="45120"/>
                  </a:cubicBezTo>
                  <a:cubicBezTo>
                    <a:pt x="1188" y="43933"/>
                    <a:pt x="0" y="42745"/>
                    <a:pt x="0" y="41558"/>
                  </a:cubicBezTo>
                  <a:cubicBezTo>
                    <a:pt x="19002" y="39183"/>
                    <a:pt x="39192" y="33246"/>
                    <a:pt x="58195" y="36809"/>
                  </a:cubicBezTo>
                  <a:cubicBezTo>
                    <a:pt x="79572" y="41558"/>
                    <a:pt x="91449" y="33246"/>
                    <a:pt x="106888" y="21373"/>
                  </a:cubicBezTo>
                  <a:cubicBezTo>
                    <a:pt x="122328" y="8312"/>
                    <a:pt x="142518" y="3562"/>
                    <a:pt x="162708" y="0"/>
                  </a:cubicBezTo>
                  <a:cubicBezTo>
                    <a:pt x="136580" y="20185"/>
                    <a:pt x="111639" y="41558"/>
                    <a:pt x="87886" y="62931"/>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69" name="Google Shape;1869;p63"/>
            <p:cNvSpPr/>
            <p:nvPr/>
          </p:nvSpPr>
          <p:spPr>
            <a:xfrm>
              <a:off x="4769421" y="835644"/>
              <a:ext cx="140439" cy="141297"/>
            </a:xfrm>
            <a:custGeom>
              <a:rect b="b" l="l" r="r" t="t"/>
              <a:pathLst>
                <a:path extrusionOk="0" h="141297" w="140439">
                  <a:moveTo>
                    <a:pt x="140439" y="141298"/>
                  </a:moveTo>
                  <a:cubicBezTo>
                    <a:pt x="94121" y="141298"/>
                    <a:pt x="48990" y="141298"/>
                    <a:pt x="297" y="141298"/>
                  </a:cubicBezTo>
                  <a:cubicBezTo>
                    <a:pt x="297" y="98552"/>
                    <a:pt x="-891" y="56994"/>
                    <a:pt x="1485" y="16624"/>
                  </a:cubicBezTo>
                  <a:cubicBezTo>
                    <a:pt x="1485" y="10687"/>
                    <a:pt x="12173" y="2375"/>
                    <a:pt x="16924" y="1187"/>
                  </a:cubicBezTo>
                  <a:cubicBezTo>
                    <a:pt x="57304" y="0"/>
                    <a:pt x="97684" y="0"/>
                    <a:pt x="140439" y="0"/>
                  </a:cubicBezTo>
                  <a:cubicBezTo>
                    <a:pt x="140439" y="48682"/>
                    <a:pt x="140439" y="92615"/>
                    <a:pt x="140439" y="141298"/>
                  </a:cubicBezTo>
                  <a:close/>
                  <a:moveTo>
                    <a:pt x="73931" y="5937"/>
                  </a:moveTo>
                  <a:cubicBezTo>
                    <a:pt x="3860" y="5937"/>
                    <a:pt x="3860" y="5937"/>
                    <a:pt x="3860" y="77179"/>
                  </a:cubicBezTo>
                  <a:cubicBezTo>
                    <a:pt x="3860" y="146047"/>
                    <a:pt x="-5641" y="137735"/>
                    <a:pt x="65618" y="138923"/>
                  </a:cubicBezTo>
                  <a:cubicBezTo>
                    <a:pt x="135689" y="138923"/>
                    <a:pt x="135689" y="138923"/>
                    <a:pt x="135689" y="68868"/>
                  </a:cubicBezTo>
                  <a:cubicBezTo>
                    <a:pt x="136876" y="5937"/>
                    <a:pt x="136876" y="5937"/>
                    <a:pt x="73931" y="5937"/>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0" name="Google Shape;1870;p63"/>
            <p:cNvSpPr/>
            <p:nvPr/>
          </p:nvSpPr>
          <p:spPr>
            <a:xfrm>
              <a:off x="5001310" y="1240539"/>
              <a:ext cx="143705" cy="142484"/>
            </a:xfrm>
            <a:custGeom>
              <a:rect b="b" l="l" r="r" t="t"/>
              <a:pathLst>
                <a:path extrusionOk="0" h="142484" w="143705">
                  <a:moveTo>
                    <a:pt x="71259" y="0"/>
                  </a:moveTo>
                  <a:cubicBezTo>
                    <a:pt x="143705" y="0"/>
                    <a:pt x="143705" y="0"/>
                    <a:pt x="143705" y="73617"/>
                  </a:cubicBezTo>
                  <a:cubicBezTo>
                    <a:pt x="143705" y="142485"/>
                    <a:pt x="143705" y="142485"/>
                    <a:pt x="73634" y="142485"/>
                  </a:cubicBezTo>
                  <a:cubicBezTo>
                    <a:pt x="0" y="142485"/>
                    <a:pt x="0" y="142485"/>
                    <a:pt x="0" y="70055"/>
                  </a:cubicBezTo>
                  <a:cubicBezTo>
                    <a:pt x="0" y="0"/>
                    <a:pt x="0" y="0"/>
                    <a:pt x="71259" y="0"/>
                  </a:cubicBezTo>
                  <a:close/>
                  <a:moveTo>
                    <a:pt x="4751" y="68868"/>
                  </a:moveTo>
                  <a:cubicBezTo>
                    <a:pt x="4751" y="137735"/>
                    <a:pt x="4751" y="137735"/>
                    <a:pt x="73634" y="137735"/>
                  </a:cubicBezTo>
                  <a:cubicBezTo>
                    <a:pt x="147268" y="137735"/>
                    <a:pt x="137767" y="148422"/>
                    <a:pt x="137767" y="73617"/>
                  </a:cubicBezTo>
                  <a:cubicBezTo>
                    <a:pt x="137767" y="4749"/>
                    <a:pt x="137767" y="4749"/>
                    <a:pt x="68884" y="4749"/>
                  </a:cubicBezTo>
                  <a:cubicBezTo>
                    <a:pt x="-3563" y="5937"/>
                    <a:pt x="5938" y="-5937"/>
                    <a:pt x="4751" y="68868"/>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1" name="Google Shape;1871;p63"/>
            <p:cNvSpPr/>
            <p:nvPr/>
          </p:nvSpPr>
          <p:spPr>
            <a:xfrm>
              <a:off x="4769718" y="1242914"/>
              <a:ext cx="141330" cy="140109"/>
            </a:xfrm>
            <a:custGeom>
              <a:rect b="b" l="l" r="r" t="t"/>
              <a:pathLst>
                <a:path extrusionOk="0" h="140109" w="141330">
                  <a:moveTo>
                    <a:pt x="141330" y="0"/>
                  </a:moveTo>
                  <a:cubicBezTo>
                    <a:pt x="141330" y="47495"/>
                    <a:pt x="141330" y="91427"/>
                    <a:pt x="141330" y="140110"/>
                  </a:cubicBezTo>
                  <a:cubicBezTo>
                    <a:pt x="97387" y="140110"/>
                    <a:pt x="55819" y="140110"/>
                    <a:pt x="14252" y="138922"/>
                  </a:cubicBezTo>
                  <a:cubicBezTo>
                    <a:pt x="9501" y="138922"/>
                    <a:pt x="1188" y="127049"/>
                    <a:pt x="1188" y="121112"/>
                  </a:cubicBezTo>
                  <a:cubicBezTo>
                    <a:pt x="0" y="81929"/>
                    <a:pt x="0" y="42745"/>
                    <a:pt x="0" y="0"/>
                  </a:cubicBezTo>
                  <a:cubicBezTo>
                    <a:pt x="47506" y="0"/>
                    <a:pt x="93824" y="0"/>
                    <a:pt x="141330" y="0"/>
                  </a:cubicBezTo>
                  <a:close/>
                  <a:moveTo>
                    <a:pt x="72447" y="2375"/>
                  </a:moveTo>
                  <a:cubicBezTo>
                    <a:pt x="3563" y="2375"/>
                    <a:pt x="3563" y="2375"/>
                    <a:pt x="3563" y="71242"/>
                  </a:cubicBezTo>
                  <a:cubicBezTo>
                    <a:pt x="3563" y="143672"/>
                    <a:pt x="-4751" y="134173"/>
                    <a:pt x="66508" y="134173"/>
                  </a:cubicBezTo>
                  <a:cubicBezTo>
                    <a:pt x="135392" y="134173"/>
                    <a:pt x="135392" y="134173"/>
                    <a:pt x="135392" y="66493"/>
                  </a:cubicBezTo>
                  <a:cubicBezTo>
                    <a:pt x="136580" y="2375"/>
                    <a:pt x="136580" y="2375"/>
                    <a:pt x="72447" y="237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2" name="Google Shape;1872;p63"/>
            <p:cNvSpPr/>
            <p:nvPr/>
          </p:nvSpPr>
          <p:spPr>
            <a:xfrm>
              <a:off x="5001310" y="1037498"/>
              <a:ext cx="143705" cy="143672"/>
            </a:xfrm>
            <a:custGeom>
              <a:rect b="b" l="l" r="r" t="t"/>
              <a:pathLst>
                <a:path extrusionOk="0" h="143672" w="143705">
                  <a:moveTo>
                    <a:pt x="72447" y="143672"/>
                  </a:moveTo>
                  <a:cubicBezTo>
                    <a:pt x="0" y="143672"/>
                    <a:pt x="0" y="143672"/>
                    <a:pt x="0" y="70055"/>
                  </a:cubicBezTo>
                  <a:cubicBezTo>
                    <a:pt x="0" y="0"/>
                    <a:pt x="0" y="0"/>
                    <a:pt x="70071" y="0"/>
                  </a:cubicBezTo>
                  <a:cubicBezTo>
                    <a:pt x="143705" y="0"/>
                    <a:pt x="143705" y="0"/>
                    <a:pt x="143705" y="71242"/>
                  </a:cubicBezTo>
                  <a:cubicBezTo>
                    <a:pt x="143705" y="143672"/>
                    <a:pt x="143705" y="143672"/>
                    <a:pt x="72447" y="143672"/>
                  </a:cubicBezTo>
                  <a:close/>
                  <a:moveTo>
                    <a:pt x="71259" y="138923"/>
                  </a:moveTo>
                  <a:cubicBezTo>
                    <a:pt x="138955" y="138923"/>
                    <a:pt x="138955" y="138923"/>
                    <a:pt x="137767" y="71242"/>
                  </a:cubicBezTo>
                  <a:cubicBezTo>
                    <a:pt x="136580" y="-5937"/>
                    <a:pt x="147268" y="5937"/>
                    <a:pt x="71259" y="5937"/>
                  </a:cubicBezTo>
                  <a:cubicBezTo>
                    <a:pt x="-7126" y="5937"/>
                    <a:pt x="4751" y="-4749"/>
                    <a:pt x="4751" y="73617"/>
                  </a:cubicBezTo>
                  <a:cubicBezTo>
                    <a:pt x="4751" y="138923"/>
                    <a:pt x="4751" y="138923"/>
                    <a:pt x="71259" y="138923"/>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3" name="Google Shape;1873;p63"/>
            <p:cNvSpPr/>
            <p:nvPr/>
          </p:nvSpPr>
          <p:spPr>
            <a:xfrm>
              <a:off x="4772093" y="1041060"/>
              <a:ext cx="137767" cy="137735"/>
            </a:xfrm>
            <a:custGeom>
              <a:rect b="b" l="l" r="r" t="t"/>
              <a:pathLst>
                <a:path extrusionOk="0" h="137735" w="137767">
                  <a:moveTo>
                    <a:pt x="0" y="137735"/>
                  </a:moveTo>
                  <a:cubicBezTo>
                    <a:pt x="0" y="90240"/>
                    <a:pt x="0" y="46307"/>
                    <a:pt x="0" y="0"/>
                  </a:cubicBezTo>
                  <a:cubicBezTo>
                    <a:pt x="46318" y="0"/>
                    <a:pt x="91449" y="0"/>
                    <a:pt x="137767" y="0"/>
                  </a:cubicBezTo>
                  <a:cubicBezTo>
                    <a:pt x="137767" y="45120"/>
                    <a:pt x="137767" y="90240"/>
                    <a:pt x="137767" y="137735"/>
                  </a:cubicBezTo>
                  <a:cubicBezTo>
                    <a:pt x="92637" y="137735"/>
                    <a:pt x="47506" y="137735"/>
                    <a:pt x="0" y="137735"/>
                  </a:cubicBezTo>
                  <a:close/>
                  <a:moveTo>
                    <a:pt x="134204" y="70055"/>
                  </a:moveTo>
                  <a:cubicBezTo>
                    <a:pt x="134204" y="2375"/>
                    <a:pt x="134204" y="2375"/>
                    <a:pt x="67696" y="3562"/>
                  </a:cubicBezTo>
                  <a:cubicBezTo>
                    <a:pt x="-8313" y="4749"/>
                    <a:pt x="2375" y="-7124"/>
                    <a:pt x="2375" y="68867"/>
                  </a:cubicBezTo>
                  <a:cubicBezTo>
                    <a:pt x="2375" y="135360"/>
                    <a:pt x="2375" y="135360"/>
                    <a:pt x="70071" y="135360"/>
                  </a:cubicBezTo>
                  <a:cubicBezTo>
                    <a:pt x="134204" y="135360"/>
                    <a:pt x="134204" y="135360"/>
                    <a:pt x="134204" y="70055"/>
                  </a:cubicBezTo>
                  <a:close/>
                </a:path>
              </a:pathLst>
            </a:custGeom>
            <a:solidFill>
              <a:schemeClr val="lt1">
                <a:alpha val="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74" name="Google Shape;1874;p63"/>
          <p:cNvGrpSpPr/>
          <p:nvPr/>
        </p:nvGrpSpPr>
        <p:grpSpPr>
          <a:xfrm>
            <a:off x="-1" y="426031"/>
            <a:ext cx="11594985" cy="6078803"/>
            <a:chOff x="-1" y="469619"/>
            <a:chExt cx="10168258" cy="6700754"/>
          </a:xfrm>
        </p:grpSpPr>
        <p:sp>
          <p:nvSpPr>
            <p:cNvPr id="1875" name="Google Shape;1875;p63"/>
            <p:cNvSpPr/>
            <p:nvPr/>
          </p:nvSpPr>
          <p:spPr>
            <a:xfrm>
              <a:off x="523554" y="469619"/>
              <a:ext cx="9644703" cy="6355761"/>
            </a:xfrm>
            <a:custGeom>
              <a:rect b="b" l="l" r="r" t="t"/>
              <a:pathLst>
                <a:path extrusionOk="0" h="5260027" w="801199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6" name="Google Shape;1876;p63"/>
            <p:cNvSpPr/>
            <p:nvPr/>
          </p:nvSpPr>
          <p:spPr>
            <a:xfrm>
              <a:off x="-1" y="6454840"/>
              <a:ext cx="3693934" cy="715533"/>
            </a:xfrm>
            <a:custGeom>
              <a:rect b="b" l="l" r="r" t="t"/>
              <a:pathLst>
                <a:path extrusionOk="0" h="727928" w="6101044">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7" name="Google Shape;1877;p63"/>
            <p:cNvSpPr txBox="1"/>
            <p:nvPr/>
          </p:nvSpPr>
          <p:spPr>
            <a:xfrm>
              <a:off x="584605" y="6439129"/>
              <a:ext cx="6101044" cy="7207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0" i="0" lang="en-IE" sz="2400" u="none" cap="none" strike="noStrike">
                  <a:solidFill>
                    <a:schemeClr val="lt1"/>
                  </a:solidFill>
                  <a:latin typeface="Calibri"/>
                  <a:ea typeface="Calibri"/>
                  <a:cs typeface="Calibri"/>
                  <a:sym typeface="Calibri"/>
                </a:rPr>
                <a:t>www.</a:t>
              </a:r>
              <a:r>
                <a:rPr b="1" i="0" lang="en-IE" sz="2400" u="none" cap="none" strike="noStrike">
                  <a:solidFill>
                    <a:schemeClr val="lt1"/>
                  </a:solidFill>
                  <a:latin typeface="Calibri"/>
                  <a:ea typeface="Calibri"/>
                  <a:cs typeface="Calibri"/>
                  <a:sym typeface="Calibri"/>
                </a:rPr>
                <a:t>natureproject</a:t>
              </a:r>
              <a:r>
                <a:rPr b="0" i="0" lang="en-IE" sz="2400" u="none" cap="none" strike="noStrike">
                  <a:solidFill>
                    <a:schemeClr val="lt1"/>
                  </a:solidFill>
                  <a:latin typeface="Calibri"/>
                  <a:ea typeface="Calibri"/>
                  <a:cs typeface="Calibri"/>
                  <a:sym typeface="Calibri"/>
                </a:rPr>
                <a:t>.info</a:t>
              </a:r>
              <a:endParaRPr b="0" i="0" sz="2400" u="none" cap="none" strike="noStrike">
                <a:solidFill>
                  <a:schemeClr val="lt1"/>
                </a:solidFill>
                <a:latin typeface="Calibri"/>
                <a:ea typeface="Calibri"/>
                <a:cs typeface="Calibri"/>
                <a:sym typeface="Calibri"/>
              </a:endParaRPr>
            </a:p>
          </p:txBody>
        </p:sp>
        <p:sp>
          <p:nvSpPr>
            <p:cNvPr id="1878" name="Google Shape;1878;p63"/>
            <p:cNvSpPr txBox="1"/>
            <p:nvPr/>
          </p:nvSpPr>
          <p:spPr>
            <a:xfrm>
              <a:off x="487103" y="1223806"/>
              <a:ext cx="7687702" cy="9499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0"/>
                <a:buFont typeface="Arial"/>
                <a:buNone/>
              </a:pPr>
              <a:r>
                <a:rPr b="1" i="0" lang="en-IE" sz="5000" u="none" cap="none" strike="noStrike">
                  <a:solidFill>
                    <a:srgbClr val="E8A116"/>
                  </a:solidFill>
                  <a:latin typeface="Calibri"/>
                  <a:ea typeface="Calibri"/>
                  <a:cs typeface="Calibri"/>
                  <a:sym typeface="Calibri"/>
                </a:rPr>
                <a:t>DILPOM</a:t>
              </a:r>
              <a:endParaRPr b="0" i="0" sz="1400" u="none" cap="none" strike="noStrike">
                <a:solidFill>
                  <a:srgbClr val="000000"/>
                </a:solidFill>
                <a:latin typeface="Arial"/>
                <a:ea typeface="Arial"/>
                <a:cs typeface="Arial"/>
                <a:sym typeface="Arial"/>
              </a:endParaRPr>
            </a:p>
          </p:txBody>
        </p:sp>
        <p:sp>
          <p:nvSpPr>
            <p:cNvPr id="1879" name="Google Shape;1879;p63"/>
            <p:cNvSpPr txBox="1"/>
            <p:nvPr/>
          </p:nvSpPr>
          <p:spPr>
            <a:xfrm>
              <a:off x="487103" y="2054497"/>
              <a:ext cx="7687702" cy="13909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0" i="0" lang="en-IE" sz="1900" u="none" cap="none" strike="noStrike">
                  <a:solidFill>
                    <a:srgbClr val="424242"/>
                  </a:solidFill>
                  <a:latin typeface="Calibri"/>
                  <a:ea typeface="Calibri"/>
                  <a:cs typeface="Calibri"/>
                  <a:sym typeface="Calibri"/>
                </a:rPr>
                <a:t>Till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900"/>
                <a:buFont typeface="Arial"/>
                <a:buNone/>
              </a:pPr>
              <a:r>
                <a:rPr b="0" i="0" lang="en-IE" sz="1900" u="none" cap="none" strike="noStrike">
                  <a:solidFill>
                    <a:srgbClr val="424242"/>
                  </a:solidFill>
                  <a:latin typeface="Calibri"/>
                  <a:ea typeface="Calibri"/>
                  <a:cs typeface="Calibri"/>
                  <a:sym typeface="Calibri"/>
                </a:rPr>
                <a:t>NAMN</a:t>
              </a:r>
              <a:endParaRPr b="0" i="0" sz="1900" u="none" cap="none" strike="noStrike">
                <a:solidFill>
                  <a:srgbClr val="424242"/>
                </a:solidFill>
                <a:latin typeface="Calibri"/>
                <a:ea typeface="Calibri"/>
                <a:cs typeface="Calibri"/>
                <a:sym typeface="Calibri"/>
              </a:endParaRPr>
            </a:p>
          </p:txBody>
        </p:sp>
        <p:grpSp>
          <p:nvGrpSpPr>
            <p:cNvPr id="1880" name="Google Shape;1880;p63"/>
            <p:cNvGrpSpPr/>
            <p:nvPr/>
          </p:nvGrpSpPr>
          <p:grpSpPr>
            <a:xfrm>
              <a:off x="858615" y="3493672"/>
              <a:ext cx="8004457" cy="1218442"/>
              <a:chOff x="3284540" y="2297209"/>
              <a:chExt cx="6362218" cy="1218442"/>
            </a:xfrm>
          </p:grpSpPr>
          <p:sp>
            <p:nvSpPr>
              <p:cNvPr id="1881" name="Google Shape;1881;p63"/>
              <p:cNvSpPr/>
              <p:nvPr/>
            </p:nvSpPr>
            <p:spPr>
              <a:xfrm>
                <a:off x="4095142"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2" name="Google Shape;1882;p63"/>
              <p:cNvSpPr/>
              <p:nvPr/>
            </p:nvSpPr>
            <p:spPr>
              <a:xfrm>
                <a:off x="3284540" y="2297209"/>
                <a:ext cx="5519870" cy="12701"/>
              </a:xfrm>
              <a:custGeom>
                <a:rect b="b" l="l" r="r" t="t"/>
                <a:pathLst>
                  <a:path extrusionOk="0" h="12701" w="5519870">
                    <a:moveTo>
                      <a:pt x="0" y="0"/>
                    </a:moveTo>
                    <a:lnTo>
                      <a:pt x="5519871" y="0"/>
                    </a:lnTo>
                  </a:path>
                </a:pathLst>
              </a:custGeom>
              <a:noFill/>
              <a:ln cap="flat" cmpd="sng" w="9525">
                <a:solidFill>
                  <a:srgbClr val="296B5F"/>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83" name="Google Shape;1883;p63"/>
              <p:cNvSpPr/>
              <p:nvPr/>
            </p:nvSpPr>
            <p:spPr>
              <a:xfrm>
                <a:off x="9640409" y="3502950"/>
                <a:ext cx="6349" cy="12701"/>
              </a:xfrm>
              <a:custGeom>
                <a:rect b="b" l="l" r="r" t="t"/>
                <a:pathLst>
                  <a:path extrusionOk="0" h="12701" w="6349">
                    <a:moveTo>
                      <a:pt x="0" y="0"/>
                    </a:moveTo>
                    <a:lnTo>
                      <a:pt x="6349" y="0"/>
                    </a:lnTo>
                  </a:path>
                </a:pathLst>
              </a:custGeom>
              <a:no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84" name="Google Shape;1884;p63"/>
            <p:cNvSpPr txBox="1"/>
            <p:nvPr/>
          </p:nvSpPr>
          <p:spPr>
            <a:xfrm>
              <a:off x="782988" y="3801113"/>
              <a:ext cx="7479655" cy="32569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424242"/>
                  </a:solidFill>
                  <a:latin typeface="Calibri"/>
                  <a:ea typeface="Calibri"/>
                  <a:cs typeface="Calibri"/>
                  <a:sym typeface="Calibri"/>
                </a:rPr>
                <a:t>För att ha på ett framgångsrikt sätt slutfört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IE" sz="2400" u="none" cap="none" strike="noStrike">
                  <a:solidFill>
                    <a:srgbClr val="296B5F"/>
                  </a:solidFill>
                  <a:latin typeface="Calibri"/>
                  <a:ea typeface="Calibri"/>
                  <a:cs typeface="Calibri"/>
                  <a:sym typeface="Calibri"/>
                </a:rPr>
                <a:t>NATURE Module 1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200"/>
                <a:buFont typeface="Arial"/>
                <a:buNone/>
              </a:pPr>
              <a:r>
                <a:t/>
              </a:r>
              <a:endParaRPr b="0" i="1" sz="22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200"/>
                <a:buFont typeface="Arial"/>
                <a:buNone/>
              </a:pPr>
              <a:r>
                <a:rPr b="0" i="0" lang="en-IE" sz="2200" u="none" cap="none" strike="noStrike">
                  <a:solidFill>
                    <a:srgbClr val="424242"/>
                  </a:solidFill>
                  <a:latin typeface="Calibri"/>
                  <a:ea typeface="Calibri"/>
                  <a:cs typeface="Calibri"/>
                  <a:sym typeface="Calibri"/>
                </a:rPr>
                <a:t>Utbildningshandledning - Utbildning av sårbara vuxna inom samhällsbaserad stadsjordbruk</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42424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42424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IE" sz="1600" u="none" cap="none" strike="noStrike">
                  <a:solidFill>
                    <a:srgbClr val="42424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grpSp>
      <p:sp>
        <p:nvSpPr>
          <p:cNvPr id="1885" name="Google Shape;1885;p63"/>
          <p:cNvSpPr txBox="1"/>
          <p:nvPr/>
        </p:nvSpPr>
        <p:spPr>
          <a:xfrm>
            <a:off x="219552" y="8920222"/>
            <a:ext cx="12239759" cy="60016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67"/>
              <a:buFont typeface="Arial"/>
              <a:buNone/>
            </a:pPr>
            <a:r>
              <a:rPr b="1" i="0" lang="en-IE" sz="2167" u="none" cap="none" strike="noStrike">
                <a:solidFill>
                  <a:srgbClr val="4C7F76"/>
                </a:solidFill>
                <a:latin typeface="Calibri"/>
                <a:ea typeface="Calibri"/>
                <a:cs typeface="Calibri"/>
                <a:sym typeface="Calibri"/>
              </a:rPr>
              <a:t>NATURE presents this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333"/>
              <a:buFont typeface="Arial"/>
              <a:buNone/>
            </a:pPr>
            <a:r>
              <a:rPr b="1" i="0" lang="en-IE" sz="4333" u="none" cap="none" strike="noStrike">
                <a:solidFill>
                  <a:srgbClr val="4C7F76"/>
                </a:solidFill>
                <a:latin typeface="Calibri"/>
                <a:ea typeface="Calibri"/>
                <a:cs typeface="Calibri"/>
                <a:sym typeface="Calibri"/>
              </a:rPr>
              <a:t>Certificate of Completion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67"/>
              <a:buFont typeface="Arial"/>
              <a:buNone/>
            </a:pPr>
            <a:r>
              <a:rPr b="1" i="0" lang="en-IE" sz="2167" u="none" cap="none" strike="noStrike">
                <a:solidFill>
                  <a:srgbClr val="4C7F76"/>
                </a:solidFill>
                <a:latin typeface="Calibri"/>
                <a:ea typeface="Calibri"/>
                <a:cs typeface="Calibri"/>
                <a:sym typeface="Calibri"/>
              </a:rPr>
              <a:t>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67"/>
              <a:buFont typeface="Arial"/>
              <a:buNone/>
            </a:pPr>
            <a:r>
              <a:t/>
            </a:r>
            <a:endParaRPr b="1" i="0" sz="2167"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33"/>
              <a:buFont typeface="Arial"/>
              <a:buNone/>
            </a:pPr>
            <a:r>
              <a:rPr b="1" i="0" lang="en-IE" sz="3033" u="none" cap="none" strike="noStrike">
                <a:solidFill>
                  <a:srgbClr val="4C7F76"/>
                </a:solidFill>
                <a:latin typeface="Calibri"/>
                <a:ea typeface="Calibri"/>
                <a:cs typeface="Calibri"/>
                <a:sym typeface="Calibri"/>
              </a:rPr>
              <a:t>_____________________________</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rPr b="1" i="0" lang="en-IE" sz="2600" u="none" cap="none" strike="noStrike">
                <a:solidFill>
                  <a:srgbClr val="4C7F76"/>
                </a:solidFill>
                <a:latin typeface="Calibri"/>
                <a:ea typeface="Calibri"/>
                <a:cs typeface="Calibri"/>
                <a:sym typeface="Calibri"/>
              </a:rPr>
              <a:t>For the successful completion of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00"/>
              <a:buFont typeface="Arial"/>
              <a:buNone/>
            </a:pPr>
            <a:r>
              <a:t/>
            </a:r>
            <a:endParaRPr b="1" i="0" sz="3900"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900"/>
              <a:buFont typeface="Arial"/>
              <a:buNone/>
            </a:pPr>
            <a:r>
              <a:rPr b="1" i="0" lang="en-IE" sz="3900" u="none" cap="none" strike="noStrike">
                <a:solidFill>
                  <a:srgbClr val="4C7F76"/>
                </a:solidFill>
                <a:latin typeface="Calibri"/>
                <a:ea typeface="Calibri"/>
                <a:cs typeface="Calibri"/>
                <a:sym typeface="Calibri"/>
              </a:rPr>
              <a:t>NATURE Module 1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900"/>
              <a:buFont typeface="Arial"/>
              <a:buNone/>
            </a:pPr>
            <a:r>
              <a:t/>
            </a:r>
            <a:endParaRPr b="1" i="0" sz="3900" u="none" cap="none" strike="noStrike">
              <a:solidFill>
                <a:srgbClr val="4C7F7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1" i="0" lang="en-IE" sz="3200" u="none" cap="none" strike="noStrike">
                <a:solidFill>
                  <a:srgbClr val="4C7F76"/>
                </a:solidFill>
                <a:latin typeface="Calibri"/>
                <a:ea typeface="Calibri"/>
                <a:cs typeface="Calibri"/>
                <a:sym typeface="Calibri"/>
              </a:rPr>
              <a:t>Trainers Guide - Training Vulnerable Adults in Community Based Urban Agriculture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33"/>
              <a:buFont typeface="Arial"/>
              <a:buNone/>
            </a:pPr>
            <a:r>
              <a:t/>
            </a:r>
            <a:endParaRPr b="1" i="0" sz="3033" u="none" cap="none" strike="noStrike">
              <a:solidFill>
                <a:srgbClr val="4C7F76"/>
              </a:solidFill>
              <a:latin typeface="Calibri"/>
              <a:ea typeface="Calibri"/>
              <a:cs typeface="Calibri"/>
              <a:sym typeface="Calibri"/>
            </a:endParaRPr>
          </a:p>
        </p:txBody>
      </p:sp>
      <p:sp>
        <p:nvSpPr>
          <p:cNvPr id="1886" name="Google Shape;1886;p63"/>
          <p:cNvSpPr txBox="1"/>
          <p:nvPr/>
        </p:nvSpPr>
        <p:spPr>
          <a:xfrm>
            <a:off x="3564661" y="8050851"/>
            <a:ext cx="5307302" cy="3924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0" i="0" lang="en-IE" sz="1950" u="none" cap="none" strike="noStrike">
                <a:solidFill>
                  <a:schemeClr val="dk1"/>
                </a:solidFill>
                <a:latin typeface="Calibri"/>
                <a:ea typeface="Calibri"/>
                <a:cs typeface="Calibri"/>
                <a:sym typeface="Calibri"/>
              </a:rPr>
              <a:t>Congratulations! Insert your name here!</a:t>
            </a:r>
            <a:endParaRPr b="0" i="0" sz="1400" u="none" cap="none" strike="noStrike">
              <a:solidFill>
                <a:srgbClr val="000000"/>
              </a:solidFill>
              <a:latin typeface="Arial"/>
              <a:ea typeface="Arial"/>
              <a:cs typeface="Arial"/>
              <a:sym typeface="Arial"/>
            </a:endParaRPr>
          </a:p>
        </p:txBody>
      </p:sp>
      <p:pic>
        <p:nvPicPr>
          <p:cNvPr descr="Logo&#10;&#10;Description automatically generated with medium confidence" id="1887" name="Google Shape;1887;p63"/>
          <p:cNvPicPr preferRelativeResize="0"/>
          <p:nvPr/>
        </p:nvPicPr>
        <p:blipFill rotWithShape="1">
          <a:blip r:embed="rId3">
            <a:alphaModFix/>
          </a:blip>
          <a:srcRect b="0" l="0" r="0" t="0"/>
          <a:stretch/>
        </p:blipFill>
        <p:spPr>
          <a:xfrm>
            <a:off x="9308140" y="4123701"/>
            <a:ext cx="2063291" cy="192401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
        <p:nvSpPr>
          <p:cNvPr id="1892" name="Google Shape;1892;p64"/>
          <p:cNvSpPr txBox="1"/>
          <p:nvPr>
            <p:ph idx="1" type="body"/>
          </p:nvPr>
        </p:nvSpPr>
        <p:spPr>
          <a:xfrm>
            <a:off x="805864" y="3927444"/>
            <a:ext cx="5791883" cy="6793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IE" sz="3200"/>
              <a:t>Du har slutfört </a:t>
            </a:r>
            <a:r>
              <a:rPr b="1" lang="en-IE" sz="3200"/>
              <a:t>Modul 1</a:t>
            </a:r>
            <a:endParaRPr/>
          </a:p>
        </p:txBody>
      </p:sp>
      <p:sp>
        <p:nvSpPr>
          <p:cNvPr id="1893" name="Google Shape;1893;p64"/>
          <p:cNvSpPr txBox="1"/>
          <p:nvPr>
            <p:ph idx="2" type="body"/>
          </p:nvPr>
        </p:nvSpPr>
        <p:spPr>
          <a:xfrm>
            <a:off x="805865" y="2880154"/>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IE"/>
              <a:t>Tack</a:t>
            </a:r>
            <a:endParaRPr/>
          </a:p>
        </p:txBody>
      </p:sp>
      <p:sp>
        <p:nvSpPr>
          <p:cNvPr id="1894" name="Google Shape;1894;p64"/>
          <p:cNvSpPr txBox="1"/>
          <p:nvPr>
            <p:ph idx="3" type="body"/>
          </p:nvPr>
        </p:nvSpPr>
        <p:spPr>
          <a:xfrm>
            <a:off x="548818" y="5760524"/>
            <a:ext cx="4414577" cy="6793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IE"/>
              <a:t>www.</a:t>
            </a:r>
            <a:r>
              <a:rPr b="1" lang="en-IE"/>
              <a:t>natureproject</a:t>
            </a:r>
            <a:r>
              <a:rPr lang="en-IE"/>
              <a:t>.info</a:t>
            </a:r>
            <a:endParaRPr/>
          </a:p>
          <a:p>
            <a:pPr indent="0" lvl="0" marL="0" rtl="0" algn="l">
              <a:lnSpc>
                <a:spcPct val="90000"/>
              </a:lnSpc>
              <a:spcBef>
                <a:spcPts val="1000"/>
              </a:spcBef>
              <a:spcAft>
                <a:spcPts val="0"/>
              </a:spcAft>
              <a:buClr>
                <a:schemeClr val="lt1"/>
              </a:buClr>
              <a:buSzPts val="2800"/>
              <a:buNone/>
            </a:pPr>
            <a:r>
              <a:t/>
            </a:r>
            <a:endParaRPr/>
          </a:p>
        </p:txBody>
      </p:sp>
      <p:pic>
        <p:nvPicPr>
          <p:cNvPr id="1895" name="Google Shape;1895;p64"/>
          <p:cNvPicPr preferRelativeResize="0"/>
          <p:nvPr/>
        </p:nvPicPr>
        <p:blipFill rotWithShape="1">
          <a:blip r:embed="rId3">
            <a:alphaModFix/>
          </a:blip>
          <a:srcRect b="0" l="0" r="0" t="0"/>
          <a:stretch/>
        </p:blipFill>
        <p:spPr>
          <a:xfrm>
            <a:off x="7466099" y="5346600"/>
            <a:ext cx="1905000" cy="660400"/>
          </a:xfrm>
          <a:prstGeom prst="rect">
            <a:avLst/>
          </a:prstGeom>
          <a:noFill/>
          <a:ln>
            <a:noFill/>
          </a:ln>
        </p:spPr>
      </p:pic>
      <p:pic>
        <p:nvPicPr>
          <p:cNvPr id="1896" name="Google Shape;1896;p64"/>
          <p:cNvPicPr preferRelativeResize="0"/>
          <p:nvPr/>
        </p:nvPicPr>
        <p:blipFill rotWithShape="1">
          <a:blip r:embed="rId4">
            <a:alphaModFix/>
          </a:blip>
          <a:srcRect b="0" l="0" r="44449" t="0"/>
          <a:stretch/>
        </p:blipFill>
        <p:spPr>
          <a:xfrm>
            <a:off x="9832078" y="5531811"/>
            <a:ext cx="1991960" cy="457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8"/>
          <p:cNvSpPr txBox="1"/>
          <p:nvPr>
            <p:ph idx="1" type="body"/>
          </p:nvPr>
        </p:nvSpPr>
        <p:spPr>
          <a:xfrm>
            <a:off x="3952104" y="761603"/>
            <a:ext cx="7624392" cy="5134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Skapa en kulturellt känslig utbildningsmiljö genom att vara medveten om </a:t>
            </a:r>
            <a:r>
              <a:rPr b="1" lang="en-IE">
                <a:solidFill>
                  <a:srgbClr val="424242"/>
                </a:solidFill>
              </a:rPr>
              <a:t>omedvetna fördomar</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Förstå de unika utmaningar som personer från migrantgemenskaper upplever i relation till sin </a:t>
            </a:r>
            <a:r>
              <a:rPr b="1" lang="en-IE">
                <a:solidFill>
                  <a:srgbClr val="424242"/>
                </a:solidFill>
              </a:rPr>
              <a:t>mentala hälsa och välbefinnande</a:t>
            </a:r>
            <a:r>
              <a:rPr lang="en-IE">
                <a:solidFill>
                  <a:srgbClr val="424242"/>
                </a:solidFill>
              </a:rPr>
              <a:t>.</a:t>
            </a:r>
            <a:endParaRPr/>
          </a:p>
          <a:p>
            <a:pPr indent="-342900" lvl="0" marL="342900" rtl="0" algn="l">
              <a:lnSpc>
                <a:spcPct val="100000"/>
              </a:lnSpc>
              <a:spcBef>
                <a:spcPts val="0"/>
              </a:spcBef>
              <a:spcAft>
                <a:spcPts val="0"/>
              </a:spcAft>
              <a:buClr>
                <a:srgbClr val="E8A116"/>
              </a:buClr>
              <a:buSzPts val="2400"/>
              <a:buFont typeface="Arial"/>
              <a:buChar char="•"/>
            </a:pPr>
            <a:r>
              <a:rPr b="1" lang="en-IE">
                <a:solidFill>
                  <a:srgbClr val="424242"/>
                </a:solidFill>
              </a:rPr>
              <a:t>Planera och utvärdera </a:t>
            </a:r>
            <a:r>
              <a:rPr lang="en-IE">
                <a:solidFill>
                  <a:srgbClr val="424242"/>
                </a:solidFill>
              </a:rPr>
              <a:t>kursinnehållet för att säkerställa att studenterna har fått effektiv utbildning</a:t>
            </a:r>
            <a:endParaRPr/>
          </a:p>
          <a:p>
            <a:pPr indent="-342900" lvl="0" marL="342900" rtl="0" algn="l">
              <a:lnSpc>
                <a:spcPct val="100000"/>
              </a:lnSpc>
              <a:spcBef>
                <a:spcPts val="0"/>
              </a:spcBef>
              <a:spcAft>
                <a:spcPts val="0"/>
              </a:spcAft>
              <a:buClr>
                <a:srgbClr val="E8A116"/>
              </a:buClr>
              <a:buSzPts val="2400"/>
              <a:buFont typeface="Arial"/>
              <a:buChar char="•"/>
            </a:pPr>
            <a:r>
              <a:rPr lang="en-IE">
                <a:solidFill>
                  <a:srgbClr val="424242"/>
                </a:solidFill>
              </a:rPr>
              <a:t>Bidra till att </a:t>
            </a:r>
            <a:r>
              <a:rPr b="1" lang="en-IE">
                <a:solidFill>
                  <a:srgbClr val="424242"/>
                </a:solidFill>
              </a:rPr>
              <a:t>lösa konflikter </a:t>
            </a:r>
            <a:r>
              <a:rPr lang="en-IE">
                <a:solidFill>
                  <a:srgbClr val="424242"/>
                </a:solidFill>
              </a:rPr>
              <a:t>bland deltagarna</a:t>
            </a:r>
            <a:endParaRPr sz="1100">
              <a:solidFill>
                <a:srgbClr val="424242"/>
              </a:solidFill>
            </a:endParaRPr>
          </a:p>
        </p:txBody>
      </p:sp>
      <p:cxnSp>
        <p:nvCxnSpPr>
          <p:cNvPr id="890" name="Google Shape;890;p8"/>
          <p:cNvCxnSpPr/>
          <p:nvPr/>
        </p:nvCxnSpPr>
        <p:spPr>
          <a:xfrm>
            <a:off x="3364864" y="282633"/>
            <a:ext cx="0" cy="4482267"/>
          </a:xfrm>
          <a:prstGeom prst="straightConnector1">
            <a:avLst/>
          </a:prstGeom>
          <a:noFill/>
          <a:ln cap="flat" cmpd="sng" w="34925">
            <a:solidFill>
              <a:srgbClr val="E8A116"/>
            </a:solidFill>
            <a:prstDash val="solid"/>
            <a:miter lim="800000"/>
            <a:headEnd len="sm" w="sm" type="none"/>
            <a:tailEnd len="sm" w="sm" type="none"/>
          </a:ln>
        </p:spPr>
      </p:cxnSp>
      <p:grpSp>
        <p:nvGrpSpPr>
          <p:cNvPr id="891" name="Google Shape;891;p8"/>
          <p:cNvGrpSpPr/>
          <p:nvPr/>
        </p:nvGrpSpPr>
        <p:grpSpPr>
          <a:xfrm>
            <a:off x="2984626" y="4849262"/>
            <a:ext cx="789352" cy="789216"/>
            <a:chOff x="3258209" y="1217582"/>
            <a:chExt cx="4712093" cy="4711281"/>
          </a:xfrm>
        </p:grpSpPr>
        <p:sp>
          <p:nvSpPr>
            <p:cNvPr id="892" name="Google Shape;892;p8"/>
            <p:cNvSpPr/>
            <p:nvPr/>
          </p:nvSpPr>
          <p:spPr>
            <a:xfrm>
              <a:off x="3687633" y="4742937"/>
              <a:ext cx="759770" cy="759011"/>
            </a:xfrm>
            <a:custGeom>
              <a:rect b="b" l="l" r="r" t="t"/>
              <a:pathLst>
                <a:path extrusionOk="0" h="759011" w="759770">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3" name="Google Shape;893;p8"/>
            <p:cNvSpPr/>
            <p:nvPr/>
          </p:nvSpPr>
          <p:spPr>
            <a:xfrm>
              <a:off x="3686062" y="3374832"/>
              <a:ext cx="759133" cy="758614"/>
            </a:xfrm>
            <a:custGeom>
              <a:rect b="b" l="l" r="r" t="t"/>
              <a:pathLst>
                <a:path extrusionOk="0" h="758614" w="759133">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894" name="Google Shape;894;p8"/>
            <p:cNvGrpSpPr/>
            <p:nvPr/>
          </p:nvGrpSpPr>
          <p:grpSpPr>
            <a:xfrm>
              <a:off x="3258209" y="1217582"/>
              <a:ext cx="4712093" cy="4711281"/>
              <a:chOff x="3258209" y="1217582"/>
              <a:chExt cx="4712093" cy="4711281"/>
            </a:xfrm>
          </p:grpSpPr>
          <p:sp>
            <p:nvSpPr>
              <p:cNvPr id="895" name="Google Shape;895;p8"/>
              <p:cNvSpPr/>
              <p:nvPr/>
            </p:nvSpPr>
            <p:spPr>
              <a:xfrm>
                <a:off x="3258209" y="1217582"/>
                <a:ext cx="4712093" cy="4711281"/>
              </a:xfrm>
              <a:custGeom>
                <a:rect b="b" l="l" r="r" t="t"/>
                <a:pathLst>
                  <a:path extrusionOk="0" h="4711281" w="4712093">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6" name="Google Shape;896;p8"/>
              <p:cNvSpPr/>
              <p:nvPr/>
            </p:nvSpPr>
            <p:spPr>
              <a:xfrm>
                <a:off x="4321547" y="1521788"/>
                <a:ext cx="2432424" cy="1369773"/>
              </a:xfrm>
              <a:custGeom>
                <a:rect b="b" l="l" r="r" t="t"/>
                <a:pathLst>
                  <a:path extrusionOk="0" h="1369773" w="2432424">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7" name="Google Shape;897;p8"/>
              <p:cNvSpPr/>
              <p:nvPr/>
            </p:nvSpPr>
            <p:spPr>
              <a:xfrm>
                <a:off x="3564070" y="4360023"/>
                <a:ext cx="1346369" cy="1271701"/>
              </a:xfrm>
              <a:custGeom>
                <a:rect b="b" l="l" r="r" t="t"/>
                <a:pathLst>
                  <a:path extrusionOk="0" h="1271701" w="1346369">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8" name="Google Shape;898;p8"/>
              <p:cNvSpPr/>
              <p:nvPr/>
            </p:nvSpPr>
            <p:spPr>
              <a:xfrm>
                <a:off x="3563837" y="2991095"/>
                <a:ext cx="1345650" cy="1268459"/>
              </a:xfrm>
              <a:custGeom>
                <a:rect b="b" l="l" r="r" t="t"/>
                <a:pathLst>
                  <a:path extrusionOk="0" h="1268459" w="1345650">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99" name="Google Shape;899;p8"/>
              <p:cNvSpPr/>
              <p:nvPr/>
            </p:nvSpPr>
            <p:spPr>
              <a:xfrm>
                <a:off x="4932330" y="3349034"/>
                <a:ext cx="1818786" cy="146602"/>
              </a:xfrm>
              <a:custGeom>
                <a:rect b="b" l="l" r="r" t="t"/>
                <a:pathLst>
                  <a:path extrusionOk="0" h="146602" w="1818786">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0" name="Google Shape;900;p8"/>
              <p:cNvSpPr/>
              <p:nvPr/>
            </p:nvSpPr>
            <p:spPr>
              <a:xfrm>
                <a:off x="4932330" y="3956389"/>
                <a:ext cx="1818786" cy="146602"/>
              </a:xfrm>
              <a:custGeom>
                <a:rect b="b" l="l" r="r" t="t"/>
                <a:pathLst>
                  <a:path extrusionOk="0" h="146602" w="1818786">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1" name="Google Shape;901;p8"/>
              <p:cNvSpPr/>
              <p:nvPr/>
            </p:nvSpPr>
            <p:spPr>
              <a:xfrm>
                <a:off x="4933282" y="3653664"/>
                <a:ext cx="1515179" cy="146602"/>
              </a:xfrm>
              <a:custGeom>
                <a:rect b="b" l="l" r="r" t="t"/>
                <a:pathLst>
                  <a:path extrusionOk="0" h="146602" w="1515179">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2" name="Google Shape;902;p8"/>
              <p:cNvSpPr/>
              <p:nvPr/>
            </p:nvSpPr>
            <p:spPr>
              <a:xfrm>
                <a:off x="4934233" y="4717010"/>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3" name="Google Shape;903;p8"/>
              <p:cNvSpPr/>
              <p:nvPr/>
            </p:nvSpPr>
            <p:spPr>
              <a:xfrm>
                <a:off x="4934233" y="5021639"/>
                <a:ext cx="828970" cy="144699"/>
              </a:xfrm>
              <a:custGeom>
                <a:rect b="b" l="l" r="r" t="t"/>
                <a:pathLst>
                  <a:path extrusionOk="0" h="144699" w="828970">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4" name="Google Shape;904;p8"/>
              <p:cNvSpPr/>
              <p:nvPr/>
            </p:nvSpPr>
            <p:spPr>
              <a:xfrm>
                <a:off x="4933282" y="5325317"/>
                <a:ext cx="829922" cy="145650"/>
              </a:xfrm>
              <a:custGeom>
                <a:rect b="b" l="l" r="r" t="t"/>
                <a:pathLst>
                  <a:path extrusionOk="0" h="145650" w="829922">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5" name="Google Shape;905;p8"/>
              <p:cNvSpPr/>
              <p:nvPr/>
            </p:nvSpPr>
            <p:spPr>
              <a:xfrm>
                <a:off x="6603596" y="3651760"/>
                <a:ext cx="146568" cy="148506"/>
              </a:xfrm>
              <a:custGeom>
                <a:rect b="b" l="l" r="r" t="t"/>
                <a:pathLst>
                  <a:path extrusionOk="0" h="148506" w="146568">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6" name="Google Shape;906;p8"/>
              <p:cNvSpPr/>
              <p:nvPr/>
            </p:nvSpPr>
            <p:spPr>
              <a:xfrm>
                <a:off x="5996382" y="1982011"/>
                <a:ext cx="451127" cy="449328"/>
              </a:xfrm>
              <a:custGeom>
                <a:rect b="b" l="l" r="r" t="t"/>
                <a:pathLst>
                  <a:path extrusionOk="0" h="449328" w="451127">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7" name="Google Shape;907;p8"/>
              <p:cNvSpPr/>
              <p:nvPr/>
            </p:nvSpPr>
            <p:spPr>
              <a:xfrm>
                <a:off x="5313028" y="1981059"/>
                <a:ext cx="449224" cy="451232"/>
              </a:xfrm>
              <a:custGeom>
                <a:rect b="b" l="l" r="r" t="t"/>
                <a:pathLst>
                  <a:path extrusionOk="0" h="451232" w="449224">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8" name="Google Shape;908;p8"/>
              <p:cNvSpPr/>
              <p:nvPr/>
            </p:nvSpPr>
            <p:spPr>
              <a:xfrm>
                <a:off x="4629675" y="1981059"/>
                <a:ext cx="448272" cy="451232"/>
              </a:xfrm>
              <a:custGeom>
                <a:rect b="b" l="l" r="r" t="t"/>
                <a:pathLst>
                  <a:path extrusionOk="0" h="451232" w="44827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909" name="Google Shape;909;p8"/>
          <p:cNvSpPr txBox="1"/>
          <p:nvPr/>
        </p:nvSpPr>
        <p:spPr>
          <a:xfrm>
            <a:off x="630061" y="809583"/>
            <a:ext cx="2645740" cy="80365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8A116"/>
              </a:buClr>
              <a:buSzPts val="3600"/>
              <a:buFont typeface="Arial"/>
              <a:buNone/>
            </a:pPr>
            <a:r>
              <a:rPr b="1" lang="en-IE" sz="3600">
                <a:solidFill>
                  <a:srgbClr val="E8A116"/>
                </a:solidFill>
                <a:latin typeface="Calibri"/>
                <a:ea typeface="Calibri"/>
                <a:cs typeface="Calibri"/>
                <a:sym typeface="Calibri"/>
              </a:rPr>
              <a:t>1.2 </a:t>
            </a:r>
            <a:r>
              <a:rPr b="1" i="0" lang="en-IE" sz="3600" u="none" cap="none" strike="noStrike">
                <a:solidFill>
                  <a:srgbClr val="E8A116"/>
                </a:solidFill>
                <a:latin typeface="Calibri"/>
                <a:ea typeface="Calibri"/>
                <a:cs typeface="Calibri"/>
                <a:sym typeface="Calibri"/>
              </a:rPr>
              <a:t>Utbildningsmöjligheter</a:t>
            </a:r>
            <a:endParaRPr b="0" i="0" sz="3600" u="none" cap="none" strike="noStrike">
              <a:solidFill>
                <a:srgbClr val="086575"/>
              </a:solidFill>
              <a:latin typeface="Calibri"/>
              <a:ea typeface="Calibri"/>
              <a:cs typeface="Calibri"/>
              <a:sym typeface="Calibri"/>
            </a:endParaRPr>
          </a:p>
        </p:txBody>
      </p:sp>
      <p:sp>
        <p:nvSpPr>
          <p:cNvPr id="910" name="Google Shape;910;p8"/>
          <p:cNvSpPr txBox="1"/>
          <p:nvPr/>
        </p:nvSpPr>
        <p:spPr>
          <a:xfrm>
            <a:off x="588336" y="2008738"/>
            <a:ext cx="2531545" cy="1945575"/>
          </a:xfrm>
          <a:prstGeom prst="rect">
            <a:avLst/>
          </a:prstGeom>
          <a:noFill/>
          <a:ln>
            <a:noFill/>
          </a:ln>
        </p:spPr>
        <p:txBody>
          <a:bodyPr anchorCtr="0" anchor="t" bIns="45700" lIns="91425" spcFirstLastPara="1" rIns="91425" wrap="square" tIns="45700">
            <a:noAutofit/>
          </a:bodyPr>
          <a:lstStyle/>
          <a:p>
            <a:pPr indent="-15875" lvl="0" marL="15875" marR="0" rtl="0" algn="l">
              <a:lnSpc>
                <a:spcPct val="90000"/>
              </a:lnSpc>
              <a:spcBef>
                <a:spcPts val="0"/>
              </a:spcBef>
              <a:spcAft>
                <a:spcPts val="0"/>
              </a:spcAft>
              <a:buClr>
                <a:srgbClr val="424242"/>
              </a:buClr>
              <a:buSzPts val="2600"/>
              <a:buFont typeface="Arial"/>
              <a:buNone/>
            </a:pPr>
            <a:r>
              <a:t/>
            </a:r>
            <a:endParaRPr i="1" sz="2600">
              <a:solidFill>
                <a:srgbClr val="424242"/>
              </a:solidFill>
              <a:latin typeface="Calibri"/>
              <a:ea typeface="Calibri"/>
              <a:cs typeface="Calibri"/>
              <a:sym typeface="Calibri"/>
            </a:endParaRPr>
          </a:p>
          <a:p>
            <a:pPr indent="-15875" lvl="0" marL="15875" marR="0" rtl="0" algn="l">
              <a:lnSpc>
                <a:spcPct val="90000"/>
              </a:lnSpc>
              <a:spcBef>
                <a:spcPts val="0"/>
              </a:spcBef>
              <a:spcAft>
                <a:spcPts val="0"/>
              </a:spcAft>
              <a:buClr>
                <a:srgbClr val="424242"/>
              </a:buClr>
              <a:buSzPts val="2600"/>
              <a:buFont typeface="Arial"/>
              <a:buNone/>
            </a:pPr>
            <a:r>
              <a:rPr b="0" i="1" lang="en-IE" sz="2600" u="none" cap="none" strike="noStrike">
                <a:solidFill>
                  <a:srgbClr val="424242"/>
                </a:solidFill>
                <a:latin typeface="Calibri"/>
                <a:ea typeface="Calibri"/>
                <a:cs typeface="Calibri"/>
                <a:sym typeface="Calibri"/>
              </a:rPr>
              <a:t>Vid avslutat kurs utbildaren borde kunna:</a:t>
            </a:r>
            <a:endParaRPr b="0" i="0" sz="1400" u="none" cap="none" strike="noStrike">
              <a:solidFill>
                <a:srgbClr val="000000"/>
              </a:solidFill>
              <a:latin typeface="Arial"/>
              <a:ea typeface="Arial"/>
              <a:cs typeface="Arial"/>
              <a:sym typeface="Arial"/>
            </a:endParaRPr>
          </a:p>
          <a:p>
            <a:pPr indent="-15875" lvl="0" marL="15875" marR="0" rtl="0" algn="l">
              <a:lnSpc>
                <a:spcPct val="90000"/>
              </a:lnSpc>
              <a:spcBef>
                <a:spcPts val="1000"/>
              </a:spcBef>
              <a:spcAft>
                <a:spcPts val="0"/>
              </a:spcAft>
              <a:buClr>
                <a:srgbClr val="086575"/>
              </a:buClr>
              <a:buSzPts val="2600"/>
              <a:buFont typeface="Arial"/>
              <a:buNone/>
            </a:pPr>
            <a:r>
              <a:t/>
            </a:r>
            <a:endParaRPr b="0" i="0" sz="2600" u="none" cap="none" strike="noStrike">
              <a:solidFill>
                <a:srgbClr val="42424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pic>
        <p:nvPicPr>
          <p:cNvPr id="915" name="Google Shape;915;p9"/>
          <p:cNvPicPr preferRelativeResize="0"/>
          <p:nvPr>
            <p:ph idx="2" type="pic"/>
          </p:nvPr>
        </p:nvPicPr>
        <p:blipFill rotWithShape="1">
          <a:blip r:embed="rId3">
            <a:alphaModFix/>
          </a:blip>
          <a:srcRect b="0" l="3321" r="3319" t="0"/>
          <a:stretch/>
        </p:blipFill>
        <p:spPr>
          <a:xfrm>
            <a:off x="320540" y="335338"/>
            <a:ext cx="11578483" cy="6146707"/>
          </a:xfrm>
          <a:prstGeom prst="rect">
            <a:avLst/>
          </a:prstGeom>
          <a:solidFill>
            <a:srgbClr val="D8D8D8"/>
          </a:solidFill>
          <a:ln>
            <a:noFill/>
          </a:ln>
        </p:spPr>
      </p:pic>
      <p:sp>
        <p:nvSpPr>
          <p:cNvPr id="916" name="Google Shape;916;p9"/>
          <p:cNvSpPr/>
          <p:nvPr/>
        </p:nvSpPr>
        <p:spPr>
          <a:xfrm>
            <a:off x="0" y="2318090"/>
            <a:ext cx="5400000" cy="36000"/>
          </a:xfrm>
          <a:custGeom>
            <a:rect b="b" l="l" r="r" t="t"/>
            <a:pathLst>
              <a:path extrusionOk="0" h="51458" w="4076555">
                <a:moveTo>
                  <a:pt x="1" y="0"/>
                </a:moveTo>
                <a:lnTo>
                  <a:pt x="4076556" y="0"/>
                </a:lnTo>
                <a:lnTo>
                  <a:pt x="4076556" y="51459"/>
                </a:lnTo>
                <a:lnTo>
                  <a:pt x="1" y="51459"/>
                </a:lnTo>
                <a:close/>
              </a:path>
            </a:pathLst>
          </a:custGeom>
          <a:solidFill>
            <a:srgbClr val="E8A116"/>
          </a:solidFill>
          <a:ln cap="flat" cmpd="sng" w="24475">
            <a:solidFill>
              <a:srgbClr val="F1983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7" name="Google Shape;917;p9"/>
          <p:cNvSpPr txBox="1"/>
          <p:nvPr/>
        </p:nvSpPr>
        <p:spPr>
          <a:xfrm>
            <a:off x="504501" y="2803631"/>
            <a:ext cx="4765355" cy="3066422"/>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4800"/>
              <a:buFont typeface="Arial"/>
              <a:buNone/>
            </a:pPr>
            <a:r>
              <a:rPr b="0" i="0" lang="en-IE" sz="4800" u="none" cap="none" strike="noStrike">
                <a:solidFill>
                  <a:schemeClr val="lt1"/>
                </a:solidFill>
                <a:latin typeface="Calibri"/>
                <a:ea typeface="Calibri"/>
                <a:cs typeface="Calibri"/>
                <a:sym typeface="Calibri"/>
              </a:rPr>
              <a:t>Vilka utbildar du?</a:t>
            </a:r>
            <a:endParaRPr b="0" i="0" sz="1400" u="none" cap="none" strike="noStrike">
              <a:solidFill>
                <a:srgbClr val="000000"/>
              </a:solidFill>
              <a:latin typeface="Arial"/>
              <a:ea typeface="Arial"/>
              <a:cs typeface="Arial"/>
              <a:sym typeface="Arial"/>
            </a:endParaRPr>
          </a:p>
        </p:txBody>
      </p:sp>
      <p:sp>
        <p:nvSpPr>
          <p:cNvPr id="918" name="Google Shape;918;p9"/>
          <p:cNvSpPr txBox="1"/>
          <p:nvPr/>
        </p:nvSpPr>
        <p:spPr>
          <a:xfrm>
            <a:off x="3747431" y="987947"/>
            <a:ext cx="2066906" cy="582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3000"/>
              <a:buFont typeface="Arial"/>
              <a:buNone/>
            </a:pPr>
            <a:r>
              <a:rPr b="0" i="0" lang="en-IE" sz="13000" u="none" cap="none" strike="noStrike">
                <a:solidFill>
                  <a:schemeClr val="lt1"/>
                </a:solidFill>
                <a:latin typeface="Calibri"/>
                <a:ea typeface="Calibri"/>
                <a:cs typeface="Calibri"/>
                <a:sym typeface="Calibri"/>
              </a:rPr>
              <a:t>02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0"/>
          <p:cNvSpPr txBox="1"/>
          <p:nvPr>
            <p:ph idx="1" type="body"/>
          </p:nvPr>
        </p:nvSpPr>
        <p:spPr>
          <a:xfrm>
            <a:off x="3519101" y="429181"/>
            <a:ext cx="8437577" cy="561601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8A116"/>
              </a:buClr>
              <a:buSzPts val="2400"/>
              <a:buFont typeface="Arial"/>
              <a:buChar char="•"/>
            </a:pPr>
            <a:r>
              <a:rPr lang="en-IE" sz="2400"/>
              <a:t>Vilka är deltagarna? I vårt fall är de personer med underprivilegierad migrant- och/eller flyktingstatus med olika etniska och kulturella bakgrunder, som stöter på social eller professionell exkludering i Europa.</a:t>
            </a:r>
            <a:endParaRPr/>
          </a:p>
          <a:p>
            <a:pPr indent="-342900" lvl="0" marL="342900" rtl="0" algn="l">
              <a:lnSpc>
                <a:spcPct val="100000"/>
              </a:lnSpc>
              <a:spcBef>
                <a:spcPts val="0"/>
              </a:spcBef>
              <a:spcAft>
                <a:spcPts val="0"/>
              </a:spcAft>
              <a:buClr>
                <a:srgbClr val="E8A116"/>
              </a:buClr>
              <a:buSzPts val="2400"/>
              <a:buFont typeface="Arial"/>
              <a:buChar char="•"/>
            </a:pPr>
            <a:r>
              <a:rPr lang="en-IE" sz="2400"/>
              <a:t>Det fanns 89,3 miljoner </a:t>
            </a:r>
            <a:r>
              <a:rPr b="1" lang="en-IE" sz="2400"/>
              <a:t>tvångsförflyttade</a:t>
            </a:r>
            <a:r>
              <a:rPr lang="en-IE" sz="2400"/>
              <a:t> </a:t>
            </a:r>
            <a:r>
              <a:rPr b="1" lang="en-IE" sz="2400"/>
              <a:t>personer</a:t>
            </a:r>
            <a:r>
              <a:rPr lang="en-IE" sz="2400"/>
              <a:t> över hela världen vid slutet av 2021. Bland dem fanns 27,1 miljoner flyktingar, varav hälften var under 18 år (Förenta nationerna 2023).</a:t>
            </a:r>
            <a:endParaRPr/>
          </a:p>
          <a:p>
            <a:pPr indent="-342900" lvl="0" marL="342900" rtl="0" algn="l">
              <a:lnSpc>
                <a:spcPct val="100000"/>
              </a:lnSpc>
              <a:spcBef>
                <a:spcPts val="0"/>
              </a:spcBef>
              <a:spcAft>
                <a:spcPts val="0"/>
              </a:spcAft>
              <a:buClr>
                <a:srgbClr val="E8A116"/>
              </a:buClr>
              <a:buSzPts val="2400"/>
              <a:buFont typeface="Arial"/>
              <a:buChar char="•"/>
            </a:pPr>
            <a:r>
              <a:rPr b="1" lang="en-IE" sz="2400"/>
              <a:t>Förflyttade</a:t>
            </a:r>
            <a:r>
              <a:rPr lang="en-IE" sz="2400"/>
              <a:t> </a:t>
            </a:r>
            <a:r>
              <a:rPr b="1" lang="en-IE" sz="2400"/>
              <a:t>personer</a:t>
            </a:r>
            <a:r>
              <a:rPr lang="en-IE" sz="2400"/>
              <a:t> är "personer eller grupper av personer som har tvingats eller blivit skyldiga att fly eller lämna sina hem eller platser för vanlig vistelse, särskilt till följd av eller för att undvika effekterna av väpnad konflikt, situationer med allmän våld, kränkningar av mänskliga rättigheter eller naturliga eller människoskapade katastrofer och som inte har gått över en internationellt erkänd gräns."(United Nations 2023)</a:t>
            </a:r>
            <a:endParaRPr/>
          </a:p>
        </p:txBody>
      </p:sp>
      <p:grpSp>
        <p:nvGrpSpPr>
          <p:cNvPr id="924" name="Google Shape;924;p10"/>
          <p:cNvGrpSpPr/>
          <p:nvPr/>
        </p:nvGrpSpPr>
        <p:grpSpPr>
          <a:xfrm flipH="1" rot="10800000">
            <a:off x="0" y="2053083"/>
            <a:ext cx="3390864" cy="4834792"/>
            <a:chOff x="0" y="-412420"/>
            <a:chExt cx="3390864" cy="4834792"/>
          </a:xfrm>
        </p:grpSpPr>
        <p:sp>
          <p:nvSpPr>
            <p:cNvPr id="925" name="Google Shape;925;p10"/>
            <p:cNvSpPr/>
            <p:nvPr/>
          </p:nvSpPr>
          <p:spPr>
            <a:xfrm rot="-5400000">
              <a:off x="323991" y="1355499"/>
              <a:ext cx="4422371" cy="1711375"/>
            </a:xfrm>
            <a:custGeom>
              <a:rect b="b" l="l" r="r" t="t"/>
              <a:pathLst>
                <a:path extrusionOk="0" h="2570554" w="6642581">
                  <a:moveTo>
                    <a:pt x="0" y="0"/>
                  </a:moveTo>
                  <a:lnTo>
                    <a:pt x="360681" y="0"/>
                  </a:lnTo>
                  <a:lnTo>
                    <a:pt x="1913270" y="0"/>
                  </a:lnTo>
                  <a:lnTo>
                    <a:pt x="2273951" y="0"/>
                  </a:lnTo>
                  <a:lnTo>
                    <a:pt x="4512374" y="0"/>
                  </a:lnTo>
                  <a:lnTo>
                    <a:pt x="4512375" y="0"/>
                  </a:lnTo>
                  <a:lnTo>
                    <a:pt x="4873055" y="0"/>
                  </a:lnTo>
                  <a:lnTo>
                    <a:pt x="4873056" y="0"/>
                  </a:lnTo>
                  <a:lnTo>
                    <a:pt x="5734821" y="0"/>
                  </a:lnTo>
                  <a:lnTo>
                    <a:pt x="6095502" y="0"/>
                  </a:lnTo>
                  <a:cubicBezTo>
                    <a:pt x="6397836" y="0"/>
                    <a:pt x="6642581" y="222653"/>
                    <a:pt x="6642581" y="497696"/>
                  </a:cubicBezTo>
                  <a:lnTo>
                    <a:pt x="6642581" y="2570554"/>
                  </a:lnTo>
                  <a:lnTo>
                    <a:pt x="6281900" y="2570554"/>
                  </a:lnTo>
                  <a:lnTo>
                    <a:pt x="5420133" y="2570554"/>
                  </a:lnTo>
                  <a:lnTo>
                    <a:pt x="5059452" y="2570554"/>
                  </a:lnTo>
                  <a:lnTo>
                    <a:pt x="4299742" y="2570554"/>
                  </a:lnTo>
                  <a:lnTo>
                    <a:pt x="3939061" y="2570554"/>
                  </a:lnTo>
                  <a:lnTo>
                    <a:pt x="3506863" y="2570554"/>
                  </a:lnTo>
                  <a:lnTo>
                    <a:pt x="3146182" y="2570554"/>
                  </a:lnTo>
                  <a:lnTo>
                    <a:pt x="3077294" y="2570554"/>
                  </a:lnTo>
                  <a:lnTo>
                    <a:pt x="2716613" y="2570554"/>
                  </a:lnTo>
                  <a:lnTo>
                    <a:pt x="1164024" y="2570554"/>
                  </a:lnTo>
                  <a:lnTo>
                    <a:pt x="803343" y="2570554"/>
                  </a:lnTo>
                  <a:cubicBezTo>
                    <a:pt x="359921" y="2570554"/>
                    <a:pt x="0" y="2243123"/>
                    <a:pt x="0" y="1839727"/>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6" name="Google Shape;926;p10"/>
            <p:cNvSpPr/>
            <p:nvPr/>
          </p:nvSpPr>
          <p:spPr>
            <a:xfrm>
              <a:off x="0" y="-412420"/>
              <a:ext cx="3390864" cy="4169776"/>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7" name="Google Shape;927;p10"/>
            <p:cNvSpPr/>
            <p:nvPr/>
          </p:nvSpPr>
          <p:spPr>
            <a:xfrm>
              <a:off x="0" y="249383"/>
              <a:ext cx="2547060" cy="4172989"/>
            </a:xfrm>
            <a:prstGeom prst="rect">
              <a:avLst/>
            </a:prstGeom>
            <a:solidFill>
              <a:srgbClr val="296B5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928" name="Google Shape;928;p10"/>
          <p:cNvSpPr txBox="1"/>
          <p:nvPr/>
        </p:nvSpPr>
        <p:spPr>
          <a:xfrm>
            <a:off x="341841" y="2647056"/>
            <a:ext cx="3046490" cy="2985041"/>
          </a:xfrm>
          <a:prstGeom prst="rect">
            <a:avLst/>
          </a:prstGeom>
          <a:noFill/>
          <a:ln>
            <a:noFill/>
          </a:ln>
        </p:spPr>
        <p:txBody>
          <a:bodyPr anchorCtr="0" anchor="t" bIns="45700" lIns="91425" spcFirstLastPara="1" rIns="91425" wrap="square" tIns="45700">
            <a:noAutofit/>
          </a:bodyPr>
          <a:lstStyle/>
          <a:p>
            <a:pPr indent="0" lvl="0" marL="0" marR="0" rtl="0" algn="l">
              <a:lnSpc>
                <a:spcPct val="103333"/>
              </a:lnSpc>
              <a:spcBef>
                <a:spcPts val="0"/>
              </a:spcBef>
              <a:spcAft>
                <a:spcPts val="0"/>
              </a:spcAft>
              <a:buClr>
                <a:schemeClr val="lt1"/>
              </a:buClr>
              <a:buSzPts val="3600"/>
              <a:buFont typeface="Arial"/>
              <a:buNone/>
            </a:pPr>
            <a:r>
              <a:rPr lang="en-IE" sz="3600">
                <a:solidFill>
                  <a:schemeClr val="lt1"/>
                </a:solidFill>
                <a:latin typeface="Calibri"/>
                <a:ea typeface="Calibri"/>
                <a:cs typeface="Calibri"/>
                <a:sym typeface="Calibri"/>
              </a:rPr>
              <a:t>2.1 </a:t>
            </a:r>
            <a:r>
              <a:rPr b="0" i="0" lang="en-IE" sz="3600" u="none" cap="none" strike="noStrike">
                <a:solidFill>
                  <a:schemeClr val="lt1"/>
                </a:solidFill>
                <a:latin typeface="Calibri"/>
                <a:ea typeface="Calibri"/>
                <a:cs typeface="Calibri"/>
                <a:sym typeface="Calibri"/>
              </a:rPr>
              <a:t>Introduktion till </a:t>
            </a:r>
            <a:r>
              <a:rPr b="1" i="0" lang="en-IE" sz="3600" u="none" cap="none" strike="noStrike">
                <a:solidFill>
                  <a:schemeClr val="lt1"/>
                </a:solidFill>
                <a:latin typeface="Calibri"/>
                <a:ea typeface="Calibri"/>
                <a:cs typeface="Calibri"/>
                <a:sym typeface="Calibri"/>
              </a:rPr>
              <a:t>migranter</a:t>
            </a:r>
            <a:r>
              <a:rPr b="0" i="0" lang="en-IE" sz="3600" u="none" cap="none" strike="noStrike">
                <a:solidFill>
                  <a:schemeClr val="lt1"/>
                </a:solidFill>
                <a:latin typeface="Calibri"/>
                <a:ea typeface="Calibri"/>
                <a:cs typeface="Calibri"/>
                <a:sym typeface="Calibri"/>
              </a:rPr>
              <a:t>, </a:t>
            </a:r>
            <a:r>
              <a:rPr b="1" i="0" lang="en-IE" sz="3600" u="none" cap="none" strike="noStrike">
                <a:solidFill>
                  <a:schemeClr val="lt1"/>
                </a:solidFill>
                <a:latin typeface="Calibri"/>
                <a:ea typeface="Calibri"/>
                <a:cs typeface="Calibri"/>
                <a:sym typeface="Calibri"/>
              </a:rPr>
              <a:t>flyktingar</a:t>
            </a:r>
            <a:r>
              <a:rPr b="0" i="0" lang="en-IE" sz="3600" u="none" cap="none" strike="noStrike">
                <a:solidFill>
                  <a:schemeClr val="lt1"/>
                </a:solidFill>
                <a:latin typeface="Calibri"/>
                <a:ea typeface="Calibri"/>
                <a:cs typeface="Calibri"/>
                <a:sym typeface="Calibri"/>
              </a:rPr>
              <a:t> och </a:t>
            </a:r>
            <a:r>
              <a:rPr b="1" i="0" lang="en-IE" sz="3600" u="none" cap="none" strike="noStrike">
                <a:solidFill>
                  <a:schemeClr val="lt1"/>
                </a:solidFill>
                <a:latin typeface="Calibri"/>
                <a:ea typeface="Calibri"/>
                <a:cs typeface="Calibri"/>
                <a:sym typeface="Calibri"/>
              </a:rPr>
              <a:t>tvångsförflytta personer</a:t>
            </a:r>
            <a:endParaRPr b="1" i="0" sz="3600" u="none" cap="none" strike="noStrike">
              <a:solidFill>
                <a:srgbClr val="086575"/>
              </a:solidFill>
              <a:latin typeface="Calibri"/>
              <a:ea typeface="Calibri"/>
              <a:cs typeface="Calibri"/>
              <a:sym typeface="Calibri"/>
            </a:endParaRPr>
          </a:p>
        </p:txBody>
      </p:sp>
      <p:grpSp>
        <p:nvGrpSpPr>
          <p:cNvPr id="929" name="Google Shape;929;p10"/>
          <p:cNvGrpSpPr/>
          <p:nvPr/>
        </p:nvGrpSpPr>
        <p:grpSpPr>
          <a:xfrm>
            <a:off x="2048544" y="429181"/>
            <a:ext cx="997032" cy="1008734"/>
            <a:chOff x="7190753" y="5365577"/>
            <a:chExt cx="745522" cy="754272"/>
          </a:xfrm>
        </p:grpSpPr>
        <p:grpSp>
          <p:nvGrpSpPr>
            <p:cNvPr id="930" name="Google Shape;930;p10"/>
            <p:cNvGrpSpPr/>
            <p:nvPr/>
          </p:nvGrpSpPr>
          <p:grpSpPr>
            <a:xfrm>
              <a:off x="7353351" y="5651417"/>
              <a:ext cx="420044" cy="75879"/>
              <a:chOff x="7353351" y="5651417"/>
              <a:chExt cx="420044" cy="75879"/>
            </a:xfrm>
          </p:grpSpPr>
          <p:sp>
            <p:nvSpPr>
              <p:cNvPr id="931" name="Google Shape;931;p10"/>
              <p:cNvSpPr/>
              <p:nvPr/>
            </p:nvSpPr>
            <p:spPr>
              <a:xfrm>
                <a:off x="7353351" y="5653225"/>
                <a:ext cx="131884" cy="74071"/>
              </a:xfrm>
              <a:custGeom>
                <a:rect b="b" l="l" r="r" t="t"/>
                <a:pathLst>
                  <a:path extrusionOk="0" h="74071" w="131884">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2" name="Google Shape;932;p10"/>
              <p:cNvSpPr/>
              <p:nvPr/>
            </p:nvSpPr>
            <p:spPr>
              <a:xfrm>
                <a:off x="7640607" y="5651417"/>
                <a:ext cx="132788" cy="75879"/>
              </a:xfrm>
              <a:custGeom>
                <a:rect b="b" l="l" r="r" t="t"/>
                <a:pathLst>
                  <a:path extrusionOk="0" h="75879" w="132788">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E8A11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3" name="Google Shape;933;p10"/>
            <p:cNvGrpSpPr/>
            <p:nvPr/>
          </p:nvGrpSpPr>
          <p:grpSpPr>
            <a:xfrm>
              <a:off x="7190753" y="5365577"/>
              <a:ext cx="745522" cy="754272"/>
              <a:chOff x="7190753" y="5365577"/>
              <a:chExt cx="745522" cy="754272"/>
            </a:xfrm>
          </p:grpSpPr>
          <p:sp>
            <p:nvSpPr>
              <p:cNvPr id="934" name="Google Shape;934;p10"/>
              <p:cNvSpPr/>
              <p:nvPr/>
            </p:nvSpPr>
            <p:spPr>
              <a:xfrm>
                <a:off x="7304327" y="6055729"/>
                <a:ext cx="49268" cy="63218"/>
              </a:xfrm>
              <a:custGeom>
                <a:rect b="b" l="l" r="r" t="t"/>
                <a:pathLst>
                  <a:path extrusionOk="0" h="63218" w="4926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5" name="Google Shape;935;p10"/>
              <p:cNvSpPr/>
              <p:nvPr/>
            </p:nvSpPr>
            <p:spPr>
              <a:xfrm>
                <a:off x="7190753" y="5591308"/>
                <a:ext cx="332214" cy="524928"/>
              </a:xfrm>
              <a:custGeom>
                <a:rect b="b" l="l" r="r" t="t"/>
                <a:pathLst>
                  <a:path extrusionOk="0" h="524928" w="332214">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6" name="Google Shape;936;p10"/>
              <p:cNvSpPr/>
              <p:nvPr/>
            </p:nvSpPr>
            <p:spPr>
              <a:xfrm>
                <a:off x="7272067" y="6011466"/>
                <a:ext cx="31338" cy="31602"/>
              </a:xfrm>
              <a:custGeom>
                <a:rect b="b" l="l" r="r" t="t"/>
                <a:pathLst>
                  <a:path extrusionOk="0" h="31602" w="31338">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7" name="Google Shape;937;p10"/>
              <p:cNvSpPr/>
              <p:nvPr/>
            </p:nvSpPr>
            <p:spPr>
              <a:xfrm>
                <a:off x="7610098" y="5598136"/>
                <a:ext cx="326177" cy="521713"/>
              </a:xfrm>
              <a:custGeom>
                <a:rect b="b" l="l" r="r" t="t"/>
                <a:pathLst>
                  <a:path extrusionOk="0" h="521713" w="326177">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8" name="Google Shape;938;p10"/>
              <p:cNvSpPr/>
              <p:nvPr/>
            </p:nvSpPr>
            <p:spPr>
              <a:xfrm>
                <a:off x="7328058" y="5441456"/>
                <a:ext cx="477856" cy="383008"/>
              </a:xfrm>
              <a:custGeom>
                <a:rect b="b" l="l" r="r" t="t"/>
                <a:pathLst>
                  <a:path extrusionOk="0" h="383008" w="477856">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9" name="Google Shape;939;p10"/>
              <p:cNvSpPr/>
              <p:nvPr/>
            </p:nvSpPr>
            <p:spPr>
              <a:xfrm>
                <a:off x="7549372" y="5799171"/>
                <a:ext cx="30028" cy="30713"/>
              </a:xfrm>
              <a:custGeom>
                <a:rect b="b" l="l" r="r" t="t"/>
                <a:pathLst>
                  <a:path extrusionOk="0" h="30713" w="30028">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0" name="Google Shape;940;p10"/>
              <p:cNvSpPr/>
              <p:nvPr/>
            </p:nvSpPr>
            <p:spPr>
              <a:xfrm>
                <a:off x="7553889" y="5365577"/>
                <a:ext cx="25292" cy="49682"/>
              </a:xfrm>
              <a:custGeom>
                <a:rect b="b" l="l" r="r" t="t"/>
                <a:pathLst>
                  <a:path extrusionOk="0" h="49682" w="2529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1" name="Google Shape;941;p10"/>
              <p:cNvSpPr/>
              <p:nvPr/>
            </p:nvSpPr>
            <p:spPr>
              <a:xfrm>
                <a:off x="7473945" y="5390644"/>
                <a:ext cx="43084" cy="43585"/>
              </a:xfrm>
              <a:custGeom>
                <a:rect b="b" l="l" r="r" t="t"/>
                <a:pathLst>
                  <a:path extrusionOk="0" h="43585" w="43084">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2" name="Google Shape;942;p10"/>
              <p:cNvSpPr/>
              <p:nvPr/>
            </p:nvSpPr>
            <p:spPr>
              <a:xfrm>
                <a:off x="7617572" y="5390644"/>
                <a:ext cx="43724" cy="43585"/>
              </a:xfrm>
              <a:custGeom>
                <a:rect b="b" l="l" r="r" t="t"/>
                <a:pathLst>
                  <a:path extrusionOk="0" h="43585" w="43724">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296B5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cxnSp>
        <p:nvCxnSpPr>
          <p:cNvPr id="943" name="Google Shape;943;p10"/>
          <p:cNvCxnSpPr/>
          <p:nvPr/>
        </p:nvCxnSpPr>
        <p:spPr>
          <a:xfrm>
            <a:off x="-6542" y="1117853"/>
            <a:ext cx="1701974" cy="0"/>
          </a:xfrm>
          <a:prstGeom prst="straightConnector1">
            <a:avLst/>
          </a:prstGeom>
          <a:noFill/>
          <a:ln cap="flat" cmpd="sng" w="34925">
            <a:solidFill>
              <a:srgbClr val="E8A116"/>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0x010100B06A133A85A4E046AA4B6B61EF2DAF55</vt:lpwstr>
  </property>
</Properties>
</file>