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 id="2147483684" r:id="rId5"/>
    <p:sldMasterId id="2147483702" r:id="rId6"/>
    <p:sldMasterId id="2147483720" r:id="rId7"/>
    <p:sldMasterId id="2147483738" r:id="rId8"/>
    <p:sldMasterId id="2147483756" r:id="rId9"/>
    <p:sldMasterId id="214748377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Lst>
  <p:sldSz cy="6858000" cx="12192000"/>
  <p:notesSz cx="6858000" cy="9144000"/>
  <p:embeddedFontLst>
    <p:embeddedFont>
      <p:font typeface="Montserrat Light"/>
      <p:regular r:id="rId117"/>
      <p:bold r:id="rId118"/>
      <p:italic r:id="rId119"/>
      <p:boldItalic r:id="rId1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1" roundtripDataSignature="AMtx7mgrTS9Gchycbkz0EdHXUzFbSo0c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07" Type="http://schemas.openxmlformats.org/officeDocument/2006/relationships/slide" Target="slides/slide96.xml"/><Relationship Id="rId106" Type="http://schemas.openxmlformats.org/officeDocument/2006/relationships/slide" Target="slides/slide95.xml"/><Relationship Id="rId105" Type="http://schemas.openxmlformats.org/officeDocument/2006/relationships/slide" Target="slides/slide94.xml"/><Relationship Id="rId104" Type="http://schemas.openxmlformats.org/officeDocument/2006/relationships/slide" Target="slides/slide93.xml"/><Relationship Id="rId109" Type="http://schemas.openxmlformats.org/officeDocument/2006/relationships/slide" Target="slides/slide98.xml"/><Relationship Id="rId108" Type="http://schemas.openxmlformats.org/officeDocument/2006/relationships/slide" Target="slides/slide97.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103" Type="http://schemas.openxmlformats.org/officeDocument/2006/relationships/slide" Target="slides/slide92.xml"/><Relationship Id="rId102" Type="http://schemas.openxmlformats.org/officeDocument/2006/relationships/slide" Target="slides/slide91.xml"/><Relationship Id="rId101" Type="http://schemas.openxmlformats.org/officeDocument/2006/relationships/slide" Target="slides/slide90.xml"/><Relationship Id="rId100" Type="http://schemas.openxmlformats.org/officeDocument/2006/relationships/slide" Target="slides/slide89.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121" Type="http://customschemas.google.com/relationships/presentationmetadata" Target="metadata"/><Relationship Id="rId25" Type="http://schemas.openxmlformats.org/officeDocument/2006/relationships/slide" Target="slides/slide14.xml"/><Relationship Id="rId120" Type="http://schemas.openxmlformats.org/officeDocument/2006/relationships/font" Target="fonts/MontserratLight-boldItalic.fntdata"/><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95" Type="http://schemas.openxmlformats.org/officeDocument/2006/relationships/slide" Target="slides/slide84.xml"/><Relationship Id="rId94" Type="http://schemas.openxmlformats.org/officeDocument/2006/relationships/slide" Target="slides/slide83.xml"/><Relationship Id="rId97" Type="http://schemas.openxmlformats.org/officeDocument/2006/relationships/slide" Target="slides/slide86.xml"/><Relationship Id="rId96" Type="http://schemas.openxmlformats.org/officeDocument/2006/relationships/slide" Target="slides/slide85.xml"/><Relationship Id="rId11" Type="http://schemas.openxmlformats.org/officeDocument/2006/relationships/notesMaster" Target="notesMasters/notesMaster1.xml"/><Relationship Id="rId99" Type="http://schemas.openxmlformats.org/officeDocument/2006/relationships/slide" Target="slides/slide88.xml"/><Relationship Id="rId10" Type="http://schemas.openxmlformats.org/officeDocument/2006/relationships/slideMaster" Target="slideMasters/slideMaster8.xml"/><Relationship Id="rId98" Type="http://schemas.openxmlformats.org/officeDocument/2006/relationships/slide" Target="slides/slide87.xml"/><Relationship Id="rId13" Type="http://schemas.openxmlformats.org/officeDocument/2006/relationships/slide" Target="slides/slide2.xml"/><Relationship Id="rId12" Type="http://schemas.openxmlformats.org/officeDocument/2006/relationships/slide" Target="slides/slide1.xml"/><Relationship Id="rId91" Type="http://schemas.openxmlformats.org/officeDocument/2006/relationships/slide" Target="slides/slide80.xml"/><Relationship Id="rId90" Type="http://schemas.openxmlformats.org/officeDocument/2006/relationships/slide" Target="slides/slide79.xml"/><Relationship Id="rId93" Type="http://schemas.openxmlformats.org/officeDocument/2006/relationships/slide" Target="slides/slide82.xml"/><Relationship Id="rId92" Type="http://schemas.openxmlformats.org/officeDocument/2006/relationships/slide" Target="slides/slide81.xml"/><Relationship Id="rId118" Type="http://schemas.openxmlformats.org/officeDocument/2006/relationships/font" Target="fonts/MontserratLight-bold.fntdata"/><Relationship Id="rId117" Type="http://schemas.openxmlformats.org/officeDocument/2006/relationships/font" Target="fonts/MontserratLight-regular.fntdata"/><Relationship Id="rId116" Type="http://schemas.openxmlformats.org/officeDocument/2006/relationships/slide" Target="slides/slide105.xml"/><Relationship Id="rId115" Type="http://schemas.openxmlformats.org/officeDocument/2006/relationships/slide" Target="slides/slide104.xml"/><Relationship Id="rId119" Type="http://schemas.openxmlformats.org/officeDocument/2006/relationships/font" Target="fonts/MontserratLight-italic.fntdata"/><Relationship Id="rId15" Type="http://schemas.openxmlformats.org/officeDocument/2006/relationships/slide" Target="slides/slide4.xml"/><Relationship Id="rId110" Type="http://schemas.openxmlformats.org/officeDocument/2006/relationships/slide" Target="slides/slide99.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14" Type="http://schemas.openxmlformats.org/officeDocument/2006/relationships/slide" Target="slides/slide103.xml"/><Relationship Id="rId18" Type="http://schemas.openxmlformats.org/officeDocument/2006/relationships/slide" Target="slides/slide7.xml"/><Relationship Id="rId113" Type="http://schemas.openxmlformats.org/officeDocument/2006/relationships/slide" Target="slides/slide102.xml"/><Relationship Id="rId112" Type="http://schemas.openxmlformats.org/officeDocument/2006/relationships/slide" Target="slides/slide101.xml"/><Relationship Id="rId111" Type="http://schemas.openxmlformats.org/officeDocument/2006/relationships/slide" Target="slides/slide100.xml"/><Relationship Id="rId84" Type="http://schemas.openxmlformats.org/officeDocument/2006/relationships/slide" Target="slides/slide73.xml"/><Relationship Id="rId83" Type="http://schemas.openxmlformats.org/officeDocument/2006/relationships/slide" Target="slides/slide72.xml"/><Relationship Id="rId86" Type="http://schemas.openxmlformats.org/officeDocument/2006/relationships/slide" Target="slides/slide75.xml"/><Relationship Id="rId85" Type="http://schemas.openxmlformats.org/officeDocument/2006/relationships/slide" Target="slides/slide74.xml"/><Relationship Id="rId88" Type="http://schemas.openxmlformats.org/officeDocument/2006/relationships/slide" Target="slides/slide77.xml"/><Relationship Id="rId87" Type="http://schemas.openxmlformats.org/officeDocument/2006/relationships/slide" Target="slides/slide76.xml"/><Relationship Id="rId89" Type="http://schemas.openxmlformats.org/officeDocument/2006/relationships/slide" Target="slides/slide78.xml"/><Relationship Id="rId80" Type="http://schemas.openxmlformats.org/officeDocument/2006/relationships/slide" Target="slides/slide69.xml"/><Relationship Id="rId82" Type="http://schemas.openxmlformats.org/officeDocument/2006/relationships/slide" Target="slides/slide71.xml"/><Relationship Id="rId81" Type="http://schemas.openxmlformats.org/officeDocument/2006/relationships/slide" Target="slides/slide70.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73" Type="http://schemas.openxmlformats.org/officeDocument/2006/relationships/slide" Target="slides/slide62.xml"/><Relationship Id="rId72" Type="http://schemas.openxmlformats.org/officeDocument/2006/relationships/slide" Target="slides/slide61.xml"/><Relationship Id="rId75" Type="http://schemas.openxmlformats.org/officeDocument/2006/relationships/slide" Target="slides/slide64.xml"/><Relationship Id="rId74" Type="http://schemas.openxmlformats.org/officeDocument/2006/relationships/slide" Target="slides/slide63.xml"/><Relationship Id="rId77" Type="http://schemas.openxmlformats.org/officeDocument/2006/relationships/slide" Target="slides/slide66.xml"/><Relationship Id="rId76" Type="http://schemas.openxmlformats.org/officeDocument/2006/relationships/slide" Target="slides/slide65.xml"/><Relationship Id="rId79" Type="http://schemas.openxmlformats.org/officeDocument/2006/relationships/slide" Target="slides/slide68.xml"/><Relationship Id="rId78" Type="http://schemas.openxmlformats.org/officeDocument/2006/relationships/slide" Target="slides/slide67.xml"/><Relationship Id="rId71" Type="http://schemas.openxmlformats.org/officeDocument/2006/relationships/slide" Target="slides/slide60.xml"/><Relationship Id="rId70" Type="http://schemas.openxmlformats.org/officeDocument/2006/relationships/slide" Target="slides/slide59.xml"/><Relationship Id="rId62" Type="http://schemas.openxmlformats.org/officeDocument/2006/relationships/slide" Target="slides/slide51.xml"/><Relationship Id="rId61" Type="http://schemas.openxmlformats.org/officeDocument/2006/relationships/slide" Target="slides/slide50.xml"/><Relationship Id="rId64" Type="http://schemas.openxmlformats.org/officeDocument/2006/relationships/slide" Target="slides/slide53.xml"/><Relationship Id="rId63" Type="http://schemas.openxmlformats.org/officeDocument/2006/relationships/slide" Target="slides/slide52.xml"/><Relationship Id="rId66" Type="http://schemas.openxmlformats.org/officeDocument/2006/relationships/slide" Target="slides/slide55.xml"/><Relationship Id="rId65" Type="http://schemas.openxmlformats.org/officeDocument/2006/relationships/slide" Target="slides/slide54.xml"/><Relationship Id="rId68" Type="http://schemas.openxmlformats.org/officeDocument/2006/relationships/slide" Target="slides/slide57.xml"/><Relationship Id="rId67" Type="http://schemas.openxmlformats.org/officeDocument/2006/relationships/slide" Target="slides/slide56.xml"/><Relationship Id="rId60" Type="http://schemas.openxmlformats.org/officeDocument/2006/relationships/slide" Target="slides/slide49.xml"/><Relationship Id="rId69" Type="http://schemas.openxmlformats.org/officeDocument/2006/relationships/slide" Target="slides/slide5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55" Type="http://schemas.openxmlformats.org/officeDocument/2006/relationships/slide" Target="slides/slide44.xml"/><Relationship Id="rId54" Type="http://schemas.openxmlformats.org/officeDocument/2006/relationships/slide" Target="slides/slide43.xml"/><Relationship Id="rId57" Type="http://schemas.openxmlformats.org/officeDocument/2006/relationships/slide" Target="slides/slide46.xml"/><Relationship Id="rId56" Type="http://schemas.openxmlformats.org/officeDocument/2006/relationships/slide" Target="slides/slide45.xml"/><Relationship Id="rId59" Type="http://schemas.openxmlformats.org/officeDocument/2006/relationships/slide" Target="slides/slide48.xml"/><Relationship Id="rId58"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7" name="Google Shape;11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8" name="Google Shape;11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3" name="Google Shape;13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8" name="Shape 2808"/>
        <p:cNvGrpSpPr/>
        <p:nvPr/>
      </p:nvGrpSpPr>
      <p:grpSpPr>
        <a:xfrm>
          <a:off x="0" y="0"/>
          <a:ext cx="0" cy="0"/>
          <a:chOff x="0" y="0"/>
          <a:chExt cx="0" cy="0"/>
        </a:xfrm>
      </p:grpSpPr>
      <p:sp>
        <p:nvSpPr>
          <p:cNvPr id="2809" name="Google Shape;2809;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0" name="Google Shape;2810;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6" name="Shape 2826"/>
        <p:cNvGrpSpPr/>
        <p:nvPr/>
      </p:nvGrpSpPr>
      <p:grpSpPr>
        <a:xfrm>
          <a:off x="0" y="0"/>
          <a:ext cx="0" cy="0"/>
          <a:chOff x="0" y="0"/>
          <a:chExt cx="0" cy="0"/>
        </a:xfrm>
      </p:grpSpPr>
      <p:sp>
        <p:nvSpPr>
          <p:cNvPr id="2827" name="Google Shape;2827;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8" name="Google Shape;2828;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4" name="Shape 2844"/>
        <p:cNvGrpSpPr/>
        <p:nvPr/>
      </p:nvGrpSpPr>
      <p:grpSpPr>
        <a:xfrm>
          <a:off x="0" y="0"/>
          <a:ext cx="0" cy="0"/>
          <a:chOff x="0" y="0"/>
          <a:chExt cx="0" cy="0"/>
        </a:xfrm>
      </p:grpSpPr>
      <p:sp>
        <p:nvSpPr>
          <p:cNvPr id="2845" name="Google Shape;2845;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6" name="Google Shape;2846;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2" name="Shape 2852"/>
        <p:cNvGrpSpPr/>
        <p:nvPr/>
      </p:nvGrpSpPr>
      <p:grpSpPr>
        <a:xfrm>
          <a:off x="0" y="0"/>
          <a:ext cx="0" cy="0"/>
          <a:chOff x="0" y="0"/>
          <a:chExt cx="0" cy="0"/>
        </a:xfrm>
      </p:grpSpPr>
      <p:sp>
        <p:nvSpPr>
          <p:cNvPr id="2853" name="Google Shape;2853;g2bf391cd4c5_1_29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4" name="Google Shape;2854;g2bf391cd4c5_1_2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0" name="Shape 2860"/>
        <p:cNvGrpSpPr/>
        <p:nvPr/>
      </p:nvGrpSpPr>
      <p:grpSpPr>
        <a:xfrm>
          <a:off x="0" y="0"/>
          <a:ext cx="0" cy="0"/>
          <a:chOff x="0" y="0"/>
          <a:chExt cx="0" cy="0"/>
        </a:xfrm>
      </p:grpSpPr>
      <p:sp>
        <p:nvSpPr>
          <p:cNvPr id="2861" name="Google Shape;2861;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2" name="Google Shape;2862;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1" name="Shape 2961"/>
        <p:cNvGrpSpPr/>
        <p:nvPr/>
      </p:nvGrpSpPr>
      <p:grpSpPr>
        <a:xfrm>
          <a:off x="0" y="0"/>
          <a:ext cx="0" cy="0"/>
          <a:chOff x="0" y="0"/>
          <a:chExt cx="0" cy="0"/>
        </a:xfrm>
      </p:grpSpPr>
      <p:sp>
        <p:nvSpPr>
          <p:cNvPr id="2962" name="Google Shape;2962;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E"/>
              <a:t>Translated by Samuel A. </a:t>
            </a:r>
            <a:endParaRPr/>
          </a:p>
        </p:txBody>
      </p:sp>
      <p:sp>
        <p:nvSpPr>
          <p:cNvPr id="2963" name="Google Shape;2963;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2bf391cd4c5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9" name="Google Shape;1359;g2bf391cd4c5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2bf391cd4c5_1_3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6" name="Google Shape;1386;g2bf391cd4c5_1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2bf391cd4c5_1_6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3" name="Google Shape;1423;g2bf391cd4c5_1_6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2" name="Google Shape;14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5" name="Google Shape;14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8" name="Google Shape;14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2bf391cd4c5_1_8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2" name="Google Shape;1472;g2bf391cd4c5_1_8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0" name="Google Shape;14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g2bf391cd4c5_1_11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7" name="Google Shape;1487;g2bf391cd4c5_1_1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8" name="Google Shape;11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9" name="Google Shape;11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2" name="Google Shape;150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8" name="Google Shape;15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4" name="Google Shape;15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0" name="Google Shape;15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9" name="Google Shape;155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7" name="Google Shape;15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1" name="Google Shape;159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5" name="Google Shape;161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3" name="Google Shape;162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8" name="Google Shape;164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8" name="Google Shape;12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2" name="Google Shape;16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6" name="Google Shape;169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4" name="Google Shape;170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8" name="Shape 1728"/>
        <p:cNvGrpSpPr/>
        <p:nvPr/>
      </p:nvGrpSpPr>
      <p:grpSpPr>
        <a:xfrm>
          <a:off x="0" y="0"/>
          <a:ext cx="0" cy="0"/>
          <a:chOff x="0" y="0"/>
          <a:chExt cx="0" cy="0"/>
        </a:xfrm>
      </p:grpSpPr>
      <p:sp>
        <p:nvSpPr>
          <p:cNvPr id="1729" name="Google Shape;172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0" name="Google Shape;173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6" name="Google Shape;175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2" name="Google Shape;178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2bf391cd4c5_1_16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0" name="Google Shape;1790;g2bf391cd4c5_1_16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9" name="Google Shape;18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5" name="Google Shape;182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1" name="Google Shape;184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6" name="Google Shape;12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9" name="Google Shape;184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9" name="Shape 1869"/>
        <p:cNvGrpSpPr/>
        <p:nvPr/>
      </p:nvGrpSpPr>
      <p:grpSpPr>
        <a:xfrm>
          <a:off x="0" y="0"/>
          <a:ext cx="0" cy="0"/>
          <a:chOff x="0" y="0"/>
          <a:chExt cx="0" cy="0"/>
        </a:xfrm>
      </p:grpSpPr>
      <p:sp>
        <p:nvSpPr>
          <p:cNvPr id="1870" name="Google Shape;187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1" name="Google Shape;187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2" name="Google Shape;189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3" name="Google Shape;19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2" name="Shape 1932"/>
        <p:cNvGrpSpPr/>
        <p:nvPr/>
      </p:nvGrpSpPr>
      <p:grpSpPr>
        <a:xfrm>
          <a:off x="0" y="0"/>
          <a:ext cx="0" cy="0"/>
          <a:chOff x="0" y="0"/>
          <a:chExt cx="0" cy="0"/>
        </a:xfrm>
      </p:grpSpPr>
      <p:sp>
        <p:nvSpPr>
          <p:cNvPr id="1933" name="Google Shape;193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4" name="Google Shape;193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3" name="Shape 1953"/>
        <p:cNvGrpSpPr/>
        <p:nvPr/>
      </p:nvGrpSpPr>
      <p:grpSpPr>
        <a:xfrm>
          <a:off x="0" y="0"/>
          <a:ext cx="0" cy="0"/>
          <a:chOff x="0" y="0"/>
          <a:chExt cx="0" cy="0"/>
        </a:xfrm>
      </p:grpSpPr>
      <p:sp>
        <p:nvSpPr>
          <p:cNvPr id="1954" name="Google Shape;195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5" name="Google Shape;195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3" name="Google Shape;196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4" name="Google Shape;197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4" name="Google Shape;198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4" name="Google Shape;199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3" name="Google Shape;12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2" name="Shape 2002"/>
        <p:cNvGrpSpPr/>
        <p:nvPr/>
      </p:nvGrpSpPr>
      <p:grpSpPr>
        <a:xfrm>
          <a:off x="0" y="0"/>
          <a:ext cx="0" cy="0"/>
          <a:chOff x="0" y="0"/>
          <a:chExt cx="0" cy="0"/>
        </a:xfrm>
      </p:grpSpPr>
      <p:sp>
        <p:nvSpPr>
          <p:cNvPr id="2003" name="Google Shape;200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4" name="Google Shape;200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2" name="Shape 2012"/>
        <p:cNvGrpSpPr/>
        <p:nvPr/>
      </p:nvGrpSpPr>
      <p:grpSpPr>
        <a:xfrm>
          <a:off x="0" y="0"/>
          <a:ext cx="0" cy="0"/>
          <a:chOff x="0" y="0"/>
          <a:chExt cx="0" cy="0"/>
        </a:xfrm>
      </p:grpSpPr>
      <p:sp>
        <p:nvSpPr>
          <p:cNvPr id="2013" name="Google Shape;2013;g2bf391cd4c5_1_18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4" name="Google Shape;2014;g2bf391cd4c5_1_18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3" name="Shape 2023"/>
        <p:cNvGrpSpPr/>
        <p:nvPr/>
      </p:nvGrpSpPr>
      <p:grpSpPr>
        <a:xfrm>
          <a:off x="0" y="0"/>
          <a:ext cx="0" cy="0"/>
          <a:chOff x="0" y="0"/>
          <a:chExt cx="0" cy="0"/>
        </a:xfrm>
      </p:grpSpPr>
      <p:sp>
        <p:nvSpPr>
          <p:cNvPr id="2024" name="Google Shape;202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5" name="Google Shape;202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1" name="Shape 2031"/>
        <p:cNvGrpSpPr/>
        <p:nvPr/>
      </p:nvGrpSpPr>
      <p:grpSpPr>
        <a:xfrm>
          <a:off x="0" y="0"/>
          <a:ext cx="0" cy="0"/>
          <a:chOff x="0" y="0"/>
          <a:chExt cx="0" cy="0"/>
        </a:xfrm>
      </p:grpSpPr>
      <p:sp>
        <p:nvSpPr>
          <p:cNvPr id="2032" name="Google Shape;2032;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3" name="Google Shape;203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9" name="Shape 2039"/>
        <p:cNvGrpSpPr/>
        <p:nvPr/>
      </p:nvGrpSpPr>
      <p:grpSpPr>
        <a:xfrm>
          <a:off x="0" y="0"/>
          <a:ext cx="0" cy="0"/>
          <a:chOff x="0" y="0"/>
          <a:chExt cx="0" cy="0"/>
        </a:xfrm>
      </p:grpSpPr>
      <p:sp>
        <p:nvSpPr>
          <p:cNvPr id="2040" name="Google Shape;204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1" name="Google Shape;204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3" name="Shape 2063"/>
        <p:cNvGrpSpPr/>
        <p:nvPr/>
      </p:nvGrpSpPr>
      <p:grpSpPr>
        <a:xfrm>
          <a:off x="0" y="0"/>
          <a:ext cx="0" cy="0"/>
          <a:chOff x="0" y="0"/>
          <a:chExt cx="0" cy="0"/>
        </a:xfrm>
      </p:grpSpPr>
      <p:sp>
        <p:nvSpPr>
          <p:cNvPr id="2064" name="Google Shape;2064;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5" name="Google Shape;206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9" name="Google Shape;208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1" name="Shape 2111"/>
        <p:cNvGrpSpPr/>
        <p:nvPr/>
      </p:nvGrpSpPr>
      <p:grpSpPr>
        <a:xfrm>
          <a:off x="0" y="0"/>
          <a:ext cx="0" cy="0"/>
          <a:chOff x="0" y="0"/>
          <a:chExt cx="0" cy="0"/>
        </a:xfrm>
      </p:grpSpPr>
      <p:sp>
        <p:nvSpPr>
          <p:cNvPr id="2112" name="Google Shape;211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3" name="Google Shape;211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9" name="Shape 2119"/>
        <p:cNvGrpSpPr/>
        <p:nvPr/>
      </p:nvGrpSpPr>
      <p:grpSpPr>
        <a:xfrm>
          <a:off x="0" y="0"/>
          <a:ext cx="0" cy="0"/>
          <a:chOff x="0" y="0"/>
          <a:chExt cx="0" cy="0"/>
        </a:xfrm>
      </p:grpSpPr>
      <p:sp>
        <p:nvSpPr>
          <p:cNvPr id="2120" name="Google Shape;212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1" name="Google Shape;212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2" name="Shape 2162"/>
        <p:cNvGrpSpPr/>
        <p:nvPr/>
      </p:nvGrpSpPr>
      <p:grpSpPr>
        <a:xfrm>
          <a:off x="0" y="0"/>
          <a:ext cx="0" cy="0"/>
          <a:chOff x="0" y="0"/>
          <a:chExt cx="0" cy="0"/>
        </a:xfrm>
      </p:grpSpPr>
      <p:sp>
        <p:nvSpPr>
          <p:cNvPr id="2163" name="Google Shape;2163;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4" name="Google Shape;216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7" name="Google Shape;12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0" name="Shape 2170"/>
        <p:cNvGrpSpPr/>
        <p:nvPr/>
      </p:nvGrpSpPr>
      <p:grpSpPr>
        <a:xfrm>
          <a:off x="0" y="0"/>
          <a:ext cx="0" cy="0"/>
          <a:chOff x="0" y="0"/>
          <a:chExt cx="0" cy="0"/>
        </a:xfrm>
      </p:grpSpPr>
      <p:sp>
        <p:nvSpPr>
          <p:cNvPr id="2171" name="Google Shape;217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2" name="Google Shape;217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8" name="Google Shape;220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4" name="Google Shape;224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0" name="Shape 2250"/>
        <p:cNvGrpSpPr/>
        <p:nvPr/>
      </p:nvGrpSpPr>
      <p:grpSpPr>
        <a:xfrm>
          <a:off x="0" y="0"/>
          <a:ext cx="0" cy="0"/>
          <a:chOff x="0" y="0"/>
          <a:chExt cx="0" cy="0"/>
        </a:xfrm>
      </p:grpSpPr>
      <p:sp>
        <p:nvSpPr>
          <p:cNvPr id="2251" name="Google Shape;2251;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2" name="Google Shape;225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6" name="Shape 2266"/>
        <p:cNvGrpSpPr/>
        <p:nvPr/>
      </p:nvGrpSpPr>
      <p:grpSpPr>
        <a:xfrm>
          <a:off x="0" y="0"/>
          <a:ext cx="0" cy="0"/>
          <a:chOff x="0" y="0"/>
          <a:chExt cx="0" cy="0"/>
        </a:xfrm>
      </p:grpSpPr>
      <p:sp>
        <p:nvSpPr>
          <p:cNvPr id="2267" name="Google Shape;226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8" name="Google Shape;226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0" name="Shape 2280"/>
        <p:cNvGrpSpPr/>
        <p:nvPr/>
      </p:nvGrpSpPr>
      <p:grpSpPr>
        <a:xfrm>
          <a:off x="0" y="0"/>
          <a:ext cx="0" cy="0"/>
          <a:chOff x="0" y="0"/>
          <a:chExt cx="0" cy="0"/>
        </a:xfrm>
      </p:grpSpPr>
      <p:sp>
        <p:nvSpPr>
          <p:cNvPr id="2281" name="Google Shape;2281;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2" name="Google Shape;228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4" name="Shape 2294"/>
        <p:cNvGrpSpPr/>
        <p:nvPr/>
      </p:nvGrpSpPr>
      <p:grpSpPr>
        <a:xfrm>
          <a:off x="0" y="0"/>
          <a:ext cx="0" cy="0"/>
          <a:chOff x="0" y="0"/>
          <a:chExt cx="0" cy="0"/>
        </a:xfrm>
      </p:grpSpPr>
      <p:sp>
        <p:nvSpPr>
          <p:cNvPr id="2295" name="Google Shape;2295;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6" name="Google Shape;229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0" name="Google Shape;231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6" name="Shape 2316"/>
        <p:cNvGrpSpPr/>
        <p:nvPr/>
      </p:nvGrpSpPr>
      <p:grpSpPr>
        <a:xfrm>
          <a:off x="0" y="0"/>
          <a:ext cx="0" cy="0"/>
          <a:chOff x="0" y="0"/>
          <a:chExt cx="0" cy="0"/>
        </a:xfrm>
      </p:grpSpPr>
      <p:sp>
        <p:nvSpPr>
          <p:cNvPr id="2317" name="Google Shape;2317;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8" name="Google Shape;231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4" name="Shape 2324"/>
        <p:cNvGrpSpPr/>
        <p:nvPr/>
      </p:nvGrpSpPr>
      <p:grpSpPr>
        <a:xfrm>
          <a:off x="0" y="0"/>
          <a:ext cx="0" cy="0"/>
          <a:chOff x="0" y="0"/>
          <a:chExt cx="0" cy="0"/>
        </a:xfrm>
      </p:grpSpPr>
      <p:sp>
        <p:nvSpPr>
          <p:cNvPr id="2325" name="Google Shape;2325;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6" name="Google Shape;232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3" name="Google Shape;12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g2bf391cd4c5_1_21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4" name="Google Shape;2334;g2bf391cd4c5_1_2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2" name="Shape 2342"/>
        <p:cNvGrpSpPr/>
        <p:nvPr/>
      </p:nvGrpSpPr>
      <p:grpSpPr>
        <a:xfrm>
          <a:off x="0" y="0"/>
          <a:ext cx="0" cy="0"/>
          <a:chOff x="0" y="0"/>
          <a:chExt cx="0" cy="0"/>
        </a:xfrm>
      </p:grpSpPr>
      <p:sp>
        <p:nvSpPr>
          <p:cNvPr id="2343" name="Google Shape;234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4" name="Google Shape;234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5" name="Shape 2355"/>
        <p:cNvGrpSpPr/>
        <p:nvPr/>
      </p:nvGrpSpPr>
      <p:grpSpPr>
        <a:xfrm>
          <a:off x="0" y="0"/>
          <a:ext cx="0" cy="0"/>
          <a:chOff x="0" y="0"/>
          <a:chExt cx="0" cy="0"/>
        </a:xfrm>
      </p:grpSpPr>
      <p:sp>
        <p:nvSpPr>
          <p:cNvPr id="2356" name="Google Shape;2356;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7" name="Google Shape;235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8" name="Shape 2368"/>
        <p:cNvGrpSpPr/>
        <p:nvPr/>
      </p:nvGrpSpPr>
      <p:grpSpPr>
        <a:xfrm>
          <a:off x="0" y="0"/>
          <a:ext cx="0" cy="0"/>
          <a:chOff x="0" y="0"/>
          <a:chExt cx="0" cy="0"/>
        </a:xfrm>
      </p:grpSpPr>
      <p:sp>
        <p:nvSpPr>
          <p:cNvPr id="2369" name="Google Shape;236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0" name="Google Shape;2370;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1" name="Shape 2381"/>
        <p:cNvGrpSpPr/>
        <p:nvPr/>
      </p:nvGrpSpPr>
      <p:grpSpPr>
        <a:xfrm>
          <a:off x="0" y="0"/>
          <a:ext cx="0" cy="0"/>
          <a:chOff x="0" y="0"/>
          <a:chExt cx="0" cy="0"/>
        </a:xfrm>
      </p:grpSpPr>
      <p:sp>
        <p:nvSpPr>
          <p:cNvPr id="2382" name="Google Shape;2382;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3" name="Google Shape;238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9" name="Shape 2389"/>
        <p:cNvGrpSpPr/>
        <p:nvPr/>
      </p:nvGrpSpPr>
      <p:grpSpPr>
        <a:xfrm>
          <a:off x="0" y="0"/>
          <a:ext cx="0" cy="0"/>
          <a:chOff x="0" y="0"/>
          <a:chExt cx="0" cy="0"/>
        </a:xfrm>
      </p:grpSpPr>
      <p:sp>
        <p:nvSpPr>
          <p:cNvPr id="2390" name="Google Shape;2390;g2bf391cd4c5_1_25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1" name="Google Shape;2391;g2bf391cd4c5_1_2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3" name="Shape 2413"/>
        <p:cNvGrpSpPr/>
        <p:nvPr/>
      </p:nvGrpSpPr>
      <p:grpSpPr>
        <a:xfrm>
          <a:off x="0" y="0"/>
          <a:ext cx="0" cy="0"/>
          <a:chOff x="0" y="0"/>
          <a:chExt cx="0" cy="0"/>
        </a:xfrm>
      </p:grpSpPr>
      <p:sp>
        <p:nvSpPr>
          <p:cNvPr id="2414" name="Google Shape;2414;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5" name="Google Shape;241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5" name="Shape 2435"/>
        <p:cNvGrpSpPr/>
        <p:nvPr/>
      </p:nvGrpSpPr>
      <p:grpSpPr>
        <a:xfrm>
          <a:off x="0" y="0"/>
          <a:ext cx="0" cy="0"/>
          <a:chOff x="0" y="0"/>
          <a:chExt cx="0" cy="0"/>
        </a:xfrm>
      </p:grpSpPr>
      <p:sp>
        <p:nvSpPr>
          <p:cNvPr id="2436" name="Google Shape;2436;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7" name="Google Shape;243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7" name="Shape 2457"/>
        <p:cNvGrpSpPr/>
        <p:nvPr/>
      </p:nvGrpSpPr>
      <p:grpSpPr>
        <a:xfrm>
          <a:off x="0" y="0"/>
          <a:ext cx="0" cy="0"/>
          <a:chOff x="0" y="0"/>
          <a:chExt cx="0" cy="0"/>
        </a:xfrm>
      </p:grpSpPr>
      <p:sp>
        <p:nvSpPr>
          <p:cNvPr id="2458" name="Google Shape;2458;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9" name="Google Shape;2459;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9" name="Shape 2479"/>
        <p:cNvGrpSpPr/>
        <p:nvPr/>
      </p:nvGrpSpPr>
      <p:grpSpPr>
        <a:xfrm>
          <a:off x="0" y="0"/>
          <a:ext cx="0" cy="0"/>
          <a:chOff x="0" y="0"/>
          <a:chExt cx="0" cy="0"/>
        </a:xfrm>
      </p:grpSpPr>
      <p:sp>
        <p:nvSpPr>
          <p:cNvPr id="2480" name="Google Shape;2480;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1" name="Google Shape;2481;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9" name="Google Shape;12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1" name="Shape 2501"/>
        <p:cNvGrpSpPr/>
        <p:nvPr/>
      </p:nvGrpSpPr>
      <p:grpSpPr>
        <a:xfrm>
          <a:off x="0" y="0"/>
          <a:ext cx="0" cy="0"/>
          <a:chOff x="0" y="0"/>
          <a:chExt cx="0" cy="0"/>
        </a:xfrm>
      </p:grpSpPr>
      <p:sp>
        <p:nvSpPr>
          <p:cNvPr id="2502" name="Google Shape;2502;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3" name="Google Shape;2503;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9" name="Shape 2509"/>
        <p:cNvGrpSpPr/>
        <p:nvPr/>
      </p:nvGrpSpPr>
      <p:grpSpPr>
        <a:xfrm>
          <a:off x="0" y="0"/>
          <a:ext cx="0" cy="0"/>
          <a:chOff x="0" y="0"/>
          <a:chExt cx="0" cy="0"/>
        </a:xfrm>
      </p:grpSpPr>
      <p:sp>
        <p:nvSpPr>
          <p:cNvPr id="2510" name="Google Shape;2510;g2bf391cd4c5_1_26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1" name="Google Shape;2511;g2bf391cd4c5_1_26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8" name="Shape 2518"/>
        <p:cNvGrpSpPr/>
        <p:nvPr/>
      </p:nvGrpSpPr>
      <p:grpSpPr>
        <a:xfrm>
          <a:off x="0" y="0"/>
          <a:ext cx="0" cy="0"/>
          <a:chOff x="0" y="0"/>
          <a:chExt cx="0" cy="0"/>
        </a:xfrm>
      </p:grpSpPr>
      <p:sp>
        <p:nvSpPr>
          <p:cNvPr id="2519" name="Google Shape;2519;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0" name="Google Shape;2520;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6" name="Shape 2526"/>
        <p:cNvGrpSpPr/>
        <p:nvPr/>
      </p:nvGrpSpPr>
      <p:grpSpPr>
        <a:xfrm>
          <a:off x="0" y="0"/>
          <a:ext cx="0" cy="0"/>
          <a:chOff x="0" y="0"/>
          <a:chExt cx="0" cy="0"/>
        </a:xfrm>
      </p:grpSpPr>
      <p:sp>
        <p:nvSpPr>
          <p:cNvPr id="2527" name="Google Shape;2527;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8" name="Google Shape;2528;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4" name="Shape 2534"/>
        <p:cNvGrpSpPr/>
        <p:nvPr/>
      </p:nvGrpSpPr>
      <p:grpSpPr>
        <a:xfrm>
          <a:off x="0" y="0"/>
          <a:ext cx="0" cy="0"/>
          <a:chOff x="0" y="0"/>
          <a:chExt cx="0" cy="0"/>
        </a:xfrm>
      </p:grpSpPr>
      <p:sp>
        <p:nvSpPr>
          <p:cNvPr id="2535" name="Google Shape;2535;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6" name="Google Shape;2536;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4" name="Shape 2544"/>
        <p:cNvGrpSpPr/>
        <p:nvPr/>
      </p:nvGrpSpPr>
      <p:grpSpPr>
        <a:xfrm>
          <a:off x="0" y="0"/>
          <a:ext cx="0" cy="0"/>
          <a:chOff x="0" y="0"/>
          <a:chExt cx="0" cy="0"/>
        </a:xfrm>
      </p:grpSpPr>
      <p:sp>
        <p:nvSpPr>
          <p:cNvPr id="2545" name="Google Shape;2545;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6" name="Google Shape;2546;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2" name="Shape 2552"/>
        <p:cNvGrpSpPr/>
        <p:nvPr/>
      </p:nvGrpSpPr>
      <p:grpSpPr>
        <a:xfrm>
          <a:off x="0" y="0"/>
          <a:ext cx="0" cy="0"/>
          <a:chOff x="0" y="0"/>
          <a:chExt cx="0" cy="0"/>
        </a:xfrm>
      </p:grpSpPr>
      <p:sp>
        <p:nvSpPr>
          <p:cNvPr id="2553" name="Google Shape;2553;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4" name="Google Shape;2554;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9" name="Shape 2579"/>
        <p:cNvGrpSpPr/>
        <p:nvPr/>
      </p:nvGrpSpPr>
      <p:grpSpPr>
        <a:xfrm>
          <a:off x="0" y="0"/>
          <a:ext cx="0" cy="0"/>
          <a:chOff x="0" y="0"/>
          <a:chExt cx="0" cy="0"/>
        </a:xfrm>
      </p:grpSpPr>
      <p:sp>
        <p:nvSpPr>
          <p:cNvPr id="2580" name="Google Shape;2580;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1" name="Google Shape;2581;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6" name="Shape 2606"/>
        <p:cNvGrpSpPr/>
        <p:nvPr/>
      </p:nvGrpSpPr>
      <p:grpSpPr>
        <a:xfrm>
          <a:off x="0" y="0"/>
          <a:ext cx="0" cy="0"/>
          <a:chOff x="0" y="0"/>
          <a:chExt cx="0" cy="0"/>
        </a:xfrm>
      </p:grpSpPr>
      <p:sp>
        <p:nvSpPr>
          <p:cNvPr id="2607" name="Google Shape;2607;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8" name="Google Shape;2608;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3" name="Shape 2633"/>
        <p:cNvGrpSpPr/>
        <p:nvPr/>
      </p:nvGrpSpPr>
      <p:grpSpPr>
        <a:xfrm>
          <a:off x="0" y="0"/>
          <a:ext cx="0" cy="0"/>
          <a:chOff x="0" y="0"/>
          <a:chExt cx="0" cy="0"/>
        </a:xfrm>
      </p:grpSpPr>
      <p:sp>
        <p:nvSpPr>
          <p:cNvPr id="2634" name="Google Shape;2634;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5" name="Google Shape;263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5" name="Google Shape;132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0" name="Shape 2660"/>
        <p:cNvGrpSpPr/>
        <p:nvPr/>
      </p:nvGrpSpPr>
      <p:grpSpPr>
        <a:xfrm>
          <a:off x="0" y="0"/>
          <a:ext cx="0" cy="0"/>
          <a:chOff x="0" y="0"/>
          <a:chExt cx="0" cy="0"/>
        </a:xfrm>
      </p:grpSpPr>
      <p:sp>
        <p:nvSpPr>
          <p:cNvPr id="2661" name="Google Shape;2661;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2" name="Google Shape;2662;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9" name="Google Shape;2689;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4" name="Shape 2714"/>
        <p:cNvGrpSpPr/>
        <p:nvPr/>
      </p:nvGrpSpPr>
      <p:grpSpPr>
        <a:xfrm>
          <a:off x="0" y="0"/>
          <a:ext cx="0" cy="0"/>
          <a:chOff x="0" y="0"/>
          <a:chExt cx="0" cy="0"/>
        </a:xfrm>
      </p:grpSpPr>
      <p:sp>
        <p:nvSpPr>
          <p:cNvPr id="2715" name="Google Shape;2715;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6" name="Google Shape;2716;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1" name="Shape 2741"/>
        <p:cNvGrpSpPr/>
        <p:nvPr/>
      </p:nvGrpSpPr>
      <p:grpSpPr>
        <a:xfrm>
          <a:off x="0" y="0"/>
          <a:ext cx="0" cy="0"/>
          <a:chOff x="0" y="0"/>
          <a:chExt cx="0" cy="0"/>
        </a:xfrm>
      </p:grpSpPr>
      <p:sp>
        <p:nvSpPr>
          <p:cNvPr id="2742" name="Google Shape;2742;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3" name="Google Shape;2743;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9" name="Shape 2749"/>
        <p:cNvGrpSpPr/>
        <p:nvPr/>
      </p:nvGrpSpPr>
      <p:grpSpPr>
        <a:xfrm>
          <a:off x="0" y="0"/>
          <a:ext cx="0" cy="0"/>
          <a:chOff x="0" y="0"/>
          <a:chExt cx="0" cy="0"/>
        </a:xfrm>
      </p:grpSpPr>
      <p:sp>
        <p:nvSpPr>
          <p:cNvPr id="2750" name="Google Shape;2750;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1" name="Google Shape;2751;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9" name="Shape 2759"/>
        <p:cNvGrpSpPr/>
        <p:nvPr/>
      </p:nvGrpSpPr>
      <p:grpSpPr>
        <a:xfrm>
          <a:off x="0" y="0"/>
          <a:ext cx="0" cy="0"/>
          <a:chOff x="0" y="0"/>
          <a:chExt cx="0" cy="0"/>
        </a:xfrm>
      </p:grpSpPr>
      <p:sp>
        <p:nvSpPr>
          <p:cNvPr id="2760" name="Google Shape;2760;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1" name="Google Shape;2761;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7" name="Shape 2767"/>
        <p:cNvGrpSpPr/>
        <p:nvPr/>
      </p:nvGrpSpPr>
      <p:grpSpPr>
        <a:xfrm>
          <a:off x="0" y="0"/>
          <a:ext cx="0" cy="0"/>
          <a:chOff x="0" y="0"/>
          <a:chExt cx="0" cy="0"/>
        </a:xfrm>
      </p:grpSpPr>
      <p:sp>
        <p:nvSpPr>
          <p:cNvPr id="2768" name="Google Shape;2768;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9" name="Google Shape;2769;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5" name="Shape 2775"/>
        <p:cNvGrpSpPr/>
        <p:nvPr/>
      </p:nvGrpSpPr>
      <p:grpSpPr>
        <a:xfrm>
          <a:off x="0" y="0"/>
          <a:ext cx="0" cy="0"/>
          <a:chOff x="0" y="0"/>
          <a:chExt cx="0" cy="0"/>
        </a:xfrm>
      </p:grpSpPr>
      <p:sp>
        <p:nvSpPr>
          <p:cNvPr id="2776" name="Google Shape;2776;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7" name="Google Shape;2777;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3" name="Shape 2783"/>
        <p:cNvGrpSpPr/>
        <p:nvPr/>
      </p:nvGrpSpPr>
      <p:grpSpPr>
        <a:xfrm>
          <a:off x="0" y="0"/>
          <a:ext cx="0" cy="0"/>
          <a:chOff x="0" y="0"/>
          <a:chExt cx="0" cy="0"/>
        </a:xfrm>
      </p:grpSpPr>
      <p:sp>
        <p:nvSpPr>
          <p:cNvPr id="2784" name="Google Shape;2784;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5" name="Google Shape;2785;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0" name="Shape 2790"/>
        <p:cNvGrpSpPr/>
        <p:nvPr/>
      </p:nvGrpSpPr>
      <p:grpSpPr>
        <a:xfrm>
          <a:off x="0" y="0"/>
          <a:ext cx="0" cy="0"/>
          <a:chOff x="0" y="0"/>
          <a:chExt cx="0" cy="0"/>
        </a:xfrm>
      </p:grpSpPr>
      <p:sp>
        <p:nvSpPr>
          <p:cNvPr id="2791" name="Google Shape;2791;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2" name="Google Shape;2792;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jp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jp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04"/>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04"/>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04"/>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04"/>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104"/>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104"/>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104"/>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104"/>
          <p:cNvSpPr/>
          <p:nvPr>
            <p:ph idx="3" type="pic"/>
          </p:nvPr>
        </p:nvSpPr>
        <p:spPr>
          <a:xfrm>
            <a:off x="5861120" y="433094"/>
            <a:ext cx="5470479" cy="5127406"/>
          </a:xfrm>
          <a:prstGeom prst="rect">
            <a:avLst/>
          </a:prstGeom>
          <a:solidFill>
            <a:srgbClr val="D8D8D8"/>
          </a:solidFill>
          <a:ln>
            <a:noFill/>
          </a:ln>
        </p:spPr>
      </p:sp>
      <p:sp>
        <p:nvSpPr>
          <p:cNvPr id="21" name="Google Shape;21;p104"/>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78" name="Shape 78"/>
        <p:cNvGrpSpPr/>
        <p:nvPr/>
      </p:nvGrpSpPr>
      <p:grpSpPr>
        <a:xfrm>
          <a:off x="0" y="0"/>
          <a:ext cx="0" cy="0"/>
          <a:chOff x="0" y="0"/>
          <a:chExt cx="0" cy="0"/>
        </a:xfrm>
      </p:grpSpPr>
      <p:sp>
        <p:nvSpPr>
          <p:cNvPr id="79" name="Google Shape;79;p113"/>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1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IE"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81" name="Google Shape;81;p11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IE"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82" name="Google Shape;82;p11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cap="none" strike="noStrike">
                <a:solidFill>
                  <a:schemeClr val="lt1"/>
                </a:solidFill>
                <a:latin typeface="Calibri"/>
                <a:ea typeface="Calibri"/>
                <a:cs typeface="Calibri"/>
                <a:sym typeface="Calibri"/>
              </a:rPr>
              <a:t>Nature</a:t>
            </a:r>
            <a:r>
              <a:rPr b="0" i="0" lang="en-IE"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IE"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83" name="Google Shape;83;p11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84" name="Google Shape;84;p11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85" name="Google Shape;85;p11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Calibri"/>
                <a:ea typeface="Calibri"/>
                <a:cs typeface="Calibri"/>
                <a:sym typeface="Calibri"/>
              </a:rPr>
              <a:t>*** </a:t>
            </a:r>
            <a:r>
              <a:rPr b="1" i="0" lang="en-IE" sz="2400" u="none" cap="none" strike="noStrike">
                <a:solidFill>
                  <a:schemeClr val="lt1"/>
                </a:solidFill>
                <a:latin typeface="Calibri"/>
                <a:ea typeface="Calibri"/>
                <a:cs typeface="Calibri"/>
                <a:sym typeface="Calibri"/>
              </a:rPr>
              <a:t>PLEASE DELETE THIS INSTRUCTION SLIDE BEFORE PRESENTING FINAL PRESENTATION </a:t>
            </a:r>
            <a:r>
              <a:rPr b="0" i="0" lang="en-I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86" name="Google Shape;86;p11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871" name="Shape 871"/>
        <p:cNvGrpSpPr/>
        <p:nvPr/>
      </p:nvGrpSpPr>
      <p:grpSpPr>
        <a:xfrm>
          <a:off x="0" y="0"/>
          <a:ext cx="0" cy="0"/>
          <a:chOff x="0" y="0"/>
          <a:chExt cx="0" cy="0"/>
        </a:xfrm>
      </p:grpSpPr>
      <p:sp>
        <p:nvSpPr>
          <p:cNvPr id="872" name="Google Shape;872;g2bf391cd4c5_1_2316"/>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g2bf391cd4c5_1_2316"/>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g2bf391cd4c5_1_2316"/>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5" name="Google Shape;875;g2bf391cd4c5_1_2316"/>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6" name="Google Shape;876;g2bf391cd4c5_1_2316"/>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877" name="Shape 877"/>
        <p:cNvGrpSpPr/>
        <p:nvPr/>
      </p:nvGrpSpPr>
      <p:grpSpPr>
        <a:xfrm>
          <a:off x="0" y="0"/>
          <a:ext cx="0" cy="0"/>
          <a:chOff x="0" y="0"/>
          <a:chExt cx="0" cy="0"/>
        </a:xfrm>
      </p:grpSpPr>
      <p:sp>
        <p:nvSpPr>
          <p:cNvPr id="878" name="Google Shape;878;g2bf391cd4c5_1_2322"/>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79" name="Google Shape;879;g2bf391cd4c5_1_2322"/>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g2bf391cd4c5_1_2322"/>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1" name="Google Shape;881;g2bf391cd4c5_1_2322"/>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882" name="Google Shape;882;g2bf391cd4c5_1_2322"/>
          <p:cNvSpPr/>
          <p:nvPr>
            <p:ph idx="3" type="pic"/>
          </p:nvPr>
        </p:nvSpPr>
        <p:spPr>
          <a:xfrm>
            <a:off x="7061200" y="1420553"/>
            <a:ext cx="5130900" cy="3913200"/>
          </a:xfrm>
          <a:prstGeom prst="rect">
            <a:avLst/>
          </a:prstGeom>
          <a:solidFill>
            <a:srgbClr val="D8D8D8"/>
          </a:solidFill>
          <a:ln>
            <a:noFill/>
          </a:ln>
        </p:spPr>
      </p:sp>
      <p:sp>
        <p:nvSpPr>
          <p:cNvPr id="883" name="Google Shape;883;g2bf391cd4c5_1_2322"/>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884" name="Shape 884"/>
        <p:cNvGrpSpPr/>
        <p:nvPr/>
      </p:nvGrpSpPr>
      <p:grpSpPr>
        <a:xfrm>
          <a:off x="0" y="0"/>
          <a:ext cx="0" cy="0"/>
          <a:chOff x="0" y="0"/>
          <a:chExt cx="0" cy="0"/>
        </a:xfrm>
      </p:grpSpPr>
      <p:sp>
        <p:nvSpPr>
          <p:cNvPr id="885" name="Google Shape;885;g2bf391cd4c5_1_2329"/>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886" name="Google Shape;886;g2bf391cd4c5_1_2329"/>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887" name="Google Shape;887;g2bf391cd4c5_1_2329"/>
          <p:cNvSpPr/>
          <p:nvPr>
            <p:ph idx="2" type="pic"/>
          </p:nvPr>
        </p:nvSpPr>
        <p:spPr>
          <a:xfrm>
            <a:off x="8912202" y="1246695"/>
            <a:ext cx="2444100" cy="4337100"/>
          </a:xfrm>
          <a:prstGeom prst="rect">
            <a:avLst/>
          </a:prstGeom>
          <a:solidFill>
            <a:srgbClr val="D8D8D8"/>
          </a:solidFill>
          <a:ln>
            <a:noFill/>
          </a:ln>
        </p:spPr>
      </p:sp>
      <p:sp>
        <p:nvSpPr>
          <p:cNvPr id="888" name="Google Shape;888;g2bf391cd4c5_1_2329"/>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g2bf391cd4c5_1_2329"/>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g2bf391cd4c5_1_2329"/>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894" name="Shape 894"/>
        <p:cNvGrpSpPr/>
        <p:nvPr/>
      </p:nvGrpSpPr>
      <p:grpSpPr>
        <a:xfrm>
          <a:off x="0" y="0"/>
          <a:ext cx="0" cy="0"/>
          <a:chOff x="0" y="0"/>
          <a:chExt cx="0" cy="0"/>
        </a:xfrm>
      </p:grpSpPr>
      <p:sp>
        <p:nvSpPr>
          <p:cNvPr id="895" name="Google Shape;895;g2bf391cd4c5_1_2534"/>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96" name="Google Shape;896;g2bf391cd4c5_1_2534"/>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97" name="Google Shape;897;g2bf391cd4c5_1_2534"/>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g2bf391cd4c5_1_2534"/>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899" name="Google Shape;899;g2bf391cd4c5_1_2534"/>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900" name="Google Shape;900;g2bf391cd4c5_1_2534"/>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901" name="Google Shape;901;g2bf391cd4c5_1_2534"/>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902" name="Google Shape;902;g2bf391cd4c5_1_2534"/>
          <p:cNvSpPr/>
          <p:nvPr>
            <p:ph idx="3" type="pic"/>
          </p:nvPr>
        </p:nvSpPr>
        <p:spPr>
          <a:xfrm>
            <a:off x="5861120" y="433094"/>
            <a:ext cx="5470500" cy="5127300"/>
          </a:xfrm>
          <a:prstGeom prst="rect">
            <a:avLst/>
          </a:prstGeom>
          <a:solidFill>
            <a:srgbClr val="D8D8D8"/>
          </a:solidFill>
          <a:ln>
            <a:noFill/>
          </a:ln>
        </p:spPr>
      </p:sp>
      <p:sp>
        <p:nvSpPr>
          <p:cNvPr id="903" name="Google Shape;903;g2bf391cd4c5_1_2534"/>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904" name="Shape 904"/>
        <p:cNvGrpSpPr/>
        <p:nvPr/>
      </p:nvGrpSpPr>
      <p:grpSpPr>
        <a:xfrm>
          <a:off x="0" y="0"/>
          <a:ext cx="0" cy="0"/>
          <a:chOff x="0" y="0"/>
          <a:chExt cx="0" cy="0"/>
        </a:xfrm>
      </p:grpSpPr>
      <p:sp>
        <p:nvSpPr>
          <p:cNvPr id="905" name="Google Shape;905;g2bf391cd4c5_1_2544"/>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06" name="Google Shape;906;g2bf391cd4c5_1_2544"/>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07" name="Google Shape;907;g2bf391cd4c5_1_2544"/>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g2bf391cd4c5_1_2544"/>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g2bf391cd4c5_1_2544"/>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g2bf391cd4c5_1_2544"/>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g2bf391cd4c5_1_2544"/>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g2bf391cd4c5_1_2544"/>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g2bf391cd4c5_1_2544"/>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g2bf391cd4c5_1_2544"/>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15" name="Google Shape;915;g2bf391cd4c5_1_2544"/>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916" name="Google Shape;916;g2bf391cd4c5_1_2544"/>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917" name="Google Shape;917;g2bf391cd4c5_1_2544"/>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g2bf391cd4c5_1_2544"/>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g2bf391cd4c5_1_2544"/>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20" name="Google Shape;920;g2bf391cd4c5_1_2544"/>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921" name="Shape 921"/>
        <p:cNvGrpSpPr/>
        <p:nvPr/>
      </p:nvGrpSpPr>
      <p:grpSpPr>
        <a:xfrm>
          <a:off x="0" y="0"/>
          <a:ext cx="0" cy="0"/>
          <a:chOff x="0" y="0"/>
          <a:chExt cx="0" cy="0"/>
        </a:xfrm>
      </p:grpSpPr>
      <p:sp>
        <p:nvSpPr>
          <p:cNvPr id="922" name="Google Shape;922;g2bf391cd4c5_1_2561"/>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23" name="Google Shape;923;g2bf391cd4c5_1_2561"/>
          <p:cNvSpPr/>
          <p:nvPr>
            <p:ph idx="2" type="pic"/>
          </p:nvPr>
        </p:nvSpPr>
        <p:spPr>
          <a:xfrm>
            <a:off x="320540" y="335338"/>
            <a:ext cx="11578500" cy="6146700"/>
          </a:xfrm>
          <a:prstGeom prst="rect">
            <a:avLst/>
          </a:prstGeom>
          <a:solidFill>
            <a:srgbClr val="D8D8D8"/>
          </a:solidFill>
          <a:ln>
            <a:noFill/>
          </a:ln>
        </p:spPr>
      </p:sp>
      <p:sp>
        <p:nvSpPr>
          <p:cNvPr id="924" name="Google Shape;924;g2bf391cd4c5_1_2561"/>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g2bf391cd4c5_1_2561"/>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926" name="Shape 926"/>
        <p:cNvGrpSpPr/>
        <p:nvPr/>
      </p:nvGrpSpPr>
      <p:grpSpPr>
        <a:xfrm>
          <a:off x="0" y="0"/>
          <a:ext cx="0" cy="0"/>
          <a:chOff x="0" y="0"/>
          <a:chExt cx="0" cy="0"/>
        </a:xfrm>
      </p:grpSpPr>
      <p:sp>
        <p:nvSpPr>
          <p:cNvPr id="927" name="Google Shape;927;g2bf391cd4c5_1_2566"/>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28" name="Google Shape;928;g2bf391cd4c5_1_2566"/>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g2bf391cd4c5_1_2566"/>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g2bf391cd4c5_1_2566"/>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g2bf391cd4c5_1_2566"/>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932" name="Shape 932"/>
        <p:cNvGrpSpPr/>
        <p:nvPr/>
      </p:nvGrpSpPr>
      <p:grpSpPr>
        <a:xfrm>
          <a:off x="0" y="0"/>
          <a:ext cx="0" cy="0"/>
          <a:chOff x="0" y="0"/>
          <a:chExt cx="0" cy="0"/>
        </a:xfrm>
      </p:grpSpPr>
      <p:sp>
        <p:nvSpPr>
          <p:cNvPr id="933" name="Google Shape;933;g2bf391cd4c5_1_2572"/>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4" name="Google Shape;934;g2bf391cd4c5_1_2572"/>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35" name="Shape 935"/>
        <p:cNvGrpSpPr/>
        <p:nvPr/>
      </p:nvGrpSpPr>
      <p:grpSpPr>
        <a:xfrm>
          <a:off x="0" y="0"/>
          <a:ext cx="0" cy="0"/>
          <a:chOff x="0" y="0"/>
          <a:chExt cx="0" cy="0"/>
        </a:xfrm>
      </p:grpSpPr>
      <p:sp>
        <p:nvSpPr>
          <p:cNvPr id="936" name="Google Shape;936;g2bf391cd4c5_1_2575"/>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7" name="Google Shape;937;g2bf391cd4c5_1_2575"/>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g2bf391cd4c5_1_2575"/>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g2bf391cd4c5_1_2575"/>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g2bf391cd4c5_1_2575"/>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41" name="Google Shape;941;g2bf391cd4c5_1_2575"/>
          <p:cNvCxnSpPr>
            <a:endCxn id="942"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942" name="Google Shape;942;g2bf391cd4c5_1_2575"/>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943" name="Shape 943"/>
        <p:cNvGrpSpPr/>
        <p:nvPr/>
      </p:nvGrpSpPr>
      <p:grpSpPr>
        <a:xfrm>
          <a:off x="0" y="0"/>
          <a:ext cx="0" cy="0"/>
          <a:chOff x="0" y="0"/>
          <a:chExt cx="0" cy="0"/>
        </a:xfrm>
      </p:grpSpPr>
      <p:sp>
        <p:nvSpPr>
          <p:cNvPr id="944" name="Google Shape;944;g2bf391cd4c5_1_2583"/>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g2bf391cd4c5_1_2583"/>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g2bf391cd4c5_1_2583"/>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87" name="Shape 87"/>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947" name="Shape 947"/>
        <p:cNvGrpSpPr/>
        <p:nvPr/>
      </p:nvGrpSpPr>
      <p:grpSpPr>
        <a:xfrm>
          <a:off x="0" y="0"/>
          <a:ext cx="0" cy="0"/>
          <a:chOff x="0" y="0"/>
          <a:chExt cx="0" cy="0"/>
        </a:xfrm>
      </p:grpSpPr>
      <p:sp>
        <p:nvSpPr>
          <p:cNvPr id="948" name="Google Shape;948;g2bf391cd4c5_1_2587"/>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49" name="Google Shape;949;g2bf391cd4c5_1_2587"/>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g2bf391cd4c5_1_2587"/>
          <p:cNvSpPr/>
          <p:nvPr>
            <p:ph idx="2" type="pic"/>
          </p:nvPr>
        </p:nvSpPr>
        <p:spPr>
          <a:xfrm>
            <a:off x="6096000" y="1404749"/>
            <a:ext cx="5239500" cy="4704300"/>
          </a:xfrm>
          <a:prstGeom prst="rect">
            <a:avLst/>
          </a:prstGeom>
          <a:solidFill>
            <a:srgbClr val="D8D8D8"/>
          </a:solidFill>
          <a:ln>
            <a:noFill/>
          </a:ln>
        </p:spPr>
      </p:sp>
      <p:sp>
        <p:nvSpPr>
          <p:cNvPr id="951" name="Google Shape;951;g2bf391cd4c5_1_2587"/>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952" name="Shape 952"/>
        <p:cNvGrpSpPr/>
        <p:nvPr/>
      </p:nvGrpSpPr>
      <p:grpSpPr>
        <a:xfrm>
          <a:off x="0" y="0"/>
          <a:ext cx="0" cy="0"/>
          <a:chOff x="0" y="0"/>
          <a:chExt cx="0" cy="0"/>
        </a:xfrm>
      </p:grpSpPr>
      <p:sp>
        <p:nvSpPr>
          <p:cNvPr id="953" name="Google Shape;953;g2bf391cd4c5_1_2592"/>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54" name="Google Shape;954;g2bf391cd4c5_1_2592"/>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g2bf391cd4c5_1_2592"/>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6" name="Google Shape;956;g2bf391cd4c5_1_2592"/>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7" name="Google Shape;957;g2bf391cd4c5_1_2592"/>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58" name="Google Shape;958;g2bf391cd4c5_1_2592"/>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959" name="Google Shape;959;g2bf391cd4c5_1_2592"/>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960" name="Shape 960"/>
        <p:cNvGrpSpPr/>
        <p:nvPr/>
      </p:nvGrpSpPr>
      <p:grpSpPr>
        <a:xfrm>
          <a:off x="0" y="0"/>
          <a:ext cx="0" cy="0"/>
          <a:chOff x="0" y="0"/>
          <a:chExt cx="0" cy="0"/>
        </a:xfrm>
      </p:grpSpPr>
      <p:sp>
        <p:nvSpPr>
          <p:cNvPr id="961" name="Google Shape;961;g2bf391cd4c5_1_2600"/>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2" name="Google Shape;962;g2bf391cd4c5_1_2600"/>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963" name="Google Shape;963;g2bf391cd4c5_1_2600"/>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964" name="Google Shape;964;g2bf391cd4c5_1_2600"/>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965" name="Google Shape;965;g2bf391cd4c5_1_2600"/>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966" name="Google Shape;966;g2bf391cd4c5_1_2600"/>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967" name="Google Shape;967;g2bf391cd4c5_1_2600"/>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968" name="Google Shape;968;g2bf391cd4c5_1_2600"/>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969" name="Shape 969"/>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970" name="Shape 970"/>
        <p:cNvGrpSpPr/>
        <p:nvPr/>
      </p:nvGrpSpPr>
      <p:grpSpPr>
        <a:xfrm>
          <a:off x="0" y="0"/>
          <a:ext cx="0" cy="0"/>
          <a:chOff x="0" y="0"/>
          <a:chExt cx="0" cy="0"/>
        </a:xfrm>
      </p:grpSpPr>
      <p:sp>
        <p:nvSpPr>
          <p:cNvPr id="971" name="Google Shape;971;g2bf391cd4c5_1_2610"/>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g2bf391cd4c5_1_2610"/>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973" name="Google Shape;973;g2bf391cd4c5_1_2610"/>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974" name="Google Shape;974;g2bf391cd4c5_1_2610"/>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975" name="Google Shape;975;g2bf391cd4c5_1_2610"/>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976" name="Google Shape;976;g2bf391cd4c5_1_2610"/>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77" name="Google Shape;977;g2bf391cd4c5_1_2610"/>
          <p:cNvSpPr/>
          <p:nvPr>
            <p:ph idx="3" type="pic"/>
          </p:nvPr>
        </p:nvSpPr>
        <p:spPr>
          <a:xfrm>
            <a:off x="4647235" y="2814866"/>
            <a:ext cx="7127100" cy="2793600"/>
          </a:xfrm>
          <a:prstGeom prst="rect">
            <a:avLst/>
          </a:prstGeom>
          <a:solidFill>
            <a:srgbClr val="D8D8D8"/>
          </a:solidFill>
          <a:ln>
            <a:noFill/>
          </a:ln>
        </p:spPr>
      </p:sp>
      <p:sp>
        <p:nvSpPr>
          <p:cNvPr id="978" name="Google Shape;978;g2bf391cd4c5_1_2610"/>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79" name="Google Shape;979;g2bf391cd4c5_1_2610"/>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0" name="Shape 980"/>
        <p:cNvGrpSpPr/>
        <p:nvPr/>
      </p:nvGrpSpPr>
      <p:grpSpPr>
        <a:xfrm>
          <a:off x="0" y="0"/>
          <a:ext cx="0" cy="0"/>
          <a:chOff x="0" y="0"/>
          <a:chExt cx="0" cy="0"/>
        </a:xfrm>
      </p:grpSpPr>
      <p:sp>
        <p:nvSpPr>
          <p:cNvPr id="981" name="Google Shape;981;g2bf391cd4c5_1_2620"/>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982" name="Google Shape;982;g2bf391cd4c5_1_2620"/>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g2bf391cd4c5_1_2620"/>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g2bf391cd4c5_1_2620"/>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g2bf391cd4c5_1_2620"/>
          <p:cNvSpPr/>
          <p:nvPr>
            <p:ph idx="4" type="pic"/>
          </p:nvPr>
        </p:nvSpPr>
        <p:spPr>
          <a:xfrm>
            <a:off x="7559" y="188180"/>
            <a:ext cx="3354000" cy="5923800"/>
          </a:xfrm>
          <a:prstGeom prst="rect">
            <a:avLst/>
          </a:prstGeom>
          <a:solidFill>
            <a:srgbClr val="D8D8D8"/>
          </a:solidFill>
          <a:ln>
            <a:noFill/>
          </a:ln>
        </p:spPr>
      </p:sp>
      <p:sp>
        <p:nvSpPr>
          <p:cNvPr id="986" name="Google Shape;986;g2bf391cd4c5_1_2620"/>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g2bf391cd4c5_1_2620"/>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g2bf391cd4c5_1_2620"/>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g2bf391cd4c5_1_2620"/>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g2bf391cd4c5_1_2620"/>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g2bf391cd4c5_1_2620"/>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92" name="Google Shape;992;g2bf391cd4c5_1_2620"/>
          <p:cNvGrpSpPr/>
          <p:nvPr/>
        </p:nvGrpSpPr>
        <p:grpSpPr>
          <a:xfrm>
            <a:off x="4446996" y="695274"/>
            <a:ext cx="7231121" cy="5461368"/>
            <a:chOff x="4054159" y="721852"/>
            <a:chExt cx="7578997" cy="5461368"/>
          </a:xfrm>
        </p:grpSpPr>
        <p:grpSp>
          <p:nvGrpSpPr>
            <p:cNvPr id="993" name="Google Shape;993;g2bf391cd4c5_1_2620"/>
            <p:cNvGrpSpPr/>
            <p:nvPr/>
          </p:nvGrpSpPr>
          <p:grpSpPr>
            <a:xfrm>
              <a:off x="4054161" y="721852"/>
              <a:ext cx="7548000" cy="1674419"/>
              <a:chOff x="4061909" y="1565906"/>
              <a:chExt cx="7548000" cy="1882639"/>
            </a:xfrm>
          </p:grpSpPr>
          <p:cxnSp>
            <p:nvCxnSpPr>
              <p:cNvPr id="994" name="Google Shape;994;g2bf391cd4c5_1_2620"/>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995" name="Google Shape;995;g2bf391cd4c5_1_2620"/>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996" name="Google Shape;996;g2bf391cd4c5_1_2620"/>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997" name="Google Shape;997;g2bf391cd4c5_1_2620"/>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998" name="Google Shape;998;g2bf391cd4c5_1_2620"/>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999" name="Google Shape;999;g2bf391cd4c5_1_2620"/>
            <p:cNvGrpSpPr/>
            <p:nvPr/>
          </p:nvGrpSpPr>
          <p:grpSpPr>
            <a:xfrm>
              <a:off x="4054160" y="2644985"/>
              <a:ext cx="7548000" cy="1674419"/>
              <a:chOff x="4061909" y="1565906"/>
              <a:chExt cx="7548000" cy="1882639"/>
            </a:xfrm>
          </p:grpSpPr>
          <p:cxnSp>
            <p:nvCxnSpPr>
              <p:cNvPr id="1000" name="Google Shape;1000;g2bf391cd4c5_1_2620"/>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001" name="Google Shape;1001;g2bf391cd4c5_1_2620"/>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002" name="Google Shape;1002;g2bf391cd4c5_1_2620"/>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003" name="Google Shape;1003;g2bf391cd4c5_1_2620"/>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004" name="Google Shape;1004;g2bf391cd4c5_1_2620"/>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005" name="Google Shape;1005;g2bf391cd4c5_1_2620"/>
            <p:cNvGrpSpPr/>
            <p:nvPr/>
          </p:nvGrpSpPr>
          <p:grpSpPr>
            <a:xfrm>
              <a:off x="4069658" y="4508782"/>
              <a:ext cx="7548000" cy="1674419"/>
              <a:chOff x="4061909" y="1565906"/>
              <a:chExt cx="7548000" cy="1882639"/>
            </a:xfrm>
          </p:grpSpPr>
          <p:cxnSp>
            <p:nvCxnSpPr>
              <p:cNvPr id="1006" name="Google Shape;1006;g2bf391cd4c5_1_2620"/>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007" name="Google Shape;1007;g2bf391cd4c5_1_2620"/>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008" name="Google Shape;1008;g2bf391cd4c5_1_2620"/>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009" name="Google Shape;1009;g2bf391cd4c5_1_2620"/>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010" name="Google Shape;1010;g2bf391cd4c5_1_2620"/>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011" name="Shape 1011"/>
        <p:cNvGrpSpPr/>
        <p:nvPr/>
      </p:nvGrpSpPr>
      <p:grpSpPr>
        <a:xfrm>
          <a:off x="0" y="0"/>
          <a:ext cx="0" cy="0"/>
          <a:chOff x="0" y="0"/>
          <a:chExt cx="0" cy="0"/>
        </a:xfrm>
      </p:grpSpPr>
      <p:sp>
        <p:nvSpPr>
          <p:cNvPr id="1012" name="Google Shape;1012;g2bf391cd4c5_1_2651"/>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13" name="Google Shape;1013;g2bf391cd4c5_1_2651"/>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g2bf391cd4c5_1_2651"/>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g2bf391cd4c5_1_2651"/>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g2bf391cd4c5_1_2651"/>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g2bf391cd4c5_1_265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018" name="Shape 1018"/>
        <p:cNvGrpSpPr/>
        <p:nvPr/>
      </p:nvGrpSpPr>
      <p:grpSpPr>
        <a:xfrm>
          <a:off x="0" y="0"/>
          <a:ext cx="0" cy="0"/>
          <a:chOff x="0" y="0"/>
          <a:chExt cx="0" cy="0"/>
        </a:xfrm>
      </p:grpSpPr>
      <p:sp>
        <p:nvSpPr>
          <p:cNvPr id="1019" name="Google Shape;1019;g2bf391cd4c5_1_2658"/>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g2bf391cd4c5_1_2658"/>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g2bf391cd4c5_1_2658"/>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2" name="Google Shape;1022;g2bf391cd4c5_1_2658"/>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3" name="Google Shape;1023;g2bf391cd4c5_1_2658"/>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024" name="Shape 1024"/>
        <p:cNvGrpSpPr/>
        <p:nvPr/>
      </p:nvGrpSpPr>
      <p:grpSpPr>
        <a:xfrm>
          <a:off x="0" y="0"/>
          <a:ext cx="0" cy="0"/>
          <a:chOff x="0" y="0"/>
          <a:chExt cx="0" cy="0"/>
        </a:xfrm>
      </p:grpSpPr>
      <p:sp>
        <p:nvSpPr>
          <p:cNvPr id="1025" name="Google Shape;1025;g2bf391cd4c5_1_2664"/>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26" name="Google Shape;1026;g2bf391cd4c5_1_2664"/>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7" name="Google Shape;1027;g2bf391cd4c5_1_2664"/>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28" name="Google Shape;1028;g2bf391cd4c5_1_2664"/>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1029" name="Google Shape;1029;g2bf391cd4c5_1_2664"/>
          <p:cNvSpPr/>
          <p:nvPr>
            <p:ph idx="3" type="pic"/>
          </p:nvPr>
        </p:nvSpPr>
        <p:spPr>
          <a:xfrm>
            <a:off x="7061200" y="1420553"/>
            <a:ext cx="5130900" cy="3913200"/>
          </a:xfrm>
          <a:prstGeom prst="rect">
            <a:avLst/>
          </a:prstGeom>
          <a:solidFill>
            <a:srgbClr val="D8D8D8"/>
          </a:solidFill>
          <a:ln>
            <a:noFill/>
          </a:ln>
        </p:spPr>
      </p:sp>
      <p:sp>
        <p:nvSpPr>
          <p:cNvPr id="1030" name="Google Shape;1030;g2bf391cd4c5_1_2664"/>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031" name="Shape 1031"/>
        <p:cNvGrpSpPr/>
        <p:nvPr/>
      </p:nvGrpSpPr>
      <p:grpSpPr>
        <a:xfrm>
          <a:off x="0" y="0"/>
          <a:ext cx="0" cy="0"/>
          <a:chOff x="0" y="0"/>
          <a:chExt cx="0" cy="0"/>
        </a:xfrm>
      </p:grpSpPr>
      <p:sp>
        <p:nvSpPr>
          <p:cNvPr id="1032" name="Google Shape;1032;g2bf391cd4c5_1_2671"/>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1033" name="Google Shape;1033;g2bf391cd4c5_1_2671"/>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1034" name="Google Shape;1034;g2bf391cd4c5_1_2671"/>
          <p:cNvSpPr/>
          <p:nvPr>
            <p:ph idx="2" type="pic"/>
          </p:nvPr>
        </p:nvSpPr>
        <p:spPr>
          <a:xfrm>
            <a:off x="8912202" y="1246695"/>
            <a:ext cx="2444100" cy="4337100"/>
          </a:xfrm>
          <a:prstGeom prst="rect">
            <a:avLst/>
          </a:prstGeom>
          <a:solidFill>
            <a:srgbClr val="D8D8D8"/>
          </a:solidFill>
          <a:ln>
            <a:noFill/>
          </a:ln>
        </p:spPr>
      </p:sp>
      <p:sp>
        <p:nvSpPr>
          <p:cNvPr id="1035" name="Google Shape;1035;g2bf391cd4c5_1_2671"/>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g2bf391cd4c5_1_2671"/>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g2bf391cd4c5_1_2671"/>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88" name="Shape 88"/>
        <p:cNvGrpSpPr/>
        <p:nvPr/>
      </p:nvGrpSpPr>
      <p:grpSpPr>
        <a:xfrm>
          <a:off x="0" y="0"/>
          <a:ext cx="0" cy="0"/>
          <a:chOff x="0" y="0"/>
          <a:chExt cx="0" cy="0"/>
        </a:xfrm>
      </p:grpSpPr>
      <p:sp>
        <p:nvSpPr>
          <p:cNvPr id="89" name="Google Shape;89;p115"/>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5"/>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91" name="Google Shape;91;p115"/>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92" name="Google Shape;92;p115"/>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93" name="Google Shape;93;p115"/>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94" name="Google Shape;94;p115"/>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15"/>
          <p:cNvSpPr/>
          <p:nvPr>
            <p:ph idx="3" type="pic"/>
          </p:nvPr>
        </p:nvSpPr>
        <p:spPr>
          <a:xfrm>
            <a:off x="4647235" y="2814866"/>
            <a:ext cx="7127042" cy="2793606"/>
          </a:xfrm>
          <a:prstGeom prst="rect">
            <a:avLst/>
          </a:prstGeom>
          <a:solidFill>
            <a:srgbClr val="D8D8D8"/>
          </a:solidFill>
          <a:ln>
            <a:noFill/>
          </a:ln>
        </p:spPr>
      </p:sp>
      <p:sp>
        <p:nvSpPr>
          <p:cNvPr id="96" name="Google Shape;96;p115"/>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15"/>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041" name="Shape 1041"/>
        <p:cNvGrpSpPr/>
        <p:nvPr/>
      </p:nvGrpSpPr>
      <p:grpSpPr>
        <a:xfrm>
          <a:off x="0" y="0"/>
          <a:ext cx="0" cy="0"/>
          <a:chOff x="0" y="0"/>
          <a:chExt cx="0" cy="0"/>
        </a:xfrm>
      </p:grpSpPr>
      <p:sp>
        <p:nvSpPr>
          <p:cNvPr id="1042" name="Google Shape;1042;g2bf391cd4c5_1_3002"/>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43" name="Google Shape;1043;g2bf391cd4c5_1_3002"/>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44" name="Google Shape;1044;g2bf391cd4c5_1_3002"/>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5" name="Google Shape;1045;g2bf391cd4c5_1_3002"/>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046" name="Google Shape;1046;g2bf391cd4c5_1_3002"/>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1047" name="Google Shape;1047;g2bf391cd4c5_1_3002"/>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048" name="Google Shape;1048;g2bf391cd4c5_1_3002"/>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1049" name="Google Shape;1049;g2bf391cd4c5_1_3002"/>
          <p:cNvSpPr/>
          <p:nvPr>
            <p:ph idx="3" type="pic"/>
          </p:nvPr>
        </p:nvSpPr>
        <p:spPr>
          <a:xfrm>
            <a:off x="5861120" y="433094"/>
            <a:ext cx="5470500" cy="5127300"/>
          </a:xfrm>
          <a:prstGeom prst="rect">
            <a:avLst/>
          </a:prstGeom>
          <a:solidFill>
            <a:srgbClr val="D8D8D8"/>
          </a:solidFill>
          <a:ln>
            <a:noFill/>
          </a:ln>
        </p:spPr>
      </p:sp>
      <p:sp>
        <p:nvSpPr>
          <p:cNvPr id="1050" name="Google Shape;1050;g2bf391cd4c5_1_3002"/>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051" name="Shape 1051"/>
        <p:cNvGrpSpPr/>
        <p:nvPr/>
      </p:nvGrpSpPr>
      <p:grpSpPr>
        <a:xfrm>
          <a:off x="0" y="0"/>
          <a:ext cx="0" cy="0"/>
          <a:chOff x="0" y="0"/>
          <a:chExt cx="0" cy="0"/>
        </a:xfrm>
      </p:grpSpPr>
      <p:sp>
        <p:nvSpPr>
          <p:cNvPr id="1052" name="Google Shape;1052;g2bf391cd4c5_1_3012"/>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53" name="Google Shape;1053;g2bf391cd4c5_1_3012"/>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54" name="Google Shape;1054;g2bf391cd4c5_1_3012"/>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g2bf391cd4c5_1_3012"/>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g2bf391cd4c5_1_3012"/>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g2bf391cd4c5_1_3012"/>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g2bf391cd4c5_1_3012"/>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g2bf391cd4c5_1_3012"/>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g2bf391cd4c5_1_3012"/>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g2bf391cd4c5_1_3012"/>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62" name="Google Shape;1062;g2bf391cd4c5_1_3012"/>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1063" name="Google Shape;1063;g2bf391cd4c5_1_3012"/>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1064" name="Google Shape;1064;g2bf391cd4c5_1_3012"/>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5" name="Google Shape;1065;g2bf391cd4c5_1_3012"/>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6" name="Google Shape;1066;g2bf391cd4c5_1_3012"/>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67" name="Google Shape;1067;g2bf391cd4c5_1_3012"/>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068" name="Shape 1068"/>
        <p:cNvGrpSpPr/>
        <p:nvPr/>
      </p:nvGrpSpPr>
      <p:grpSpPr>
        <a:xfrm>
          <a:off x="0" y="0"/>
          <a:ext cx="0" cy="0"/>
          <a:chOff x="0" y="0"/>
          <a:chExt cx="0" cy="0"/>
        </a:xfrm>
      </p:grpSpPr>
      <p:sp>
        <p:nvSpPr>
          <p:cNvPr id="1069" name="Google Shape;1069;g2bf391cd4c5_1_3029"/>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70" name="Google Shape;1070;g2bf391cd4c5_1_3029"/>
          <p:cNvSpPr/>
          <p:nvPr>
            <p:ph idx="2" type="pic"/>
          </p:nvPr>
        </p:nvSpPr>
        <p:spPr>
          <a:xfrm>
            <a:off x="320540" y="335338"/>
            <a:ext cx="11578500" cy="6146700"/>
          </a:xfrm>
          <a:prstGeom prst="rect">
            <a:avLst/>
          </a:prstGeom>
          <a:solidFill>
            <a:srgbClr val="D8D8D8"/>
          </a:solidFill>
          <a:ln>
            <a:noFill/>
          </a:ln>
        </p:spPr>
      </p:sp>
      <p:sp>
        <p:nvSpPr>
          <p:cNvPr id="1071" name="Google Shape;1071;g2bf391cd4c5_1_3029"/>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2" name="Google Shape;1072;g2bf391cd4c5_1_3029"/>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073" name="Shape 1073"/>
        <p:cNvGrpSpPr/>
        <p:nvPr/>
      </p:nvGrpSpPr>
      <p:grpSpPr>
        <a:xfrm>
          <a:off x="0" y="0"/>
          <a:ext cx="0" cy="0"/>
          <a:chOff x="0" y="0"/>
          <a:chExt cx="0" cy="0"/>
        </a:xfrm>
      </p:grpSpPr>
      <p:sp>
        <p:nvSpPr>
          <p:cNvPr id="1074" name="Google Shape;1074;g2bf391cd4c5_1_3034"/>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75" name="Google Shape;1075;g2bf391cd4c5_1_3034"/>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6" name="Google Shape;1076;g2bf391cd4c5_1_3034"/>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g2bf391cd4c5_1_3034"/>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g2bf391cd4c5_1_3034"/>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1079" name="Shape 1079"/>
        <p:cNvGrpSpPr/>
        <p:nvPr/>
      </p:nvGrpSpPr>
      <p:grpSpPr>
        <a:xfrm>
          <a:off x="0" y="0"/>
          <a:ext cx="0" cy="0"/>
          <a:chOff x="0" y="0"/>
          <a:chExt cx="0" cy="0"/>
        </a:xfrm>
      </p:grpSpPr>
      <p:sp>
        <p:nvSpPr>
          <p:cNvPr id="1080" name="Google Shape;1080;g2bf391cd4c5_1_3040"/>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1" name="Google Shape;1081;g2bf391cd4c5_1_3040"/>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082" name="Shape 1082"/>
        <p:cNvGrpSpPr/>
        <p:nvPr/>
      </p:nvGrpSpPr>
      <p:grpSpPr>
        <a:xfrm>
          <a:off x="0" y="0"/>
          <a:ext cx="0" cy="0"/>
          <a:chOff x="0" y="0"/>
          <a:chExt cx="0" cy="0"/>
        </a:xfrm>
      </p:grpSpPr>
      <p:sp>
        <p:nvSpPr>
          <p:cNvPr id="1083" name="Google Shape;1083;g2bf391cd4c5_1_304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4" name="Google Shape;1084;g2bf391cd4c5_1_3043"/>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g2bf391cd4c5_1_3043"/>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g2bf391cd4c5_1_3043"/>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g2bf391cd4c5_1_3043"/>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088" name="Google Shape;1088;g2bf391cd4c5_1_3043"/>
          <p:cNvCxnSpPr>
            <a:endCxn id="1089"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089" name="Google Shape;1089;g2bf391cd4c5_1_3043"/>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090" name="Shape 1090"/>
        <p:cNvGrpSpPr/>
        <p:nvPr/>
      </p:nvGrpSpPr>
      <p:grpSpPr>
        <a:xfrm>
          <a:off x="0" y="0"/>
          <a:ext cx="0" cy="0"/>
          <a:chOff x="0" y="0"/>
          <a:chExt cx="0" cy="0"/>
        </a:xfrm>
      </p:grpSpPr>
      <p:sp>
        <p:nvSpPr>
          <p:cNvPr id="1091" name="Google Shape;1091;g2bf391cd4c5_1_3051"/>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g2bf391cd4c5_1_3051"/>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g2bf391cd4c5_1_305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094" name="Shape 1094"/>
        <p:cNvGrpSpPr/>
        <p:nvPr/>
      </p:nvGrpSpPr>
      <p:grpSpPr>
        <a:xfrm>
          <a:off x="0" y="0"/>
          <a:ext cx="0" cy="0"/>
          <a:chOff x="0" y="0"/>
          <a:chExt cx="0" cy="0"/>
        </a:xfrm>
      </p:grpSpPr>
      <p:sp>
        <p:nvSpPr>
          <p:cNvPr id="1095" name="Google Shape;1095;g2bf391cd4c5_1_3055"/>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096" name="Google Shape;1096;g2bf391cd4c5_1_3055"/>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7" name="Google Shape;1097;g2bf391cd4c5_1_3055"/>
          <p:cNvSpPr/>
          <p:nvPr>
            <p:ph idx="2" type="pic"/>
          </p:nvPr>
        </p:nvSpPr>
        <p:spPr>
          <a:xfrm>
            <a:off x="6096000" y="1404749"/>
            <a:ext cx="5239500" cy="4704300"/>
          </a:xfrm>
          <a:prstGeom prst="rect">
            <a:avLst/>
          </a:prstGeom>
          <a:solidFill>
            <a:srgbClr val="D8D8D8"/>
          </a:solidFill>
          <a:ln>
            <a:noFill/>
          </a:ln>
        </p:spPr>
      </p:sp>
      <p:sp>
        <p:nvSpPr>
          <p:cNvPr id="1098" name="Google Shape;1098;g2bf391cd4c5_1_305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99" name="Shape 1099"/>
        <p:cNvGrpSpPr/>
        <p:nvPr/>
      </p:nvGrpSpPr>
      <p:grpSpPr>
        <a:xfrm>
          <a:off x="0" y="0"/>
          <a:ext cx="0" cy="0"/>
          <a:chOff x="0" y="0"/>
          <a:chExt cx="0" cy="0"/>
        </a:xfrm>
      </p:grpSpPr>
      <p:sp>
        <p:nvSpPr>
          <p:cNvPr id="1100" name="Google Shape;1100;g2bf391cd4c5_1_3060"/>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01" name="Google Shape;1101;g2bf391cd4c5_1_3060"/>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g2bf391cd4c5_1_3060"/>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3" name="Google Shape;1103;g2bf391cd4c5_1_3060"/>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g2bf391cd4c5_1_3060"/>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05" name="Google Shape;1105;g2bf391cd4c5_1_3060"/>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106" name="Google Shape;1106;g2bf391cd4c5_1_3060"/>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07" name="Shape 1107"/>
        <p:cNvGrpSpPr/>
        <p:nvPr/>
      </p:nvGrpSpPr>
      <p:grpSpPr>
        <a:xfrm>
          <a:off x="0" y="0"/>
          <a:ext cx="0" cy="0"/>
          <a:chOff x="0" y="0"/>
          <a:chExt cx="0" cy="0"/>
        </a:xfrm>
      </p:grpSpPr>
      <p:sp>
        <p:nvSpPr>
          <p:cNvPr id="1108" name="Google Shape;1108;g2bf391cd4c5_1_3068"/>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9" name="Google Shape;1109;g2bf391cd4c5_1_3068"/>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110" name="Google Shape;1110;g2bf391cd4c5_1_3068"/>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1111" name="Google Shape;1111;g2bf391cd4c5_1_3068"/>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112" name="Google Shape;1112;g2bf391cd4c5_1_3068"/>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1113" name="Google Shape;1113;g2bf391cd4c5_1_3068"/>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1114" name="Google Shape;1114;g2bf391cd4c5_1_3068"/>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115" name="Google Shape;1115;g2bf391cd4c5_1_3068"/>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 name="Shape 98"/>
        <p:cNvGrpSpPr/>
        <p:nvPr/>
      </p:nvGrpSpPr>
      <p:grpSpPr>
        <a:xfrm>
          <a:off x="0" y="0"/>
          <a:ext cx="0" cy="0"/>
          <a:chOff x="0" y="0"/>
          <a:chExt cx="0" cy="0"/>
        </a:xfrm>
      </p:grpSpPr>
      <p:sp>
        <p:nvSpPr>
          <p:cNvPr id="99" name="Google Shape;99;p116"/>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16"/>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6"/>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16"/>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16"/>
          <p:cNvSpPr/>
          <p:nvPr>
            <p:ph idx="4" type="pic"/>
          </p:nvPr>
        </p:nvSpPr>
        <p:spPr>
          <a:xfrm>
            <a:off x="7559" y="188180"/>
            <a:ext cx="3354094" cy="5923858"/>
          </a:xfrm>
          <a:prstGeom prst="rect">
            <a:avLst/>
          </a:prstGeom>
          <a:solidFill>
            <a:srgbClr val="D8D8D8"/>
          </a:solidFill>
          <a:ln>
            <a:noFill/>
          </a:ln>
        </p:spPr>
      </p:sp>
      <p:sp>
        <p:nvSpPr>
          <p:cNvPr id="104" name="Google Shape;104;p116"/>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16"/>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16"/>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116"/>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116"/>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16"/>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0" name="Google Shape;110;p116"/>
          <p:cNvGrpSpPr/>
          <p:nvPr/>
        </p:nvGrpSpPr>
        <p:grpSpPr>
          <a:xfrm>
            <a:off x="4446910" y="695225"/>
            <a:ext cx="7230875" cy="5461417"/>
            <a:chOff x="4054159" y="721803"/>
            <a:chExt cx="7578908" cy="5461417"/>
          </a:xfrm>
        </p:grpSpPr>
        <p:grpSp>
          <p:nvGrpSpPr>
            <p:cNvPr id="111" name="Google Shape;111;p116"/>
            <p:cNvGrpSpPr/>
            <p:nvPr/>
          </p:nvGrpSpPr>
          <p:grpSpPr>
            <a:xfrm>
              <a:off x="4054161" y="721803"/>
              <a:ext cx="7547911" cy="1674487"/>
              <a:chOff x="4061909" y="1565906"/>
              <a:chExt cx="7547911" cy="1882781"/>
            </a:xfrm>
          </p:grpSpPr>
          <p:cxnSp>
            <p:nvCxnSpPr>
              <p:cNvPr id="112" name="Google Shape;112;p116"/>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3" name="Google Shape;113;p116"/>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 name="Google Shape;114;p116"/>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5" name="Google Shape;115;p116"/>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6" name="Google Shape;116;p116"/>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17" name="Google Shape;117;p116"/>
            <p:cNvGrpSpPr/>
            <p:nvPr/>
          </p:nvGrpSpPr>
          <p:grpSpPr>
            <a:xfrm>
              <a:off x="4054160" y="2644936"/>
              <a:ext cx="7547911" cy="1674487"/>
              <a:chOff x="4061909" y="1565906"/>
              <a:chExt cx="7547911" cy="1882781"/>
            </a:xfrm>
          </p:grpSpPr>
          <p:cxnSp>
            <p:nvCxnSpPr>
              <p:cNvPr id="118" name="Google Shape;118;p116"/>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9" name="Google Shape;119;p116"/>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0" name="Google Shape;120;p116"/>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1" name="Google Shape;121;p116"/>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2" name="Google Shape;122;p116"/>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3" name="Google Shape;123;p116"/>
            <p:cNvGrpSpPr/>
            <p:nvPr/>
          </p:nvGrpSpPr>
          <p:grpSpPr>
            <a:xfrm>
              <a:off x="4069658" y="4508733"/>
              <a:ext cx="7547911" cy="1674487"/>
              <a:chOff x="4061909" y="1565906"/>
              <a:chExt cx="7547911" cy="1882781"/>
            </a:xfrm>
          </p:grpSpPr>
          <p:cxnSp>
            <p:nvCxnSpPr>
              <p:cNvPr id="124" name="Google Shape;124;p116"/>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116"/>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116"/>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116"/>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116"/>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1116" name="Shape 1116"/>
        <p:cNvGrpSpPr/>
        <p:nvPr/>
      </p:nvGrpSpPr>
      <p:grpSpPr>
        <a:xfrm>
          <a:off x="0" y="0"/>
          <a:ext cx="0" cy="0"/>
          <a:chOff x="0" y="0"/>
          <a:chExt cx="0" cy="0"/>
        </a:xfrm>
      </p:grpSpPr>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1117" name="Shape 1117"/>
        <p:cNvGrpSpPr/>
        <p:nvPr/>
      </p:nvGrpSpPr>
      <p:grpSpPr>
        <a:xfrm>
          <a:off x="0" y="0"/>
          <a:ext cx="0" cy="0"/>
          <a:chOff x="0" y="0"/>
          <a:chExt cx="0" cy="0"/>
        </a:xfrm>
      </p:grpSpPr>
      <p:sp>
        <p:nvSpPr>
          <p:cNvPr id="1118" name="Google Shape;1118;g2bf391cd4c5_1_3078"/>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9" name="Google Shape;1119;g2bf391cd4c5_1_3078"/>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120" name="Google Shape;1120;g2bf391cd4c5_1_3078"/>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1121" name="Google Shape;1121;g2bf391cd4c5_1_3078"/>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1122" name="Google Shape;1122;g2bf391cd4c5_1_3078"/>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1123" name="Google Shape;1123;g2bf391cd4c5_1_3078"/>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24" name="Google Shape;1124;g2bf391cd4c5_1_3078"/>
          <p:cNvSpPr/>
          <p:nvPr>
            <p:ph idx="3" type="pic"/>
          </p:nvPr>
        </p:nvSpPr>
        <p:spPr>
          <a:xfrm>
            <a:off x="4647235" y="2814866"/>
            <a:ext cx="7127100" cy="2793600"/>
          </a:xfrm>
          <a:prstGeom prst="rect">
            <a:avLst/>
          </a:prstGeom>
          <a:solidFill>
            <a:srgbClr val="D8D8D8"/>
          </a:solidFill>
          <a:ln>
            <a:noFill/>
          </a:ln>
        </p:spPr>
      </p:sp>
      <p:sp>
        <p:nvSpPr>
          <p:cNvPr id="1125" name="Google Shape;1125;g2bf391cd4c5_1_3078"/>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26" name="Google Shape;1126;g2bf391cd4c5_1_3078"/>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1127" name="Shape 1127"/>
        <p:cNvGrpSpPr/>
        <p:nvPr/>
      </p:nvGrpSpPr>
      <p:grpSpPr>
        <a:xfrm>
          <a:off x="0" y="0"/>
          <a:ext cx="0" cy="0"/>
          <a:chOff x="0" y="0"/>
          <a:chExt cx="0" cy="0"/>
        </a:xfrm>
      </p:grpSpPr>
      <p:sp>
        <p:nvSpPr>
          <p:cNvPr id="1128" name="Google Shape;1128;g2bf391cd4c5_1_3088"/>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29" name="Google Shape;1129;g2bf391cd4c5_1_3088"/>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g2bf391cd4c5_1_3088"/>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g2bf391cd4c5_1_3088"/>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g2bf391cd4c5_1_3088"/>
          <p:cNvSpPr/>
          <p:nvPr>
            <p:ph idx="4" type="pic"/>
          </p:nvPr>
        </p:nvSpPr>
        <p:spPr>
          <a:xfrm>
            <a:off x="7559" y="188180"/>
            <a:ext cx="3354000" cy="5923800"/>
          </a:xfrm>
          <a:prstGeom prst="rect">
            <a:avLst/>
          </a:prstGeom>
          <a:solidFill>
            <a:srgbClr val="D8D8D8"/>
          </a:solidFill>
          <a:ln>
            <a:noFill/>
          </a:ln>
        </p:spPr>
      </p:sp>
      <p:sp>
        <p:nvSpPr>
          <p:cNvPr id="1133" name="Google Shape;1133;g2bf391cd4c5_1_3088"/>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4" name="Google Shape;1134;g2bf391cd4c5_1_3088"/>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5" name="Google Shape;1135;g2bf391cd4c5_1_3088"/>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6" name="Google Shape;1136;g2bf391cd4c5_1_3088"/>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g2bf391cd4c5_1_3088"/>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g2bf391cd4c5_1_3088"/>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39" name="Google Shape;1139;g2bf391cd4c5_1_3088"/>
          <p:cNvGrpSpPr/>
          <p:nvPr/>
        </p:nvGrpSpPr>
        <p:grpSpPr>
          <a:xfrm>
            <a:off x="4446996" y="695274"/>
            <a:ext cx="7231121" cy="5461368"/>
            <a:chOff x="4054159" y="721852"/>
            <a:chExt cx="7578997" cy="5461368"/>
          </a:xfrm>
        </p:grpSpPr>
        <p:grpSp>
          <p:nvGrpSpPr>
            <p:cNvPr id="1140" name="Google Shape;1140;g2bf391cd4c5_1_3088"/>
            <p:cNvGrpSpPr/>
            <p:nvPr/>
          </p:nvGrpSpPr>
          <p:grpSpPr>
            <a:xfrm>
              <a:off x="4054161" y="721852"/>
              <a:ext cx="7548000" cy="1674419"/>
              <a:chOff x="4061909" y="1565906"/>
              <a:chExt cx="7548000" cy="1882639"/>
            </a:xfrm>
          </p:grpSpPr>
          <p:cxnSp>
            <p:nvCxnSpPr>
              <p:cNvPr id="1141" name="Google Shape;1141;g2bf391cd4c5_1_308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2" name="Google Shape;1142;g2bf391cd4c5_1_308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3" name="Google Shape;1143;g2bf391cd4c5_1_308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44" name="Google Shape;1144;g2bf391cd4c5_1_3088"/>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5" name="Google Shape;1145;g2bf391cd4c5_1_3088"/>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146" name="Google Shape;1146;g2bf391cd4c5_1_3088"/>
            <p:cNvGrpSpPr/>
            <p:nvPr/>
          </p:nvGrpSpPr>
          <p:grpSpPr>
            <a:xfrm>
              <a:off x="4054160" y="2644985"/>
              <a:ext cx="7548000" cy="1674419"/>
              <a:chOff x="4061909" y="1565906"/>
              <a:chExt cx="7548000" cy="1882639"/>
            </a:xfrm>
          </p:grpSpPr>
          <p:cxnSp>
            <p:nvCxnSpPr>
              <p:cNvPr id="1147" name="Google Shape;1147;g2bf391cd4c5_1_308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8" name="Google Shape;1148;g2bf391cd4c5_1_308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9" name="Google Shape;1149;g2bf391cd4c5_1_308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50" name="Google Shape;1150;g2bf391cd4c5_1_3088"/>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51" name="Google Shape;1151;g2bf391cd4c5_1_3088"/>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152" name="Google Shape;1152;g2bf391cd4c5_1_3088"/>
            <p:cNvGrpSpPr/>
            <p:nvPr/>
          </p:nvGrpSpPr>
          <p:grpSpPr>
            <a:xfrm>
              <a:off x="4069658" y="4508782"/>
              <a:ext cx="7548000" cy="1674419"/>
              <a:chOff x="4061909" y="1565906"/>
              <a:chExt cx="7548000" cy="1882639"/>
            </a:xfrm>
          </p:grpSpPr>
          <p:cxnSp>
            <p:nvCxnSpPr>
              <p:cNvPr id="1153" name="Google Shape;1153;g2bf391cd4c5_1_308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54" name="Google Shape;1154;g2bf391cd4c5_1_308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55" name="Google Shape;1155;g2bf391cd4c5_1_308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56" name="Google Shape;1156;g2bf391cd4c5_1_3088"/>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57" name="Google Shape;1157;g2bf391cd4c5_1_3088"/>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158" name="Shape 1158"/>
        <p:cNvGrpSpPr/>
        <p:nvPr/>
      </p:nvGrpSpPr>
      <p:grpSpPr>
        <a:xfrm>
          <a:off x="0" y="0"/>
          <a:ext cx="0" cy="0"/>
          <a:chOff x="0" y="0"/>
          <a:chExt cx="0" cy="0"/>
        </a:xfrm>
      </p:grpSpPr>
      <p:sp>
        <p:nvSpPr>
          <p:cNvPr id="1159" name="Google Shape;1159;g2bf391cd4c5_1_3119"/>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60" name="Google Shape;1160;g2bf391cd4c5_1_3119"/>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1" name="Google Shape;1161;g2bf391cd4c5_1_3119"/>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g2bf391cd4c5_1_3119"/>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3" name="Google Shape;1163;g2bf391cd4c5_1_3119"/>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4" name="Google Shape;1164;g2bf391cd4c5_1_311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165" name="Shape 1165"/>
        <p:cNvGrpSpPr/>
        <p:nvPr/>
      </p:nvGrpSpPr>
      <p:grpSpPr>
        <a:xfrm>
          <a:off x="0" y="0"/>
          <a:ext cx="0" cy="0"/>
          <a:chOff x="0" y="0"/>
          <a:chExt cx="0" cy="0"/>
        </a:xfrm>
      </p:grpSpPr>
      <p:sp>
        <p:nvSpPr>
          <p:cNvPr id="1166" name="Google Shape;1166;g2bf391cd4c5_1_3126"/>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7" name="Google Shape;1167;g2bf391cd4c5_1_3126"/>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8" name="Google Shape;1168;g2bf391cd4c5_1_3126"/>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9" name="Google Shape;1169;g2bf391cd4c5_1_3126"/>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0" name="Google Shape;1170;g2bf391cd4c5_1_3126"/>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171" name="Shape 1171"/>
        <p:cNvGrpSpPr/>
        <p:nvPr/>
      </p:nvGrpSpPr>
      <p:grpSpPr>
        <a:xfrm>
          <a:off x="0" y="0"/>
          <a:ext cx="0" cy="0"/>
          <a:chOff x="0" y="0"/>
          <a:chExt cx="0" cy="0"/>
        </a:xfrm>
      </p:grpSpPr>
      <p:sp>
        <p:nvSpPr>
          <p:cNvPr id="1172" name="Google Shape;1172;g2bf391cd4c5_1_3132"/>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173" name="Google Shape;1173;g2bf391cd4c5_1_3132"/>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4" name="Google Shape;1174;g2bf391cd4c5_1_3132"/>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5" name="Google Shape;1175;g2bf391cd4c5_1_3132"/>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1176" name="Google Shape;1176;g2bf391cd4c5_1_3132"/>
          <p:cNvSpPr/>
          <p:nvPr>
            <p:ph idx="3" type="pic"/>
          </p:nvPr>
        </p:nvSpPr>
        <p:spPr>
          <a:xfrm>
            <a:off x="7061200" y="1420553"/>
            <a:ext cx="5130900" cy="3913200"/>
          </a:xfrm>
          <a:prstGeom prst="rect">
            <a:avLst/>
          </a:prstGeom>
          <a:solidFill>
            <a:srgbClr val="D8D8D8"/>
          </a:solidFill>
          <a:ln>
            <a:noFill/>
          </a:ln>
        </p:spPr>
      </p:sp>
      <p:sp>
        <p:nvSpPr>
          <p:cNvPr id="1177" name="Google Shape;1177;g2bf391cd4c5_1_3132"/>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178" name="Shape 1178"/>
        <p:cNvGrpSpPr/>
        <p:nvPr/>
      </p:nvGrpSpPr>
      <p:grpSpPr>
        <a:xfrm>
          <a:off x="0" y="0"/>
          <a:ext cx="0" cy="0"/>
          <a:chOff x="0" y="0"/>
          <a:chExt cx="0" cy="0"/>
        </a:xfrm>
      </p:grpSpPr>
      <p:sp>
        <p:nvSpPr>
          <p:cNvPr id="1179" name="Google Shape;1179;g2bf391cd4c5_1_3139"/>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1180" name="Google Shape;1180;g2bf391cd4c5_1_3139"/>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1181" name="Google Shape;1181;g2bf391cd4c5_1_3139"/>
          <p:cNvSpPr/>
          <p:nvPr>
            <p:ph idx="2" type="pic"/>
          </p:nvPr>
        </p:nvSpPr>
        <p:spPr>
          <a:xfrm>
            <a:off x="8912202" y="1246695"/>
            <a:ext cx="2444100" cy="4337100"/>
          </a:xfrm>
          <a:prstGeom prst="rect">
            <a:avLst/>
          </a:prstGeom>
          <a:solidFill>
            <a:srgbClr val="D8D8D8"/>
          </a:solidFill>
          <a:ln>
            <a:noFill/>
          </a:ln>
        </p:spPr>
      </p:sp>
      <p:sp>
        <p:nvSpPr>
          <p:cNvPr id="1182" name="Google Shape;1182;g2bf391cd4c5_1_3139"/>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3" name="Google Shape;1183;g2bf391cd4c5_1_3139"/>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4" name="Google Shape;1184;g2bf391cd4c5_1_3139"/>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29" name="Shape 129"/>
        <p:cNvGrpSpPr/>
        <p:nvPr/>
      </p:nvGrpSpPr>
      <p:grpSpPr>
        <a:xfrm>
          <a:off x="0" y="0"/>
          <a:ext cx="0" cy="0"/>
          <a:chOff x="0" y="0"/>
          <a:chExt cx="0" cy="0"/>
        </a:xfrm>
      </p:grpSpPr>
      <p:sp>
        <p:nvSpPr>
          <p:cNvPr id="130" name="Google Shape;130;p117"/>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117"/>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117"/>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117"/>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17"/>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117"/>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6" name="Shape 136"/>
        <p:cNvGrpSpPr/>
        <p:nvPr/>
      </p:nvGrpSpPr>
      <p:grpSpPr>
        <a:xfrm>
          <a:off x="0" y="0"/>
          <a:ext cx="0" cy="0"/>
          <a:chOff x="0" y="0"/>
          <a:chExt cx="0" cy="0"/>
        </a:xfrm>
      </p:grpSpPr>
      <p:sp>
        <p:nvSpPr>
          <p:cNvPr id="137" name="Google Shape;137;p118"/>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118"/>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118"/>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18"/>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18"/>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42" name="Shape 142"/>
        <p:cNvGrpSpPr/>
        <p:nvPr/>
      </p:nvGrpSpPr>
      <p:grpSpPr>
        <a:xfrm>
          <a:off x="0" y="0"/>
          <a:ext cx="0" cy="0"/>
          <a:chOff x="0" y="0"/>
          <a:chExt cx="0" cy="0"/>
        </a:xfrm>
      </p:grpSpPr>
      <p:sp>
        <p:nvSpPr>
          <p:cNvPr id="143" name="Google Shape;143;p119"/>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119"/>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19"/>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119"/>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47" name="Google Shape;147;p119"/>
          <p:cNvSpPr/>
          <p:nvPr>
            <p:ph idx="3" type="pic"/>
          </p:nvPr>
        </p:nvSpPr>
        <p:spPr>
          <a:xfrm>
            <a:off x="7061200" y="1420553"/>
            <a:ext cx="5130800" cy="3913188"/>
          </a:xfrm>
          <a:prstGeom prst="rect">
            <a:avLst/>
          </a:prstGeom>
          <a:solidFill>
            <a:srgbClr val="D8D8D8"/>
          </a:solidFill>
          <a:ln>
            <a:noFill/>
          </a:ln>
        </p:spPr>
      </p:sp>
      <p:sp>
        <p:nvSpPr>
          <p:cNvPr id="148" name="Google Shape;148;p119"/>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9" name="Shape 149"/>
        <p:cNvGrpSpPr/>
        <p:nvPr/>
      </p:nvGrpSpPr>
      <p:grpSpPr>
        <a:xfrm>
          <a:off x="0" y="0"/>
          <a:ext cx="0" cy="0"/>
          <a:chOff x="0" y="0"/>
          <a:chExt cx="0" cy="0"/>
        </a:xfrm>
      </p:grpSpPr>
      <p:sp>
        <p:nvSpPr>
          <p:cNvPr id="150" name="Google Shape;150;p120"/>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Phone6_mockup_front_white.png" id="151" name="Google Shape;151;p120"/>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52" name="Google Shape;152;p120"/>
          <p:cNvSpPr/>
          <p:nvPr>
            <p:ph idx="2" type="pic"/>
          </p:nvPr>
        </p:nvSpPr>
        <p:spPr>
          <a:xfrm>
            <a:off x="8912202" y="1246695"/>
            <a:ext cx="2444127" cy="4336988"/>
          </a:xfrm>
          <a:prstGeom prst="rect">
            <a:avLst/>
          </a:prstGeom>
          <a:solidFill>
            <a:srgbClr val="D8D8D8"/>
          </a:solidFill>
          <a:ln>
            <a:noFill/>
          </a:ln>
        </p:spPr>
      </p:sp>
      <p:sp>
        <p:nvSpPr>
          <p:cNvPr id="153" name="Google Shape;153;p120"/>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20"/>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20"/>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59" name="Shape 159"/>
        <p:cNvGrpSpPr/>
        <p:nvPr/>
      </p:nvGrpSpPr>
      <p:grpSpPr>
        <a:xfrm>
          <a:off x="0" y="0"/>
          <a:ext cx="0" cy="0"/>
          <a:chOff x="0" y="0"/>
          <a:chExt cx="0" cy="0"/>
        </a:xfrm>
      </p:grpSpPr>
      <p:sp>
        <p:nvSpPr>
          <p:cNvPr id="160" name="Google Shape;160;g2bf391cd4c5_1_380"/>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61" name="Google Shape;161;g2bf391cd4c5_1_380"/>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62" name="Google Shape;162;g2bf391cd4c5_1_380"/>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g2bf391cd4c5_1_380"/>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64" name="Google Shape;164;g2bf391cd4c5_1_380"/>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165" name="Google Shape;165;g2bf391cd4c5_1_380"/>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66" name="Google Shape;166;g2bf391cd4c5_1_380"/>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167" name="Google Shape;167;g2bf391cd4c5_1_380"/>
          <p:cNvSpPr/>
          <p:nvPr>
            <p:ph idx="3" type="pic"/>
          </p:nvPr>
        </p:nvSpPr>
        <p:spPr>
          <a:xfrm>
            <a:off x="5861120" y="433094"/>
            <a:ext cx="5470500" cy="5127300"/>
          </a:xfrm>
          <a:prstGeom prst="rect">
            <a:avLst/>
          </a:prstGeom>
          <a:solidFill>
            <a:srgbClr val="D8D8D8"/>
          </a:solidFill>
          <a:ln>
            <a:noFill/>
          </a:ln>
        </p:spPr>
      </p:sp>
      <p:sp>
        <p:nvSpPr>
          <p:cNvPr id="168" name="Google Shape;168;g2bf391cd4c5_1_380"/>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69" name="Shape 169"/>
        <p:cNvGrpSpPr/>
        <p:nvPr/>
      </p:nvGrpSpPr>
      <p:grpSpPr>
        <a:xfrm>
          <a:off x="0" y="0"/>
          <a:ext cx="0" cy="0"/>
          <a:chOff x="0" y="0"/>
          <a:chExt cx="0" cy="0"/>
        </a:xfrm>
      </p:grpSpPr>
      <p:sp>
        <p:nvSpPr>
          <p:cNvPr id="170" name="Google Shape;170;g2bf391cd4c5_1_390"/>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71" name="Google Shape;171;g2bf391cd4c5_1_390"/>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72" name="Google Shape;172;g2bf391cd4c5_1_390"/>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g2bf391cd4c5_1_390"/>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g2bf391cd4c5_1_390"/>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g2bf391cd4c5_1_390"/>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g2bf391cd4c5_1_390"/>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g2bf391cd4c5_1_390"/>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g2bf391cd4c5_1_390"/>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g2bf391cd4c5_1_390"/>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80" name="Google Shape;180;g2bf391cd4c5_1_390"/>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181" name="Google Shape;181;g2bf391cd4c5_1_390"/>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182" name="Google Shape;182;g2bf391cd4c5_1_390"/>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g2bf391cd4c5_1_390"/>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g2bf391cd4c5_1_390"/>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85" name="Google Shape;185;g2bf391cd4c5_1_390"/>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22" name="Shape 22"/>
        <p:cNvGrpSpPr/>
        <p:nvPr/>
      </p:nvGrpSpPr>
      <p:grpSpPr>
        <a:xfrm>
          <a:off x="0" y="0"/>
          <a:ext cx="0" cy="0"/>
          <a:chOff x="0" y="0"/>
          <a:chExt cx="0" cy="0"/>
        </a:xfrm>
      </p:grpSpPr>
      <p:sp>
        <p:nvSpPr>
          <p:cNvPr id="23" name="Google Shape;23;p105"/>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105"/>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105"/>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05"/>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05"/>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05"/>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05"/>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05"/>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05"/>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05"/>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 name="Google Shape;33;p105"/>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34" name="Google Shape;34;p105"/>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35" name="Google Shape;35;p105"/>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05"/>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105"/>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 name="Google Shape;38;p105"/>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86" name="Shape 186"/>
        <p:cNvGrpSpPr/>
        <p:nvPr/>
      </p:nvGrpSpPr>
      <p:grpSpPr>
        <a:xfrm>
          <a:off x="0" y="0"/>
          <a:ext cx="0" cy="0"/>
          <a:chOff x="0" y="0"/>
          <a:chExt cx="0" cy="0"/>
        </a:xfrm>
      </p:grpSpPr>
      <p:sp>
        <p:nvSpPr>
          <p:cNvPr id="187" name="Google Shape;187;g2bf391cd4c5_1_407"/>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88" name="Google Shape;188;g2bf391cd4c5_1_407"/>
          <p:cNvSpPr/>
          <p:nvPr>
            <p:ph idx="2" type="pic"/>
          </p:nvPr>
        </p:nvSpPr>
        <p:spPr>
          <a:xfrm>
            <a:off x="320540" y="335338"/>
            <a:ext cx="11578500" cy="6146700"/>
          </a:xfrm>
          <a:prstGeom prst="rect">
            <a:avLst/>
          </a:prstGeom>
          <a:solidFill>
            <a:srgbClr val="D8D8D8"/>
          </a:solidFill>
          <a:ln>
            <a:noFill/>
          </a:ln>
        </p:spPr>
      </p:sp>
      <p:sp>
        <p:nvSpPr>
          <p:cNvPr id="189" name="Google Shape;189;g2bf391cd4c5_1_407"/>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g2bf391cd4c5_1_407"/>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91" name="Shape 191"/>
        <p:cNvGrpSpPr/>
        <p:nvPr/>
      </p:nvGrpSpPr>
      <p:grpSpPr>
        <a:xfrm>
          <a:off x="0" y="0"/>
          <a:ext cx="0" cy="0"/>
          <a:chOff x="0" y="0"/>
          <a:chExt cx="0" cy="0"/>
        </a:xfrm>
      </p:grpSpPr>
      <p:sp>
        <p:nvSpPr>
          <p:cNvPr id="192" name="Google Shape;192;g2bf391cd4c5_1_412"/>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93" name="Google Shape;193;g2bf391cd4c5_1_412"/>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g2bf391cd4c5_1_412"/>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g2bf391cd4c5_1_412"/>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g2bf391cd4c5_1_412"/>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197" name="Shape 197"/>
        <p:cNvGrpSpPr/>
        <p:nvPr/>
      </p:nvGrpSpPr>
      <p:grpSpPr>
        <a:xfrm>
          <a:off x="0" y="0"/>
          <a:ext cx="0" cy="0"/>
          <a:chOff x="0" y="0"/>
          <a:chExt cx="0" cy="0"/>
        </a:xfrm>
      </p:grpSpPr>
      <p:sp>
        <p:nvSpPr>
          <p:cNvPr id="198" name="Google Shape;198;g2bf391cd4c5_1_418"/>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g2bf391cd4c5_1_418"/>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0" name="Shape 200"/>
        <p:cNvGrpSpPr/>
        <p:nvPr/>
      </p:nvGrpSpPr>
      <p:grpSpPr>
        <a:xfrm>
          <a:off x="0" y="0"/>
          <a:ext cx="0" cy="0"/>
          <a:chOff x="0" y="0"/>
          <a:chExt cx="0" cy="0"/>
        </a:xfrm>
      </p:grpSpPr>
      <p:sp>
        <p:nvSpPr>
          <p:cNvPr id="201" name="Google Shape;201;g2bf391cd4c5_1_421"/>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g2bf391cd4c5_1_421"/>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g2bf391cd4c5_1_421"/>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Google Shape;204;g2bf391cd4c5_1_421"/>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5" name="Google Shape;205;g2bf391cd4c5_1_421"/>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6" name="Google Shape;206;g2bf391cd4c5_1_421"/>
          <p:cNvCxnSpPr>
            <a:endCxn id="207"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207" name="Google Shape;207;g2bf391cd4c5_1_421"/>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8" name="Shape 208"/>
        <p:cNvGrpSpPr/>
        <p:nvPr/>
      </p:nvGrpSpPr>
      <p:grpSpPr>
        <a:xfrm>
          <a:off x="0" y="0"/>
          <a:ext cx="0" cy="0"/>
          <a:chOff x="0" y="0"/>
          <a:chExt cx="0" cy="0"/>
        </a:xfrm>
      </p:grpSpPr>
      <p:sp>
        <p:nvSpPr>
          <p:cNvPr id="209" name="Google Shape;209;g2bf391cd4c5_1_429"/>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g2bf391cd4c5_1_429"/>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g2bf391cd4c5_1_42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212" name="Shape 212"/>
        <p:cNvGrpSpPr/>
        <p:nvPr/>
      </p:nvGrpSpPr>
      <p:grpSpPr>
        <a:xfrm>
          <a:off x="0" y="0"/>
          <a:ext cx="0" cy="0"/>
          <a:chOff x="0" y="0"/>
          <a:chExt cx="0" cy="0"/>
        </a:xfrm>
      </p:grpSpPr>
      <p:sp>
        <p:nvSpPr>
          <p:cNvPr id="213" name="Google Shape;213;g2bf391cd4c5_1_433"/>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14" name="Google Shape;214;g2bf391cd4c5_1_433"/>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g2bf391cd4c5_1_433"/>
          <p:cNvSpPr/>
          <p:nvPr>
            <p:ph idx="2" type="pic"/>
          </p:nvPr>
        </p:nvSpPr>
        <p:spPr>
          <a:xfrm>
            <a:off x="6096000" y="1404749"/>
            <a:ext cx="5239500" cy="4704300"/>
          </a:xfrm>
          <a:prstGeom prst="rect">
            <a:avLst/>
          </a:prstGeom>
          <a:solidFill>
            <a:srgbClr val="D8D8D8"/>
          </a:solidFill>
          <a:ln>
            <a:noFill/>
          </a:ln>
        </p:spPr>
      </p:sp>
      <p:sp>
        <p:nvSpPr>
          <p:cNvPr id="216" name="Google Shape;216;g2bf391cd4c5_1_433"/>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217" name="Shape 217"/>
        <p:cNvGrpSpPr/>
        <p:nvPr/>
      </p:nvGrpSpPr>
      <p:grpSpPr>
        <a:xfrm>
          <a:off x="0" y="0"/>
          <a:ext cx="0" cy="0"/>
          <a:chOff x="0" y="0"/>
          <a:chExt cx="0" cy="0"/>
        </a:xfrm>
      </p:grpSpPr>
      <p:sp>
        <p:nvSpPr>
          <p:cNvPr id="218" name="Google Shape;218;g2bf391cd4c5_1_438"/>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19" name="Google Shape;219;g2bf391cd4c5_1_438"/>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g2bf391cd4c5_1_438"/>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g2bf391cd4c5_1_438"/>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g2bf391cd4c5_1_438"/>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23" name="Google Shape;223;g2bf391cd4c5_1_438"/>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224" name="Google Shape;224;g2bf391cd4c5_1_438"/>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225" name="Shape 225"/>
        <p:cNvGrpSpPr/>
        <p:nvPr/>
      </p:nvGrpSpPr>
      <p:grpSpPr>
        <a:xfrm>
          <a:off x="0" y="0"/>
          <a:ext cx="0" cy="0"/>
          <a:chOff x="0" y="0"/>
          <a:chExt cx="0" cy="0"/>
        </a:xfrm>
      </p:grpSpPr>
      <p:sp>
        <p:nvSpPr>
          <p:cNvPr id="226" name="Google Shape;226;g2bf391cd4c5_1_446"/>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g2bf391cd4c5_1_446"/>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28" name="Google Shape;228;g2bf391cd4c5_1_446"/>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229" name="Google Shape;229;g2bf391cd4c5_1_446"/>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30" name="Google Shape;230;g2bf391cd4c5_1_446"/>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231" name="Google Shape;231;g2bf391cd4c5_1_446"/>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232" name="Google Shape;232;g2bf391cd4c5_1_446"/>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33" name="Google Shape;233;g2bf391cd4c5_1_446"/>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234" name="Shape 23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235" name="Shape 235"/>
        <p:cNvGrpSpPr/>
        <p:nvPr/>
      </p:nvGrpSpPr>
      <p:grpSpPr>
        <a:xfrm>
          <a:off x="0" y="0"/>
          <a:ext cx="0" cy="0"/>
          <a:chOff x="0" y="0"/>
          <a:chExt cx="0" cy="0"/>
        </a:xfrm>
      </p:grpSpPr>
      <p:sp>
        <p:nvSpPr>
          <p:cNvPr id="236" name="Google Shape;236;g2bf391cd4c5_1_456"/>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g2bf391cd4c5_1_456"/>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238" name="Google Shape;238;g2bf391cd4c5_1_456"/>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239" name="Google Shape;239;g2bf391cd4c5_1_456"/>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240" name="Google Shape;240;g2bf391cd4c5_1_456"/>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241" name="Google Shape;241;g2bf391cd4c5_1_456"/>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2" name="Google Shape;242;g2bf391cd4c5_1_456"/>
          <p:cNvSpPr/>
          <p:nvPr>
            <p:ph idx="3" type="pic"/>
          </p:nvPr>
        </p:nvSpPr>
        <p:spPr>
          <a:xfrm>
            <a:off x="4647235" y="2814866"/>
            <a:ext cx="7127100" cy="2793600"/>
          </a:xfrm>
          <a:prstGeom prst="rect">
            <a:avLst/>
          </a:prstGeom>
          <a:solidFill>
            <a:srgbClr val="D8D8D8"/>
          </a:solidFill>
          <a:ln>
            <a:noFill/>
          </a:ln>
        </p:spPr>
      </p:sp>
      <p:sp>
        <p:nvSpPr>
          <p:cNvPr id="243" name="Google Shape;243;g2bf391cd4c5_1_456"/>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4" name="Google Shape;244;g2bf391cd4c5_1_456"/>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9" name="Shape 39"/>
        <p:cNvGrpSpPr/>
        <p:nvPr/>
      </p:nvGrpSpPr>
      <p:grpSpPr>
        <a:xfrm>
          <a:off x="0" y="0"/>
          <a:ext cx="0" cy="0"/>
          <a:chOff x="0" y="0"/>
          <a:chExt cx="0" cy="0"/>
        </a:xfrm>
      </p:grpSpPr>
      <p:sp>
        <p:nvSpPr>
          <p:cNvPr id="40" name="Google Shape;40;p106"/>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 name="Google Shape;41;p106"/>
          <p:cNvSpPr/>
          <p:nvPr>
            <p:ph idx="2" type="pic"/>
          </p:nvPr>
        </p:nvSpPr>
        <p:spPr>
          <a:xfrm>
            <a:off x="320540" y="335338"/>
            <a:ext cx="11578483" cy="6146707"/>
          </a:xfrm>
          <a:prstGeom prst="rect">
            <a:avLst/>
          </a:prstGeom>
          <a:solidFill>
            <a:srgbClr val="D8D8D8"/>
          </a:solidFill>
          <a:ln>
            <a:noFill/>
          </a:ln>
        </p:spPr>
      </p:sp>
      <p:sp>
        <p:nvSpPr>
          <p:cNvPr id="42" name="Google Shape;42;p106"/>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106"/>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45" name="Shape 245"/>
        <p:cNvGrpSpPr/>
        <p:nvPr/>
      </p:nvGrpSpPr>
      <p:grpSpPr>
        <a:xfrm>
          <a:off x="0" y="0"/>
          <a:ext cx="0" cy="0"/>
          <a:chOff x="0" y="0"/>
          <a:chExt cx="0" cy="0"/>
        </a:xfrm>
      </p:grpSpPr>
      <p:sp>
        <p:nvSpPr>
          <p:cNvPr id="246" name="Google Shape;246;g2bf391cd4c5_1_466"/>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7" name="Google Shape;247;g2bf391cd4c5_1_466"/>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8" name="Google Shape;248;g2bf391cd4c5_1_466"/>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9" name="Google Shape;249;g2bf391cd4c5_1_466"/>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g2bf391cd4c5_1_466"/>
          <p:cNvSpPr/>
          <p:nvPr>
            <p:ph idx="4" type="pic"/>
          </p:nvPr>
        </p:nvSpPr>
        <p:spPr>
          <a:xfrm>
            <a:off x="7559" y="188180"/>
            <a:ext cx="3354000" cy="5923800"/>
          </a:xfrm>
          <a:prstGeom prst="rect">
            <a:avLst/>
          </a:prstGeom>
          <a:solidFill>
            <a:srgbClr val="D8D8D8"/>
          </a:solidFill>
          <a:ln>
            <a:noFill/>
          </a:ln>
        </p:spPr>
      </p:sp>
      <p:sp>
        <p:nvSpPr>
          <p:cNvPr id="251" name="Google Shape;251;g2bf391cd4c5_1_466"/>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2" name="Google Shape;252;g2bf391cd4c5_1_466"/>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3" name="Google Shape;253;g2bf391cd4c5_1_466"/>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g2bf391cd4c5_1_466"/>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g2bf391cd4c5_1_466"/>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g2bf391cd4c5_1_466"/>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257" name="Google Shape;257;g2bf391cd4c5_1_466"/>
          <p:cNvGrpSpPr/>
          <p:nvPr/>
        </p:nvGrpSpPr>
        <p:grpSpPr>
          <a:xfrm>
            <a:off x="4446996" y="695274"/>
            <a:ext cx="7231121" cy="5461368"/>
            <a:chOff x="4054159" y="721852"/>
            <a:chExt cx="7578997" cy="5461368"/>
          </a:xfrm>
        </p:grpSpPr>
        <p:grpSp>
          <p:nvGrpSpPr>
            <p:cNvPr id="258" name="Google Shape;258;g2bf391cd4c5_1_466"/>
            <p:cNvGrpSpPr/>
            <p:nvPr/>
          </p:nvGrpSpPr>
          <p:grpSpPr>
            <a:xfrm>
              <a:off x="4054161" y="721852"/>
              <a:ext cx="7548000" cy="1674419"/>
              <a:chOff x="4061909" y="1565906"/>
              <a:chExt cx="7548000" cy="1882639"/>
            </a:xfrm>
          </p:grpSpPr>
          <p:cxnSp>
            <p:nvCxnSpPr>
              <p:cNvPr id="259" name="Google Shape;259;g2bf391cd4c5_1_466"/>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60" name="Google Shape;260;g2bf391cd4c5_1_466"/>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61" name="Google Shape;261;g2bf391cd4c5_1_466"/>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262" name="Google Shape;262;g2bf391cd4c5_1_466"/>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63" name="Google Shape;263;g2bf391cd4c5_1_466"/>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264" name="Google Shape;264;g2bf391cd4c5_1_466"/>
            <p:cNvGrpSpPr/>
            <p:nvPr/>
          </p:nvGrpSpPr>
          <p:grpSpPr>
            <a:xfrm>
              <a:off x="4054160" y="2644985"/>
              <a:ext cx="7548000" cy="1674419"/>
              <a:chOff x="4061909" y="1565906"/>
              <a:chExt cx="7548000" cy="1882639"/>
            </a:xfrm>
          </p:grpSpPr>
          <p:cxnSp>
            <p:nvCxnSpPr>
              <p:cNvPr id="265" name="Google Shape;265;g2bf391cd4c5_1_466"/>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66" name="Google Shape;266;g2bf391cd4c5_1_466"/>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67" name="Google Shape;267;g2bf391cd4c5_1_466"/>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268" name="Google Shape;268;g2bf391cd4c5_1_466"/>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69" name="Google Shape;269;g2bf391cd4c5_1_466"/>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270" name="Google Shape;270;g2bf391cd4c5_1_466"/>
            <p:cNvGrpSpPr/>
            <p:nvPr/>
          </p:nvGrpSpPr>
          <p:grpSpPr>
            <a:xfrm>
              <a:off x="4069658" y="4508782"/>
              <a:ext cx="7548000" cy="1674419"/>
              <a:chOff x="4061909" y="1565906"/>
              <a:chExt cx="7548000" cy="1882639"/>
            </a:xfrm>
          </p:grpSpPr>
          <p:cxnSp>
            <p:nvCxnSpPr>
              <p:cNvPr id="271" name="Google Shape;271;g2bf391cd4c5_1_466"/>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72" name="Google Shape;272;g2bf391cd4c5_1_466"/>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73" name="Google Shape;273;g2bf391cd4c5_1_466"/>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274" name="Google Shape;274;g2bf391cd4c5_1_466"/>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75" name="Google Shape;275;g2bf391cd4c5_1_466"/>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276" name="Shape 276"/>
        <p:cNvGrpSpPr/>
        <p:nvPr/>
      </p:nvGrpSpPr>
      <p:grpSpPr>
        <a:xfrm>
          <a:off x="0" y="0"/>
          <a:ext cx="0" cy="0"/>
          <a:chOff x="0" y="0"/>
          <a:chExt cx="0" cy="0"/>
        </a:xfrm>
      </p:grpSpPr>
      <p:sp>
        <p:nvSpPr>
          <p:cNvPr id="277" name="Google Shape;277;g2bf391cd4c5_1_497"/>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78" name="Google Shape;278;g2bf391cd4c5_1_497"/>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g2bf391cd4c5_1_497"/>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g2bf391cd4c5_1_497"/>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g2bf391cd4c5_1_497"/>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g2bf391cd4c5_1_497"/>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283" name="Shape 283"/>
        <p:cNvGrpSpPr/>
        <p:nvPr/>
      </p:nvGrpSpPr>
      <p:grpSpPr>
        <a:xfrm>
          <a:off x="0" y="0"/>
          <a:ext cx="0" cy="0"/>
          <a:chOff x="0" y="0"/>
          <a:chExt cx="0" cy="0"/>
        </a:xfrm>
      </p:grpSpPr>
      <p:sp>
        <p:nvSpPr>
          <p:cNvPr id="284" name="Google Shape;284;g2bf391cd4c5_1_504"/>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g2bf391cd4c5_1_504"/>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g2bf391cd4c5_1_504"/>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g2bf391cd4c5_1_504"/>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g2bf391cd4c5_1_504"/>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289" name="Shape 289"/>
        <p:cNvGrpSpPr/>
        <p:nvPr/>
      </p:nvGrpSpPr>
      <p:grpSpPr>
        <a:xfrm>
          <a:off x="0" y="0"/>
          <a:ext cx="0" cy="0"/>
          <a:chOff x="0" y="0"/>
          <a:chExt cx="0" cy="0"/>
        </a:xfrm>
      </p:grpSpPr>
      <p:sp>
        <p:nvSpPr>
          <p:cNvPr id="290" name="Google Shape;290;g2bf391cd4c5_1_510"/>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91" name="Google Shape;291;g2bf391cd4c5_1_510"/>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2" name="Google Shape;292;g2bf391cd4c5_1_510"/>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3" name="Google Shape;293;g2bf391cd4c5_1_510"/>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294" name="Google Shape;294;g2bf391cd4c5_1_510"/>
          <p:cNvSpPr/>
          <p:nvPr>
            <p:ph idx="3" type="pic"/>
          </p:nvPr>
        </p:nvSpPr>
        <p:spPr>
          <a:xfrm>
            <a:off x="7061200" y="1420553"/>
            <a:ext cx="5130900" cy="3913200"/>
          </a:xfrm>
          <a:prstGeom prst="rect">
            <a:avLst/>
          </a:prstGeom>
          <a:solidFill>
            <a:srgbClr val="D8D8D8"/>
          </a:solidFill>
          <a:ln>
            <a:noFill/>
          </a:ln>
        </p:spPr>
      </p:sp>
      <p:sp>
        <p:nvSpPr>
          <p:cNvPr id="295" name="Google Shape;295;g2bf391cd4c5_1_510"/>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296" name="Shape 296"/>
        <p:cNvGrpSpPr/>
        <p:nvPr/>
      </p:nvGrpSpPr>
      <p:grpSpPr>
        <a:xfrm>
          <a:off x="0" y="0"/>
          <a:ext cx="0" cy="0"/>
          <a:chOff x="0" y="0"/>
          <a:chExt cx="0" cy="0"/>
        </a:xfrm>
      </p:grpSpPr>
      <p:sp>
        <p:nvSpPr>
          <p:cNvPr id="297" name="Google Shape;297;g2bf391cd4c5_1_517"/>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298" name="Google Shape;298;g2bf391cd4c5_1_517"/>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299" name="Google Shape;299;g2bf391cd4c5_1_517"/>
          <p:cNvSpPr/>
          <p:nvPr>
            <p:ph idx="2" type="pic"/>
          </p:nvPr>
        </p:nvSpPr>
        <p:spPr>
          <a:xfrm>
            <a:off x="8912202" y="1246695"/>
            <a:ext cx="2444100" cy="4337100"/>
          </a:xfrm>
          <a:prstGeom prst="rect">
            <a:avLst/>
          </a:prstGeom>
          <a:solidFill>
            <a:srgbClr val="D8D8D8"/>
          </a:solidFill>
          <a:ln>
            <a:noFill/>
          </a:ln>
        </p:spPr>
      </p:sp>
      <p:sp>
        <p:nvSpPr>
          <p:cNvPr id="300" name="Google Shape;300;g2bf391cd4c5_1_517"/>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g2bf391cd4c5_1_517"/>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2" name="Google Shape;302;g2bf391cd4c5_1_517"/>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306" name="Shape 306"/>
        <p:cNvGrpSpPr/>
        <p:nvPr/>
      </p:nvGrpSpPr>
      <p:grpSpPr>
        <a:xfrm>
          <a:off x="0" y="0"/>
          <a:ext cx="0" cy="0"/>
          <a:chOff x="0" y="0"/>
          <a:chExt cx="0" cy="0"/>
        </a:xfrm>
      </p:grpSpPr>
      <p:sp>
        <p:nvSpPr>
          <p:cNvPr id="307" name="Google Shape;307;g2bf391cd4c5_1_702"/>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08" name="Google Shape;308;g2bf391cd4c5_1_702"/>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09" name="Google Shape;309;g2bf391cd4c5_1_702"/>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0" name="Google Shape;310;g2bf391cd4c5_1_702"/>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311" name="Google Shape;311;g2bf391cd4c5_1_702"/>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312" name="Google Shape;312;g2bf391cd4c5_1_702"/>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313" name="Google Shape;313;g2bf391cd4c5_1_702"/>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314" name="Google Shape;314;g2bf391cd4c5_1_702"/>
          <p:cNvSpPr/>
          <p:nvPr>
            <p:ph idx="3" type="pic"/>
          </p:nvPr>
        </p:nvSpPr>
        <p:spPr>
          <a:xfrm>
            <a:off x="5861120" y="433094"/>
            <a:ext cx="5470500" cy="5127300"/>
          </a:xfrm>
          <a:prstGeom prst="rect">
            <a:avLst/>
          </a:prstGeom>
          <a:solidFill>
            <a:srgbClr val="D8D8D8"/>
          </a:solidFill>
          <a:ln>
            <a:noFill/>
          </a:ln>
        </p:spPr>
      </p:sp>
      <p:sp>
        <p:nvSpPr>
          <p:cNvPr id="315" name="Google Shape;315;g2bf391cd4c5_1_702"/>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316" name="Shape 316"/>
        <p:cNvGrpSpPr/>
        <p:nvPr/>
      </p:nvGrpSpPr>
      <p:grpSpPr>
        <a:xfrm>
          <a:off x="0" y="0"/>
          <a:ext cx="0" cy="0"/>
          <a:chOff x="0" y="0"/>
          <a:chExt cx="0" cy="0"/>
        </a:xfrm>
      </p:grpSpPr>
      <p:sp>
        <p:nvSpPr>
          <p:cNvPr id="317" name="Google Shape;317;g2bf391cd4c5_1_712"/>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18" name="Google Shape;318;g2bf391cd4c5_1_712"/>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19" name="Google Shape;319;g2bf391cd4c5_1_712"/>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g2bf391cd4c5_1_712"/>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g2bf391cd4c5_1_712"/>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2" name="Google Shape;322;g2bf391cd4c5_1_712"/>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3" name="Google Shape;323;g2bf391cd4c5_1_712"/>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4" name="Google Shape;324;g2bf391cd4c5_1_712"/>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g2bf391cd4c5_1_712"/>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g2bf391cd4c5_1_712"/>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27" name="Google Shape;327;g2bf391cd4c5_1_712"/>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328" name="Google Shape;328;g2bf391cd4c5_1_712"/>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329" name="Google Shape;329;g2bf391cd4c5_1_712"/>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g2bf391cd4c5_1_712"/>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g2bf391cd4c5_1_712"/>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2" name="Google Shape;332;g2bf391cd4c5_1_712"/>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33" name="Shape 333"/>
        <p:cNvGrpSpPr/>
        <p:nvPr/>
      </p:nvGrpSpPr>
      <p:grpSpPr>
        <a:xfrm>
          <a:off x="0" y="0"/>
          <a:ext cx="0" cy="0"/>
          <a:chOff x="0" y="0"/>
          <a:chExt cx="0" cy="0"/>
        </a:xfrm>
      </p:grpSpPr>
      <p:sp>
        <p:nvSpPr>
          <p:cNvPr id="334" name="Google Shape;334;g2bf391cd4c5_1_729"/>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35" name="Google Shape;335;g2bf391cd4c5_1_729"/>
          <p:cNvSpPr/>
          <p:nvPr>
            <p:ph idx="2" type="pic"/>
          </p:nvPr>
        </p:nvSpPr>
        <p:spPr>
          <a:xfrm>
            <a:off x="320540" y="335338"/>
            <a:ext cx="11578500" cy="6146700"/>
          </a:xfrm>
          <a:prstGeom prst="rect">
            <a:avLst/>
          </a:prstGeom>
          <a:solidFill>
            <a:srgbClr val="D8D8D8"/>
          </a:solidFill>
          <a:ln>
            <a:noFill/>
          </a:ln>
        </p:spPr>
      </p:sp>
      <p:sp>
        <p:nvSpPr>
          <p:cNvPr id="336" name="Google Shape;336;g2bf391cd4c5_1_729"/>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g2bf391cd4c5_1_729"/>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338" name="Shape 338"/>
        <p:cNvGrpSpPr/>
        <p:nvPr/>
      </p:nvGrpSpPr>
      <p:grpSpPr>
        <a:xfrm>
          <a:off x="0" y="0"/>
          <a:ext cx="0" cy="0"/>
          <a:chOff x="0" y="0"/>
          <a:chExt cx="0" cy="0"/>
        </a:xfrm>
      </p:grpSpPr>
      <p:sp>
        <p:nvSpPr>
          <p:cNvPr id="339" name="Google Shape;339;g2bf391cd4c5_1_734"/>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40" name="Google Shape;340;g2bf391cd4c5_1_734"/>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1" name="Google Shape;341;g2bf391cd4c5_1_734"/>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g2bf391cd4c5_1_734"/>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g2bf391cd4c5_1_734"/>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344" name="Shape 344"/>
        <p:cNvGrpSpPr/>
        <p:nvPr/>
      </p:nvGrpSpPr>
      <p:grpSpPr>
        <a:xfrm>
          <a:off x="0" y="0"/>
          <a:ext cx="0" cy="0"/>
          <a:chOff x="0" y="0"/>
          <a:chExt cx="0" cy="0"/>
        </a:xfrm>
      </p:grpSpPr>
      <p:sp>
        <p:nvSpPr>
          <p:cNvPr id="345" name="Google Shape;345;g2bf391cd4c5_1_740"/>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6" name="Google Shape;346;g2bf391cd4c5_1_740"/>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4" name="Shape 44"/>
        <p:cNvGrpSpPr/>
        <p:nvPr/>
      </p:nvGrpSpPr>
      <p:grpSpPr>
        <a:xfrm>
          <a:off x="0" y="0"/>
          <a:ext cx="0" cy="0"/>
          <a:chOff x="0" y="0"/>
          <a:chExt cx="0" cy="0"/>
        </a:xfrm>
      </p:grpSpPr>
      <p:sp>
        <p:nvSpPr>
          <p:cNvPr id="45" name="Google Shape;45;p107"/>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107"/>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07"/>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107"/>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107"/>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347" name="Shape 347"/>
        <p:cNvGrpSpPr/>
        <p:nvPr/>
      </p:nvGrpSpPr>
      <p:grpSpPr>
        <a:xfrm>
          <a:off x="0" y="0"/>
          <a:ext cx="0" cy="0"/>
          <a:chOff x="0" y="0"/>
          <a:chExt cx="0" cy="0"/>
        </a:xfrm>
      </p:grpSpPr>
      <p:sp>
        <p:nvSpPr>
          <p:cNvPr id="348" name="Google Shape;348;g2bf391cd4c5_1_74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g2bf391cd4c5_1_743"/>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g2bf391cd4c5_1_743"/>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g2bf391cd4c5_1_743"/>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g2bf391cd4c5_1_743"/>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3" name="Google Shape;353;g2bf391cd4c5_1_743"/>
          <p:cNvCxnSpPr>
            <a:endCxn id="354"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354" name="Google Shape;354;g2bf391cd4c5_1_743"/>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355" name="Shape 355"/>
        <p:cNvGrpSpPr/>
        <p:nvPr/>
      </p:nvGrpSpPr>
      <p:grpSpPr>
        <a:xfrm>
          <a:off x="0" y="0"/>
          <a:ext cx="0" cy="0"/>
          <a:chOff x="0" y="0"/>
          <a:chExt cx="0" cy="0"/>
        </a:xfrm>
      </p:grpSpPr>
      <p:sp>
        <p:nvSpPr>
          <p:cNvPr id="356" name="Google Shape;356;g2bf391cd4c5_1_751"/>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7" name="Google Shape;357;g2bf391cd4c5_1_751"/>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8" name="Google Shape;358;g2bf391cd4c5_1_75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359" name="Shape 359"/>
        <p:cNvGrpSpPr/>
        <p:nvPr/>
      </p:nvGrpSpPr>
      <p:grpSpPr>
        <a:xfrm>
          <a:off x="0" y="0"/>
          <a:ext cx="0" cy="0"/>
          <a:chOff x="0" y="0"/>
          <a:chExt cx="0" cy="0"/>
        </a:xfrm>
      </p:grpSpPr>
      <p:sp>
        <p:nvSpPr>
          <p:cNvPr id="360" name="Google Shape;360;g2bf391cd4c5_1_755"/>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61" name="Google Shape;361;g2bf391cd4c5_1_755"/>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2" name="Google Shape;362;g2bf391cd4c5_1_755"/>
          <p:cNvSpPr/>
          <p:nvPr>
            <p:ph idx="2" type="pic"/>
          </p:nvPr>
        </p:nvSpPr>
        <p:spPr>
          <a:xfrm>
            <a:off x="6096000" y="1404749"/>
            <a:ext cx="5239500" cy="4704300"/>
          </a:xfrm>
          <a:prstGeom prst="rect">
            <a:avLst/>
          </a:prstGeom>
          <a:solidFill>
            <a:srgbClr val="D8D8D8"/>
          </a:solidFill>
          <a:ln>
            <a:noFill/>
          </a:ln>
        </p:spPr>
      </p:sp>
      <p:sp>
        <p:nvSpPr>
          <p:cNvPr id="363" name="Google Shape;363;g2bf391cd4c5_1_75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364" name="Shape 364"/>
        <p:cNvGrpSpPr/>
        <p:nvPr/>
      </p:nvGrpSpPr>
      <p:grpSpPr>
        <a:xfrm>
          <a:off x="0" y="0"/>
          <a:ext cx="0" cy="0"/>
          <a:chOff x="0" y="0"/>
          <a:chExt cx="0" cy="0"/>
        </a:xfrm>
      </p:grpSpPr>
      <p:sp>
        <p:nvSpPr>
          <p:cNvPr id="365" name="Google Shape;365;g2bf391cd4c5_1_760"/>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66" name="Google Shape;366;g2bf391cd4c5_1_760"/>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g2bf391cd4c5_1_760"/>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g2bf391cd4c5_1_760"/>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g2bf391cd4c5_1_760"/>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70" name="Google Shape;370;g2bf391cd4c5_1_760"/>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371" name="Google Shape;371;g2bf391cd4c5_1_760"/>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372" name="Shape 372"/>
        <p:cNvGrpSpPr/>
        <p:nvPr/>
      </p:nvGrpSpPr>
      <p:grpSpPr>
        <a:xfrm>
          <a:off x="0" y="0"/>
          <a:ext cx="0" cy="0"/>
          <a:chOff x="0" y="0"/>
          <a:chExt cx="0" cy="0"/>
        </a:xfrm>
      </p:grpSpPr>
      <p:sp>
        <p:nvSpPr>
          <p:cNvPr id="373" name="Google Shape;373;g2bf391cd4c5_1_768"/>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g2bf391cd4c5_1_768"/>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375" name="Google Shape;375;g2bf391cd4c5_1_768"/>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376" name="Google Shape;376;g2bf391cd4c5_1_768"/>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377" name="Google Shape;377;g2bf391cd4c5_1_768"/>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378" name="Google Shape;378;g2bf391cd4c5_1_768"/>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379" name="Google Shape;379;g2bf391cd4c5_1_768"/>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380" name="Google Shape;380;g2bf391cd4c5_1_768"/>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381" name="Shape 381"/>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382" name="Shape 382"/>
        <p:cNvGrpSpPr/>
        <p:nvPr/>
      </p:nvGrpSpPr>
      <p:grpSpPr>
        <a:xfrm>
          <a:off x="0" y="0"/>
          <a:ext cx="0" cy="0"/>
          <a:chOff x="0" y="0"/>
          <a:chExt cx="0" cy="0"/>
        </a:xfrm>
      </p:grpSpPr>
      <p:sp>
        <p:nvSpPr>
          <p:cNvPr id="383" name="Google Shape;383;g2bf391cd4c5_1_778"/>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g2bf391cd4c5_1_778"/>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385" name="Google Shape;385;g2bf391cd4c5_1_778"/>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386" name="Google Shape;386;g2bf391cd4c5_1_778"/>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387" name="Google Shape;387;g2bf391cd4c5_1_778"/>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388" name="Google Shape;388;g2bf391cd4c5_1_778"/>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89" name="Google Shape;389;g2bf391cd4c5_1_778"/>
          <p:cNvSpPr/>
          <p:nvPr>
            <p:ph idx="3" type="pic"/>
          </p:nvPr>
        </p:nvSpPr>
        <p:spPr>
          <a:xfrm>
            <a:off x="4647235" y="2814866"/>
            <a:ext cx="7127100" cy="2793600"/>
          </a:xfrm>
          <a:prstGeom prst="rect">
            <a:avLst/>
          </a:prstGeom>
          <a:solidFill>
            <a:srgbClr val="D8D8D8"/>
          </a:solidFill>
          <a:ln>
            <a:noFill/>
          </a:ln>
        </p:spPr>
      </p:sp>
      <p:sp>
        <p:nvSpPr>
          <p:cNvPr id="390" name="Google Shape;390;g2bf391cd4c5_1_778"/>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91" name="Google Shape;391;g2bf391cd4c5_1_778"/>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392" name="Shape 392"/>
        <p:cNvGrpSpPr/>
        <p:nvPr/>
      </p:nvGrpSpPr>
      <p:grpSpPr>
        <a:xfrm>
          <a:off x="0" y="0"/>
          <a:ext cx="0" cy="0"/>
          <a:chOff x="0" y="0"/>
          <a:chExt cx="0" cy="0"/>
        </a:xfrm>
      </p:grpSpPr>
      <p:sp>
        <p:nvSpPr>
          <p:cNvPr id="393" name="Google Shape;393;g2bf391cd4c5_1_788"/>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94" name="Google Shape;394;g2bf391cd4c5_1_788"/>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g2bf391cd4c5_1_788"/>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 name="Google Shape;396;g2bf391cd4c5_1_788"/>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7" name="Google Shape;397;g2bf391cd4c5_1_788"/>
          <p:cNvSpPr/>
          <p:nvPr>
            <p:ph idx="4" type="pic"/>
          </p:nvPr>
        </p:nvSpPr>
        <p:spPr>
          <a:xfrm>
            <a:off x="7559" y="188180"/>
            <a:ext cx="3354000" cy="5923800"/>
          </a:xfrm>
          <a:prstGeom prst="rect">
            <a:avLst/>
          </a:prstGeom>
          <a:solidFill>
            <a:srgbClr val="D8D8D8"/>
          </a:solidFill>
          <a:ln>
            <a:noFill/>
          </a:ln>
        </p:spPr>
      </p:sp>
      <p:sp>
        <p:nvSpPr>
          <p:cNvPr id="398" name="Google Shape;398;g2bf391cd4c5_1_788"/>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g2bf391cd4c5_1_788"/>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g2bf391cd4c5_1_788"/>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g2bf391cd4c5_1_788"/>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g2bf391cd4c5_1_788"/>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g2bf391cd4c5_1_788"/>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04" name="Google Shape;404;g2bf391cd4c5_1_788"/>
          <p:cNvGrpSpPr/>
          <p:nvPr/>
        </p:nvGrpSpPr>
        <p:grpSpPr>
          <a:xfrm>
            <a:off x="4446996" y="695274"/>
            <a:ext cx="7231121" cy="5461368"/>
            <a:chOff x="4054159" y="721852"/>
            <a:chExt cx="7578997" cy="5461368"/>
          </a:xfrm>
        </p:grpSpPr>
        <p:grpSp>
          <p:nvGrpSpPr>
            <p:cNvPr id="405" name="Google Shape;405;g2bf391cd4c5_1_788"/>
            <p:cNvGrpSpPr/>
            <p:nvPr/>
          </p:nvGrpSpPr>
          <p:grpSpPr>
            <a:xfrm>
              <a:off x="4054161" y="721852"/>
              <a:ext cx="7548000" cy="1674419"/>
              <a:chOff x="4061909" y="1565906"/>
              <a:chExt cx="7548000" cy="1882639"/>
            </a:xfrm>
          </p:grpSpPr>
          <p:cxnSp>
            <p:nvCxnSpPr>
              <p:cNvPr id="406" name="Google Shape;406;g2bf391cd4c5_1_78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07" name="Google Shape;407;g2bf391cd4c5_1_78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08" name="Google Shape;408;g2bf391cd4c5_1_78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409" name="Google Shape;409;g2bf391cd4c5_1_788"/>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10" name="Google Shape;410;g2bf391cd4c5_1_788"/>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411" name="Google Shape;411;g2bf391cd4c5_1_788"/>
            <p:cNvGrpSpPr/>
            <p:nvPr/>
          </p:nvGrpSpPr>
          <p:grpSpPr>
            <a:xfrm>
              <a:off x="4054160" y="2644985"/>
              <a:ext cx="7548000" cy="1674419"/>
              <a:chOff x="4061909" y="1565906"/>
              <a:chExt cx="7548000" cy="1882639"/>
            </a:xfrm>
          </p:grpSpPr>
          <p:cxnSp>
            <p:nvCxnSpPr>
              <p:cNvPr id="412" name="Google Shape;412;g2bf391cd4c5_1_78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13" name="Google Shape;413;g2bf391cd4c5_1_78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14" name="Google Shape;414;g2bf391cd4c5_1_78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415" name="Google Shape;415;g2bf391cd4c5_1_788"/>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16" name="Google Shape;416;g2bf391cd4c5_1_788"/>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417" name="Google Shape;417;g2bf391cd4c5_1_788"/>
            <p:cNvGrpSpPr/>
            <p:nvPr/>
          </p:nvGrpSpPr>
          <p:grpSpPr>
            <a:xfrm>
              <a:off x="4069658" y="4508782"/>
              <a:ext cx="7548000" cy="1674419"/>
              <a:chOff x="4061909" y="1565906"/>
              <a:chExt cx="7548000" cy="1882639"/>
            </a:xfrm>
          </p:grpSpPr>
          <p:cxnSp>
            <p:nvCxnSpPr>
              <p:cNvPr id="418" name="Google Shape;418;g2bf391cd4c5_1_78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19" name="Google Shape;419;g2bf391cd4c5_1_78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20" name="Google Shape;420;g2bf391cd4c5_1_78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421" name="Google Shape;421;g2bf391cd4c5_1_788"/>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22" name="Google Shape;422;g2bf391cd4c5_1_788"/>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423" name="Shape 423"/>
        <p:cNvGrpSpPr/>
        <p:nvPr/>
      </p:nvGrpSpPr>
      <p:grpSpPr>
        <a:xfrm>
          <a:off x="0" y="0"/>
          <a:ext cx="0" cy="0"/>
          <a:chOff x="0" y="0"/>
          <a:chExt cx="0" cy="0"/>
        </a:xfrm>
      </p:grpSpPr>
      <p:sp>
        <p:nvSpPr>
          <p:cNvPr id="424" name="Google Shape;424;g2bf391cd4c5_1_819"/>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25" name="Google Shape;425;g2bf391cd4c5_1_819"/>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g2bf391cd4c5_1_819"/>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g2bf391cd4c5_1_819"/>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g2bf391cd4c5_1_819"/>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g2bf391cd4c5_1_81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30" name="Shape 430"/>
        <p:cNvGrpSpPr/>
        <p:nvPr/>
      </p:nvGrpSpPr>
      <p:grpSpPr>
        <a:xfrm>
          <a:off x="0" y="0"/>
          <a:ext cx="0" cy="0"/>
          <a:chOff x="0" y="0"/>
          <a:chExt cx="0" cy="0"/>
        </a:xfrm>
      </p:grpSpPr>
      <p:sp>
        <p:nvSpPr>
          <p:cNvPr id="431" name="Google Shape;431;g2bf391cd4c5_1_826"/>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g2bf391cd4c5_1_826"/>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g2bf391cd4c5_1_826"/>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g2bf391cd4c5_1_826"/>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g2bf391cd4c5_1_826"/>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0" name="Shape 50"/>
        <p:cNvGrpSpPr/>
        <p:nvPr/>
      </p:nvGrpSpPr>
      <p:grpSpPr>
        <a:xfrm>
          <a:off x="0" y="0"/>
          <a:ext cx="0" cy="0"/>
          <a:chOff x="0" y="0"/>
          <a:chExt cx="0" cy="0"/>
        </a:xfrm>
      </p:grpSpPr>
      <p:sp>
        <p:nvSpPr>
          <p:cNvPr id="51" name="Google Shape;51;p108"/>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08"/>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436" name="Shape 436"/>
        <p:cNvGrpSpPr/>
        <p:nvPr/>
      </p:nvGrpSpPr>
      <p:grpSpPr>
        <a:xfrm>
          <a:off x="0" y="0"/>
          <a:ext cx="0" cy="0"/>
          <a:chOff x="0" y="0"/>
          <a:chExt cx="0" cy="0"/>
        </a:xfrm>
      </p:grpSpPr>
      <p:sp>
        <p:nvSpPr>
          <p:cNvPr id="437" name="Google Shape;437;g2bf391cd4c5_1_832"/>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38" name="Google Shape;438;g2bf391cd4c5_1_832"/>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9" name="Google Shape;439;g2bf391cd4c5_1_832"/>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40" name="Google Shape;440;g2bf391cd4c5_1_832"/>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441" name="Google Shape;441;g2bf391cd4c5_1_832"/>
          <p:cNvSpPr/>
          <p:nvPr>
            <p:ph idx="3" type="pic"/>
          </p:nvPr>
        </p:nvSpPr>
        <p:spPr>
          <a:xfrm>
            <a:off x="7061200" y="1420553"/>
            <a:ext cx="5130900" cy="3913200"/>
          </a:xfrm>
          <a:prstGeom prst="rect">
            <a:avLst/>
          </a:prstGeom>
          <a:solidFill>
            <a:srgbClr val="D8D8D8"/>
          </a:solidFill>
          <a:ln>
            <a:noFill/>
          </a:ln>
        </p:spPr>
      </p:sp>
      <p:sp>
        <p:nvSpPr>
          <p:cNvPr id="442" name="Google Shape;442;g2bf391cd4c5_1_832"/>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443" name="Shape 443"/>
        <p:cNvGrpSpPr/>
        <p:nvPr/>
      </p:nvGrpSpPr>
      <p:grpSpPr>
        <a:xfrm>
          <a:off x="0" y="0"/>
          <a:ext cx="0" cy="0"/>
          <a:chOff x="0" y="0"/>
          <a:chExt cx="0" cy="0"/>
        </a:xfrm>
      </p:grpSpPr>
      <p:sp>
        <p:nvSpPr>
          <p:cNvPr id="444" name="Google Shape;444;g2bf391cd4c5_1_839"/>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445" name="Google Shape;445;g2bf391cd4c5_1_839"/>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446" name="Google Shape;446;g2bf391cd4c5_1_839"/>
          <p:cNvSpPr/>
          <p:nvPr>
            <p:ph idx="2" type="pic"/>
          </p:nvPr>
        </p:nvSpPr>
        <p:spPr>
          <a:xfrm>
            <a:off x="8912202" y="1246695"/>
            <a:ext cx="2444100" cy="4337100"/>
          </a:xfrm>
          <a:prstGeom prst="rect">
            <a:avLst/>
          </a:prstGeom>
          <a:solidFill>
            <a:srgbClr val="D8D8D8"/>
          </a:solidFill>
          <a:ln>
            <a:noFill/>
          </a:ln>
        </p:spPr>
      </p:sp>
      <p:sp>
        <p:nvSpPr>
          <p:cNvPr id="447" name="Google Shape;447;g2bf391cd4c5_1_839"/>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g2bf391cd4c5_1_839"/>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g2bf391cd4c5_1_839"/>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453" name="Shape 453"/>
        <p:cNvGrpSpPr/>
        <p:nvPr/>
      </p:nvGrpSpPr>
      <p:grpSpPr>
        <a:xfrm>
          <a:off x="0" y="0"/>
          <a:ext cx="0" cy="0"/>
          <a:chOff x="0" y="0"/>
          <a:chExt cx="0" cy="0"/>
        </a:xfrm>
      </p:grpSpPr>
      <p:sp>
        <p:nvSpPr>
          <p:cNvPr id="454" name="Google Shape;454;g2bf391cd4c5_1_1168"/>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55" name="Google Shape;455;g2bf391cd4c5_1_1168"/>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56" name="Google Shape;456;g2bf391cd4c5_1_1168"/>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7" name="Google Shape;457;g2bf391cd4c5_1_1168"/>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458" name="Google Shape;458;g2bf391cd4c5_1_1168"/>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459" name="Google Shape;459;g2bf391cd4c5_1_1168"/>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460" name="Google Shape;460;g2bf391cd4c5_1_1168"/>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461" name="Google Shape;461;g2bf391cd4c5_1_1168"/>
          <p:cNvSpPr/>
          <p:nvPr>
            <p:ph idx="3" type="pic"/>
          </p:nvPr>
        </p:nvSpPr>
        <p:spPr>
          <a:xfrm>
            <a:off x="5861120" y="433094"/>
            <a:ext cx="5470500" cy="5127300"/>
          </a:xfrm>
          <a:prstGeom prst="rect">
            <a:avLst/>
          </a:prstGeom>
          <a:solidFill>
            <a:srgbClr val="D8D8D8"/>
          </a:solidFill>
          <a:ln>
            <a:noFill/>
          </a:ln>
        </p:spPr>
      </p:sp>
      <p:sp>
        <p:nvSpPr>
          <p:cNvPr id="462" name="Google Shape;462;g2bf391cd4c5_1_1168"/>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463" name="Shape 463"/>
        <p:cNvGrpSpPr/>
        <p:nvPr/>
      </p:nvGrpSpPr>
      <p:grpSpPr>
        <a:xfrm>
          <a:off x="0" y="0"/>
          <a:ext cx="0" cy="0"/>
          <a:chOff x="0" y="0"/>
          <a:chExt cx="0" cy="0"/>
        </a:xfrm>
      </p:grpSpPr>
      <p:sp>
        <p:nvSpPr>
          <p:cNvPr id="464" name="Google Shape;464;g2bf391cd4c5_1_1178"/>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5" name="Google Shape;465;g2bf391cd4c5_1_1178"/>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6" name="Google Shape;466;g2bf391cd4c5_1_1178"/>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7" name="Google Shape;467;g2bf391cd4c5_1_1178"/>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g2bf391cd4c5_1_1178"/>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g2bf391cd4c5_1_1178"/>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0" name="Google Shape;470;g2bf391cd4c5_1_1178"/>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1" name="Google Shape;471;g2bf391cd4c5_1_1178"/>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2" name="Google Shape;472;g2bf391cd4c5_1_1178"/>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3" name="Google Shape;473;g2bf391cd4c5_1_1178"/>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74" name="Google Shape;474;g2bf391cd4c5_1_1178"/>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475" name="Google Shape;475;g2bf391cd4c5_1_1178"/>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476" name="Google Shape;476;g2bf391cd4c5_1_1178"/>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g2bf391cd4c5_1_1178"/>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g2bf391cd4c5_1_1178"/>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79" name="Google Shape;479;g2bf391cd4c5_1_1178"/>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480" name="Shape 480"/>
        <p:cNvGrpSpPr/>
        <p:nvPr/>
      </p:nvGrpSpPr>
      <p:grpSpPr>
        <a:xfrm>
          <a:off x="0" y="0"/>
          <a:ext cx="0" cy="0"/>
          <a:chOff x="0" y="0"/>
          <a:chExt cx="0" cy="0"/>
        </a:xfrm>
      </p:grpSpPr>
      <p:sp>
        <p:nvSpPr>
          <p:cNvPr id="481" name="Google Shape;481;g2bf391cd4c5_1_1195"/>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82" name="Google Shape;482;g2bf391cd4c5_1_1195"/>
          <p:cNvSpPr/>
          <p:nvPr>
            <p:ph idx="2" type="pic"/>
          </p:nvPr>
        </p:nvSpPr>
        <p:spPr>
          <a:xfrm>
            <a:off x="320540" y="335338"/>
            <a:ext cx="11578500" cy="6146700"/>
          </a:xfrm>
          <a:prstGeom prst="rect">
            <a:avLst/>
          </a:prstGeom>
          <a:solidFill>
            <a:srgbClr val="D8D8D8"/>
          </a:solidFill>
          <a:ln>
            <a:noFill/>
          </a:ln>
        </p:spPr>
      </p:sp>
      <p:sp>
        <p:nvSpPr>
          <p:cNvPr id="483" name="Google Shape;483;g2bf391cd4c5_1_1195"/>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4" name="Google Shape;484;g2bf391cd4c5_1_1195"/>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85" name="Shape 485"/>
        <p:cNvGrpSpPr/>
        <p:nvPr/>
      </p:nvGrpSpPr>
      <p:grpSpPr>
        <a:xfrm>
          <a:off x="0" y="0"/>
          <a:ext cx="0" cy="0"/>
          <a:chOff x="0" y="0"/>
          <a:chExt cx="0" cy="0"/>
        </a:xfrm>
      </p:grpSpPr>
      <p:sp>
        <p:nvSpPr>
          <p:cNvPr id="486" name="Google Shape;486;g2bf391cd4c5_1_1200"/>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87" name="Google Shape;487;g2bf391cd4c5_1_1200"/>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8" name="Google Shape;488;g2bf391cd4c5_1_1200"/>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9" name="Google Shape;489;g2bf391cd4c5_1_1200"/>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g2bf391cd4c5_1_1200"/>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491" name="Shape 491"/>
        <p:cNvGrpSpPr/>
        <p:nvPr/>
      </p:nvGrpSpPr>
      <p:grpSpPr>
        <a:xfrm>
          <a:off x="0" y="0"/>
          <a:ext cx="0" cy="0"/>
          <a:chOff x="0" y="0"/>
          <a:chExt cx="0" cy="0"/>
        </a:xfrm>
      </p:grpSpPr>
      <p:sp>
        <p:nvSpPr>
          <p:cNvPr id="492" name="Google Shape;492;g2bf391cd4c5_1_1206"/>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3" name="Google Shape;493;g2bf391cd4c5_1_1206"/>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494" name="Shape 494"/>
        <p:cNvGrpSpPr/>
        <p:nvPr/>
      </p:nvGrpSpPr>
      <p:grpSpPr>
        <a:xfrm>
          <a:off x="0" y="0"/>
          <a:ext cx="0" cy="0"/>
          <a:chOff x="0" y="0"/>
          <a:chExt cx="0" cy="0"/>
        </a:xfrm>
      </p:grpSpPr>
      <p:sp>
        <p:nvSpPr>
          <p:cNvPr id="495" name="Google Shape;495;g2bf391cd4c5_1_1209"/>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g2bf391cd4c5_1_1209"/>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g2bf391cd4c5_1_1209"/>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8" name="Google Shape;498;g2bf391cd4c5_1_1209"/>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g2bf391cd4c5_1_1209"/>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00" name="Google Shape;500;g2bf391cd4c5_1_1209"/>
          <p:cNvCxnSpPr>
            <a:endCxn id="501"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501" name="Google Shape;501;g2bf391cd4c5_1_1209"/>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502" name="Shape 502"/>
        <p:cNvGrpSpPr/>
        <p:nvPr/>
      </p:nvGrpSpPr>
      <p:grpSpPr>
        <a:xfrm>
          <a:off x="0" y="0"/>
          <a:ext cx="0" cy="0"/>
          <a:chOff x="0" y="0"/>
          <a:chExt cx="0" cy="0"/>
        </a:xfrm>
      </p:grpSpPr>
      <p:sp>
        <p:nvSpPr>
          <p:cNvPr id="503" name="Google Shape;503;g2bf391cd4c5_1_1217"/>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4" name="Google Shape;504;g2bf391cd4c5_1_1217"/>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5" name="Google Shape;505;g2bf391cd4c5_1_1217"/>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506" name="Shape 506"/>
        <p:cNvGrpSpPr/>
        <p:nvPr/>
      </p:nvGrpSpPr>
      <p:grpSpPr>
        <a:xfrm>
          <a:off x="0" y="0"/>
          <a:ext cx="0" cy="0"/>
          <a:chOff x="0" y="0"/>
          <a:chExt cx="0" cy="0"/>
        </a:xfrm>
      </p:grpSpPr>
      <p:sp>
        <p:nvSpPr>
          <p:cNvPr id="507" name="Google Shape;507;g2bf391cd4c5_1_1221"/>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08" name="Google Shape;508;g2bf391cd4c5_1_1221"/>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9" name="Google Shape;509;g2bf391cd4c5_1_1221"/>
          <p:cNvSpPr/>
          <p:nvPr>
            <p:ph idx="2" type="pic"/>
          </p:nvPr>
        </p:nvSpPr>
        <p:spPr>
          <a:xfrm>
            <a:off x="6096000" y="1404749"/>
            <a:ext cx="5239500" cy="4704300"/>
          </a:xfrm>
          <a:prstGeom prst="rect">
            <a:avLst/>
          </a:prstGeom>
          <a:solidFill>
            <a:srgbClr val="D8D8D8"/>
          </a:solidFill>
          <a:ln>
            <a:noFill/>
          </a:ln>
        </p:spPr>
      </p:sp>
      <p:sp>
        <p:nvSpPr>
          <p:cNvPr id="510" name="Google Shape;510;g2bf391cd4c5_1_122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3" name="Shape 53"/>
        <p:cNvGrpSpPr/>
        <p:nvPr/>
      </p:nvGrpSpPr>
      <p:grpSpPr>
        <a:xfrm>
          <a:off x="0" y="0"/>
          <a:ext cx="0" cy="0"/>
          <a:chOff x="0" y="0"/>
          <a:chExt cx="0" cy="0"/>
        </a:xfrm>
      </p:grpSpPr>
      <p:sp>
        <p:nvSpPr>
          <p:cNvPr id="54" name="Google Shape;54;p109"/>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09"/>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0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0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09"/>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9" name="Google Shape;59;p109"/>
          <p:cNvCxnSpPr>
            <a:endCxn id="6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0" name="Google Shape;60;p109"/>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511" name="Shape 511"/>
        <p:cNvGrpSpPr/>
        <p:nvPr/>
      </p:nvGrpSpPr>
      <p:grpSpPr>
        <a:xfrm>
          <a:off x="0" y="0"/>
          <a:ext cx="0" cy="0"/>
          <a:chOff x="0" y="0"/>
          <a:chExt cx="0" cy="0"/>
        </a:xfrm>
      </p:grpSpPr>
      <p:sp>
        <p:nvSpPr>
          <p:cNvPr id="512" name="Google Shape;512;g2bf391cd4c5_1_1226"/>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3" name="Google Shape;513;g2bf391cd4c5_1_1226"/>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g2bf391cd4c5_1_1226"/>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5" name="Google Shape;515;g2bf391cd4c5_1_1226"/>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6" name="Google Shape;516;g2bf391cd4c5_1_1226"/>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7" name="Google Shape;517;g2bf391cd4c5_1_1226"/>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518" name="Google Shape;518;g2bf391cd4c5_1_1226"/>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519" name="Shape 519"/>
        <p:cNvGrpSpPr/>
        <p:nvPr/>
      </p:nvGrpSpPr>
      <p:grpSpPr>
        <a:xfrm>
          <a:off x="0" y="0"/>
          <a:ext cx="0" cy="0"/>
          <a:chOff x="0" y="0"/>
          <a:chExt cx="0" cy="0"/>
        </a:xfrm>
      </p:grpSpPr>
      <p:sp>
        <p:nvSpPr>
          <p:cNvPr id="520" name="Google Shape;520;g2bf391cd4c5_1_1234"/>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g2bf391cd4c5_1_1234"/>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522" name="Google Shape;522;g2bf391cd4c5_1_1234"/>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523" name="Google Shape;523;g2bf391cd4c5_1_1234"/>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524" name="Google Shape;524;g2bf391cd4c5_1_1234"/>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525" name="Google Shape;525;g2bf391cd4c5_1_1234"/>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526" name="Google Shape;526;g2bf391cd4c5_1_1234"/>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527" name="Google Shape;527;g2bf391cd4c5_1_1234"/>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528" name="Shape 528"/>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529" name="Shape 529"/>
        <p:cNvGrpSpPr/>
        <p:nvPr/>
      </p:nvGrpSpPr>
      <p:grpSpPr>
        <a:xfrm>
          <a:off x="0" y="0"/>
          <a:ext cx="0" cy="0"/>
          <a:chOff x="0" y="0"/>
          <a:chExt cx="0" cy="0"/>
        </a:xfrm>
      </p:grpSpPr>
      <p:sp>
        <p:nvSpPr>
          <p:cNvPr id="530" name="Google Shape;530;g2bf391cd4c5_1_1244"/>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g2bf391cd4c5_1_1244"/>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532" name="Google Shape;532;g2bf391cd4c5_1_1244"/>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533" name="Google Shape;533;g2bf391cd4c5_1_1244"/>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534" name="Google Shape;534;g2bf391cd4c5_1_1244"/>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535" name="Google Shape;535;g2bf391cd4c5_1_1244"/>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36" name="Google Shape;536;g2bf391cd4c5_1_1244"/>
          <p:cNvSpPr/>
          <p:nvPr>
            <p:ph idx="3" type="pic"/>
          </p:nvPr>
        </p:nvSpPr>
        <p:spPr>
          <a:xfrm>
            <a:off x="4647235" y="2814866"/>
            <a:ext cx="7127100" cy="2793600"/>
          </a:xfrm>
          <a:prstGeom prst="rect">
            <a:avLst/>
          </a:prstGeom>
          <a:solidFill>
            <a:srgbClr val="D8D8D8"/>
          </a:solidFill>
          <a:ln>
            <a:noFill/>
          </a:ln>
        </p:spPr>
      </p:sp>
      <p:sp>
        <p:nvSpPr>
          <p:cNvPr id="537" name="Google Shape;537;g2bf391cd4c5_1_1244"/>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38" name="Google Shape;538;g2bf391cd4c5_1_1244"/>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539" name="Shape 539"/>
        <p:cNvGrpSpPr/>
        <p:nvPr/>
      </p:nvGrpSpPr>
      <p:grpSpPr>
        <a:xfrm>
          <a:off x="0" y="0"/>
          <a:ext cx="0" cy="0"/>
          <a:chOff x="0" y="0"/>
          <a:chExt cx="0" cy="0"/>
        </a:xfrm>
      </p:grpSpPr>
      <p:sp>
        <p:nvSpPr>
          <p:cNvPr id="540" name="Google Shape;540;g2bf391cd4c5_1_1254"/>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41" name="Google Shape;541;g2bf391cd4c5_1_1254"/>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2" name="Google Shape;542;g2bf391cd4c5_1_1254"/>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3" name="Google Shape;543;g2bf391cd4c5_1_1254"/>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g2bf391cd4c5_1_1254"/>
          <p:cNvSpPr/>
          <p:nvPr>
            <p:ph idx="4" type="pic"/>
          </p:nvPr>
        </p:nvSpPr>
        <p:spPr>
          <a:xfrm>
            <a:off x="7559" y="188180"/>
            <a:ext cx="3354000" cy="5923800"/>
          </a:xfrm>
          <a:prstGeom prst="rect">
            <a:avLst/>
          </a:prstGeom>
          <a:solidFill>
            <a:srgbClr val="D8D8D8"/>
          </a:solidFill>
          <a:ln>
            <a:noFill/>
          </a:ln>
        </p:spPr>
      </p:sp>
      <p:sp>
        <p:nvSpPr>
          <p:cNvPr id="545" name="Google Shape;545;g2bf391cd4c5_1_1254"/>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g2bf391cd4c5_1_1254"/>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g2bf391cd4c5_1_1254"/>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g2bf391cd4c5_1_1254"/>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g2bf391cd4c5_1_1254"/>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0" name="Google Shape;550;g2bf391cd4c5_1_1254"/>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51" name="Google Shape;551;g2bf391cd4c5_1_1254"/>
          <p:cNvGrpSpPr/>
          <p:nvPr/>
        </p:nvGrpSpPr>
        <p:grpSpPr>
          <a:xfrm>
            <a:off x="4446996" y="695274"/>
            <a:ext cx="7231121" cy="5461368"/>
            <a:chOff x="4054159" y="721852"/>
            <a:chExt cx="7578997" cy="5461368"/>
          </a:xfrm>
        </p:grpSpPr>
        <p:grpSp>
          <p:nvGrpSpPr>
            <p:cNvPr id="552" name="Google Shape;552;g2bf391cd4c5_1_1254"/>
            <p:cNvGrpSpPr/>
            <p:nvPr/>
          </p:nvGrpSpPr>
          <p:grpSpPr>
            <a:xfrm>
              <a:off x="4054161" y="721852"/>
              <a:ext cx="7548000" cy="1674419"/>
              <a:chOff x="4061909" y="1565906"/>
              <a:chExt cx="7548000" cy="1882639"/>
            </a:xfrm>
          </p:grpSpPr>
          <p:cxnSp>
            <p:nvCxnSpPr>
              <p:cNvPr id="553" name="Google Shape;553;g2bf391cd4c5_1_1254"/>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54" name="Google Shape;554;g2bf391cd4c5_1_1254"/>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55" name="Google Shape;555;g2bf391cd4c5_1_1254"/>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556" name="Google Shape;556;g2bf391cd4c5_1_1254"/>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57" name="Google Shape;557;g2bf391cd4c5_1_1254"/>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558" name="Google Shape;558;g2bf391cd4c5_1_1254"/>
            <p:cNvGrpSpPr/>
            <p:nvPr/>
          </p:nvGrpSpPr>
          <p:grpSpPr>
            <a:xfrm>
              <a:off x="4054160" y="2644985"/>
              <a:ext cx="7548000" cy="1674419"/>
              <a:chOff x="4061909" y="1565906"/>
              <a:chExt cx="7548000" cy="1882639"/>
            </a:xfrm>
          </p:grpSpPr>
          <p:cxnSp>
            <p:nvCxnSpPr>
              <p:cNvPr id="559" name="Google Shape;559;g2bf391cd4c5_1_1254"/>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60" name="Google Shape;560;g2bf391cd4c5_1_1254"/>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61" name="Google Shape;561;g2bf391cd4c5_1_1254"/>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562" name="Google Shape;562;g2bf391cd4c5_1_1254"/>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63" name="Google Shape;563;g2bf391cd4c5_1_1254"/>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564" name="Google Shape;564;g2bf391cd4c5_1_1254"/>
            <p:cNvGrpSpPr/>
            <p:nvPr/>
          </p:nvGrpSpPr>
          <p:grpSpPr>
            <a:xfrm>
              <a:off x="4069658" y="4508782"/>
              <a:ext cx="7548000" cy="1674419"/>
              <a:chOff x="4061909" y="1565906"/>
              <a:chExt cx="7548000" cy="1882639"/>
            </a:xfrm>
          </p:grpSpPr>
          <p:cxnSp>
            <p:nvCxnSpPr>
              <p:cNvPr id="565" name="Google Shape;565;g2bf391cd4c5_1_1254"/>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66" name="Google Shape;566;g2bf391cd4c5_1_1254"/>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67" name="Google Shape;567;g2bf391cd4c5_1_1254"/>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568" name="Google Shape;568;g2bf391cd4c5_1_1254"/>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69" name="Google Shape;569;g2bf391cd4c5_1_1254"/>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570" name="Shape 570"/>
        <p:cNvGrpSpPr/>
        <p:nvPr/>
      </p:nvGrpSpPr>
      <p:grpSpPr>
        <a:xfrm>
          <a:off x="0" y="0"/>
          <a:ext cx="0" cy="0"/>
          <a:chOff x="0" y="0"/>
          <a:chExt cx="0" cy="0"/>
        </a:xfrm>
      </p:grpSpPr>
      <p:sp>
        <p:nvSpPr>
          <p:cNvPr id="571" name="Google Shape;571;g2bf391cd4c5_1_1285"/>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72" name="Google Shape;572;g2bf391cd4c5_1_1285"/>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g2bf391cd4c5_1_1285"/>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4" name="Google Shape;574;g2bf391cd4c5_1_1285"/>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5" name="Google Shape;575;g2bf391cd4c5_1_1285"/>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g2bf391cd4c5_1_128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577" name="Shape 577"/>
        <p:cNvGrpSpPr/>
        <p:nvPr/>
      </p:nvGrpSpPr>
      <p:grpSpPr>
        <a:xfrm>
          <a:off x="0" y="0"/>
          <a:ext cx="0" cy="0"/>
          <a:chOff x="0" y="0"/>
          <a:chExt cx="0" cy="0"/>
        </a:xfrm>
      </p:grpSpPr>
      <p:sp>
        <p:nvSpPr>
          <p:cNvPr id="578" name="Google Shape;578;g2bf391cd4c5_1_1292"/>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g2bf391cd4c5_1_1292"/>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g2bf391cd4c5_1_1292"/>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g2bf391cd4c5_1_1292"/>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g2bf391cd4c5_1_1292"/>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583" name="Shape 583"/>
        <p:cNvGrpSpPr/>
        <p:nvPr/>
      </p:nvGrpSpPr>
      <p:grpSpPr>
        <a:xfrm>
          <a:off x="0" y="0"/>
          <a:ext cx="0" cy="0"/>
          <a:chOff x="0" y="0"/>
          <a:chExt cx="0" cy="0"/>
        </a:xfrm>
      </p:grpSpPr>
      <p:sp>
        <p:nvSpPr>
          <p:cNvPr id="584" name="Google Shape;584;g2bf391cd4c5_1_1298"/>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85" name="Google Shape;585;g2bf391cd4c5_1_1298"/>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g2bf391cd4c5_1_1298"/>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g2bf391cd4c5_1_1298"/>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588" name="Google Shape;588;g2bf391cd4c5_1_1298"/>
          <p:cNvSpPr/>
          <p:nvPr>
            <p:ph idx="3" type="pic"/>
          </p:nvPr>
        </p:nvSpPr>
        <p:spPr>
          <a:xfrm>
            <a:off x="7061200" y="1420553"/>
            <a:ext cx="5130900" cy="3913200"/>
          </a:xfrm>
          <a:prstGeom prst="rect">
            <a:avLst/>
          </a:prstGeom>
          <a:solidFill>
            <a:srgbClr val="D8D8D8"/>
          </a:solidFill>
          <a:ln>
            <a:noFill/>
          </a:ln>
        </p:spPr>
      </p:sp>
      <p:sp>
        <p:nvSpPr>
          <p:cNvPr id="589" name="Google Shape;589;g2bf391cd4c5_1_1298"/>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590" name="Shape 590"/>
        <p:cNvGrpSpPr/>
        <p:nvPr/>
      </p:nvGrpSpPr>
      <p:grpSpPr>
        <a:xfrm>
          <a:off x="0" y="0"/>
          <a:ext cx="0" cy="0"/>
          <a:chOff x="0" y="0"/>
          <a:chExt cx="0" cy="0"/>
        </a:xfrm>
      </p:grpSpPr>
      <p:sp>
        <p:nvSpPr>
          <p:cNvPr id="591" name="Google Shape;591;g2bf391cd4c5_1_1305"/>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592" name="Google Shape;592;g2bf391cd4c5_1_1305"/>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593" name="Google Shape;593;g2bf391cd4c5_1_1305"/>
          <p:cNvSpPr/>
          <p:nvPr>
            <p:ph idx="2" type="pic"/>
          </p:nvPr>
        </p:nvSpPr>
        <p:spPr>
          <a:xfrm>
            <a:off x="8912202" y="1246695"/>
            <a:ext cx="2444100" cy="4337100"/>
          </a:xfrm>
          <a:prstGeom prst="rect">
            <a:avLst/>
          </a:prstGeom>
          <a:solidFill>
            <a:srgbClr val="D8D8D8"/>
          </a:solidFill>
          <a:ln>
            <a:noFill/>
          </a:ln>
        </p:spPr>
      </p:sp>
      <p:sp>
        <p:nvSpPr>
          <p:cNvPr id="594" name="Google Shape;594;g2bf391cd4c5_1_1305"/>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g2bf391cd4c5_1_1305"/>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g2bf391cd4c5_1_1305"/>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600" name="Shape 600"/>
        <p:cNvGrpSpPr/>
        <p:nvPr/>
      </p:nvGrpSpPr>
      <p:grpSpPr>
        <a:xfrm>
          <a:off x="0" y="0"/>
          <a:ext cx="0" cy="0"/>
          <a:chOff x="0" y="0"/>
          <a:chExt cx="0" cy="0"/>
        </a:xfrm>
      </p:grpSpPr>
      <p:sp>
        <p:nvSpPr>
          <p:cNvPr id="601" name="Google Shape;601;g2bf391cd4c5_1_1870"/>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02" name="Google Shape;602;g2bf391cd4c5_1_1870"/>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03" name="Google Shape;603;g2bf391cd4c5_1_1870"/>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g2bf391cd4c5_1_1870"/>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605" name="Google Shape;605;g2bf391cd4c5_1_1870"/>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606" name="Google Shape;606;g2bf391cd4c5_1_1870"/>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607" name="Google Shape;607;g2bf391cd4c5_1_1870"/>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608" name="Google Shape;608;g2bf391cd4c5_1_1870"/>
          <p:cNvSpPr/>
          <p:nvPr>
            <p:ph idx="3" type="pic"/>
          </p:nvPr>
        </p:nvSpPr>
        <p:spPr>
          <a:xfrm>
            <a:off x="5861120" y="433094"/>
            <a:ext cx="5470500" cy="5127300"/>
          </a:xfrm>
          <a:prstGeom prst="rect">
            <a:avLst/>
          </a:prstGeom>
          <a:solidFill>
            <a:srgbClr val="D8D8D8"/>
          </a:solidFill>
          <a:ln>
            <a:noFill/>
          </a:ln>
        </p:spPr>
      </p:sp>
      <p:sp>
        <p:nvSpPr>
          <p:cNvPr id="609" name="Google Shape;609;g2bf391cd4c5_1_1870"/>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1" name="Shape 61"/>
        <p:cNvGrpSpPr/>
        <p:nvPr/>
      </p:nvGrpSpPr>
      <p:grpSpPr>
        <a:xfrm>
          <a:off x="0" y="0"/>
          <a:ext cx="0" cy="0"/>
          <a:chOff x="0" y="0"/>
          <a:chExt cx="0" cy="0"/>
        </a:xfrm>
      </p:grpSpPr>
      <p:sp>
        <p:nvSpPr>
          <p:cNvPr id="62" name="Google Shape;62;p110"/>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10"/>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10"/>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610" name="Shape 610"/>
        <p:cNvGrpSpPr/>
        <p:nvPr/>
      </p:nvGrpSpPr>
      <p:grpSpPr>
        <a:xfrm>
          <a:off x="0" y="0"/>
          <a:ext cx="0" cy="0"/>
          <a:chOff x="0" y="0"/>
          <a:chExt cx="0" cy="0"/>
        </a:xfrm>
      </p:grpSpPr>
      <p:sp>
        <p:nvSpPr>
          <p:cNvPr id="611" name="Google Shape;611;g2bf391cd4c5_1_1880"/>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12" name="Google Shape;612;g2bf391cd4c5_1_1880"/>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13" name="Google Shape;613;g2bf391cd4c5_1_1880"/>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g2bf391cd4c5_1_1880"/>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g2bf391cd4c5_1_1880"/>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g2bf391cd4c5_1_1880"/>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g2bf391cd4c5_1_1880"/>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g2bf391cd4c5_1_1880"/>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g2bf391cd4c5_1_1880"/>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g2bf391cd4c5_1_1880"/>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21" name="Google Shape;621;g2bf391cd4c5_1_1880"/>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622" name="Google Shape;622;g2bf391cd4c5_1_1880"/>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623" name="Google Shape;623;g2bf391cd4c5_1_1880"/>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g2bf391cd4c5_1_1880"/>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g2bf391cd4c5_1_1880"/>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26" name="Google Shape;626;g2bf391cd4c5_1_1880"/>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627" name="Shape 627"/>
        <p:cNvGrpSpPr/>
        <p:nvPr/>
      </p:nvGrpSpPr>
      <p:grpSpPr>
        <a:xfrm>
          <a:off x="0" y="0"/>
          <a:ext cx="0" cy="0"/>
          <a:chOff x="0" y="0"/>
          <a:chExt cx="0" cy="0"/>
        </a:xfrm>
      </p:grpSpPr>
      <p:sp>
        <p:nvSpPr>
          <p:cNvPr id="628" name="Google Shape;628;g2bf391cd4c5_1_1897"/>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29" name="Google Shape;629;g2bf391cd4c5_1_1897"/>
          <p:cNvSpPr/>
          <p:nvPr>
            <p:ph idx="2" type="pic"/>
          </p:nvPr>
        </p:nvSpPr>
        <p:spPr>
          <a:xfrm>
            <a:off x="320540" y="335338"/>
            <a:ext cx="11578500" cy="6146700"/>
          </a:xfrm>
          <a:prstGeom prst="rect">
            <a:avLst/>
          </a:prstGeom>
          <a:solidFill>
            <a:srgbClr val="D8D8D8"/>
          </a:solidFill>
          <a:ln>
            <a:noFill/>
          </a:ln>
        </p:spPr>
      </p:sp>
      <p:sp>
        <p:nvSpPr>
          <p:cNvPr id="630" name="Google Shape;630;g2bf391cd4c5_1_1897"/>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g2bf391cd4c5_1_1897"/>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632" name="Shape 632"/>
        <p:cNvGrpSpPr/>
        <p:nvPr/>
      </p:nvGrpSpPr>
      <p:grpSpPr>
        <a:xfrm>
          <a:off x="0" y="0"/>
          <a:ext cx="0" cy="0"/>
          <a:chOff x="0" y="0"/>
          <a:chExt cx="0" cy="0"/>
        </a:xfrm>
      </p:grpSpPr>
      <p:sp>
        <p:nvSpPr>
          <p:cNvPr id="633" name="Google Shape;633;g2bf391cd4c5_1_1902"/>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34" name="Google Shape;634;g2bf391cd4c5_1_1902"/>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g2bf391cd4c5_1_1902"/>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6" name="Google Shape;636;g2bf391cd4c5_1_1902"/>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g2bf391cd4c5_1_1902"/>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638" name="Shape 638"/>
        <p:cNvGrpSpPr/>
        <p:nvPr/>
      </p:nvGrpSpPr>
      <p:grpSpPr>
        <a:xfrm>
          <a:off x="0" y="0"/>
          <a:ext cx="0" cy="0"/>
          <a:chOff x="0" y="0"/>
          <a:chExt cx="0" cy="0"/>
        </a:xfrm>
      </p:grpSpPr>
      <p:sp>
        <p:nvSpPr>
          <p:cNvPr id="639" name="Google Shape;639;g2bf391cd4c5_1_1908"/>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g2bf391cd4c5_1_1908"/>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41" name="Shape 641"/>
        <p:cNvGrpSpPr/>
        <p:nvPr/>
      </p:nvGrpSpPr>
      <p:grpSpPr>
        <a:xfrm>
          <a:off x="0" y="0"/>
          <a:ext cx="0" cy="0"/>
          <a:chOff x="0" y="0"/>
          <a:chExt cx="0" cy="0"/>
        </a:xfrm>
      </p:grpSpPr>
      <p:sp>
        <p:nvSpPr>
          <p:cNvPr id="642" name="Google Shape;642;g2bf391cd4c5_1_1911"/>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g2bf391cd4c5_1_1911"/>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g2bf391cd4c5_1_1911"/>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g2bf391cd4c5_1_1911"/>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g2bf391cd4c5_1_1911"/>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47" name="Google Shape;647;g2bf391cd4c5_1_1911"/>
          <p:cNvCxnSpPr>
            <a:endCxn id="648"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48" name="Google Shape;648;g2bf391cd4c5_1_1911"/>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49" name="Shape 649"/>
        <p:cNvGrpSpPr/>
        <p:nvPr/>
      </p:nvGrpSpPr>
      <p:grpSpPr>
        <a:xfrm>
          <a:off x="0" y="0"/>
          <a:ext cx="0" cy="0"/>
          <a:chOff x="0" y="0"/>
          <a:chExt cx="0" cy="0"/>
        </a:xfrm>
      </p:grpSpPr>
      <p:sp>
        <p:nvSpPr>
          <p:cNvPr id="650" name="Google Shape;650;g2bf391cd4c5_1_1919"/>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g2bf391cd4c5_1_1919"/>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g2bf391cd4c5_1_191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3" name="Shape 653"/>
        <p:cNvGrpSpPr/>
        <p:nvPr/>
      </p:nvGrpSpPr>
      <p:grpSpPr>
        <a:xfrm>
          <a:off x="0" y="0"/>
          <a:ext cx="0" cy="0"/>
          <a:chOff x="0" y="0"/>
          <a:chExt cx="0" cy="0"/>
        </a:xfrm>
      </p:grpSpPr>
      <p:sp>
        <p:nvSpPr>
          <p:cNvPr id="654" name="Google Shape;654;g2bf391cd4c5_1_1923"/>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55" name="Google Shape;655;g2bf391cd4c5_1_1923"/>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6" name="Google Shape;656;g2bf391cd4c5_1_1923"/>
          <p:cNvSpPr/>
          <p:nvPr>
            <p:ph idx="2" type="pic"/>
          </p:nvPr>
        </p:nvSpPr>
        <p:spPr>
          <a:xfrm>
            <a:off x="6096000" y="1404749"/>
            <a:ext cx="5239500" cy="4704300"/>
          </a:xfrm>
          <a:prstGeom prst="rect">
            <a:avLst/>
          </a:prstGeom>
          <a:solidFill>
            <a:srgbClr val="D8D8D8"/>
          </a:solidFill>
          <a:ln>
            <a:noFill/>
          </a:ln>
        </p:spPr>
      </p:sp>
      <p:sp>
        <p:nvSpPr>
          <p:cNvPr id="657" name="Google Shape;657;g2bf391cd4c5_1_1923"/>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658" name="Shape 658"/>
        <p:cNvGrpSpPr/>
        <p:nvPr/>
      </p:nvGrpSpPr>
      <p:grpSpPr>
        <a:xfrm>
          <a:off x="0" y="0"/>
          <a:ext cx="0" cy="0"/>
          <a:chOff x="0" y="0"/>
          <a:chExt cx="0" cy="0"/>
        </a:xfrm>
      </p:grpSpPr>
      <p:sp>
        <p:nvSpPr>
          <p:cNvPr id="659" name="Google Shape;659;g2bf391cd4c5_1_1928"/>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60" name="Google Shape;660;g2bf391cd4c5_1_1928"/>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g2bf391cd4c5_1_1928"/>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g2bf391cd4c5_1_1928"/>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g2bf391cd4c5_1_1928"/>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64" name="Google Shape;664;g2bf391cd4c5_1_1928"/>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665" name="Google Shape;665;g2bf391cd4c5_1_1928"/>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666" name="Shape 666"/>
        <p:cNvGrpSpPr/>
        <p:nvPr/>
      </p:nvGrpSpPr>
      <p:grpSpPr>
        <a:xfrm>
          <a:off x="0" y="0"/>
          <a:ext cx="0" cy="0"/>
          <a:chOff x="0" y="0"/>
          <a:chExt cx="0" cy="0"/>
        </a:xfrm>
      </p:grpSpPr>
      <p:sp>
        <p:nvSpPr>
          <p:cNvPr id="667" name="Google Shape;667;g2bf391cd4c5_1_1936"/>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g2bf391cd4c5_1_1936"/>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669" name="Google Shape;669;g2bf391cd4c5_1_1936"/>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670" name="Google Shape;670;g2bf391cd4c5_1_1936"/>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671" name="Google Shape;671;g2bf391cd4c5_1_1936"/>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672" name="Google Shape;672;g2bf391cd4c5_1_1936"/>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673" name="Google Shape;673;g2bf391cd4c5_1_1936"/>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674" name="Google Shape;674;g2bf391cd4c5_1_1936"/>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675" name="Shape 6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 name="Shape 65"/>
        <p:cNvGrpSpPr/>
        <p:nvPr/>
      </p:nvGrpSpPr>
      <p:grpSpPr>
        <a:xfrm>
          <a:off x="0" y="0"/>
          <a:ext cx="0" cy="0"/>
          <a:chOff x="0" y="0"/>
          <a:chExt cx="0" cy="0"/>
        </a:xfrm>
      </p:grpSpPr>
      <p:sp>
        <p:nvSpPr>
          <p:cNvPr id="66" name="Google Shape;66;p111"/>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111"/>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1"/>
          <p:cNvSpPr/>
          <p:nvPr>
            <p:ph idx="2" type="pic"/>
          </p:nvPr>
        </p:nvSpPr>
        <p:spPr>
          <a:xfrm>
            <a:off x="6096000" y="1404749"/>
            <a:ext cx="5239644" cy="4704418"/>
          </a:xfrm>
          <a:prstGeom prst="rect">
            <a:avLst/>
          </a:prstGeom>
          <a:solidFill>
            <a:srgbClr val="D8D8D8"/>
          </a:solidFill>
          <a:ln>
            <a:noFill/>
          </a:ln>
        </p:spPr>
      </p:sp>
      <p:sp>
        <p:nvSpPr>
          <p:cNvPr id="69" name="Google Shape;69;p111"/>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676" name="Shape 676"/>
        <p:cNvGrpSpPr/>
        <p:nvPr/>
      </p:nvGrpSpPr>
      <p:grpSpPr>
        <a:xfrm>
          <a:off x="0" y="0"/>
          <a:ext cx="0" cy="0"/>
          <a:chOff x="0" y="0"/>
          <a:chExt cx="0" cy="0"/>
        </a:xfrm>
      </p:grpSpPr>
      <p:sp>
        <p:nvSpPr>
          <p:cNvPr id="677" name="Google Shape;677;g2bf391cd4c5_1_1946"/>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g2bf391cd4c5_1_1946"/>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679" name="Google Shape;679;g2bf391cd4c5_1_1946"/>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680" name="Google Shape;680;g2bf391cd4c5_1_1946"/>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681" name="Google Shape;681;g2bf391cd4c5_1_1946"/>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682" name="Google Shape;682;g2bf391cd4c5_1_1946"/>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83" name="Google Shape;683;g2bf391cd4c5_1_1946"/>
          <p:cNvSpPr/>
          <p:nvPr>
            <p:ph idx="3" type="pic"/>
          </p:nvPr>
        </p:nvSpPr>
        <p:spPr>
          <a:xfrm>
            <a:off x="4647235" y="2814866"/>
            <a:ext cx="7127100" cy="2793600"/>
          </a:xfrm>
          <a:prstGeom prst="rect">
            <a:avLst/>
          </a:prstGeom>
          <a:solidFill>
            <a:srgbClr val="D8D8D8"/>
          </a:solidFill>
          <a:ln>
            <a:noFill/>
          </a:ln>
        </p:spPr>
      </p:sp>
      <p:sp>
        <p:nvSpPr>
          <p:cNvPr id="684" name="Google Shape;684;g2bf391cd4c5_1_1946"/>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85" name="Google Shape;685;g2bf391cd4c5_1_1946"/>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686" name="Shape 686"/>
        <p:cNvGrpSpPr/>
        <p:nvPr/>
      </p:nvGrpSpPr>
      <p:grpSpPr>
        <a:xfrm>
          <a:off x="0" y="0"/>
          <a:ext cx="0" cy="0"/>
          <a:chOff x="0" y="0"/>
          <a:chExt cx="0" cy="0"/>
        </a:xfrm>
      </p:grpSpPr>
      <p:sp>
        <p:nvSpPr>
          <p:cNvPr id="687" name="Google Shape;687;g2bf391cd4c5_1_1956"/>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88" name="Google Shape;688;g2bf391cd4c5_1_1956"/>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g2bf391cd4c5_1_1956"/>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g2bf391cd4c5_1_1956"/>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g2bf391cd4c5_1_1956"/>
          <p:cNvSpPr/>
          <p:nvPr>
            <p:ph idx="4" type="pic"/>
          </p:nvPr>
        </p:nvSpPr>
        <p:spPr>
          <a:xfrm>
            <a:off x="7559" y="188180"/>
            <a:ext cx="3354000" cy="5923800"/>
          </a:xfrm>
          <a:prstGeom prst="rect">
            <a:avLst/>
          </a:prstGeom>
          <a:solidFill>
            <a:srgbClr val="D8D8D8"/>
          </a:solidFill>
          <a:ln>
            <a:noFill/>
          </a:ln>
        </p:spPr>
      </p:sp>
      <p:sp>
        <p:nvSpPr>
          <p:cNvPr id="692" name="Google Shape;692;g2bf391cd4c5_1_1956"/>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g2bf391cd4c5_1_1956"/>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4" name="Google Shape;694;g2bf391cd4c5_1_1956"/>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5" name="Google Shape;695;g2bf391cd4c5_1_1956"/>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6" name="Google Shape;696;g2bf391cd4c5_1_1956"/>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g2bf391cd4c5_1_1956"/>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98" name="Google Shape;698;g2bf391cd4c5_1_1956"/>
          <p:cNvGrpSpPr/>
          <p:nvPr/>
        </p:nvGrpSpPr>
        <p:grpSpPr>
          <a:xfrm>
            <a:off x="4446996" y="695274"/>
            <a:ext cx="7231121" cy="5461368"/>
            <a:chOff x="4054159" y="721852"/>
            <a:chExt cx="7578997" cy="5461368"/>
          </a:xfrm>
        </p:grpSpPr>
        <p:grpSp>
          <p:nvGrpSpPr>
            <p:cNvPr id="699" name="Google Shape;699;g2bf391cd4c5_1_1956"/>
            <p:cNvGrpSpPr/>
            <p:nvPr/>
          </p:nvGrpSpPr>
          <p:grpSpPr>
            <a:xfrm>
              <a:off x="4054161" y="721852"/>
              <a:ext cx="7548000" cy="1674419"/>
              <a:chOff x="4061909" y="1565906"/>
              <a:chExt cx="7548000" cy="1882639"/>
            </a:xfrm>
          </p:grpSpPr>
          <p:cxnSp>
            <p:nvCxnSpPr>
              <p:cNvPr id="700" name="Google Shape;700;g2bf391cd4c5_1_1956"/>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01" name="Google Shape;701;g2bf391cd4c5_1_1956"/>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02" name="Google Shape;702;g2bf391cd4c5_1_1956"/>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703" name="Google Shape;703;g2bf391cd4c5_1_1956"/>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04" name="Google Shape;704;g2bf391cd4c5_1_1956"/>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705" name="Google Shape;705;g2bf391cd4c5_1_1956"/>
            <p:cNvGrpSpPr/>
            <p:nvPr/>
          </p:nvGrpSpPr>
          <p:grpSpPr>
            <a:xfrm>
              <a:off x="4054160" y="2644985"/>
              <a:ext cx="7548000" cy="1674419"/>
              <a:chOff x="4061909" y="1565906"/>
              <a:chExt cx="7548000" cy="1882639"/>
            </a:xfrm>
          </p:grpSpPr>
          <p:cxnSp>
            <p:nvCxnSpPr>
              <p:cNvPr id="706" name="Google Shape;706;g2bf391cd4c5_1_1956"/>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07" name="Google Shape;707;g2bf391cd4c5_1_1956"/>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08" name="Google Shape;708;g2bf391cd4c5_1_1956"/>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709" name="Google Shape;709;g2bf391cd4c5_1_1956"/>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10" name="Google Shape;710;g2bf391cd4c5_1_1956"/>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711" name="Google Shape;711;g2bf391cd4c5_1_1956"/>
            <p:cNvGrpSpPr/>
            <p:nvPr/>
          </p:nvGrpSpPr>
          <p:grpSpPr>
            <a:xfrm>
              <a:off x="4069658" y="4508782"/>
              <a:ext cx="7548000" cy="1674419"/>
              <a:chOff x="4061909" y="1565906"/>
              <a:chExt cx="7548000" cy="1882639"/>
            </a:xfrm>
          </p:grpSpPr>
          <p:cxnSp>
            <p:nvCxnSpPr>
              <p:cNvPr id="712" name="Google Shape;712;g2bf391cd4c5_1_1956"/>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13" name="Google Shape;713;g2bf391cd4c5_1_1956"/>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14" name="Google Shape;714;g2bf391cd4c5_1_1956"/>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715" name="Google Shape;715;g2bf391cd4c5_1_1956"/>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16" name="Google Shape;716;g2bf391cd4c5_1_1956"/>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717" name="Shape 717"/>
        <p:cNvGrpSpPr/>
        <p:nvPr/>
      </p:nvGrpSpPr>
      <p:grpSpPr>
        <a:xfrm>
          <a:off x="0" y="0"/>
          <a:ext cx="0" cy="0"/>
          <a:chOff x="0" y="0"/>
          <a:chExt cx="0" cy="0"/>
        </a:xfrm>
      </p:grpSpPr>
      <p:sp>
        <p:nvSpPr>
          <p:cNvPr id="718" name="Google Shape;718;g2bf391cd4c5_1_1987"/>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19" name="Google Shape;719;g2bf391cd4c5_1_1987"/>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g2bf391cd4c5_1_1987"/>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g2bf391cd4c5_1_1987"/>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2" name="Google Shape;722;g2bf391cd4c5_1_1987"/>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g2bf391cd4c5_1_1987"/>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724" name="Shape 724"/>
        <p:cNvGrpSpPr/>
        <p:nvPr/>
      </p:nvGrpSpPr>
      <p:grpSpPr>
        <a:xfrm>
          <a:off x="0" y="0"/>
          <a:ext cx="0" cy="0"/>
          <a:chOff x="0" y="0"/>
          <a:chExt cx="0" cy="0"/>
        </a:xfrm>
      </p:grpSpPr>
      <p:sp>
        <p:nvSpPr>
          <p:cNvPr id="725" name="Google Shape;725;g2bf391cd4c5_1_1994"/>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g2bf391cd4c5_1_1994"/>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g2bf391cd4c5_1_1994"/>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g2bf391cd4c5_1_1994"/>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g2bf391cd4c5_1_1994"/>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730" name="Shape 730"/>
        <p:cNvGrpSpPr/>
        <p:nvPr/>
      </p:nvGrpSpPr>
      <p:grpSpPr>
        <a:xfrm>
          <a:off x="0" y="0"/>
          <a:ext cx="0" cy="0"/>
          <a:chOff x="0" y="0"/>
          <a:chExt cx="0" cy="0"/>
        </a:xfrm>
      </p:grpSpPr>
      <p:sp>
        <p:nvSpPr>
          <p:cNvPr id="731" name="Google Shape;731;g2bf391cd4c5_1_2000"/>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32" name="Google Shape;732;g2bf391cd4c5_1_2000"/>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3" name="Google Shape;733;g2bf391cd4c5_1_2000"/>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4" name="Google Shape;734;g2bf391cd4c5_1_2000"/>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735" name="Google Shape;735;g2bf391cd4c5_1_2000"/>
          <p:cNvSpPr/>
          <p:nvPr>
            <p:ph idx="3" type="pic"/>
          </p:nvPr>
        </p:nvSpPr>
        <p:spPr>
          <a:xfrm>
            <a:off x="7061200" y="1420553"/>
            <a:ext cx="5130900" cy="3913200"/>
          </a:xfrm>
          <a:prstGeom prst="rect">
            <a:avLst/>
          </a:prstGeom>
          <a:solidFill>
            <a:srgbClr val="D8D8D8"/>
          </a:solidFill>
          <a:ln>
            <a:noFill/>
          </a:ln>
        </p:spPr>
      </p:sp>
      <p:sp>
        <p:nvSpPr>
          <p:cNvPr id="736" name="Google Shape;736;g2bf391cd4c5_1_2000"/>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737" name="Shape 737"/>
        <p:cNvGrpSpPr/>
        <p:nvPr/>
      </p:nvGrpSpPr>
      <p:grpSpPr>
        <a:xfrm>
          <a:off x="0" y="0"/>
          <a:ext cx="0" cy="0"/>
          <a:chOff x="0" y="0"/>
          <a:chExt cx="0" cy="0"/>
        </a:xfrm>
      </p:grpSpPr>
      <p:sp>
        <p:nvSpPr>
          <p:cNvPr id="738" name="Google Shape;738;g2bf391cd4c5_1_2007"/>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739" name="Google Shape;739;g2bf391cd4c5_1_2007"/>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740" name="Google Shape;740;g2bf391cd4c5_1_2007"/>
          <p:cNvSpPr/>
          <p:nvPr>
            <p:ph idx="2" type="pic"/>
          </p:nvPr>
        </p:nvSpPr>
        <p:spPr>
          <a:xfrm>
            <a:off x="8912202" y="1246695"/>
            <a:ext cx="2444100" cy="4337100"/>
          </a:xfrm>
          <a:prstGeom prst="rect">
            <a:avLst/>
          </a:prstGeom>
          <a:solidFill>
            <a:srgbClr val="D8D8D8"/>
          </a:solidFill>
          <a:ln>
            <a:noFill/>
          </a:ln>
        </p:spPr>
      </p:sp>
      <p:sp>
        <p:nvSpPr>
          <p:cNvPr id="741" name="Google Shape;741;g2bf391cd4c5_1_2007"/>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g2bf391cd4c5_1_2007"/>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g2bf391cd4c5_1_2007"/>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747" name="Shape 747"/>
        <p:cNvGrpSpPr/>
        <p:nvPr/>
      </p:nvGrpSpPr>
      <p:grpSpPr>
        <a:xfrm>
          <a:off x="0" y="0"/>
          <a:ext cx="0" cy="0"/>
          <a:chOff x="0" y="0"/>
          <a:chExt cx="0" cy="0"/>
        </a:xfrm>
      </p:grpSpPr>
      <p:sp>
        <p:nvSpPr>
          <p:cNvPr id="748" name="Google Shape;748;g2bf391cd4c5_1_2192"/>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49" name="Google Shape;749;g2bf391cd4c5_1_2192"/>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50" name="Google Shape;750;g2bf391cd4c5_1_2192"/>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g2bf391cd4c5_1_2192"/>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752" name="Google Shape;752;g2bf391cd4c5_1_2192"/>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753" name="Google Shape;753;g2bf391cd4c5_1_2192"/>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754" name="Google Shape;754;g2bf391cd4c5_1_2192"/>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755" name="Google Shape;755;g2bf391cd4c5_1_2192"/>
          <p:cNvSpPr/>
          <p:nvPr>
            <p:ph idx="3" type="pic"/>
          </p:nvPr>
        </p:nvSpPr>
        <p:spPr>
          <a:xfrm>
            <a:off x="5861120" y="433094"/>
            <a:ext cx="5470500" cy="5127300"/>
          </a:xfrm>
          <a:prstGeom prst="rect">
            <a:avLst/>
          </a:prstGeom>
          <a:solidFill>
            <a:srgbClr val="D8D8D8"/>
          </a:solidFill>
          <a:ln>
            <a:noFill/>
          </a:ln>
        </p:spPr>
      </p:sp>
      <p:sp>
        <p:nvSpPr>
          <p:cNvPr id="756" name="Google Shape;756;g2bf391cd4c5_1_2192"/>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757" name="Shape 757"/>
        <p:cNvGrpSpPr/>
        <p:nvPr/>
      </p:nvGrpSpPr>
      <p:grpSpPr>
        <a:xfrm>
          <a:off x="0" y="0"/>
          <a:ext cx="0" cy="0"/>
          <a:chOff x="0" y="0"/>
          <a:chExt cx="0" cy="0"/>
        </a:xfrm>
      </p:grpSpPr>
      <p:sp>
        <p:nvSpPr>
          <p:cNvPr id="758" name="Google Shape;758;g2bf391cd4c5_1_2202"/>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59" name="Google Shape;759;g2bf391cd4c5_1_2202"/>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60" name="Google Shape;760;g2bf391cd4c5_1_2202"/>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1" name="Google Shape;761;g2bf391cd4c5_1_2202"/>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2" name="Google Shape;762;g2bf391cd4c5_1_2202"/>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g2bf391cd4c5_1_2202"/>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g2bf391cd4c5_1_2202"/>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g2bf391cd4c5_1_2202"/>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g2bf391cd4c5_1_2202"/>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7" name="Google Shape;767;g2bf391cd4c5_1_2202"/>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68" name="Google Shape;768;g2bf391cd4c5_1_2202"/>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769" name="Google Shape;769;g2bf391cd4c5_1_2202"/>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770" name="Google Shape;770;g2bf391cd4c5_1_2202"/>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1" name="Google Shape;771;g2bf391cd4c5_1_2202"/>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g2bf391cd4c5_1_2202"/>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73" name="Google Shape;773;g2bf391cd4c5_1_2202"/>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774" name="Shape 774"/>
        <p:cNvGrpSpPr/>
        <p:nvPr/>
      </p:nvGrpSpPr>
      <p:grpSpPr>
        <a:xfrm>
          <a:off x="0" y="0"/>
          <a:ext cx="0" cy="0"/>
          <a:chOff x="0" y="0"/>
          <a:chExt cx="0" cy="0"/>
        </a:xfrm>
      </p:grpSpPr>
      <p:sp>
        <p:nvSpPr>
          <p:cNvPr id="775" name="Google Shape;775;g2bf391cd4c5_1_2219"/>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76" name="Google Shape;776;g2bf391cd4c5_1_2219"/>
          <p:cNvSpPr/>
          <p:nvPr>
            <p:ph idx="2" type="pic"/>
          </p:nvPr>
        </p:nvSpPr>
        <p:spPr>
          <a:xfrm>
            <a:off x="320540" y="335338"/>
            <a:ext cx="11578500" cy="6146700"/>
          </a:xfrm>
          <a:prstGeom prst="rect">
            <a:avLst/>
          </a:prstGeom>
          <a:solidFill>
            <a:srgbClr val="D8D8D8"/>
          </a:solidFill>
          <a:ln>
            <a:noFill/>
          </a:ln>
        </p:spPr>
      </p:sp>
      <p:sp>
        <p:nvSpPr>
          <p:cNvPr id="777" name="Google Shape;777;g2bf391cd4c5_1_2219"/>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g2bf391cd4c5_1_2219"/>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779" name="Shape 779"/>
        <p:cNvGrpSpPr/>
        <p:nvPr/>
      </p:nvGrpSpPr>
      <p:grpSpPr>
        <a:xfrm>
          <a:off x="0" y="0"/>
          <a:ext cx="0" cy="0"/>
          <a:chOff x="0" y="0"/>
          <a:chExt cx="0" cy="0"/>
        </a:xfrm>
      </p:grpSpPr>
      <p:sp>
        <p:nvSpPr>
          <p:cNvPr id="780" name="Google Shape;780;g2bf391cd4c5_1_2224"/>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81" name="Google Shape;781;g2bf391cd4c5_1_2224"/>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2" name="Google Shape;782;g2bf391cd4c5_1_2224"/>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g2bf391cd4c5_1_2224"/>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g2bf391cd4c5_1_2224"/>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70" name="Shape 70"/>
        <p:cNvGrpSpPr/>
        <p:nvPr/>
      </p:nvGrpSpPr>
      <p:grpSpPr>
        <a:xfrm>
          <a:off x="0" y="0"/>
          <a:ext cx="0" cy="0"/>
          <a:chOff x="0" y="0"/>
          <a:chExt cx="0" cy="0"/>
        </a:xfrm>
      </p:grpSpPr>
      <p:sp>
        <p:nvSpPr>
          <p:cNvPr id="71" name="Google Shape;71;p112"/>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112"/>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112"/>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12"/>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2"/>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112"/>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77" name="Google Shape;77;p112"/>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785" name="Shape 785"/>
        <p:cNvGrpSpPr/>
        <p:nvPr/>
      </p:nvGrpSpPr>
      <p:grpSpPr>
        <a:xfrm>
          <a:off x="0" y="0"/>
          <a:ext cx="0" cy="0"/>
          <a:chOff x="0" y="0"/>
          <a:chExt cx="0" cy="0"/>
        </a:xfrm>
      </p:grpSpPr>
      <p:sp>
        <p:nvSpPr>
          <p:cNvPr id="786" name="Google Shape;786;g2bf391cd4c5_1_2230"/>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g2bf391cd4c5_1_2230"/>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788" name="Shape 788"/>
        <p:cNvGrpSpPr/>
        <p:nvPr/>
      </p:nvGrpSpPr>
      <p:grpSpPr>
        <a:xfrm>
          <a:off x="0" y="0"/>
          <a:ext cx="0" cy="0"/>
          <a:chOff x="0" y="0"/>
          <a:chExt cx="0" cy="0"/>
        </a:xfrm>
      </p:grpSpPr>
      <p:sp>
        <p:nvSpPr>
          <p:cNvPr id="789" name="Google Shape;789;g2bf391cd4c5_1_223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g2bf391cd4c5_1_2233"/>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g2bf391cd4c5_1_2233"/>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2" name="Google Shape;792;g2bf391cd4c5_1_2233"/>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3" name="Google Shape;793;g2bf391cd4c5_1_2233"/>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94" name="Google Shape;794;g2bf391cd4c5_1_2233"/>
          <p:cNvCxnSpPr>
            <a:endCxn id="795"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795" name="Google Shape;795;g2bf391cd4c5_1_2233"/>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796" name="Shape 796"/>
        <p:cNvGrpSpPr/>
        <p:nvPr/>
      </p:nvGrpSpPr>
      <p:grpSpPr>
        <a:xfrm>
          <a:off x="0" y="0"/>
          <a:ext cx="0" cy="0"/>
          <a:chOff x="0" y="0"/>
          <a:chExt cx="0" cy="0"/>
        </a:xfrm>
      </p:grpSpPr>
      <p:sp>
        <p:nvSpPr>
          <p:cNvPr id="797" name="Google Shape;797;g2bf391cd4c5_1_2241"/>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g2bf391cd4c5_1_2241"/>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g2bf391cd4c5_1_224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800" name="Shape 800"/>
        <p:cNvGrpSpPr/>
        <p:nvPr/>
      </p:nvGrpSpPr>
      <p:grpSpPr>
        <a:xfrm>
          <a:off x="0" y="0"/>
          <a:ext cx="0" cy="0"/>
          <a:chOff x="0" y="0"/>
          <a:chExt cx="0" cy="0"/>
        </a:xfrm>
      </p:grpSpPr>
      <p:sp>
        <p:nvSpPr>
          <p:cNvPr id="801" name="Google Shape;801;g2bf391cd4c5_1_2245"/>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02" name="Google Shape;802;g2bf391cd4c5_1_2245"/>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g2bf391cd4c5_1_2245"/>
          <p:cNvSpPr/>
          <p:nvPr>
            <p:ph idx="2" type="pic"/>
          </p:nvPr>
        </p:nvSpPr>
        <p:spPr>
          <a:xfrm>
            <a:off x="6096000" y="1404749"/>
            <a:ext cx="5239500" cy="4704300"/>
          </a:xfrm>
          <a:prstGeom prst="rect">
            <a:avLst/>
          </a:prstGeom>
          <a:solidFill>
            <a:srgbClr val="D8D8D8"/>
          </a:solidFill>
          <a:ln>
            <a:noFill/>
          </a:ln>
        </p:spPr>
      </p:sp>
      <p:sp>
        <p:nvSpPr>
          <p:cNvPr id="804" name="Google Shape;804;g2bf391cd4c5_1_224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805" name="Shape 805"/>
        <p:cNvGrpSpPr/>
        <p:nvPr/>
      </p:nvGrpSpPr>
      <p:grpSpPr>
        <a:xfrm>
          <a:off x="0" y="0"/>
          <a:ext cx="0" cy="0"/>
          <a:chOff x="0" y="0"/>
          <a:chExt cx="0" cy="0"/>
        </a:xfrm>
      </p:grpSpPr>
      <p:sp>
        <p:nvSpPr>
          <p:cNvPr id="806" name="Google Shape;806;g2bf391cd4c5_1_2250"/>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07" name="Google Shape;807;g2bf391cd4c5_1_2250"/>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g2bf391cd4c5_1_2250"/>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g2bf391cd4c5_1_2250"/>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0" name="Google Shape;810;g2bf391cd4c5_1_2250"/>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11" name="Google Shape;811;g2bf391cd4c5_1_2250"/>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812" name="Google Shape;812;g2bf391cd4c5_1_2250"/>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813" name="Shape 813"/>
        <p:cNvGrpSpPr/>
        <p:nvPr/>
      </p:nvGrpSpPr>
      <p:grpSpPr>
        <a:xfrm>
          <a:off x="0" y="0"/>
          <a:ext cx="0" cy="0"/>
          <a:chOff x="0" y="0"/>
          <a:chExt cx="0" cy="0"/>
        </a:xfrm>
      </p:grpSpPr>
      <p:sp>
        <p:nvSpPr>
          <p:cNvPr id="814" name="Google Shape;814;g2bf391cd4c5_1_2258"/>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5" name="Google Shape;815;g2bf391cd4c5_1_2258"/>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816" name="Google Shape;816;g2bf391cd4c5_1_2258"/>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817" name="Google Shape;817;g2bf391cd4c5_1_2258"/>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818" name="Google Shape;818;g2bf391cd4c5_1_2258"/>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819" name="Google Shape;819;g2bf391cd4c5_1_2258"/>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820" name="Google Shape;820;g2bf391cd4c5_1_2258"/>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821" name="Google Shape;821;g2bf391cd4c5_1_2258"/>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822" name="Shape 822"/>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823" name="Shape 823"/>
        <p:cNvGrpSpPr/>
        <p:nvPr/>
      </p:nvGrpSpPr>
      <p:grpSpPr>
        <a:xfrm>
          <a:off x="0" y="0"/>
          <a:ext cx="0" cy="0"/>
          <a:chOff x="0" y="0"/>
          <a:chExt cx="0" cy="0"/>
        </a:xfrm>
      </p:grpSpPr>
      <p:sp>
        <p:nvSpPr>
          <p:cNvPr id="824" name="Google Shape;824;g2bf391cd4c5_1_2268"/>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g2bf391cd4c5_1_2268"/>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826" name="Google Shape;826;g2bf391cd4c5_1_2268"/>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827" name="Google Shape;827;g2bf391cd4c5_1_2268"/>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828" name="Google Shape;828;g2bf391cd4c5_1_2268"/>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829" name="Google Shape;829;g2bf391cd4c5_1_2268"/>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30" name="Google Shape;830;g2bf391cd4c5_1_2268"/>
          <p:cNvSpPr/>
          <p:nvPr>
            <p:ph idx="3" type="pic"/>
          </p:nvPr>
        </p:nvSpPr>
        <p:spPr>
          <a:xfrm>
            <a:off x="4647235" y="2814866"/>
            <a:ext cx="7127100" cy="2793600"/>
          </a:xfrm>
          <a:prstGeom prst="rect">
            <a:avLst/>
          </a:prstGeom>
          <a:solidFill>
            <a:srgbClr val="D8D8D8"/>
          </a:solidFill>
          <a:ln>
            <a:noFill/>
          </a:ln>
        </p:spPr>
      </p:sp>
      <p:sp>
        <p:nvSpPr>
          <p:cNvPr id="831" name="Google Shape;831;g2bf391cd4c5_1_2268"/>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32" name="Google Shape;832;g2bf391cd4c5_1_2268"/>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833" name="Shape 833"/>
        <p:cNvGrpSpPr/>
        <p:nvPr/>
      </p:nvGrpSpPr>
      <p:grpSpPr>
        <a:xfrm>
          <a:off x="0" y="0"/>
          <a:ext cx="0" cy="0"/>
          <a:chOff x="0" y="0"/>
          <a:chExt cx="0" cy="0"/>
        </a:xfrm>
      </p:grpSpPr>
      <p:sp>
        <p:nvSpPr>
          <p:cNvPr id="834" name="Google Shape;834;g2bf391cd4c5_1_2278"/>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35" name="Google Shape;835;g2bf391cd4c5_1_2278"/>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g2bf391cd4c5_1_2278"/>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7" name="Google Shape;837;g2bf391cd4c5_1_2278"/>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g2bf391cd4c5_1_2278"/>
          <p:cNvSpPr/>
          <p:nvPr>
            <p:ph idx="4" type="pic"/>
          </p:nvPr>
        </p:nvSpPr>
        <p:spPr>
          <a:xfrm>
            <a:off x="7559" y="188180"/>
            <a:ext cx="3354000" cy="5923800"/>
          </a:xfrm>
          <a:prstGeom prst="rect">
            <a:avLst/>
          </a:prstGeom>
          <a:solidFill>
            <a:srgbClr val="D8D8D8"/>
          </a:solidFill>
          <a:ln>
            <a:noFill/>
          </a:ln>
        </p:spPr>
      </p:sp>
      <p:sp>
        <p:nvSpPr>
          <p:cNvPr id="839" name="Google Shape;839;g2bf391cd4c5_1_2278"/>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g2bf391cd4c5_1_2278"/>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g2bf391cd4c5_1_2278"/>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g2bf391cd4c5_1_2278"/>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g2bf391cd4c5_1_2278"/>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g2bf391cd4c5_1_2278"/>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45" name="Google Shape;845;g2bf391cd4c5_1_2278"/>
          <p:cNvGrpSpPr/>
          <p:nvPr/>
        </p:nvGrpSpPr>
        <p:grpSpPr>
          <a:xfrm>
            <a:off x="4446996" y="695274"/>
            <a:ext cx="7231121" cy="5461368"/>
            <a:chOff x="4054159" y="721852"/>
            <a:chExt cx="7578997" cy="5461368"/>
          </a:xfrm>
        </p:grpSpPr>
        <p:grpSp>
          <p:nvGrpSpPr>
            <p:cNvPr id="846" name="Google Shape;846;g2bf391cd4c5_1_2278"/>
            <p:cNvGrpSpPr/>
            <p:nvPr/>
          </p:nvGrpSpPr>
          <p:grpSpPr>
            <a:xfrm>
              <a:off x="4054161" y="721852"/>
              <a:ext cx="7548000" cy="1674419"/>
              <a:chOff x="4061909" y="1565906"/>
              <a:chExt cx="7548000" cy="1882639"/>
            </a:xfrm>
          </p:grpSpPr>
          <p:cxnSp>
            <p:nvCxnSpPr>
              <p:cNvPr id="847" name="Google Shape;847;g2bf391cd4c5_1_227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48" name="Google Shape;848;g2bf391cd4c5_1_227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49" name="Google Shape;849;g2bf391cd4c5_1_227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850" name="Google Shape;850;g2bf391cd4c5_1_2278"/>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51" name="Google Shape;851;g2bf391cd4c5_1_2278"/>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852" name="Google Shape;852;g2bf391cd4c5_1_2278"/>
            <p:cNvGrpSpPr/>
            <p:nvPr/>
          </p:nvGrpSpPr>
          <p:grpSpPr>
            <a:xfrm>
              <a:off x="4054160" y="2644985"/>
              <a:ext cx="7548000" cy="1674419"/>
              <a:chOff x="4061909" y="1565906"/>
              <a:chExt cx="7548000" cy="1882639"/>
            </a:xfrm>
          </p:grpSpPr>
          <p:cxnSp>
            <p:nvCxnSpPr>
              <p:cNvPr id="853" name="Google Shape;853;g2bf391cd4c5_1_227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54" name="Google Shape;854;g2bf391cd4c5_1_227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55" name="Google Shape;855;g2bf391cd4c5_1_227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856" name="Google Shape;856;g2bf391cd4c5_1_2278"/>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57" name="Google Shape;857;g2bf391cd4c5_1_2278"/>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858" name="Google Shape;858;g2bf391cd4c5_1_2278"/>
            <p:cNvGrpSpPr/>
            <p:nvPr/>
          </p:nvGrpSpPr>
          <p:grpSpPr>
            <a:xfrm>
              <a:off x="4069658" y="4508782"/>
              <a:ext cx="7548000" cy="1674419"/>
              <a:chOff x="4061909" y="1565906"/>
              <a:chExt cx="7548000" cy="1882639"/>
            </a:xfrm>
          </p:grpSpPr>
          <p:cxnSp>
            <p:nvCxnSpPr>
              <p:cNvPr id="859" name="Google Shape;859;g2bf391cd4c5_1_227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60" name="Google Shape;860;g2bf391cd4c5_1_227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61" name="Google Shape;861;g2bf391cd4c5_1_227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862" name="Google Shape;862;g2bf391cd4c5_1_2278"/>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863" name="Google Shape;863;g2bf391cd4c5_1_2278"/>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864" name="Shape 864"/>
        <p:cNvGrpSpPr/>
        <p:nvPr/>
      </p:nvGrpSpPr>
      <p:grpSpPr>
        <a:xfrm>
          <a:off x="0" y="0"/>
          <a:ext cx="0" cy="0"/>
          <a:chOff x="0" y="0"/>
          <a:chExt cx="0" cy="0"/>
        </a:xfrm>
      </p:grpSpPr>
      <p:sp>
        <p:nvSpPr>
          <p:cNvPr id="865" name="Google Shape;865;g2bf391cd4c5_1_2309"/>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866" name="Google Shape;866;g2bf391cd4c5_1_2309"/>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g2bf391cd4c5_1_2309"/>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g2bf391cd4c5_1_2309"/>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g2bf391cd4c5_1_2309"/>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g2bf391cd4c5_1_230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5.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theme" Target="../theme/theme6.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1.jp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19" Type="http://schemas.openxmlformats.org/officeDocument/2006/relationships/theme" Target="../theme/theme7.xml"/><Relationship Id="rId6" Type="http://schemas.openxmlformats.org/officeDocument/2006/relationships/slideLayout" Target="../slideLayouts/slideLayout39.xml"/><Relationship Id="rId18" Type="http://schemas.openxmlformats.org/officeDocument/2006/relationships/slideLayout" Target="../slideLayouts/slideLayout51.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 Type="http://schemas.openxmlformats.org/officeDocument/2006/relationships/image" Target="../media/image1.jpg"/><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5" Type="http://schemas.openxmlformats.org/officeDocument/2006/relationships/slideLayout" Target="../slideLayouts/slideLayout55.xml"/><Relationship Id="rId19" Type="http://schemas.openxmlformats.org/officeDocument/2006/relationships/theme" Target="../theme/theme1.xml"/><Relationship Id="rId6" Type="http://schemas.openxmlformats.org/officeDocument/2006/relationships/slideLayout" Target="../slideLayouts/slideLayout56.xml"/><Relationship Id="rId18" Type="http://schemas.openxmlformats.org/officeDocument/2006/relationships/slideLayout" Target="../slideLayouts/slideLayout68.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8.xml"/><Relationship Id="rId10" Type="http://schemas.openxmlformats.org/officeDocument/2006/relationships/slideLayout" Target="../slideLayouts/slideLayout77.xml"/><Relationship Id="rId13" Type="http://schemas.openxmlformats.org/officeDocument/2006/relationships/slideLayout" Target="../slideLayouts/slideLayout80.xml"/><Relationship Id="rId12" Type="http://schemas.openxmlformats.org/officeDocument/2006/relationships/slideLayout" Target="../slideLayouts/slideLayout79.xml"/><Relationship Id="rId1" Type="http://schemas.openxmlformats.org/officeDocument/2006/relationships/image" Target="../media/image1.jpg"/><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5" Type="http://schemas.openxmlformats.org/officeDocument/2006/relationships/slideLayout" Target="../slideLayouts/slideLayout82.xml"/><Relationship Id="rId14" Type="http://schemas.openxmlformats.org/officeDocument/2006/relationships/slideLayout" Target="../slideLayouts/slideLayout81.xml"/><Relationship Id="rId17" Type="http://schemas.openxmlformats.org/officeDocument/2006/relationships/slideLayout" Target="../slideLayouts/slideLayout84.xml"/><Relationship Id="rId16" Type="http://schemas.openxmlformats.org/officeDocument/2006/relationships/slideLayout" Target="../slideLayouts/slideLayout83.xml"/><Relationship Id="rId5" Type="http://schemas.openxmlformats.org/officeDocument/2006/relationships/slideLayout" Target="../slideLayouts/slideLayout72.xml"/><Relationship Id="rId19" Type="http://schemas.openxmlformats.org/officeDocument/2006/relationships/theme" Target="../theme/theme9.xml"/><Relationship Id="rId6" Type="http://schemas.openxmlformats.org/officeDocument/2006/relationships/slideLayout" Target="../slideLayouts/slideLayout73.xml"/><Relationship Id="rId18" Type="http://schemas.openxmlformats.org/officeDocument/2006/relationships/slideLayout" Target="../slideLayouts/slideLayout85.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5.xml"/><Relationship Id="rId10" Type="http://schemas.openxmlformats.org/officeDocument/2006/relationships/slideLayout" Target="../slideLayouts/slideLayout94.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 Type="http://schemas.openxmlformats.org/officeDocument/2006/relationships/image" Target="../media/image1.jpg"/><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5" Type="http://schemas.openxmlformats.org/officeDocument/2006/relationships/slideLayout" Target="../slideLayouts/slideLayout99.xml"/><Relationship Id="rId14" Type="http://schemas.openxmlformats.org/officeDocument/2006/relationships/slideLayout" Target="../slideLayouts/slideLayout98.xml"/><Relationship Id="rId17" Type="http://schemas.openxmlformats.org/officeDocument/2006/relationships/slideLayout" Target="../slideLayouts/slideLayout101.xml"/><Relationship Id="rId16" Type="http://schemas.openxmlformats.org/officeDocument/2006/relationships/slideLayout" Target="../slideLayouts/slideLayout100.xml"/><Relationship Id="rId5" Type="http://schemas.openxmlformats.org/officeDocument/2006/relationships/slideLayout" Target="../slideLayouts/slideLayout89.xml"/><Relationship Id="rId19" Type="http://schemas.openxmlformats.org/officeDocument/2006/relationships/theme" Target="../theme/theme2.xml"/><Relationship Id="rId6" Type="http://schemas.openxmlformats.org/officeDocument/2006/relationships/slideLayout" Target="../slideLayouts/slideLayout90.xml"/><Relationship Id="rId18" Type="http://schemas.openxmlformats.org/officeDocument/2006/relationships/slideLayout" Target="../slideLayouts/slideLayout102.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3" Type="http://schemas.openxmlformats.org/officeDocument/2006/relationships/slideLayout" Target="../slideLayouts/slideLayout114.xml"/><Relationship Id="rId12" Type="http://schemas.openxmlformats.org/officeDocument/2006/relationships/slideLayout" Target="../slideLayouts/slideLayout113.xml"/><Relationship Id="rId1" Type="http://schemas.openxmlformats.org/officeDocument/2006/relationships/image" Target="../media/image1.jpg"/><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5" Type="http://schemas.openxmlformats.org/officeDocument/2006/relationships/slideLayout" Target="../slideLayouts/slideLayout116.xml"/><Relationship Id="rId14" Type="http://schemas.openxmlformats.org/officeDocument/2006/relationships/slideLayout" Target="../slideLayouts/slideLayout115.xml"/><Relationship Id="rId17" Type="http://schemas.openxmlformats.org/officeDocument/2006/relationships/slideLayout" Target="../slideLayouts/slideLayout118.xml"/><Relationship Id="rId16" Type="http://schemas.openxmlformats.org/officeDocument/2006/relationships/slideLayout" Target="../slideLayouts/slideLayout117.xml"/><Relationship Id="rId5" Type="http://schemas.openxmlformats.org/officeDocument/2006/relationships/slideLayout" Target="../slideLayouts/slideLayout106.xml"/><Relationship Id="rId19" Type="http://schemas.openxmlformats.org/officeDocument/2006/relationships/theme" Target="../theme/theme4.xml"/><Relationship Id="rId6" Type="http://schemas.openxmlformats.org/officeDocument/2006/relationships/slideLayout" Target="../slideLayouts/slideLayout107.xml"/><Relationship Id="rId18" Type="http://schemas.openxmlformats.org/officeDocument/2006/relationships/slideLayout" Target="../slideLayouts/slideLayout119.xml"/><Relationship Id="rId7" Type="http://schemas.openxmlformats.org/officeDocument/2006/relationships/slideLayout" Target="../slideLayouts/slideLayout108.xml"/><Relationship Id="rId8"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29.xml"/><Relationship Id="rId10" Type="http://schemas.openxmlformats.org/officeDocument/2006/relationships/slideLayout" Target="../slideLayouts/slideLayout128.xml"/><Relationship Id="rId13" Type="http://schemas.openxmlformats.org/officeDocument/2006/relationships/slideLayout" Target="../slideLayouts/slideLayout131.xml"/><Relationship Id="rId12" Type="http://schemas.openxmlformats.org/officeDocument/2006/relationships/slideLayout" Target="../slideLayouts/slideLayout130.xml"/><Relationship Id="rId1" Type="http://schemas.openxmlformats.org/officeDocument/2006/relationships/image" Target="../media/image1.jpg"/><Relationship Id="rId2" Type="http://schemas.openxmlformats.org/officeDocument/2006/relationships/slideLayout" Target="../slideLayouts/slideLayout120.xml"/><Relationship Id="rId3" Type="http://schemas.openxmlformats.org/officeDocument/2006/relationships/slideLayout" Target="../slideLayouts/slideLayout121.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5" Type="http://schemas.openxmlformats.org/officeDocument/2006/relationships/slideLayout" Target="../slideLayouts/slideLayout133.xml"/><Relationship Id="rId14" Type="http://schemas.openxmlformats.org/officeDocument/2006/relationships/slideLayout" Target="../slideLayouts/slideLayout132.xml"/><Relationship Id="rId17" Type="http://schemas.openxmlformats.org/officeDocument/2006/relationships/slideLayout" Target="../slideLayouts/slideLayout135.xml"/><Relationship Id="rId16" Type="http://schemas.openxmlformats.org/officeDocument/2006/relationships/slideLayout" Target="../slideLayouts/slideLayout134.xml"/><Relationship Id="rId5" Type="http://schemas.openxmlformats.org/officeDocument/2006/relationships/slideLayout" Target="../slideLayouts/slideLayout123.xml"/><Relationship Id="rId19" Type="http://schemas.openxmlformats.org/officeDocument/2006/relationships/theme" Target="../theme/theme3.xml"/><Relationship Id="rId6" Type="http://schemas.openxmlformats.org/officeDocument/2006/relationships/slideLayout" Target="../slideLayouts/slideLayout124.xml"/><Relationship Id="rId18" Type="http://schemas.openxmlformats.org/officeDocument/2006/relationships/slideLayout" Target="../slideLayouts/slideLayout136.xml"/><Relationship Id="rId7" Type="http://schemas.openxmlformats.org/officeDocument/2006/relationships/slideLayout" Target="../slideLayouts/slideLayout125.xml"/><Relationship Id="rId8"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03"/>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103"/>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cxnSp>
        <p:nvCxnSpPr>
          <p:cNvPr id="157" name="Google Shape;157;g2bf391cd4c5_1_377"/>
          <p:cNvCxnSpPr>
            <a:endCxn id="158"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58" name="Google Shape;158;g2bf391cd4c5_1_377"/>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cxnSp>
        <p:nvCxnSpPr>
          <p:cNvPr id="304" name="Google Shape;304;g2bf391cd4c5_1_699"/>
          <p:cNvCxnSpPr>
            <a:endCxn id="305"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305" name="Google Shape;305;g2bf391cd4c5_1_699"/>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cxnSp>
        <p:nvCxnSpPr>
          <p:cNvPr id="451" name="Google Shape;451;g2bf391cd4c5_1_1165"/>
          <p:cNvCxnSpPr>
            <a:endCxn id="452"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452" name="Google Shape;452;g2bf391cd4c5_1_1165"/>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7" name="Shape 597"/>
        <p:cNvGrpSpPr/>
        <p:nvPr/>
      </p:nvGrpSpPr>
      <p:grpSpPr>
        <a:xfrm>
          <a:off x="0" y="0"/>
          <a:ext cx="0" cy="0"/>
          <a:chOff x="0" y="0"/>
          <a:chExt cx="0" cy="0"/>
        </a:xfrm>
      </p:grpSpPr>
      <p:cxnSp>
        <p:nvCxnSpPr>
          <p:cNvPr id="598" name="Google Shape;598;g2bf391cd4c5_1_1867"/>
          <p:cNvCxnSpPr>
            <a:endCxn id="599"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599" name="Google Shape;599;g2bf391cd4c5_1_1867"/>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cxnSp>
        <p:nvCxnSpPr>
          <p:cNvPr id="745" name="Google Shape;745;g2bf391cd4c5_1_2189"/>
          <p:cNvCxnSpPr>
            <a:endCxn id="746"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746" name="Google Shape;746;g2bf391cd4c5_1_2189"/>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1" name="Shape 891"/>
        <p:cNvGrpSpPr/>
        <p:nvPr/>
      </p:nvGrpSpPr>
      <p:grpSpPr>
        <a:xfrm>
          <a:off x="0" y="0"/>
          <a:ext cx="0" cy="0"/>
          <a:chOff x="0" y="0"/>
          <a:chExt cx="0" cy="0"/>
        </a:xfrm>
      </p:grpSpPr>
      <p:cxnSp>
        <p:nvCxnSpPr>
          <p:cNvPr id="892" name="Google Shape;892;g2bf391cd4c5_1_2531"/>
          <p:cNvCxnSpPr>
            <a:endCxn id="893"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893" name="Google Shape;893;g2bf391cd4c5_1_2531"/>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8" name="Shape 1038"/>
        <p:cNvGrpSpPr/>
        <p:nvPr/>
      </p:nvGrpSpPr>
      <p:grpSpPr>
        <a:xfrm>
          <a:off x="0" y="0"/>
          <a:ext cx="0" cy="0"/>
          <a:chOff x="0" y="0"/>
          <a:chExt cx="0" cy="0"/>
        </a:xfrm>
      </p:grpSpPr>
      <p:cxnSp>
        <p:nvCxnSpPr>
          <p:cNvPr id="1039" name="Google Shape;1039;g2bf391cd4c5_1_2999"/>
          <p:cNvCxnSpPr>
            <a:endCxn id="1040"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040" name="Google Shape;1040;g2bf391cd4c5_1_2999"/>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hyperlink" Target="https://rainharvesting.com.au/" TargetMode="External"/><Relationship Id="rId4" Type="http://schemas.openxmlformats.org/officeDocument/2006/relationships/hyperlink" Target="https://www.youtube.com/watch?v=w8Ow7PmEUbM" TargetMode="External"/><Relationship Id="rId5" Type="http://schemas.openxmlformats.org/officeDocument/2006/relationships/hyperlink" Target="https://www.youtube.com/shorts/4MpFhehrwww"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03.xml"/><Relationship Id="rId3" Type="http://schemas.openxmlformats.org/officeDocument/2006/relationships/image" Target="../media/image18.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 Id="rId3" Type="http://schemas.openxmlformats.org/officeDocument/2006/relationships/image" Target="../media/image1.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5.xml"/><Relationship Id="rId3"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1" Type="http://schemas.openxmlformats.org/officeDocument/2006/relationships/hyperlink" Target="https://www.teagasc.ie/media/website/publications/2020/Farm-Workshop-Booklet-Web.pdf" TargetMode="External"/><Relationship Id="rId10" Type="http://schemas.openxmlformats.org/officeDocument/2006/relationships/hyperlink" Target="https://www.youtube.com/watch?v=Lq2dJKw6-Uk" TargetMode="External"/><Relationship Id="rId12" Type="http://schemas.openxmlformats.org/officeDocument/2006/relationships/image" Target="../media/image20.png"/><Relationship Id="rId1" Type="http://schemas.openxmlformats.org/officeDocument/2006/relationships/slideLayout" Target="../slideLayouts/slideLayout41.xml"/><Relationship Id="rId2" Type="http://schemas.openxmlformats.org/officeDocument/2006/relationships/notesSlide" Target="../notesSlides/notesSlide13.xml"/><Relationship Id="rId3" Type="http://schemas.openxmlformats.org/officeDocument/2006/relationships/hyperlink" Target="https://osha.europa.eu/en" TargetMode="External"/><Relationship Id="rId4" Type="http://schemas.openxmlformats.org/officeDocument/2006/relationships/hyperlink" Target="https://www.teagasc.ie/news--events/daily/farm-business/respect-the-power-of-the-sun.php#:~:text=Farmers%20are%20more%20at%20risk,construction%2C%20outdoor%20and%20farming%20industry" TargetMode="External"/><Relationship Id="rId9" Type="http://schemas.openxmlformats.org/officeDocument/2006/relationships/hyperlink" Target="https://www.youtube.com/watch?v=KX9qzn8lkl4&amp;t=26s" TargetMode="External"/><Relationship Id="rId5" Type="http://schemas.openxmlformats.org/officeDocument/2006/relationships/hyperlink" Target="https://www.youtube.com/watch?v=MynsspW82wY" TargetMode="External"/><Relationship Id="rId6" Type="http://schemas.openxmlformats.org/officeDocument/2006/relationships/hyperlink" Target="https://www.youtube.com/watch?v=5Teow1LcEPE" TargetMode="External"/><Relationship Id="rId7" Type="http://schemas.openxmlformats.org/officeDocument/2006/relationships/hyperlink" Target="https://www.youtube.com/watch?v=9DE6SqOoTRc" TargetMode="External"/><Relationship Id="rId8" Type="http://schemas.openxmlformats.org/officeDocument/2006/relationships/hyperlink" Target="https://www.youtube.com/watch?v=Qihm99ZhAJ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0" Type="http://schemas.openxmlformats.org/officeDocument/2006/relationships/hyperlink" Target="https://edis.ifas.ufl.edu/publication/FY1517"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www.thespruceeats.com/what-is-urban-farming-5188341" TargetMode="External"/><Relationship Id="rId4" Type="http://schemas.openxmlformats.org/officeDocument/2006/relationships/hyperlink" Target="https://climate-adapt.eea.europa.eu/en/metadata/adaptation-options/urban-farming-and-gardening" TargetMode="External"/><Relationship Id="rId9" Type="http://schemas.openxmlformats.org/officeDocument/2006/relationships/hyperlink" Target="https://www.youtube.com/watch?v=N7-mNylq4Ok" TargetMode="External"/><Relationship Id="rId5" Type="http://schemas.openxmlformats.org/officeDocument/2006/relationships/hyperlink" Target="https://www.youtube.com/watch?v=ZkmgHQjboRQ" TargetMode="External"/><Relationship Id="rId6" Type="http://schemas.openxmlformats.org/officeDocument/2006/relationships/hyperlink" Target="https://www.youtube.com/watch?v=gfCcI6_1iiA" TargetMode="External"/><Relationship Id="rId7" Type="http://schemas.openxmlformats.org/officeDocument/2006/relationships/hyperlink" Target="https://www.youtube.com/watch?v=ZkmgHQjboRQ" TargetMode="External"/><Relationship Id="rId8" Type="http://schemas.openxmlformats.org/officeDocument/2006/relationships/hyperlink" Target="https://www.youtube.com/watch?v=t4lnbMNnwu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www.soilfoodweb.com.au/about-our-organisation/benefits-of-a-healthy-soil-food-web" TargetMode="External"/><Relationship Id="rId4" Type="http://schemas.openxmlformats.org/officeDocument/2006/relationships/hyperlink" Target="https://www.youtube.com/watch?v=MZsvBCGCei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s://www.frontiersin.org/articles/10.3389/fsufs.2021.706142/full" TargetMode="External"/><Relationship Id="rId4" Type="http://schemas.openxmlformats.org/officeDocument/2006/relationships/hyperlink" Target="https://mintekresources.com/what-is-soil-remediation/" TargetMode="External"/><Relationship Id="rId5" Type="http://schemas.openxmlformats.org/officeDocument/2006/relationships/hyperlink" Target="https://www.youtube.com/watch?v=ohkFAAfOAM4" TargetMode="External"/><Relationship Id="rId6" Type="http://schemas.openxmlformats.org/officeDocument/2006/relationships/hyperlink" Target="https://www.youtube.com/watch?v=ErMHR6Mc4Bk" TargetMode="External"/><Relationship Id="rId7" Type="http://schemas.openxmlformats.org/officeDocument/2006/relationships/hyperlink" Target="https://doi.org/10.1016/j.still.2008.08.00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7.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hyperlink" Target="https://doi.org/10.1289/EHP9431" TargetMode="External"/><Relationship Id="rId10" Type="http://schemas.openxmlformats.org/officeDocument/2006/relationships/hyperlink" Target="https://www.youtube.com/watch?v=-SjjhG1Pz7I"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https://cropscience.bayer.co.uk/blog/articles/2020/02/test-soil-health" TargetMode="External"/><Relationship Id="rId4" Type="http://schemas.openxmlformats.org/officeDocument/2006/relationships/hyperlink" Target="https://www.holganix.com/blog/how-do-you-measure-soil-health-21-methods-to-consider" TargetMode="External"/><Relationship Id="rId9" Type="http://schemas.openxmlformats.org/officeDocument/2006/relationships/hyperlink" Target="https://www.youtube.com/watch?v=_51j5nL4H5s" TargetMode="External"/><Relationship Id="rId5" Type="http://schemas.openxmlformats.org/officeDocument/2006/relationships/hyperlink" Target="https://hub.jhu.edu/2021/06/08/livable-future-study-urban-farms-metals/" TargetMode="External"/><Relationship Id="rId6" Type="http://schemas.openxmlformats.org/officeDocument/2006/relationships/hyperlink" Target="https://www.youtube.com/watch?v=XzfFFNG5mnQ" TargetMode="External"/><Relationship Id="rId7" Type="http://schemas.openxmlformats.org/officeDocument/2006/relationships/hyperlink" Target="https://www.youtube.com/watch?v=BcNMteh1t14" TargetMode="External"/><Relationship Id="rId8" Type="http://schemas.openxmlformats.org/officeDocument/2006/relationships/hyperlink" Target="https://www.youtube.com/watch?v=L14woJZEJn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https://education.nationalgeographic.org/resource/europe-resources/" TargetMode="External"/><Relationship Id="rId4" Type="http://schemas.openxmlformats.org/officeDocument/2006/relationships/hyperlink" Target="https://www.youtube.com/watch?v=IgN4Q8uCYuk" TargetMode="External"/><Relationship Id="rId5" Type="http://schemas.openxmlformats.org/officeDocument/2006/relationships/hyperlink" Target="https://www.youtube.com/watch?v=W9tGyNyfDbs" TargetMode="External"/><Relationship Id="rId6" Type="http://schemas.openxmlformats.org/officeDocument/2006/relationships/hyperlink" Target="https://www.mdpi.com/2311-7524/7/4/8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https://www.teagasc.ie/animals/" TargetMode="External"/><Relationship Id="rId4" Type="http://schemas.openxmlformats.org/officeDocument/2006/relationships/hyperlink" Target="https://food.ec.europa.eu/animals/animal-welfare/animal-welfare-practice/animal-welfare-farm_en" TargetMode="External"/><Relationship Id="rId5" Type="http://schemas.openxmlformats.org/officeDocument/2006/relationships/hyperlink" Target="https://www.youtube.com/watch?v=SSTAJ7msu-4" TargetMode="External"/><Relationship Id="rId6" Type="http://schemas.openxmlformats.org/officeDocument/2006/relationships/hyperlink" Target="https://food.ec.europa.eu/animals/animal-welfare/animal-welfare-practice/slaughter-stunning_en" TargetMode="External"/><Relationship Id="rId7" Type="http://schemas.openxmlformats.org/officeDocument/2006/relationships/hyperlink" Target="https://www.youtube.com/watch?v=RV-p0cKyvDk" TargetMode="External"/><Relationship Id="rId8" Type="http://schemas.openxmlformats.org/officeDocument/2006/relationships/hyperlink" Target="https://www.youtube.com/watch?v=RJkViXmM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3.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1" Type="http://schemas.openxmlformats.org/officeDocument/2006/relationships/hyperlink" Target="https://www.buzzaboutbees.net/how-do-bees-make-honey.html" TargetMode="External"/><Relationship Id="rId10" Type="http://schemas.openxmlformats.org/officeDocument/2006/relationships/hyperlink" Target="https://bees.techno-science.ca/" TargetMode="External"/><Relationship Id="rId13" Type="http://schemas.openxmlformats.org/officeDocument/2006/relationships/hyperlink" Target="https://www.youtube.com/watch?v=JMhvcd0KbEI" TargetMode="External"/><Relationship Id="rId12" Type="http://schemas.openxmlformats.org/officeDocument/2006/relationships/hyperlink" Target="https://pollinators.ie/top-10-pollinator-friendly-plants-for-different-situations/" TargetMode="External"/><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s://pollinators.ie/" TargetMode="External"/><Relationship Id="rId4" Type="http://schemas.openxmlformats.org/officeDocument/2006/relationships/hyperlink" Target="https://irishbeekeeping.ie/" TargetMode="External"/><Relationship Id="rId9" Type="http://schemas.openxmlformats.org/officeDocument/2006/relationships/hyperlink" Target="https://food.ec.europa.eu/animals/animal-products-movements/products-animal-origin-human-consumption_en" TargetMode="External"/><Relationship Id="rId15" Type="http://schemas.openxmlformats.org/officeDocument/2006/relationships/hyperlink" Target="https://doi.org/10.4060/cb5353en" TargetMode="External"/><Relationship Id="rId14" Type="http://schemas.openxmlformats.org/officeDocument/2006/relationships/hyperlink" Target="https://www.youtube.com/watch?v=Gh3zd2C4eQQ" TargetMode="External"/><Relationship Id="rId5" Type="http://schemas.openxmlformats.org/officeDocument/2006/relationships/hyperlink" Target="https://www.honeybeesonline.com/" TargetMode="External"/><Relationship Id="rId6" Type="http://schemas.openxmlformats.org/officeDocument/2006/relationships/hyperlink" Target="http://www.boomtreebees.com/" TargetMode="External"/><Relationship Id="rId7" Type="http://schemas.openxmlformats.org/officeDocument/2006/relationships/hyperlink" Target="https://www.gov.ie/en/publication/9e1ff-beekeeping-honey/" TargetMode="External"/><Relationship Id="rId8" Type="http://schemas.openxmlformats.org/officeDocument/2006/relationships/hyperlink" Target="https://www.teagasc.ie/media/website/rural-economy/rural-development/diversification/8-Bee-Keeping-and-Honey-Production.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51.xml"/><Relationship Id="rId3"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hyperlink" Target="https://www.failteireland.ie/FailteIreland/media/WebsiteStructure/Documents/3_Research_Insights/4_Visitor_Insights/Visitor-Attraction-Experience-Research-2018.pdf?ext=.pdf" TargetMode="External"/><Relationship Id="rId4" Type="http://schemas.openxmlformats.org/officeDocument/2006/relationships/hyperlink" Target="https://www.bienvenue-a-la-ferme.com/" TargetMode="External"/><Relationship Id="rId5" Type="http://schemas.openxmlformats.org/officeDocument/2006/relationships/hyperlink" Target="https://www.youtube.com/watch?v=ddiYlzTbrGU" TargetMode="External"/><Relationship Id="rId6" Type="http://schemas.openxmlformats.org/officeDocument/2006/relationships/hyperlink" Target="https://www.youtube.com/watch?v=hZ1IrxNt9mo&amp;t=1s" TargetMode="External"/><Relationship Id="rId7" Type="http://schemas.openxmlformats.org/officeDocument/2006/relationships/hyperlink" Target="https://www.failteireland.ie/FailteIreland/media/WebsiteStructure/Documents/3_Research_Insights/4_Visitor_Insights/Visitor-Attraction-Experience-Research-2018.pdf?ext=.pdf" TargetMode="External"/><Relationship Id="rId8" Type="http://schemas.openxmlformats.org/officeDocument/2006/relationships/hyperlink" Target="https://www.failteireland.ie/FailteIreland/media/WebsiteStructure/Documents/Product_Development/Food_Tourism/FI_Guidelines_Development_Food-Trails_V4.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hyperlink" Target="https://food.ec.europa.eu/safety/labelling-and-nutrition/food-information-consumers-legislation/guidance-documents_en#questions_and_answers_on_" TargetMode="External"/><Relationship Id="rId4" Type="http://schemas.openxmlformats.org/officeDocument/2006/relationships/hyperlink" Target="https://www.who.int/news-room/fact-sheets/detail/food-safety" TargetMode="External"/><Relationship Id="rId5" Type="http://schemas.openxmlformats.org/officeDocument/2006/relationships/hyperlink" Target="https://www.food.gov.uk/business-guidance/allergen-guidance-for-food-businesses#:~:text=The%2014%20allergens%20are%3A%20celery,and%20sulphites%20are%20at%20a"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hyperlink" Target="https://www.cdc.gov/handwashing/why-handwashing" TargetMode="External"/><Relationship Id="rId4" Type="http://schemas.openxmlformats.org/officeDocument/2006/relationships/hyperlink" Target="https://www.fda.gov/food/foodborne-pathogens" TargetMode="External"/><Relationship Id="rId5" Type="http://schemas.openxmlformats.org/officeDocument/2006/relationships/hyperlink" Target="https://www.youtube.com/watch?v=Pq2me3r0cz4" TargetMode="External"/><Relationship Id="rId6" Type="http://schemas.openxmlformats.org/officeDocument/2006/relationships/hyperlink" Target="https://www.youtube.com/watch?v=e6F-wg9ESEE" TargetMode="External"/><Relationship Id="rId7" Type="http://schemas.openxmlformats.org/officeDocument/2006/relationships/hyperlink" Target="https://www.ncbi.nlm.nih.gov/books/NBK144001/"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51.png"/><Relationship Id="rId4" Type="http://schemas.openxmlformats.org/officeDocument/2006/relationships/image" Target="../media/image57.png"/><Relationship Id="rId5"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4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hyperlink" Target="https://www.fsai.ie/getmedia/2de2c9ba-ee0d-4fae-8880-8d0cad38d973/labelling-and-hygiene-guidelines-for-hen-eggs-2015-final.pdf?ext=.pdf" TargetMode="External"/><Relationship Id="rId4" Type="http://schemas.openxmlformats.org/officeDocument/2006/relationships/hyperlink" Target="https://agriculture.ec.europa.eu/farming/geographical-indications-and-quality-schemes/geographical-indications-and-quality-schemes-explained_en" TargetMode="External"/><Relationship Id="rId5" Type="http://schemas.openxmlformats.org/officeDocument/2006/relationships/hyperlink" Target="https://www.youtube.com/watch?v=wFBmdbcuMC8" TargetMode="External"/><Relationship Id="rId6" Type="http://schemas.openxmlformats.org/officeDocument/2006/relationships/hyperlink" Target="https://www.reading.ac.uk/foodlaw/pdf/eu-13017-FDE-FIC-Guidance.pd"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70.xml"/><Relationship Id="rId3" Type="http://schemas.openxmlformats.org/officeDocument/2006/relationships/image" Target="../media/image2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hyperlink" Target="https://www.un.org/en/climatechange/what-is-climate-change" TargetMode="External"/><Relationship Id="rId4" Type="http://schemas.openxmlformats.org/officeDocument/2006/relationships/hyperlink" Target="https://ec.europa.eu/eurostat/statistics-explained/index.php?title=File:Greenhouse_gas_emissions_by_source_sector,_EU,_2020.png" TargetMode="External"/><Relationship Id="rId5" Type="http://schemas.openxmlformats.org/officeDocument/2006/relationships/hyperlink" Target="https://www.youtube.com/watch?v=SN5-DnOHQm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75.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hyperlink" Target="https://eur-lex.europa.eu/EN/legal-content/summary/eu-waste-management-law.html#:~:text=Waste%20management%20must%20be%20carried,by%20an%20officially%20recognised%20operator" TargetMode="External"/><Relationship Id="rId4" Type="http://schemas.openxmlformats.org/officeDocument/2006/relationships/hyperlink" Target="https://environment.ec.europa.eu/topics/waste-and-recycling_en#:~:text=The%20Waste%20Framework%20Directive%20is,of%20waste%20require%20specific%20approaches" TargetMode="External"/><Relationship Id="rId5" Type="http://schemas.openxmlformats.org/officeDocument/2006/relationships/hyperlink" Target="https://www.youtube.com/watch?v=l3pZ4yqTv14"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image" Target="../media/image43.png"/><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4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hyperlink" Target="https://www.europarl.europa.eu/news/en/headlines/economy/20151201STO05603/circular-economy-definition-importance-and-benefits#:~:text=What%20is%20the%20circular%20economy,products%20as%20long%20as%20possible" TargetMode="External"/><Relationship Id="rId4" Type="http://schemas.openxmlformats.org/officeDocument/2006/relationships/hyperlink" Target="https://www.eea.europa.eu/en/topics/in-depth/circular-economy" TargetMode="External"/><Relationship Id="rId5" Type="http://schemas.openxmlformats.org/officeDocument/2006/relationships/hyperlink" Target="https://environment.ec.europa.eu/strategy/circular-economy-action-plan_en" TargetMode="External"/><Relationship Id="rId6" Type="http://schemas.openxmlformats.org/officeDocument/2006/relationships/hyperlink" Target="https://www.youtube.com/watch?v=EMKFelpYHj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 Id="rId3" Type="http://schemas.openxmlformats.org/officeDocument/2006/relationships/image" Target="../media/image4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hyperlink" Target="https://www.fao.org/newsroom/detail/FAO-UNEP-agriculture-environment-food-loss-waste-day-2022/en" TargetMode="External"/><Relationship Id="rId4" Type="http://schemas.openxmlformats.org/officeDocument/2006/relationships/hyperlink" Target="https://thepotagerproject.com/bokashi-vs-compost/" TargetMode="External"/><Relationship Id="rId9" Type="http://schemas.openxmlformats.org/officeDocument/2006/relationships/hyperlink" Target="https://www.biocycle.netaerobic-composting-and-anaerobic/" TargetMode="External"/><Relationship Id="rId5" Type="http://schemas.openxmlformats.org/officeDocument/2006/relationships/hyperlink" Target="https://www.quickcrop.ie/products/joraform-jk5100.html" TargetMode="External"/><Relationship Id="rId6" Type="http://schemas.openxmlformats.org/officeDocument/2006/relationships/hyperlink" Target="https://www.epa.gov/anaerobic-digestion/basic-information-about-anaerobic-digestion-ad#:~:text=The%20material%20that%20is%20left,used%20as%20fertilizer%20for%20crops" TargetMode="External"/><Relationship Id="rId7" Type="http://schemas.openxmlformats.org/officeDocument/2006/relationships/hyperlink" Target="https://www.youtube.com/watch?v=aahihueN_BA" TargetMode="External"/><Relationship Id="rId8" Type="http://schemas.openxmlformats.org/officeDocument/2006/relationships/hyperlink" Target="https://www.youtube.com/watch?v=jhR5-jrbJDU"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5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hyperlink" Target="https://www.diversitech-global.com/post/recycling-vs-upcycling#:~:text=Recycling%20involves%20the%20destruction%20of,also%20what%20it%20has%20become" TargetMode="External"/><Relationship Id="rId4" Type="http://schemas.openxmlformats.org/officeDocument/2006/relationships/hyperlink" Target="https://tocco.earth/article/upcycled-materials-for-circular-economy-Europe/" TargetMode="External"/><Relationship Id="rId5" Type="http://schemas.openxmlformats.org/officeDocument/2006/relationships/hyperlink" Target="https://www.pinterest.co.uk/duffydancer/upcycle-jam-jars/" TargetMode="External"/><Relationship Id="rId6" Type="http://schemas.openxmlformats.org/officeDocument/2006/relationships/hyperlink" Target="https://www.loveproperty.com/gallerylist/71768/86-upcycling-ideas-to-transform-your-old-stuf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 Id="rId3" Type="http://schemas.openxmlformats.org/officeDocument/2006/relationships/image" Target="../media/image5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1"/>
          <p:cNvSpPr txBox="1"/>
          <p:nvPr>
            <p:ph idx="1" type="body"/>
          </p:nvPr>
        </p:nvSpPr>
        <p:spPr>
          <a:xfrm>
            <a:off x="711252" y="4043134"/>
            <a:ext cx="4289467" cy="697353"/>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3400"/>
              <a:t>Praktiska guider inom samhällsbaserad stadsjordbruk</a:t>
            </a:r>
            <a:endParaRPr b="0" sz="3400"/>
          </a:p>
        </p:txBody>
      </p:sp>
      <p:sp>
        <p:nvSpPr>
          <p:cNvPr id="1191" name="Google Shape;1191;p1"/>
          <p:cNvSpPr txBox="1"/>
          <p:nvPr>
            <p:ph idx="2" type="body"/>
          </p:nvPr>
        </p:nvSpPr>
        <p:spPr>
          <a:xfrm>
            <a:off x="482651" y="3188187"/>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b="1" lang="en-IE" sz="4000"/>
              <a:t>Kamratutbildningsguide</a:t>
            </a:r>
            <a:endParaRPr/>
          </a:p>
        </p:txBody>
      </p:sp>
      <p:sp>
        <p:nvSpPr>
          <p:cNvPr id="1192" name="Google Shape;1192;p1"/>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193" name="Google Shape;1193;p1"/>
          <p:cNvPicPr preferRelativeResize="0"/>
          <p:nvPr>
            <p:ph idx="3" type="pic"/>
          </p:nvPr>
        </p:nvPicPr>
        <p:blipFill rotWithShape="1">
          <a:blip r:embed="rId3">
            <a:alphaModFix/>
          </a:blip>
          <a:srcRect b="0" l="667" r="667" t="0"/>
          <a:stretch/>
        </p:blipFill>
        <p:spPr>
          <a:xfrm>
            <a:off x="5861120" y="433094"/>
            <a:ext cx="5470479" cy="5127406"/>
          </a:xfrm>
          <a:prstGeom prst="rect">
            <a:avLst/>
          </a:prstGeom>
          <a:solidFill>
            <a:srgbClr val="D8D8D8"/>
          </a:solidFill>
          <a:ln>
            <a:noFill/>
          </a:ln>
        </p:spPr>
      </p:pic>
      <p:sp>
        <p:nvSpPr>
          <p:cNvPr id="1194" name="Google Shape;1194;p1"/>
          <p:cNvSpPr txBox="1"/>
          <p:nvPr/>
        </p:nvSpPr>
        <p:spPr>
          <a:xfrm>
            <a:off x="8296857" y="222724"/>
            <a:ext cx="2309962" cy="697353"/>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u="none" cap="none" strike="noStrike">
                <a:solidFill>
                  <a:schemeClr val="lt1"/>
                </a:solidFill>
                <a:latin typeface="Calibri"/>
                <a:ea typeface="Calibri"/>
                <a:cs typeface="Calibri"/>
                <a:sym typeface="Calibri"/>
              </a:rPr>
              <a:t>MODULE 2</a:t>
            </a:r>
            <a:endParaRPr b="0" i="0" sz="1400" u="none" cap="none" strike="noStrike">
              <a:solidFill>
                <a:srgbClr val="000000"/>
              </a:solidFill>
              <a:latin typeface="Arial"/>
              <a:ea typeface="Arial"/>
              <a:cs typeface="Arial"/>
              <a:sym typeface="Arial"/>
            </a:endParaRPr>
          </a:p>
        </p:txBody>
      </p:sp>
      <p:cxnSp>
        <p:nvCxnSpPr>
          <p:cNvPr id="1195" name="Google Shape;1195;p1"/>
          <p:cNvCxnSpPr/>
          <p:nvPr/>
        </p:nvCxnSpPr>
        <p:spPr>
          <a:xfrm rot="10800000">
            <a:off x="482514" y="3885540"/>
            <a:ext cx="5070900"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10"/>
          <p:cNvSpPr txBox="1"/>
          <p:nvPr>
            <p:ph idx="1" type="body"/>
          </p:nvPr>
        </p:nvSpPr>
        <p:spPr>
          <a:xfrm>
            <a:off x="3574491" y="530659"/>
            <a:ext cx="8382187" cy="58815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Hälsa och säkerhet är A och O för alla jordbruksverksamheter</a:t>
            </a:r>
            <a:endParaRPr/>
          </a:p>
          <a:p>
            <a:pPr indent="0" lvl="0" marL="0" rtl="0" algn="l">
              <a:lnSpc>
                <a:spcPct val="100000"/>
              </a:lnSpc>
              <a:spcBef>
                <a:spcPts val="0"/>
              </a:spcBef>
              <a:spcAft>
                <a:spcPts val="0"/>
              </a:spcAft>
              <a:buClr>
                <a:srgbClr val="E8A116"/>
              </a:buClr>
              <a:buSzPts val="3200"/>
              <a:buNone/>
            </a:pPr>
            <a:r>
              <a:t/>
            </a:r>
            <a:endParaRPr sz="1400"/>
          </a:p>
          <a:p>
            <a:pPr indent="0" lvl="0" marL="0" rtl="0" algn="just">
              <a:lnSpc>
                <a:spcPct val="100000"/>
              </a:lnSpc>
              <a:spcBef>
                <a:spcPts val="0"/>
              </a:spcBef>
              <a:spcAft>
                <a:spcPts val="0"/>
              </a:spcAft>
              <a:buClr>
                <a:srgbClr val="E8A116"/>
              </a:buClr>
              <a:buSzPts val="2400"/>
              <a:buNone/>
            </a:pPr>
            <a:r>
              <a:rPr lang="en-IE" sz="2400"/>
              <a:t>Det är viktigt att du arbetar i en säker miljö för att maximera din inkomst och säkerställa en god livskvalitet för dig och din familj. Mänskliga faktorer är inblandade i 90% av arbetsplatsolyckor (t.ex. trötthet, överarbete, brådska). Allvarliga eller dödliga skador kan inträffa på grund av felaktig användning av fordon, maskiner och utrustning, dålig hantering, fall från höjd, fallande föremål, boskap, drunkning, elektrisk stöt, felaktig hantering av kemikalier etc. </a:t>
            </a:r>
            <a:r>
              <a:rPr b="1" lang="en-IE" sz="2400"/>
              <a:t>Utför en riskbedömning</a:t>
            </a:r>
            <a:r>
              <a:rPr lang="en-IE" sz="2400"/>
              <a:t>. Identifiera faror och risker och använd standardarbetsmetoder för att undvika olyckor. Vanligtvis uppstår 33% av alla </a:t>
            </a:r>
            <a:r>
              <a:rPr b="1" lang="en-IE" sz="2400"/>
              <a:t>arbetsplatsolyckor</a:t>
            </a:r>
            <a:r>
              <a:rPr lang="en-IE" sz="2400"/>
              <a:t> på grund av dålig hantering - bibehåll en god hållning i ryggen och använd dina benmuskler för att lyfta, osv.</a:t>
            </a:r>
            <a:endParaRPr/>
          </a:p>
        </p:txBody>
      </p:sp>
      <p:grpSp>
        <p:nvGrpSpPr>
          <p:cNvPr id="1336" name="Google Shape;1336;p10"/>
          <p:cNvGrpSpPr/>
          <p:nvPr/>
        </p:nvGrpSpPr>
        <p:grpSpPr>
          <a:xfrm flipH="1" rot="10800000">
            <a:off x="0" y="2303025"/>
            <a:ext cx="3215568" cy="4584850"/>
            <a:chOff x="0" y="-412420"/>
            <a:chExt cx="3390864" cy="4834792"/>
          </a:xfrm>
        </p:grpSpPr>
        <p:sp>
          <p:nvSpPr>
            <p:cNvPr id="1337" name="Google Shape;1337;p10"/>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8" name="Google Shape;1338;p10"/>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9" name="Google Shape;1339;p10"/>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40" name="Google Shape;1340;p10"/>
          <p:cNvSpPr txBox="1"/>
          <p:nvPr/>
        </p:nvSpPr>
        <p:spPr>
          <a:xfrm>
            <a:off x="341840" y="2647056"/>
            <a:ext cx="2776801"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2.1 </a:t>
            </a:r>
            <a:r>
              <a:rPr b="0" i="0" lang="en-IE" sz="3600" u="none" cap="none" strike="noStrike">
                <a:solidFill>
                  <a:schemeClr val="lt1"/>
                </a:solidFill>
                <a:latin typeface="Calibri"/>
                <a:ea typeface="Calibri"/>
                <a:cs typeface="Calibri"/>
                <a:sym typeface="Calibri"/>
              </a:rPr>
              <a:t>Hälsa och säkerhet inom stadsjordbruk</a:t>
            </a:r>
            <a:endParaRPr b="0" i="0" sz="3600" u="none" cap="none" strike="noStrike">
              <a:solidFill>
                <a:srgbClr val="086575"/>
              </a:solidFill>
              <a:latin typeface="Calibri"/>
              <a:ea typeface="Calibri"/>
              <a:cs typeface="Calibri"/>
              <a:sym typeface="Calibri"/>
            </a:endParaRPr>
          </a:p>
        </p:txBody>
      </p:sp>
      <p:grpSp>
        <p:nvGrpSpPr>
          <p:cNvPr id="1341" name="Google Shape;1341;p10"/>
          <p:cNvGrpSpPr/>
          <p:nvPr/>
        </p:nvGrpSpPr>
        <p:grpSpPr>
          <a:xfrm>
            <a:off x="2048544" y="429181"/>
            <a:ext cx="997032" cy="1008734"/>
            <a:chOff x="7190753" y="5365577"/>
            <a:chExt cx="745522" cy="754272"/>
          </a:xfrm>
        </p:grpSpPr>
        <p:grpSp>
          <p:nvGrpSpPr>
            <p:cNvPr id="1342" name="Google Shape;1342;p10"/>
            <p:cNvGrpSpPr/>
            <p:nvPr/>
          </p:nvGrpSpPr>
          <p:grpSpPr>
            <a:xfrm>
              <a:off x="7353351" y="5651417"/>
              <a:ext cx="420044" cy="75879"/>
              <a:chOff x="7353351" y="5651417"/>
              <a:chExt cx="420044" cy="75879"/>
            </a:xfrm>
          </p:grpSpPr>
          <p:sp>
            <p:nvSpPr>
              <p:cNvPr id="1343" name="Google Shape;1343;p1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4" name="Google Shape;1344;p1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45" name="Google Shape;1345;p10"/>
            <p:cNvGrpSpPr/>
            <p:nvPr/>
          </p:nvGrpSpPr>
          <p:grpSpPr>
            <a:xfrm>
              <a:off x="7190753" y="5365577"/>
              <a:ext cx="745522" cy="754272"/>
              <a:chOff x="7190753" y="5365577"/>
              <a:chExt cx="745522" cy="754272"/>
            </a:xfrm>
          </p:grpSpPr>
          <p:sp>
            <p:nvSpPr>
              <p:cNvPr id="1346" name="Google Shape;1346;p1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7" name="Google Shape;1347;p1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8" name="Google Shape;1348;p1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9" name="Google Shape;1349;p1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0" name="Google Shape;1350;p1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1" name="Google Shape;1351;p1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2" name="Google Shape;1352;p1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3" name="Google Shape;1353;p1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4" name="Google Shape;1354;p1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355" name="Google Shape;1355;p10"/>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pic>
        <p:nvPicPr>
          <p:cNvPr id="1356" name="Google Shape;1356;p10"/>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1" name="Shape 2811"/>
        <p:cNvGrpSpPr/>
        <p:nvPr/>
      </p:nvGrpSpPr>
      <p:grpSpPr>
        <a:xfrm>
          <a:off x="0" y="0"/>
          <a:ext cx="0" cy="0"/>
          <a:chOff x="0" y="0"/>
          <a:chExt cx="0" cy="0"/>
        </a:xfrm>
      </p:grpSpPr>
      <p:sp>
        <p:nvSpPr>
          <p:cNvPr id="2812" name="Google Shape;2812;p97"/>
          <p:cNvSpPr txBox="1"/>
          <p:nvPr>
            <p:ph idx="1" type="body"/>
          </p:nvPr>
        </p:nvSpPr>
        <p:spPr>
          <a:xfrm>
            <a:off x="851653" y="1466771"/>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150">
                <a:solidFill>
                  <a:srgbClr val="424242"/>
                </a:solidFill>
              </a:rPr>
              <a:t>Dimensionera din(a) förvaringsbehållare/na tillräckligt stor(a) för att rymma ditt beräknade förråd: stora regntunnor/dammar, kranar med stor diameter. Där marken sluttar är det mest effektivt att använda svackdiken för att sakta ner avrinningen från regn. Svackdiken kan leda vatten mot ett planteringsområde och samlar också organiskt material från löv etc. och blir en bra källa till vatten och näring för den omgivande jorden. </a:t>
            </a:r>
            <a:endParaRPr/>
          </a:p>
          <a:p>
            <a:pPr indent="-15875" lvl="0" marL="15875" rtl="0" algn="just">
              <a:lnSpc>
                <a:spcPct val="101818"/>
              </a:lnSpc>
              <a:spcBef>
                <a:spcPts val="0"/>
              </a:spcBef>
              <a:spcAft>
                <a:spcPts val="0"/>
              </a:spcAft>
              <a:buClr>
                <a:srgbClr val="424242"/>
              </a:buClr>
              <a:buSzPts val="2200"/>
              <a:buNone/>
            </a:pPr>
            <a:r>
              <a:t/>
            </a:r>
            <a:endParaRPr sz="2150">
              <a:solidFill>
                <a:srgbClr val="424242"/>
              </a:solidFill>
            </a:endParaRPr>
          </a:p>
          <a:p>
            <a:pPr indent="-15875" lvl="0" marL="15875" rtl="0" algn="just">
              <a:lnSpc>
                <a:spcPct val="101818"/>
              </a:lnSpc>
              <a:spcBef>
                <a:spcPts val="0"/>
              </a:spcBef>
              <a:spcAft>
                <a:spcPts val="0"/>
              </a:spcAft>
              <a:buClr>
                <a:srgbClr val="424242"/>
              </a:buClr>
              <a:buSzPts val="2200"/>
              <a:buNone/>
            </a:pPr>
            <a:r>
              <a:rPr lang="en-IE" sz="2150">
                <a:solidFill>
                  <a:srgbClr val="424242"/>
                </a:solidFill>
              </a:rPr>
              <a:t>Vattenbehållare/tankar bör vara ogenomskinliga och, om möjligt, skyddade från direkt solljus för att förhindra algtillväxt. Att måla förvaringsbehållare svarta förhindrar fotosyntes. Myggor kan lägga ägg i öppet vatten. Förvaringsbehållare bör täckas över för att förhindra myggor och skräp från att komma in i förvaringsbehållaren, säkrade från barn och tydligt märkta som icke-dricksvatten. Regelbunden inspektion och underhåll (rengöring) är viktigt. Det är viktigt att ha ett översvämningsrör som leder bort överflödigt vatten från tanken när den är full.</a:t>
            </a:r>
            <a:endParaRPr sz="2150"/>
          </a:p>
        </p:txBody>
      </p:sp>
      <p:sp>
        <p:nvSpPr>
          <p:cNvPr id="2813" name="Google Shape;2813;p97"/>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a:t>
            </a:r>
            <a:r>
              <a:rPr b="1" lang="en-IE">
                <a:solidFill>
                  <a:srgbClr val="E8A116"/>
                </a:solidFill>
              </a:rPr>
              <a:t>Regnvatteninsamling</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814" name="Google Shape;2814;p97"/>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2815" name="Google Shape;2815;p97"/>
          <p:cNvGrpSpPr/>
          <p:nvPr/>
        </p:nvGrpSpPr>
        <p:grpSpPr>
          <a:xfrm>
            <a:off x="9738259" y="644528"/>
            <a:ext cx="961824" cy="962014"/>
            <a:chOff x="4611260" y="4192636"/>
            <a:chExt cx="2206282" cy="2206718"/>
          </a:xfrm>
        </p:grpSpPr>
        <p:sp>
          <p:nvSpPr>
            <p:cNvPr id="2816" name="Google Shape;2816;p97"/>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7" name="Google Shape;2817;p97"/>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8" name="Google Shape;2818;p97"/>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9" name="Google Shape;2819;p97"/>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0" name="Google Shape;2820;p97"/>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21" name="Google Shape;2821;p97"/>
          <p:cNvGrpSpPr/>
          <p:nvPr/>
        </p:nvGrpSpPr>
        <p:grpSpPr>
          <a:xfrm>
            <a:off x="9959800" y="1179294"/>
            <a:ext cx="520217" cy="386895"/>
            <a:chOff x="5119443" y="5419311"/>
            <a:chExt cx="1193302" cy="887480"/>
          </a:xfrm>
        </p:grpSpPr>
        <p:sp>
          <p:nvSpPr>
            <p:cNvPr id="2822" name="Google Shape;2822;p97"/>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3" name="Google Shape;2823;p97"/>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4" name="Google Shape;2824;p97"/>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5" name="Google Shape;2825;p97"/>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9" name="Shape 2829"/>
        <p:cNvGrpSpPr/>
        <p:nvPr/>
      </p:nvGrpSpPr>
      <p:grpSpPr>
        <a:xfrm>
          <a:off x="0" y="0"/>
          <a:ext cx="0" cy="0"/>
          <a:chOff x="0" y="0"/>
          <a:chExt cx="0" cy="0"/>
        </a:xfrm>
      </p:grpSpPr>
      <p:sp>
        <p:nvSpPr>
          <p:cNvPr id="2830" name="Google Shape;2830;p98"/>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200">
                <a:solidFill>
                  <a:srgbClr val="424242"/>
                </a:solidFill>
              </a:rPr>
              <a:t>Översvämningsröret bör placeras en tum eller så under kanten på cisternen så att vattnet går genom översvämningsröret istället för att rinna över cisternens kant. Om alla lagringsbehållare blir fulla och regnet fortsätter måste alternativ lagring för det extra vattnet hittas. En konkav gräsyta skulle vara idealisk som ett översvämningsområde och tillåta regnvattnet att långsamt sippra ner i marken.</a:t>
            </a:r>
            <a:endParaRPr/>
          </a:p>
          <a:p>
            <a:pPr indent="-15875" lvl="0" marL="15875" rtl="0" algn="just">
              <a:lnSpc>
                <a:spcPct val="101818"/>
              </a:lnSpc>
              <a:spcBef>
                <a:spcPts val="0"/>
              </a:spcBef>
              <a:spcAft>
                <a:spcPts val="0"/>
              </a:spcAft>
              <a:buClr>
                <a:srgbClr val="424242"/>
              </a:buClr>
              <a:buSzPts val="2200"/>
              <a:buNone/>
            </a:pPr>
            <a:r>
              <a:t/>
            </a:r>
            <a:endParaRPr sz="2200">
              <a:solidFill>
                <a:srgbClr val="424242"/>
              </a:solidFill>
            </a:endParaRPr>
          </a:p>
          <a:p>
            <a:pPr indent="-15875" lvl="0" marL="15875" rtl="0" algn="just">
              <a:lnSpc>
                <a:spcPct val="101818"/>
              </a:lnSpc>
              <a:spcBef>
                <a:spcPts val="0"/>
              </a:spcBef>
              <a:spcAft>
                <a:spcPts val="0"/>
              </a:spcAft>
              <a:buClr>
                <a:srgbClr val="424242"/>
              </a:buClr>
              <a:buSzPts val="2200"/>
              <a:buNone/>
            </a:pPr>
            <a:r>
              <a:rPr lang="en-IE" sz="2200">
                <a:solidFill>
                  <a:srgbClr val="424242"/>
                </a:solidFill>
              </a:rPr>
              <a:t>Filter – dricksvatten</a:t>
            </a:r>
            <a:endParaRPr/>
          </a:p>
        </p:txBody>
      </p:sp>
      <p:sp>
        <p:nvSpPr>
          <p:cNvPr id="2831" name="Google Shape;2831;p98"/>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a:t>
            </a:r>
            <a:r>
              <a:rPr b="1" lang="en-IE">
                <a:solidFill>
                  <a:srgbClr val="E8A116"/>
                </a:solidFill>
              </a:rPr>
              <a:t>Regnvatteninsamling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832" name="Google Shape;2832;p98"/>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2833" name="Google Shape;2833;p98"/>
          <p:cNvGrpSpPr/>
          <p:nvPr/>
        </p:nvGrpSpPr>
        <p:grpSpPr>
          <a:xfrm>
            <a:off x="9738259" y="644528"/>
            <a:ext cx="961824" cy="962014"/>
            <a:chOff x="4611260" y="4192636"/>
            <a:chExt cx="2206282" cy="2206718"/>
          </a:xfrm>
        </p:grpSpPr>
        <p:sp>
          <p:nvSpPr>
            <p:cNvPr id="2834" name="Google Shape;2834;p98"/>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5" name="Google Shape;2835;p98"/>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6" name="Google Shape;2836;p98"/>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7" name="Google Shape;2837;p98"/>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8" name="Google Shape;2838;p98"/>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39" name="Google Shape;2839;p98"/>
          <p:cNvGrpSpPr/>
          <p:nvPr/>
        </p:nvGrpSpPr>
        <p:grpSpPr>
          <a:xfrm>
            <a:off x="9959800" y="1179294"/>
            <a:ext cx="520217" cy="386895"/>
            <a:chOff x="5119443" y="5419311"/>
            <a:chExt cx="1193302" cy="887480"/>
          </a:xfrm>
        </p:grpSpPr>
        <p:sp>
          <p:nvSpPr>
            <p:cNvPr id="2840" name="Google Shape;2840;p98"/>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1" name="Google Shape;2841;p98"/>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2" name="Google Shape;2842;p98"/>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3" name="Google Shape;2843;p98"/>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7" name="Shape 2847"/>
        <p:cNvGrpSpPr/>
        <p:nvPr/>
      </p:nvGrpSpPr>
      <p:grpSpPr>
        <a:xfrm>
          <a:off x="0" y="0"/>
          <a:ext cx="0" cy="0"/>
          <a:chOff x="0" y="0"/>
          <a:chExt cx="0" cy="0"/>
        </a:xfrm>
      </p:grpSpPr>
      <p:sp>
        <p:nvSpPr>
          <p:cNvPr id="2848" name="Google Shape;2848;p10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9" name="Google Shape;2849;p10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7" lvl="0" marL="1296987" rtl="0" algn="l">
              <a:spcBef>
                <a:spcPts val="0"/>
              </a:spcBef>
              <a:spcAft>
                <a:spcPts val="0"/>
              </a:spcAft>
              <a:buClr>
                <a:srgbClr val="424242"/>
              </a:buClr>
              <a:buSzPts val="1800"/>
              <a:buNone/>
            </a:pPr>
            <a:r>
              <a:rPr b="1" lang="en-IE" sz="1800"/>
              <a:t>Övning:	</a:t>
            </a:r>
            <a:r>
              <a:rPr lang="en-IE" sz="1800"/>
              <a:t>Identifiera avrinningsområden (tak etc.) på din gård och gör upp en plan för ett enkelt system för uppsamling av regnvatten.</a:t>
            </a:r>
            <a:endParaRPr sz="2100">
              <a:solidFill>
                <a:srgbClr val="202124"/>
              </a:solidFill>
              <a:highlight>
                <a:srgbClr val="F8F9FA"/>
              </a:highlight>
              <a:latin typeface="Arial"/>
              <a:ea typeface="Arial"/>
              <a:cs typeface="Arial"/>
              <a:sym typeface="Arial"/>
            </a:endParaRPr>
          </a:p>
          <a:p>
            <a:pPr indent="-1296987" lvl="0" marL="1296987" rtl="0" algn="l">
              <a:spcBef>
                <a:spcPts val="0"/>
              </a:spcBef>
              <a:spcAft>
                <a:spcPts val="0"/>
              </a:spcAft>
              <a:buClr>
                <a:srgbClr val="424242"/>
              </a:buClr>
              <a:buSzPts val="1800"/>
              <a:buNone/>
            </a:pPr>
            <a:r>
              <a:t/>
            </a:r>
            <a:endParaRPr sz="1800"/>
          </a:p>
          <a:p>
            <a:pPr indent="-1296987" lvl="0" marL="1296987" rtl="0" algn="l">
              <a:spcBef>
                <a:spcPts val="0"/>
              </a:spcBef>
              <a:spcAft>
                <a:spcPts val="0"/>
              </a:spcAft>
              <a:buClr>
                <a:srgbClr val="424242"/>
              </a:buClr>
              <a:buSzPts val="1800"/>
              <a:buNone/>
            </a:pPr>
            <a:r>
              <a:t/>
            </a:r>
            <a:endParaRPr sz="1800"/>
          </a:p>
          <a:p>
            <a:pPr indent="-1296988" lvl="0" marL="1296988" rtl="0" algn="l">
              <a:lnSpc>
                <a:spcPct val="90000"/>
              </a:lnSpc>
              <a:spcBef>
                <a:spcPts val="0"/>
              </a:spcBef>
              <a:spcAft>
                <a:spcPts val="0"/>
              </a:spcAft>
              <a:buClr>
                <a:srgbClr val="424242"/>
              </a:buClr>
              <a:buSzPts val="1800"/>
              <a:buNone/>
            </a:pPr>
            <a:r>
              <a:rPr b="1" lang="en-IE" sz="1800"/>
              <a:t>Webbsidor</a:t>
            </a:r>
            <a:r>
              <a:rPr lang="en-IE" sz="1800"/>
              <a:t>: 	</a:t>
            </a:r>
            <a:r>
              <a:rPr lang="en-IE" sz="1800" u="sng">
                <a:solidFill>
                  <a:schemeClr val="hlink"/>
                </a:solidFill>
                <a:hlinkClick r:id="rId3"/>
              </a:rPr>
              <a:t>https://rainharvesting.com.au</a:t>
            </a:r>
            <a:r>
              <a:rPr lang="en-IE" sz="1800"/>
              <a:t> /. A beginners guide to rainwater harvesting https://www.treehugger.com/beginners-guide-to-rainwater-harvesting-5089884</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7" lvl="0" marL="1296987" rtl="0" algn="l">
              <a:lnSpc>
                <a:spcPct val="90000"/>
              </a:lnSpc>
              <a:spcBef>
                <a:spcPts val="1000"/>
              </a:spcBef>
              <a:spcAft>
                <a:spcPts val="0"/>
              </a:spcAft>
              <a:buClr>
                <a:srgbClr val="424242"/>
              </a:buClr>
              <a:buSzPts val="1800"/>
              <a:buNone/>
            </a:pPr>
            <a:r>
              <a:rPr b="1" lang="en-IE" sz="1800"/>
              <a:t>YouTube</a:t>
            </a:r>
            <a:r>
              <a:rPr lang="en-IE" sz="1800"/>
              <a:t>:        </a:t>
            </a:r>
            <a:r>
              <a:rPr lang="en-IE" sz="1800"/>
              <a:t>Avoid These 5 Mistakes When Rainwater Harvesting | Things The Books Won't Tell You </a:t>
            </a:r>
            <a:r>
              <a:rPr lang="en-IE" sz="1800" u="sng">
                <a:solidFill>
                  <a:schemeClr val="accent3"/>
                </a:solidFill>
                <a:hlinkClick r:id="rId4">
                  <a:extLst>
                    <a:ext uri="{A12FA001-AC4F-418D-AE19-62706E023703}">
                      <ahyp:hlinkClr val="tx"/>
                    </a:ext>
                  </a:extLst>
                </a:hlinkClick>
              </a:rPr>
              <a:t>https://www.youtube.com/watch?v=w8Ow7PmEUbM</a:t>
            </a:r>
            <a:r>
              <a:rPr lang="en-IE" sz="1800"/>
              <a:t> </a:t>
            </a:r>
            <a:endParaRPr/>
          </a:p>
          <a:p>
            <a:pPr indent="-1296987" lvl="0" marL="1296987" rtl="0" algn="l">
              <a:spcBef>
                <a:spcPts val="1000"/>
              </a:spcBef>
              <a:spcAft>
                <a:spcPts val="0"/>
              </a:spcAft>
              <a:buClr>
                <a:srgbClr val="424242"/>
              </a:buClr>
              <a:buSzPts val="1800"/>
              <a:buFont typeface="Arial"/>
              <a:buNone/>
            </a:pPr>
            <a:r>
              <a:rPr lang="en-IE" sz="1800"/>
              <a:t>	Urban Farm Rainwater Harvesting System: </a:t>
            </a:r>
            <a:r>
              <a:rPr lang="en-IE" sz="1800" u="sng">
                <a:solidFill>
                  <a:schemeClr val="accent3"/>
                </a:solidFill>
                <a:hlinkClick r:id="rId5">
                  <a:extLst>
                    <a:ext uri="{A12FA001-AC4F-418D-AE19-62706E023703}">
                      <ahyp:hlinkClr val="tx"/>
                    </a:ext>
                  </a:extLst>
                </a:hlinkClick>
              </a:rPr>
              <a:t>https://www.youtube.com/shorts/4MpFhehrwww</a:t>
            </a:r>
            <a:r>
              <a:rPr lang="en-IE" sz="1800"/>
              <a:t> </a:t>
            </a:r>
            <a:endParaRPr sz="1800"/>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La Ferme Du Trichon.</a:t>
            </a:r>
            <a:r>
              <a:rPr lang="en-IE" sz="1800">
                <a:solidFill>
                  <a:srgbClr val="FF0000"/>
                </a:solidFill>
              </a:rPr>
              <a:t> </a:t>
            </a:r>
            <a:endParaRPr/>
          </a:p>
          <a:p>
            <a:pPr indent="-1296988" lvl="0" marL="1296988" rtl="0" algn="l">
              <a:lnSpc>
                <a:spcPct val="90000"/>
              </a:lnSpc>
              <a:spcBef>
                <a:spcPts val="1000"/>
              </a:spcBef>
              <a:spcAft>
                <a:spcPts val="0"/>
              </a:spcAft>
              <a:buClr>
                <a:srgbClr val="424242"/>
              </a:buClr>
              <a:buSzPts val="1800"/>
              <a:buNone/>
            </a:pPr>
            <a:r>
              <a:t/>
            </a:r>
            <a:endParaRPr b="1" sz="1800">
              <a:solidFill>
                <a:srgbClr val="FF0000"/>
              </a:solidFill>
            </a:endParaRPr>
          </a:p>
          <a:p>
            <a:pPr indent="-1296988" lvl="0" marL="1296988" rtl="0" algn="l">
              <a:lnSpc>
                <a:spcPct val="90000"/>
              </a:lnSpc>
              <a:spcBef>
                <a:spcPts val="1000"/>
              </a:spcBef>
              <a:spcAft>
                <a:spcPts val="0"/>
              </a:spcAft>
              <a:buClr>
                <a:srgbClr val="424242"/>
              </a:buClr>
              <a:buSzPts val="1800"/>
              <a:buNone/>
            </a:pPr>
            <a:r>
              <a:rPr b="1" lang="en-IE" sz="1800"/>
              <a:t>Publikation</a:t>
            </a:r>
            <a:r>
              <a:rPr lang="en-IE" sz="1800"/>
              <a:t>: 	Waterfall, P., 2006. Harvesting rainwater for landscape use.</a:t>
            </a:r>
            <a:endParaRPr/>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2850" name="Google Shape;2850;p10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851" name="Google Shape;2851;p10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5" name="Shape 2855"/>
        <p:cNvGrpSpPr/>
        <p:nvPr/>
      </p:nvGrpSpPr>
      <p:grpSpPr>
        <a:xfrm>
          <a:off x="0" y="0"/>
          <a:ext cx="0" cy="0"/>
          <a:chOff x="0" y="0"/>
          <a:chExt cx="0" cy="0"/>
        </a:xfrm>
      </p:grpSpPr>
      <p:pic>
        <p:nvPicPr>
          <p:cNvPr id="2856" name="Google Shape;2856;g2bf391cd4c5_1_2992"/>
          <p:cNvPicPr preferRelativeResize="0"/>
          <p:nvPr>
            <p:ph idx="2" type="pic"/>
          </p:nvPr>
        </p:nvPicPr>
        <p:blipFill rotWithShape="1">
          <a:blip r:embed="rId3">
            <a:alphaModFix/>
          </a:blip>
          <a:srcRect b="0" l="3323" r="3314" t="0"/>
          <a:stretch/>
        </p:blipFill>
        <p:spPr>
          <a:xfrm>
            <a:off x="320540" y="335338"/>
            <a:ext cx="11578483" cy="6146707"/>
          </a:xfrm>
          <a:prstGeom prst="rect">
            <a:avLst/>
          </a:prstGeom>
          <a:solidFill>
            <a:srgbClr val="D8D8D8"/>
          </a:solidFill>
          <a:ln>
            <a:noFill/>
          </a:ln>
        </p:spPr>
      </p:pic>
      <p:sp>
        <p:nvSpPr>
          <p:cNvPr id="2857" name="Google Shape;2857;g2bf391cd4c5_1_2992"/>
          <p:cNvSpPr/>
          <p:nvPr/>
        </p:nvSpPr>
        <p:spPr>
          <a:xfrm>
            <a:off x="0" y="2318090"/>
            <a:ext cx="5401435"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8" name="Google Shape;2858;g2bf391cd4c5_1_2992"/>
          <p:cNvSpPr txBox="1"/>
          <p:nvPr/>
        </p:nvSpPr>
        <p:spPr>
          <a:xfrm>
            <a:off x="1097281" y="2803631"/>
            <a:ext cx="4172700" cy="30663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Certifiering</a:t>
            </a:r>
            <a:endParaRPr/>
          </a:p>
          <a:p>
            <a:pPr indent="0" lvl="0" marL="0" marR="38100" rtl="0" algn="l">
              <a:lnSpc>
                <a:spcPct val="128571"/>
              </a:lnSpc>
              <a:spcBef>
                <a:spcPts val="0"/>
              </a:spcBef>
              <a:spcAft>
                <a:spcPts val="0"/>
              </a:spcAft>
              <a:buNone/>
            </a:pPr>
            <a:r>
              <a:rPr lang="en-IE" sz="3200">
                <a:solidFill>
                  <a:schemeClr val="lt1"/>
                </a:solidFill>
                <a:latin typeface="Calibri"/>
                <a:ea typeface="Calibri"/>
                <a:cs typeface="Calibri"/>
                <a:sym typeface="Calibri"/>
              </a:rPr>
              <a:t>Grattis till genomgången kurs!</a:t>
            </a:r>
            <a:endParaRPr sz="2100">
              <a:solidFill>
                <a:srgbClr val="202124"/>
              </a:solidFill>
              <a:highlight>
                <a:srgbClr val="F8F9FA"/>
              </a:highlight>
            </a:endParaRPr>
          </a:p>
          <a:p>
            <a:pPr indent="0" lvl="0" marL="0" marR="0" rtl="0" algn="r">
              <a:lnSpc>
                <a:spcPct val="90000"/>
              </a:lnSpc>
              <a:spcBef>
                <a:spcPts val="1000"/>
              </a:spcBef>
              <a:spcAft>
                <a:spcPts val="0"/>
              </a:spcAft>
              <a:buClr>
                <a:schemeClr val="lt1"/>
              </a:buClr>
              <a:buSzPts val="3200"/>
              <a:buFont typeface="Arial"/>
              <a:buNone/>
            </a:pPr>
            <a:r>
              <a:t/>
            </a:r>
            <a:endParaRPr sz="3200">
              <a:solidFill>
                <a:schemeClr val="lt1"/>
              </a:solidFill>
              <a:latin typeface="Calibri"/>
              <a:ea typeface="Calibri"/>
              <a:cs typeface="Calibri"/>
              <a:sym typeface="Calibri"/>
            </a:endParaRPr>
          </a:p>
        </p:txBody>
      </p:sp>
      <p:sp>
        <p:nvSpPr>
          <p:cNvPr id="2859" name="Google Shape;2859;g2bf391cd4c5_1_2992"/>
          <p:cNvSpPr txBox="1"/>
          <p:nvPr/>
        </p:nvSpPr>
        <p:spPr>
          <a:xfrm>
            <a:off x="3747431" y="987947"/>
            <a:ext cx="2067000" cy="582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05</a:t>
            </a:r>
            <a:endParaRPr sz="13000">
              <a:solidFill>
                <a:schemeClr val="lt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3" name="Shape 2863"/>
        <p:cNvGrpSpPr/>
        <p:nvPr/>
      </p:nvGrpSpPr>
      <p:grpSpPr>
        <a:xfrm>
          <a:off x="0" y="0"/>
          <a:ext cx="0" cy="0"/>
          <a:chOff x="0" y="0"/>
          <a:chExt cx="0" cy="0"/>
        </a:xfrm>
      </p:grpSpPr>
      <p:sp>
        <p:nvSpPr>
          <p:cNvPr id="2864" name="Google Shape;2864;p101"/>
          <p:cNvSpPr/>
          <p:nvPr/>
        </p:nvSpPr>
        <p:spPr>
          <a:xfrm>
            <a:off x="-1" y="1"/>
            <a:ext cx="12192001"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865" name="Google Shape;2865;p101"/>
          <p:cNvGrpSpPr/>
          <p:nvPr/>
        </p:nvGrpSpPr>
        <p:grpSpPr>
          <a:xfrm>
            <a:off x="9640038" y="1541103"/>
            <a:ext cx="4223513" cy="5362664"/>
            <a:chOff x="4590383" y="646852"/>
            <a:chExt cx="2225652" cy="2825947"/>
          </a:xfrm>
        </p:grpSpPr>
        <p:sp>
          <p:nvSpPr>
            <p:cNvPr id="2866" name="Google Shape;2866;p101"/>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7" name="Google Shape;2867;p101"/>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8" name="Google Shape;2868;p101"/>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9" name="Google Shape;2869;p101"/>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0" name="Google Shape;2870;p101"/>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1" name="Google Shape;2871;p101"/>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2" name="Google Shape;2872;p101"/>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3" name="Google Shape;2873;p101"/>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4" name="Google Shape;2874;p101"/>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5" name="Google Shape;2875;p101"/>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6" name="Google Shape;2876;p101"/>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7" name="Google Shape;2877;p101"/>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8" name="Google Shape;2878;p101"/>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9" name="Google Shape;2879;p101"/>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0" name="Google Shape;2880;p101"/>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1" name="Google Shape;2881;p101"/>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2" name="Google Shape;2882;p101"/>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3" name="Google Shape;2883;p101"/>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4" name="Google Shape;2884;p101"/>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5" name="Google Shape;2885;p101"/>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6" name="Google Shape;2886;p101"/>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7" name="Google Shape;2887;p101"/>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8" name="Google Shape;2888;p101"/>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9" name="Google Shape;2889;p101"/>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0" name="Google Shape;2890;p101"/>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1" name="Google Shape;2891;p101"/>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2" name="Google Shape;2892;p101"/>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3" name="Google Shape;2893;p101"/>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4" name="Google Shape;2894;p101"/>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5" name="Google Shape;2895;p101"/>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6" name="Google Shape;2896;p101"/>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7" name="Google Shape;2897;p101"/>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8" name="Google Shape;2898;p101"/>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9" name="Google Shape;2899;p101"/>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0" name="Google Shape;2900;p101"/>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1" name="Google Shape;2901;p101"/>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2" name="Google Shape;2902;p101"/>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3" name="Google Shape;2903;p101"/>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4" name="Google Shape;2904;p101"/>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5" name="Google Shape;2905;p101"/>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06" name="Google Shape;2906;p101"/>
          <p:cNvGrpSpPr/>
          <p:nvPr/>
        </p:nvGrpSpPr>
        <p:grpSpPr>
          <a:xfrm>
            <a:off x="-2978724" y="565484"/>
            <a:ext cx="4223513" cy="5362664"/>
            <a:chOff x="4590383" y="646852"/>
            <a:chExt cx="2225652" cy="2825947"/>
          </a:xfrm>
        </p:grpSpPr>
        <p:sp>
          <p:nvSpPr>
            <p:cNvPr id="2907" name="Google Shape;2907;p101"/>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8" name="Google Shape;2908;p101"/>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9" name="Google Shape;2909;p101"/>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0" name="Google Shape;2910;p101"/>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1" name="Google Shape;2911;p101"/>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2" name="Google Shape;2912;p101"/>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3" name="Google Shape;2913;p101"/>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4" name="Google Shape;2914;p101"/>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5" name="Google Shape;2915;p101"/>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6" name="Google Shape;2916;p101"/>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7" name="Google Shape;2917;p101"/>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8" name="Google Shape;2918;p101"/>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9" name="Google Shape;2919;p101"/>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0" name="Google Shape;2920;p101"/>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1" name="Google Shape;2921;p101"/>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2" name="Google Shape;2922;p101"/>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3" name="Google Shape;2923;p101"/>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4" name="Google Shape;2924;p101"/>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5" name="Google Shape;2925;p101"/>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6" name="Google Shape;2926;p101"/>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7" name="Google Shape;2927;p101"/>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8" name="Google Shape;2928;p101"/>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9" name="Google Shape;2929;p101"/>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0" name="Google Shape;2930;p101"/>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1" name="Google Shape;2931;p101"/>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2" name="Google Shape;2932;p101"/>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3" name="Google Shape;2933;p101"/>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4" name="Google Shape;2934;p101"/>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5" name="Google Shape;2935;p101"/>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6" name="Google Shape;2936;p101"/>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7" name="Google Shape;2937;p101"/>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8" name="Google Shape;2938;p101"/>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9" name="Google Shape;2939;p101"/>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0" name="Google Shape;2940;p101"/>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1" name="Google Shape;2941;p101"/>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2" name="Google Shape;2942;p101"/>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3" name="Google Shape;2943;p101"/>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4" name="Google Shape;2944;p101"/>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5" name="Google Shape;2945;p101"/>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6" name="Google Shape;2946;p101"/>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47" name="Google Shape;2947;p101"/>
          <p:cNvGrpSpPr/>
          <p:nvPr/>
        </p:nvGrpSpPr>
        <p:grpSpPr>
          <a:xfrm>
            <a:off x="-1" y="426031"/>
            <a:ext cx="11594985" cy="6078803"/>
            <a:chOff x="-1" y="469619"/>
            <a:chExt cx="10168258" cy="6700754"/>
          </a:xfrm>
        </p:grpSpPr>
        <p:sp>
          <p:nvSpPr>
            <p:cNvPr id="2948" name="Google Shape;2948;p101"/>
            <p:cNvSpPr/>
            <p:nvPr/>
          </p:nvSpPr>
          <p:spPr>
            <a:xfrm>
              <a:off x="523554" y="469619"/>
              <a:ext cx="9644703" cy="6355761"/>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9" name="Google Shape;2949;p101"/>
            <p:cNvSpPr/>
            <p:nvPr/>
          </p:nvSpPr>
          <p:spPr>
            <a:xfrm>
              <a:off x="-1" y="6454840"/>
              <a:ext cx="3693934" cy="715533"/>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0" name="Google Shape;2950;p101"/>
            <p:cNvSpPr txBox="1"/>
            <p:nvPr/>
          </p:nvSpPr>
          <p:spPr>
            <a:xfrm>
              <a:off x="584605" y="6439129"/>
              <a:ext cx="6101044" cy="7207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www.</a:t>
              </a:r>
              <a:r>
                <a:rPr b="1" i="0" lang="en-IE" sz="2400" u="none" cap="none" strike="noStrike">
                  <a:solidFill>
                    <a:schemeClr val="lt1"/>
                  </a:solidFill>
                  <a:latin typeface="Calibri"/>
                  <a:ea typeface="Calibri"/>
                  <a:cs typeface="Calibri"/>
                  <a:sym typeface="Calibri"/>
                </a:rPr>
                <a:t>natureproject</a:t>
              </a:r>
              <a:r>
                <a:rPr b="0" i="0" lang="en-IE" sz="2400" u="none" cap="none" strike="noStrike">
                  <a:solidFill>
                    <a:schemeClr val="lt1"/>
                  </a:solidFill>
                  <a:latin typeface="Calibri"/>
                  <a:ea typeface="Calibri"/>
                  <a:cs typeface="Calibri"/>
                  <a:sym typeface="Calibri"/>
                </a:rPr>
                <a:t>.info</a:t>
              </a:r>
              <a:endParaRPr b="0" i="0" sz="2400" u="none" cap="none" strike="noStrike">
                <a:solidFill>
                  <a:schemeClr val="lt1"/>
                </a:solidFill>
                <a:latin typeface="Calibri"/>
                <a:ea typeface="Calibri"/>
                <a:cs typeface="Calibri"/>
                <a:sym typeface="Calibri"/>
              </a:endParaRPr>
            </a:p>
          </p:txBody>
        </p:sp>
        <p:sp>
          <p:nvSpPr>
            <p:cNvPr id="2951" name="Google Shape;2951;p101"/>
            <p:cNvSpPr txBox="1"/>
            <p:nvPr/>
          </p:nvSpPr>
          <p:spPr>
            <a:xfrm>
              <a:off x="487103" y="1223806"/>
              <a:ext cx="7687702" cy="9499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IE" sz="5000" u="none" cap="none" strike="noStrike">
                  <a:solidFill>
                    <a:srgbClr val="E8A116"/>
                  </a:solidFill>
                  <a:latin typeface="Calibri"/>
                  <a:ea typeface="Calibri"/>
                  <a:cs typeface="Calibri"/>
                  <a:sym typeface="Calibri"/>
                </a:rPr>
                <a:t>DIPLOM</a:t>
              </a:r>
              <a:endParaRPr b="0" i="0" sz="1400" u="none" cap="none" strike="noStrike">
                <a:solidFill>
                  <a:srgbClr val="000000"/>
                </a:solidFill>
                <a:latin typeface="Arial"/>
                <a:ea typeface="Arial"/>
                <a:cs typeface="Arial"/>
                <a:sym typeface="Arial"/>
              </a:endParaRPr>
            </a:p>
          </p:txBody>
        </p:sp>
        <p:sp>
          <p:nvSpPr>
            <p:cNvPr id="2952" name="Google Shape;2952;p101"/>
            <p:cNvSpPr txBox="1"/>
            <p:nvPr/>
          </p:nvSpPr>
          <p:spPr>
            <a:xfrm>
              <a:off x="487103" y="2054497"/>
              <a:ext cx="7687702" cy="13909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0" i="0" lang="en-IE" sz="1900" u="none" cap="none" strike="noStrike">
                  <a:solidFill>
                    <a:srgbClr val="424242"/>
                  </a:solidFill>
                  <a:latin typeface="Calibri"/>
                  <a:ea typeface="Calibri"/>
                  <a:cs typeface="Calibri"/>
                  <a:sym typeface="Calibri"/>
                </a:rPr>
                <a:t>Detta intygar att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IE" sz="1900" u="none" cap="none" strike="noStrike">
                  <a:solidFill>
                    <a:srgbClr val="424242"/>
                  </a:solidFill>
                  <a:latin typeface="Calibri"/>
                  <a:ea typeface="Calibri"/>
                  <a:cs typeface="Calibri"/>
                  <a:sym typeface="Calibri"/>
                </a:rPr>
                <a:t>NAMN</a:t>
              </a:r>
              <a:endParaRPr b="0" i="0" sz="1900" u="none" cap="none" strike="noStrike">
                <a:solidFill>
                  <a:srgbClr val="424242"/>
                </a:solidFill>
                <a:latin typeface="Calibri"/>
                <a:ea typeface="Calibri"/>
                <a:cs typeface="Calibri"/>
                <a:sym typeface="Calibri"/>
              </a:endParaRPr>
            </a:p>
          </p:txBody>
        </p:sp>
        <p:grpSp>
          <p:nvGrpSpPr>
            <p:cNvPr id="2953" name="Google Shape;2953;p101"/>
            <p:cNvGrpSpPr/>
            <p:nvPr/>
          </p:nvGrpSpPr>
          <p:grpSpPr>
            <a:xfrm>
              <a:off x="858615" y="3493672"/>
              <a:ext cx="8004457" cy="1218442"/>
              <a:chOff x="3284540" y="2297209"/>
              <a:chExt cx="6362218" cy="1218442"/>
            </a:xfrm>
          </p:grpSpPr>
          <p:sp>
            <p:nvSpPr>
              <p:cNvPr id="2954" name="Google Shape;2954;p101"/>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5" name="Google Shape;2955;p101"/>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6" name="Google Shape;2956;p101"/>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57" name="Google Shape;2957;p101"/>
            <p:cNvSpPr txBox="1"/>
            <p:nvPr/>
          </p:nvSpPr>
          <p:spPr>
            <a:xfrm>
              <a:off x="487103" y="3796663"/>
              <a:ext cx="7479655" cy="2883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Har på ett framgångsrikt sätt slutfört </a:t>
              </a:r>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IE" sz="2400" u="none" cap="none" strike="noStrike">
                  <a:solidFill>
                    <a:srgbClr val="296B5F"/>
                  </a:solidFill>
                  <a:latin typeface="Calibri"/>
                  <a:ea typeface="Calibri"/>
                  <a:cs typeface="Calibri"/>
                  <a:sym typeface="Calibri"/>
                </a:rPr>
                <a:t>NATURE Module 2</a:t>
              </a:r>
              <a:endParaRPr b="1" i="0" sz="2400" u="none" cap="none" strike="noStrike">
                <a:solidFill>
                  <a:srgbClr val="296B5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Arial"/>
                <a:buNone/>
              </a:pPr>
              <a:r>
                <a:rPr b="0" i="1" lang="en-IE" sz="2200" u="none" cap="none" strike="noStrike">
                  <a:solidFill>
                    <a:srgbClr val="424242"/>
                  </a:solidFill>
                  <a:latin typeface="Calibri"/>
                  <a:ea typeface="Calibri"/>
                  <a:cs typeface="Calibri"/>
                  <a:sym typeface="Calibri"/>
                </a:rPr>
                <a:t>Kamratutbildningsguide- Praktiska guider inom samhällsbaserad stadsjordbruk</a:t>
              </a:r>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sp>
        <p:nvSpPr>
          <p:cNvPr id="2958" name="Google Shape;2958;p101"/>
          <p:cNvSpPr txBox="1"/>
          <p:nvPr/>
        </p:nvSpPr>
        <p:spPr>
          <a:xfrm>
            <a:off x="219552" y="8920222"/>
            <a:ext cx="12239759" cy="60016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67"/>
              <a:buFont typeface="Arial"/>
              <a:buNone/>
            </a:pPr>
            <a:r>
              <a:rPr b="1" i="0" lang="en-IE" sz="2167" u="none" cap="none" strike="noStrike">
                <a:solidFill>
                  <a:srgbClr val="4C7F76"/>
                </a:solidFill>
                <a:latin typeface="Calibri"/>
                <a:ea typeface="Calibri"/>
                <a:cs typeface="Calibri"/>
                <a:sym typeface="Calibri"/>
              </a:rPr>
              <a:t>NATURE presents this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333"/>
              <a:buFont typeface="Arial"/>
              <a:buNone/>
            </a:pPr>
            <a:r>
              <a:rPr b="1" i="0" lang="en-IE" sz="4333" u="none" cap="none" strike="noStrike">
                <a:solidFill>
                  <a:srgbClr val="4C7F76"/>
                </a:solidFill>
                <a:latin typeface="Calibri"/>
                <a:ea typeface="Calibri"/>
                <a:cs typeface="Calibri"/>
                <a:sym typeface="Calibri"/>
              </a:rPr>
              <a:t>Certificate of Completion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rPr b="1" i="0" lang="en-IE" sz="2167" u="none" cap="none" strike="noStrike">
                <a:solidFill>
                  <a:srgbClr val="4C7F76"/>
                </a:solidFill>
                <a:latin typeface="Calibri"/>
                <a:ea typeface="Calibri"/>
                <a:cs typeface="Calibri"/>
                <a:sym typeface="Calibri"/>
              </a:rPr>
              <a:t>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t/>
            </a:r>
            <a:endParaRPr b="1" i="0" sz="2167"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33"/>
              <a:buFont typeface="Arial"/>
              <a:buNone/>
            </a:pPr>
            <a:r>
              <a:rPr b="1" i="0" lang="en-IE" sz="3033" u="none" cap="none" strike="noStrike">
                <a:solidFill>
                  <a:srgbClr val="4C7F76"/>
                </a:solidFill>
                <a:latin typeface="Calibri"/>
                <a:ea typeface="Calibri"/>
                <a:cs typeface="Calibri"/>
                <a:sym typeface="Calibri"/>
              </a:rPr>
              <a:t>_____________________________</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en-IE" sz="2600" u="none" cap="none" strike="noStrike">
                <a:solidFill>
                  <a:srgbClr val="4C7F76"/>
                </a:solidFill>
                <a:latin typeface="Calibri"/>
                <a:ea typeface="Calibri"/>
                <a:cs typeface="Calibri"/>
                <a:sym typeface="Calibri"/>
              </a:rPr>
              <a:t>For the successful completion of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900"/>
              <a:buFont typeface="Arial"/>
              <a:buNone/>
            </a:pPr>
            <a:r>
              <a:rPr b="1" i="0" lang="en-IE" sz="3900" u="none" cap="none" strike="noStrike">
                <a:solidFill>
                  <a:srgbClr val="4C7F76"/>
                </a:solidFill>
                <a:latin typeface="Calibri"/>
                <a:ea typeface="Calibri"/>
                <a:cs typeface="Calibri"/>
                <a:sym typeface="Calibri"/>
              </a:rPr>
              <a:t>NATURE Module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1" i="0" lang="en-IE" sz="3200" u="none" cap="none" strike="noStrike">
                <a:solidFill>
                  <a:srgbClr val="4C7F76"/>
                </a:solidFill>
                <a:latin typeface="Calibri"/>
                <a:ea typeface="Calibri"/>
                <a:cs typeface="Calibri"/>
                <a:sym typeface="Calibri"/>
              </a:rPr>
              <a:t>Trainers Guide - Training Vulnerable Adults in Community Based Urban Agriculture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33"/>
              <a:buFont typeface="Arial"/>
              <a:buNone/>
            </a:pPr>
            <a:r>
              <a:t/>
            </a:r>
            <a:endParaRPr b="1" i="0" sz="3033" u="none" cap="none" strike="noStrike">
              <a:solidFill>
                <a:srgbClr val="4C7F76"/>
              </a:solidFill>
              <a:latin typeface="Calibri"/>
              <a:ea typeface="Calibri"/>
              <a:cs typeface="Calibri"/>
              <a:sym typeface="Calibri"/>
            </a:endParaRPr>
          </a:p>
        </p:txBody>
      </p:sp>
      <p:sp>
        <p:nvSpPr>
          <p:cNvPr id="2959" name="Google Shape;2959;p101"/>
          <p:cNvSpPr txBox="1"/>
          <p:nvPr/>
        </p:nvSpPr>
        <p:spPr>
          <a:xfrm>
            <a:off x="3564661" y="8050851"/>
            <a:ext cx="5307302" cy="3924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0" i="0" lang="en-IE" sz="1950" u="none" cap="none" strike="noStrike">
                <a:solidFill>
                  <a:schemeClr val="dk1"/>
                </a:solidFill>
                <a:latin typeface="Calibri"/>
                <a:ea typeface="Calibri"/>
                <a:cs typeface="Calibri"/>
                <a:sym typeface="Calibri"/>
              </a:rPr>
              <a:t>Congratulations! Insert your name here!</a:t>
            </a:r>
            <a:endParaRPr b="0" i="0" sz="1400" u="none" cap="none" strike="noStrike">
              <a:solidFill>
                <a:srgbClr val="000000"/>
              </a:solidFill>
              <a:latin typeface="Arial"/>
              <a:ea typeface="Arial"/>
              <a:cs typeface="Arial"/>
              <a:sym typeface="Arial"/>
            </a:endParaRPr>
          </a:p>
        </p:txBody>
      </p:sp>
      <p:pic>
        <p:nvPicPr>
          <p:cNvPr descr="Logo&#10;&#10;Description automatically generated with medium confidence" id="2960" name="Google Shape;2960;p101"/>
          <p:cNvPicPr preferRelativeResize="0"/>
          <p:nvPr/>
        </p:nvPicPr>
        <p:blipFill rotWithShape="1">
          <a:blip r:embed="rId3">
            <a:alphaModFix/>
          </a:blip>
          <a:srcRect b="0" l="0" r="0" t="0"/>
          <a:stretch/>
        </p:blipFill>
        <p:spPr>
          <a:xfrm>
            <a:off x="9308140" y="4123701"/>
            <a:ext cx="2063291" cy="1924018"/>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4" name="Shape 2964"/>
        <p:cNvGrpSpPr/>
        <p:nvPr/>
      </p:nvGrpSpPr>
      <p:grpSpPr>
        <a:xfrm>
          <a:off x="0" y="0"/>
          <a:ext cx="0" cy="0"/>
          <a:chOff x="0" y="0"/>
          <a:chExt cx="0" cy="0"/>
        </a:xfrm>
      </p:grpSpPr>
      <p:sp>
        <p:nvSpPr>
          <p:cNvPr id="2965" name="Google Shape;2965;p102"/>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Du har slutfört </a:t>
            </a:r>
            <a:r>
              <a:rPr b="1" lang="en-IE" sz="3200"/>
              <a:t>Modul 2</a:t>
            </a:r>
            <a:endParaRPr/>
          </a:p>
        </p:txBody>
      </p:sp>
      <p:sp>
        <p:nvSpPr>
          <p:cNvPr id="2966" name="Google Shape;2966;p102"/>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IE"/>
              <a:t>Tack!</a:t>
            </a:r>
            <a:endParaRPr/>
          </a:p>
        </p:txBody>
      </p:sp>
      <p:sp>
        <p:nvSpPr>
          <p:cNvPr id="2967" name="Google Shape;2967;p102"/>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2968" name="Google Shape;2968;p102"/>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2969" name="Google Shape;2969;p102"/>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g2bf391cd4c5_1_4"/>
          <p:cNvSpPr txBox="1"/>
          <p:nvPr>
            <p:ph idx="1" type="body"/>
          </p:nvPr>
        </p:nvSpPr>
        <p:spPr>
          <a:xfrm>
            <a:off x="3574491" y="731065"/>
            <a:ext cx="6202500" cy="469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Var Sun Smart</a:t>
            </a:r>
            <a:endParaRPr sz="21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rgbClr val="E8A116"/>
              </a:buClr>
              <a:buSzPts val="3200"/>
              <a:buNone/>
            </a:pPr>
            <a:r>
              <a:t/>
            </a:r>
            <a:endParaRPr b="1" sz="3200">
              <a:solidFill>
                <a:srgbClr val="296B5F"/>
              </a:solidFill>
            </a:endParaRPr>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a:p>
            <a:pPr indent="0" lvl="0" marL="0" marR="38100" rtl="0" algn="l">
              <a:lnSpc>
                <a:spcPct val="128571"/>
              </a:lnSpc>
              <a:spcBef>
                <a:spcPts val="0"/>
              </a:spcBef>
              <a:spcAft>
                <a:spcPts val="0"/>
              </a:spcAft>
              <a:buNone/>
            </a:pPr>
            <a:r>
              <a:rPr lang="en-IE" sz="2100">
                <a:solidFill>
                  <a:srgbClr val="202124"/>
                </a:solidFill>
                <a:highlight>
                  <a:srgbClr val="F8F9FA"/>
                </a:highlight>
                <a:latin typeface="Arial"/>
                <a:ea typeface="Arial"/>
                <a:cs typeface="Arial"/>
                <a:sym typeface="Arial"/>
              </a:rPr>
              <a:t>Respektera solens kraft. Om du arbetar utomhus utsätts du för 2-3 gånger högre mängd UV än någon som arbetar inomhus så har en högre risk att utveckla hudcancer. När UV-index är över 3 måste du skydda din hud även om den är grumlig. UV från solen är starkast mellan 11:00 och 15:00 – planera för detta i ditt dagliga arbetsschema om möjligt och försök att ta lunchpauser eller arbeta i skuggan vid denna tidpunkt. UV är högst mellan april och september. Du kan hitta UV-indexprognosen på din lokala väderwebbplats.</a:t>
            </a:r>
            <a:endParaRPr sz="2100">
              <a:solidFill>
                <a:srgbClr val="202124"/>
              </a:solidFill>
              <a:highlight>
                <a:srgbClr val="F8F9FA"/>
              </a:highlight>
              <a:latin typeface="Arial"/>
              <a:ea typeface="Arial"/>
              <a:cs typeface="Arial"/>
              <a:sym typeface="Arial"/>
            </a:endParaRPr>
          </a:p>
          <a:p>
            <a:pPr indent="0" lvl="0" marL="0" rtl="0" algn="just">
              <a:lnSpc>
                <a:spcPct val="100000"/>
              </a:lnSpc>
              <a:spcBef>
                <a:spcPts val="0"/>
              </a:spcBef>
              <a:spcAft>
                <a:spcPts val="0"/>
              </a:spcAft>
              <a:buClr>
                <a:srgbClr val="E8A116"/>
              </a:buClr>
              <a:buSzPts val="2400"/>
              <a:buNone/>
            </a:pPr>
            <a:r>
              <a:t/>
            </a:r>
            <a:endParaRPr/>
          </a:p>
          <a:p>
            <a:pPr indent="0" lvl="0" marL="0" rtl="0" algn="l">
              <a:lnSpc>
                <a:spcPct val="100000"/>
              </a:lnSpc>
              <a:spcBef>
                <a:spcPts val="0"/>
              </a:spcBef>
              <a:spcAft>
                <a:spcPts val="0"/>
              </a:spcAft>
              <a:buClr>
                <a:srgbClr val="E8A116"/>
              </a:buClr>
              <a:buSzPts val="2400"/>
              <a:buNone/>
            </a:pPr>
            <a:r>
              <a:t/>
            </a:r>
            <a:endParaRPr sz="2400"/>
          </a:p>
          <a:p>
            <a:pPr indent="0" lvl="0" marL="0" rtl="0" algn="l">
              <a:lnSpc>
                <a:spcPct val="100000"/>
              </a:lnSpc>
              <a:spcBef>
                <a:spcPts val="0"/>
              </a:spcBef>
              <a:spcAft>
                <a:spcPts val="0"/>
              </a:spcAft>
              <a:buClr>
                <a:srgbClr val="E8A116"/>
              </a:buClr>
              <a:buSzPts val="2400"/>
              <a:buNone/>
            </a:pPr>
            <a:r>
              <a:t/>
            </a:r>
            <a:endParaRPr sz="2400"/>
          </a:p>
        </p:txBody>
      </p:sp>
      <p:grpSp>
        <p:nvGrpSpPr>
          <p:cNvPr id="1362" name="Google Shape;1362;g2bf391cd4c5_1_4"/>
          <p:cNvGrpSpPr/>
          <p:nvPr/>
        </p:nvGrpSpPr>
        <p:grpSpPr>
          <a:xfrm flipH="1" rot="10800000">
            <a:off x="0" y="2303030"/>
            <a:ext cx="3215590" cy="4584844"/>
            <a:chOff x="0" y="-412420"/>
            <a:chExt cx="3390900" cy="4834803"/>
          </a:xfrm>
        </p:grpSpPr>
        <p:sp>
          <p:nvSpPr>
            <p:cNvPr id="1363" name="Google Shape;1363;g2bf391cd4c5_1_4"/>
            <p:cNvSpPr/>
            <p:nvPr/>
          </p:nvSpPr>
          <p:spPr>
            <a:xfrm rot="-5400000">
              <a:off x="325540" y="1359005"/>
              <a:ext cx="4417316" cy="1709418"/>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364" name="Google Shape;1364;g2bf391cd4c5_1_4"/>
            <p:cNvSpPr/>
            <p:nvPr/>
          </p:nvSpPr>
          <p:spPr>
            <a:xfrm>
              <a:off x="0" y="-412420"/>
              <a:ext cx="3390900" cy="41697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5" name="Google Shape;1365;g2bf391cd4c5_1_4"/>
            <p:cNvSpPr/>
            <p:nvPr/>
          </p:nvSpPr>
          <p:spPr>
            <a:xfrm>
              <a:off x="0" y="249383"/>
              <a:ext cx="2547000" cy="4173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66" name="Google Shape;1366;g2bf391cd4c5_1_4"/>
          <p:cNvSpPr txBox="1"/>
          <p:nvPr/>
        </p:nvSpPr>
        <p:spPr>
          <a:xfrm>
            <a:off x="341851" y="2647050"/>
            <a:ext cx="2873700" cy="2985000"/>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2.1</a:t>
            </a:r>
            <a:r>
              <a:rPr lang="en-IE" sz="3600">
                <a:solidFill>
                  <a:schemeClr val="lt1"/>
                </a:solidFill>
                <a:latin typeface="Calibri"/>
                <a:ea typeface="Calibri"/>
                <a:cs typeface="Calibri"/>
                <a:sym typeface="Calibri"/>
              </a:rPr>
              <a:t>Hälsa och säkerhet inom stadsjordbruk</a:t>
            </a:r>
            <a:endParaRPr/>
          </a:p>
          <a:p>
            <a:pPr indent="0" lvl="0" marL="0" marR="0" rtl="0" algn="l">
              <a:lnSpc>
                <a:spcPct val="103333"/>
              </a:lnSpc>
              <a:spcBef>
                <a:spcPts val="0"/>
              </a:spcBef>
              <a:spcAft>
                <a:spcPts val="0"/>
              </a:spcAft>
              <a:buClr>
                <a:schemeClr val="lt1"/>
              </a:buClr>
              <a:buSzPts val="3600"/>
              <a:buFont typeface="Arial"/>
              <a:buNone/>
            </a:pPr>
            <a:r>
              <a:rPr b="0" i="0" lang="en-IE" sz="3600">
                <a:solidFill>
                  <a:schemeClr val="lt1"/>
                </a:solidFill>
                <a:latin typeface="Calibri"/>
                <a:ea typeface="Calibri"/>
                <a:cs typeface="Calibri"/>
                <a:sym typeface="Calibri"/>
              </a:rPr>
              <a:t> </a:t>
            </a:r>
            <a:endParaRPr b="0" i="0" sz="3600">
              <a:solidFill>
                <a:srgbClr val="086575"/>
              </a:solidFill>
              <a:latin typeface="Calibri"/>
              <a:ea typeface="Calibri"/>
              <a:cs typeface="Calibri"/>
              <a:sym typeface="Calibri"/>
            </a:endParaRPr>
          </a:p>
        </p:txBody>
      </p:sp>
      <p:grpSp>
        <p:nvGrpSpPr>
          <p:cNvPr id="1367" name="Google Shape;1367;g2bf391cd4c5_1_4"/>
          <p:cNvGrpSpPr/>
          <p:nvPr/>
        </p:nvGrpSpPr>
        <p:grpSpPr>
          <a:xfrm>
            <a:off x="2048825" y="429392"/>
            <a:ext cx="997061" cy="1008763"/>
            <a:chOff x="7190753" y="5365577"/>
            <a:chExt cx="745522" cy="754272"/>
          </a:xfrm>
        </p:grpSpPr>
        <p:grpSp>
          <p:nvGrpSpPr>
            <p:cNvPr id="1368" name="Google Shape;1368;g2bf391cd4c5_1_4"/>
            <p:cNvGrpSpPr/>
            <p:nvPr/>
          </p:nvGrpSpPr>
          <p:grpSpPr>
            <a:xfrm>
              <a:off x="7353351" y="5651417"/>
              <a:ext cx="420044" cy="75879"/>
              <a:chOff x="7353351" y="5651417"/>
              <a:chExt cx="420044" cy="75879"/>
            </a:xfrm>
          </p:grpSpPr>
          <p:sp>
            <p:nvSpPr>
              <p:cNvPr id="1369" name="Google Shape;1369;g2bf391cd4c5_1_4"/>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0" name="Google Shape;1370;g2bf391cd4c5_1_4"/>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71" name="Google Shape;1371;g2bf391cd4c5_1_4"/>
            <p:cNvGrpSpPr/>
            <p:nvPr/>
          </p:nvGrpSpPr>
          <p:grpSpPr>
            <a:xfrm>
              <a:off x="7190753" y="5365577"/>
              <a:ext cx="745522" cy="754272"/>
              <a:chOff x="7190753" y="5365577"/>
              <a:chExt cx="745522" cy="754272"/>
            </a:xfrm>
          </p:grpSpPr>
          <p:sp>
            <p:nvSpPr>
              <p:cNvPr id="1372" name="Google Shape;1372;g2bf391cd4c5_1_4"/>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g2bf391cd4c5_1_4"/>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4" name="Google Shape;1374;g2bf391cd4c5_1_4"/>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5" name="Google Shape;1375;g2bf391cd4c5_1_4"/>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g2bf391cd4c5_1_4"/>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7" name="Google Shape;1377;g2bf391cd4c5_1_4"/>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8" name="Google Shape;1378;g2bf391cd4c5_1_4"/>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g2bf391cd4c5_1_4"/>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0" name="Google Shape;1380;g2bf391cd4c5_1_4"/>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1381" name="Google Shape;1381;g2bf391cd4c5_1_4"/>
          <p:cNvCxnSpPr/>
          <p:nvPr/>
        </p:nvCxnSpPr>
        <p:spPr>
          <a:xfrm>
            <a:off x="-6542" y="1117853"/>
            <a:ext cx="1701900" cy="0"/>
          </a:xfrm>
          <a:prstGeom prst="straightConnector1">
            <a:avLst/>
          </a:prstGeom>
          <a:noFill/>
          <a:ln cap="flat" cmpd="sng" w="34925">
            <a:solidFill>
              <a:srgbClr val="E8A116"/>
            </a:solidFill>
            <a:prstDash val="solid"/>
            <a:miter lim="800000"/>
            <a:headEnd len="sm" w="sm" type="none"/>
            <a:tailEnd len="sm" w="sm" type="none"/>
          </a:ln>
        </p:spPr>
      </p:cxnSp>
      <p:pic>
        <p:nvPicPr>
          <p:cNvPr id="1382" name="Google Shape;1382;g2bf391cd4c5_1_4"/>
          <p:cNvPicPr preferRelativeResize="0"/>
          <p:nvPr/>
        </p:nvPicPr>
        <p:blipFill rotWithShape="1">
          <a:blip r:embed="rId3">
            <a:alphaModFix/>
          </a:blip>
          <a:srcRect b="0" l="0" r="0" t="0"/>
          <a:stretch/>
        </p:blipFill>
        <p:spPr>
          <a:xfrm>
            <a:off x="9810007" y="2134084"/>
            <a:ext cx="2252287" cy="4531629"/>
          </a:xfrm>
          <a:prstGeom prst="rect">
            <a:avLst/>
          </a:prstGeom>
          <a:noFill/>
          <a:ln>
            <a:noFill/>
          </a:ln>
        </p:spPr>
      </p:pic>
      <p:pic>
        <p:nvPicPr>
          <p:cNvPr id="1383" name="Google Shape;1383;g2bf391cd4c5_1_4"/>
          <p:cNvPicPr preferRelativeResize="0"/>
          <p:nvPr/>
        </p:nvPicPr>
        <p:blipFill rotWithShape="1">
          <a:blip r:embed="rId4">
            <a:alphaModFix/>
          </a:blip>
          <a:srcRect b="19021" l="0" r="0" t="0"/>
          <a:stretch/>
        </p:blipFill>
        <p:spPr>
          <a:xfrm>
            <a:off x="9520940" y="124718"/>
            <a:ext cx="2541354" cy="1928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g2bf391cd4c5_1_351"/>
          <p:cNvSpPr txBox="1"/>
          <p:nvPr>
            <p:ph idx="1" type="body"/>
          </p:nvPr>
        </p:nvSpPr>
        <p:spPr>
          <a:xfrm>
            <a:off x="3574491" y="731065"/>
            <a:ext cx="8382300" cy="469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3200"/>
              <a:buNone/>
            </a:pPr>
            <a:r>
              <a:rPr b="1" lang="en-IE" sz="3200">
                <a:solidFill>
                  <a:srgbClr val="296B5F"/>
                </a:solidFill>
              </a:rPr>
              <a:t>Faro</a:t>
            </a:r>
            <a:r>
              <a:rPr b="1" lang="en-IE" sz="3200">
                <a:solidFill>
                  <a:srgbClr val="296B5F"/>
                </a:solidFill>
              </a:rPr>
              <a:t> </a:t>
            </a:r>
            <a:r>
              <a:rPr b="1" lang="en-IE" sz="3200">
                <a:solidFill>
                  <a:srgbClr val="296B5F"/>
                </a:solidFill>
              </a:rPr>
              <a:t>Piktogram </a:t>
            </a:r>
            <a:endParaRPr b="1" sz="3200"/>
          </a:p>
          <a:p>
            <a:pPr indent="0" lvl="0" marL="0" rtl="0" algn="just">
              <a:lnSpc>
                <a:spcPct val="100000"/>
              </a:lnSpc>
              <a:spcBef>
                <a:spcPts val="0"/>
              </a:spcBef>
              <a:spcAft>
                <a:spcPts val="0"/>
              </a:spcAft>
              <a:buClr>
                <a:srgbClr val="E8A116"/>
              </a:buClr>
              <a:buSzPts val="2400"/>
              <a:buNone/>
            </a:pPr>
            <a:r>
              <a:t/>
            </a:r>
            <a:endParaRPr/>
          </a:p>
          <a:p>
            <a:pPr indent="0" lvl="0" marL="0" marR="38100" rtl="0" algn="l">
              <a:lnSpc>
                <a:spcPct val="128571"/>
              </a:lnSpc>
              <a:spcBef>
                <a:spcPts val="0"/>
              </a:spcBef>
              <a:spcAft>
                <a:spcPts val="0"/>
              </a:spcAft>
              <a:buNone/>
            </a:pPr>
            <a:r>
              <a:rPr lang="en-IE" sz="2100">
                <a:solidFill>
                  <a:srgbClr val="202124"/>
                </a:solidFill>
                <a:highlight>
                  <a:srgbClr val="F8F9FA"/>
                </a:highlight>
                <a:latin typeface="Arial"/>
                <a:ea typeface="Arial"/>
                <a:cs typeface="Arial"/>
                <a:sym typeface="Arial"/>
              </a:rPr>
              <a:t>Varna oss för förekomsten av skadliga kemikalier som finns i dagliga produkter som används inom jordbruket. Lär dig att känna igen de internationella "GHS"-riskerna i de kemikalier du använder för att identifiera risker och förebygga skador. Förvara farliga och brandfarliga vätskor på lämplig förvaringsplats.</a:t>
            </a:r>
            <a:endParaRPr sz="21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rgbClr val="E8A116"/>
              </a:buClr>
              <a:buSzPts val="2400"/>
              <a:buNone/>
            </a:pPr>
            <a:r>
              <a:t/>
            </a:r>
            <a:endParaRPr/>
          </a:p>
        </p:txBody>
      </p:sp>
      <p:grpSp>
        <p:nvGrpSpPr>
          <p:cNvPr id="1389" name="Google Shape;1389;g2bf391cd4c5_1_351"/>
          <p:cNvGrpSpPr/>
          <p:nvPr/>
        </p:nvGrpSpPr>
        <p:grpSpPr>
          <a:xfrm flipH="1" rot="10800000">
            <a:off x="0" y="2303030"/>
            <a:ext cx="3215590" cy="4584844"/>
            <a:chOff x="0" y="-412420"/>
            <a:chExt cx="3390900" cy="4834803"/>
          </a:xfrm>
        </p:grpSpPr>
        <p:sp>
          <p:nvSpPr>
            <p:cNvPr id="1390" name="Google Shape;1390;g2bf391cd4c5_1_351"/>
            <p:cNvSpPr/>
            <p:nvPr/>
          </p:nvSpPr>
          <p:spPr>
            <a:xfrm rot="-5400000">
              <a:off x="325540" y="1359005"/>
              <a:ext cx="4417316" cy="1709418"/>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391" name="Google Shape;1391;g2bf391cd4c5_1_351"/>
            <p:cNvSpPr/>
            <p:nvPr/>
          </p:nvSpPr>
          <p:spPr>
            <a:xfrm>
              <a:off x="0" y="-412420"/>
              <a:ext cx="3390900" cy="41697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2" name="Google Shape;1392;g2bf391cd4c5_1_351"/>
            <p:cNvSpPr/>
            <p:nvPr/>
          </p:nvSpPr>
          <p:spPr>
            <a:xfrm>
              <a:off x="0" y="249383"/>
              <a:ext cx="2547000" cy="4173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93" name="Google Shape;1393;g2bf391cd4c5_1_351"/>
          <p:cNvSpPr txBox="1"/>
          <p:nvPr/>
        </p:nvSpPr>
        <p:spPr>
          <a:xfrm>
            <a:off x="341851" y="2647050"/>
            <a:ext cx="2873700" cy="2985000"/>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2.1 Hälsa och säkerhet inom stadsjordbruk</a:t>
            </a:r>
            <a:endParaRPr/>
          </a:p>
          <a:p>
            <a:pPr indent="0" lvl="0" marL="0" marR="0" rtl="0" algn="l">
              <a:lnSpc>
                <a:spcPct val="103333"/>
              </a:lnSpc>
              <a:spcBef>
                <a:spcPts val="0"/>
              </a:spcBef>
              <a:spcAft>
                <a:spcPts val="0"/>
              </a:spcAft>
              <a:buClr>
                <a:srgbClr val="086575"/>
              </a:buClr>
              <a:buSzPts val="3600"/>
              <a:buFont typeface="Arial"/>
              <a:buNone/>
            </a:pPr>
            <a:r>
              <a:t/>
            </a:r>
            <a:endParaRPr b="0" i="0" sz="3600">
              <a:solidFill>
                <a:srgbClr val="086575"/>
              </a:solidFill>
              <a:latin typeface="Calibri"/>
              <a:ea typeface="Calibri"/>
              <a:cs typeface="Calibri"/>
              <a:sym typeface="Calibri"/>
            </a:endParaRPr>
          </a:p>
        </p:txBody>
      </p:sp>
      <p:grpSp>
        <p:nvGrpSpPr>
          <p:cNvPr id="1394" name="Google Shape;1394;g2bf391cd4c5_1_351"/>
          <p:cNvGrpSpPr/>
          <p:nvPr/>
        </p:nvGrpSpPr>
        <p:grpSpPr>
          <a:xfrm>
            <a:off x="2048825" y="429392"/>
            <a:ext cx="997061" cy="1008763"/>
            <a:chOff x="7190753" y="5365577"/>
            <a:chExt cx="745522" cy="754272"/>
          </a:xfrm>
        </p:grpSpPr>
        <p:grpSp>
          <p:nvGrpSpPr>
            <p:cNvPr id="1395" name="Google Shape;1395;g2bf391cd4c5_1_351"/>
            <p:cNvGrpSpPr/>
            <p:nvPr/>
          </p:nvGrpSpPr>
          <p:grpSpPr>
            <a:xfrm>
              <a:off x="7353351" y="5651417"/>
              <a:ext cx="420044" cy="75879"/>
              <a:chOff x="7353351" y="5651417"/>
              <a:chExt cx="420044" cy="75879"/>
            </a:xfrm>
          </p:grpSpPr>
          <p:sp>
            <p:nvSpPr>
              <p:cNvPr id="1396" name="Google Shape;1396;g2bf391cd4c5_1_351"/>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7" name="Google Shape;1397;g2bf391cd4c5_1_351"/>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8" name="Google Shape;1398;g2bf391cd4c5_1_351"/>
            <p:cNvGrpSpPr/>
            <p:nvPr/>
          </p:nvGrpSpPr>
          <p:grpSpPr>
            <a:xfrm>
              <a:off x="7190753" y="5365577"/>
              <a:ext cx="745522" cy="754272"/>
              <a:chOff x="7190753" y="5365577"/>
              <a:chExt cx="745522" cy="754272"/>
            </a:xfrm>
          </p:grpSpPr>
          <p:sp>
            <p:nvSpPr>
              <p:cNvPr id="1399" name="Google Shape;1399;g2bf391cd4c5_1_351"/>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0" name="Google Shape;1400;g2bf391cd4c5_1_351"/>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1" name="Google Shape;1401;g2bf391cd4c5_1_351"/>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2" name="Google Shape;1402;g2bf391cd4c5_1_351"/>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3" name="Google Shape;1403;g2bf391cd4c5_1_351"/>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4" name="Google Shape;1404;g2bf391cd4c5_1_351"/>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5" name="Google Shape;1405;g2bf391cd4c5_1_351"/>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6" name="Google Shape;1406;g2bf391cd4c5_1_351"/>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7" name="Google Shape;1407;g2bf391cd4c5_1_351"/>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cxnSp>
        <p:nvCxnSpPr>
          <p:cNvPr id="1408" name="Google Shape;1408;g2bf391cd4c5_1_351"/>
          <p:cNvCxnSpPr/>
          <p:nvPr/>
        </p:nvCxnSpPr>
        <p:spPr>
          <a:xfrm>
            <a:off x="-6542" y="1117853"/>
            <a:ext cx="1701900" cy="0"/>
          </a:xfrm>
          <a:prstGeom prst="straightConnector1">
            <a:avLst/>
          </a:prstGeom>
          <a:noFill/>
          <a:ln cap="flat" cmpd="sng" w="34925">
            <a:solidFill>
              <a:srgbClr val="E8A116"/>
            </a:solidFill>
            <a:prstDash val="solid"/>
            <a:miter lim="800000"/>
            <a:headEnd len="sm" w="sm" type="none"/>
            <a:tailEnd len="sm" w="sm" type="none"/>
          </a:ln>
        </p:spPr>
      </p:cxnSp>
      <p:pic>
        <p:nvPicPr>
          <p:cNvPr id="1409" name="Google Shape;1409;g2bf391cd4c5_1_351"/>
          <p:cNvPicPr preferRelativeResize="0"/>
          <p:nvPr/>
        </p:nvPicPr>
        <p:blipFill rotWithShape="1">
          <a:blip r:embed="rId3">
            <a:alphaModFix/>
          </a:blip>
          <a:srcRect b="0" l="0" r="0" t="0"/>
          <a:stretch/>
        </p:blipFill>
        <p:spPr>
          <a:xfrm>
            <a:off x="9250879" y="513999"/>
            <a:ext cx="2352675" cy="800100"/>
          </a:xfrm>
          <a:prstGeom prst="rect">
            <a:avLst/>
          </a:prstGeom>
          <a:noFill/>
          <a:ln>
            <a:noFill/>
          </a:ln>
        </p:spPr>
      </p:pic>
      <p:grpSp>
        <p:nvGrpSpPr>
          <p:cNvPr id="1410" name="Google Shape;1410;g2bf391cd4c5_1_351"/>
          <p:cNvGrpSpPr/>
          <p:nvPr/>
        </p:nvGrpSpPr>
        <p:grpSpPr>
          <a:xfrm>
            <a:off x="6782494" y="3764231"/>
            <a:ext cx="4407016" cy="2442155"/>
            <a:chOff x="3979794" y="429181"/>
            <a:chExt cx="4407016" cy="2442155"/>
          </a:xfrm>
        </p:grpSpPr>
        <p:pic>
          <p:nvPicPr>
            <p:cNvPr id="1411" name="Google Shape;1411;g2bf391cd4c5_1_351"/>
            <p:cNvPicPr preferRelativeResize="0"/>
            <p:nvPr/>
          </p:nvPicPr>
          <p:blipFill rotWithShape="1">
            <a:blip r:embed="rId4">
              <a:alphaModFix/>
            </a:blip>
            <a:srcRect b="0" l="0" r="0" t="0"/>
            <a:stretch/>
          </p:blipFill>
          <p:spPr>
            <a:xfrm>
              <a:off x="3979794" y="429181"/>
              <a:ext cx="4407016" cy="2442155"/>
            </a:xfrm>
            <a:prstGeom prst="rect">
              <a:avLst/>
            </a:prstGeom>
            <a:noFill/>
            <a:ln>
              <a:noFill/>
            </a:ln>
          </p:spPr>
        </p:pic>
        <p:sp>
          <p:nvSpPr>
            <p:cNvPr id="1412" name="Google Shape;1412;g2bf391cd4c5_1_351"/>
            <p:cNvSpPr txBox="1"/>
            <p:nvPr/>
          </p:nvSpPr>
          <p:spPr>
            <a:xfrm>
              <a:off x="4609984" y="1111700"/>
              <a:ext cx="6687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800" u="none" cap="none" strike="noStrike">
                  <a:solidFill>
                    <a:srgbClr val="000000"/>
                  </a:solidFill>
                  <a:latin typeface="Arial"/>
                  <a:ea typeface="Arial"/>
                  <a:cs typeface="Arial"/>
                  <a:sym typeface="Arial"/>
                </a:rPr>
                <a:t>Frätande</a:t>
              </a:r>
              <a:endParaRPr/>
            </a:p>
          </p:txBody>
        </p:sp>
        <p:sp>
          <p:nvSpPr>
            <p:cNvPr id="1413" name="Google Shape;1413;g2bf391cd4c5_1_351"/>
            <p:cNvSpPr txBox="1"/>
            <p:nvPr/>
          </p:nvSpPr>
          <p:spPr>
            <a:xfrm>
              <a:off x="6055377" y="1089055"/>
              <a:ext cx="883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Naturförorenande</a:t>
              </a:r>
              <a:endParaRPr/>
            </a:p>
          </p:txBody>
        </p:sp>
        <p:sp>
          <p:nvSpPr>
            <p:cNvPr id="1414" name="Google Shape;1414;g2bf391cd4c5_1_351"/>
            <p:cNvSpPr txBox="1"/>
            <p:nvPr/>
          </p:nvSpPr>
          <p:spPr>
            <a:xfrm>
              <a:off x="7525949" y="1089055"/>
              <a:ext cx="6093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Skadligt</a:t>
              </a:r>
              <a:endParaRPr/>
            </a:p>
          </p:txBody>
        </p:sp>
        <p:sp>
          <p:nvSpPr>
            <p:cNvPr id="1415" name="Google Shape;1415;g2bf391cd4c5_1_351"/>
            <p:cNvSpPr txBox="1"/>
            <p:nvPr/>
          </p:nvSpPr>
          <p:spPr>
            <a:xfrm>
              <a:off x="4609984" y="1799157"/>
              <a:ext cx="565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Explosiv</a:t>
              </a:r>
              <a:endParaRPr/>
            </a:p>
          </p:txBody>
        </p:sp>
        <p:sp>
          <p:nvSpPr>
            <p:cNvPr id="1416" name="Google Shape;1416;g2bf391cd4c5_1_351"/>
            <p:cNvSpPr txBox="1"/>
            <p:nvPr/>
          </p:nvSpPr>
          <p:spPr>
            <a:xfrm>
              <a:off x="6057828" y="1770969"/>
              <a:ext cx="6930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Oxiderande</a:t>
              </a:r>
              <a:endParaRPr/>
            </a:p>
          </p:txBody>
        </p:sp>
        <p:sp>
          <p:nvSpPr>
            <p:cNvPr id="1417" name="Google Shape;1417;g2bf391cd4c5_1_351"/>
            <p:cNvSpPr txBox="1"/>
            <p:nvPr/>
          </p:nvSpPr>
          <p:spPr>
            <a:xfrm>
              <a:off x="7515167" y="1767729"/>
              <a:ext cx="78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Icke-brandfarlig gas</a:t>
              </a:r>
              <a:endParaRPr/>
            </a:p>
          </p:txBody>
        </p:sp>
        <p:sp>
          <p:nvSpPr>
            <p:cNvPr id="1418" name="Google Shape;1418;g2bf391cd4c5_1_351"/>
            <p:cNvSpPr txBox="1"/>
            <p:nvPr/>
          </p:nvSpPr>
          <p:spPr>
            <a:xfrm>
              <a:off x="4630871" y="2459571"/>
              <a:ext cx="6480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Brandfarlig</a:t>
              </a:r>
              <a:endParaRPr/>
            </a:p>
          </p:txBody>
        </p:sp>
        <p:sp>
          <p:nvSpPr>
            <p:cNvPr id="1419" name="Google Shape;1419;g2bf391cd4c5_1_351"/>
            <p:cNvSpPr txBox="1"/>
            <p:nvPr/>
          </p:nvSpPr>
          <p:spPr>
            <a:xfrm>
              <a:off x="6059765" y="2447001"/>
              <a:ext cx="565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Giftigt </a:t>
              </a:r>
              <a:endParaRPr/>
            </a:p>
          </p:txBody>
        </p:sp>
        <p:sp>
          <p:nvSpPr>
            <p:cNvPr id="1420" name="Google Shape;1420;g2bf391cd4c5_1_351"/>
            <p:cNvSpPr txBox="1"/>
            <p:nvPr/>
          </p:nvSpPr>
          <p:spPr>
            <a:xfrm>
              <a:off x="7525949" y="2435727"/>
              <a:ext cx="7893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700" u="none" cap="none" strike="noStrike">
                  <a:solidFill>
                    <a:srgbClr val="000000"/>
                  </a:solidFill>
                  <a:latin typeface="Arial"/>
                  <a:ea typeface="Arial"/>
                  <a:cs typeface="Arial"/>
                  <a:sym typeface="Arial"/>
                </a:rPr>
                <a:t>Hälsoskadlig</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g2bf391cd4c5_1_69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6" name="Google Shape;1426;g2bf391cd4c5_1_691"/>
          <p:cNvSpPr txBox="1"/>
          <p:nvPr>
            <p:ph idx="1" type="body"/>
          </p:nvPr>
        </p:nvSpPr>
        <p:spPr>
          <a:xfrm>
            <a:off x="582130" y="1475921"/>
            <a:ext cx="11027700" cy="4995300"/>
          </a:xfrm>
          <a:prstGeom prst="rect">
            <a:avLst/>
          </a:prstGeom>
          <a:noFill/>
          <a:ln>
            <a:noFill/>
          </a:ln>
        </p:spPr>
        <p:txBody>
          <a:bodyPr anchorCtr="0" anchor="t" bIns="45700" lIns="91425" spcFirstLastPara="1" rIns="91425" wrap="square" tIns="45700">
            <a:noAutofit/>
          </a:bodyPr>
          <a:lstStyle/>
          <a:p>
            <a:pPr indent="-1255712" lvl="0" marL="1255712" rtl="0" algn="l">
              <a:lnSpc>
                <a:spcPct val="90000"/>
              </a:lnSpc>
              <a:spcBef>
                <a:spcPts val="0"/>
              </a:spcBef>
              <a:spcAft>
                <a:spcPts val="0"/>
              </a:spcAft>
              <a:buClr>
                <a:srgbClr val="424242"/>
              </a:buClr>
              <a:buSzPts val="1800"/>
              <a:buNone/>
            </a:pPr>
            <a:r>
              <a:rPr b="1" lang="en-IE" sz="1800"/>
              <a:t>Träning</a:t>
            </a:r>
            <a:r>
              <a:rPr b="1" lang="en-IE" sz="1800"/>
              <a:t>:	</a:t>
            </a:r>
            <a:r>
              <a:rPr lang="en-IE" sz="1800"/>
              <a:t>Använd internet för att ta reda på hur många arbetsplatsolyckor som inträffat i ditt land under det senaste året.</a:t>
            </a:r>
            <a:endParaRPr sz="2100">
              <a:solidFill>
                <a:srgbClr val="202124"/>
              </a:solidFill>
              <a:highlight>
                <a:srgbClr val="F8F9FA"/>
              </a:highlight>
              <a:latin typeface="Arial"/>
              <a:ea typeface="Arial"/>
              <a:cs typeface="Arial"/>
              <a:sym typeface="Arial"/>
            </a:endParaRPr>
          </a:p>
          <a:p>
            <a:pPr indent="0" lvl="0" marL="0" rtl="0" algn="l">
              <a:lnSpc>
                <a:spcPct val="90000"/>
              </a:lnSpc>
              <a:spcBef>
                <a:spcPts val="400"/>
              </a:spcBef>
              <a:spcAft>
                <a:spcPts val="0"/>
              </a:spcAft>
              <a:buClr>
                <a:srgbClr val="424242"/>
              </a:buClr>
              <a:buSzPts val="1800"/>
              <a:buNone/>
            </a:pPr>
            <a:r>
              <a:t/>
            </a:r>
            <a:endParaRPr b="1" sz="1800"/>
          </a:p>
          <a:p>
            <a:pPr indent="-1255712" lvl="0" marL="1255712" rtl="0" algn="l">
              <a:lnSpc>
                <a:spcPct val="90000"/>
              </a:lnSpc>
              <a:spcBef>
                <a:spcPts val="400"/>
              </a:spcBef>
              <a:spcAft>
                <a:spcPts val="0"/>
              </a:spcAft>
              <a:buClr>
                <a:srgbClr val="424242"/>
              </a:buClr>
              <a:buSzPts val="1800"/>
              <a:buNone/>
            </a:pPr>
            <a:r>
              <a:rPr b="1" lang="en-IE" sz="1800"/>
              <a:t>Webbsidor</a:t>
            </a:r>
            <a:r>
              <a:rPr lang="en-IE" sz="1800"/>
              <a:t>: 	European Agency for Safety and Health at Work: </a:t>
            </a:r>
            <a:r>
              <a:rPr lang="en-IE" sz="1800" u="sng">
                <a:solidFill>
                  <a:srgbClr val="87AF3F"/>
                </a:solidFill>
                <a:hlinkClick r:id="rId3">
                  <a:extLst>
                    <a:ext uri="{A12FA001-AC4F-418D-AE19-62706E023703}">
                      <ahyp:hlinkClr val="tx"/>
                    </a:ext>
                  </a:extLst>
                </a:hlinkClick>
              </a:rPr>
              <a:t>https://osha.europa.eu/en</a:t>
            </a:r>
            <a:r>
              <a:rPr lang="en-IE" sz="1800">
                <a:solidFill>
                  <a:srgbClr val="87AF3F"/>
                </a:solidFill>
              </a:rPr>
              <a:t>. </a:t>
            </a:r>
            <a:r>
              <a:rPr lang="en-IE" sz="1800"/>
              <a:t>Respect the power of the sun: </a:t>
            </a:r>
            <a:r>
              <a:rPr lang="en-IE" sz="1800" u="sng">
                <a:solidFill>
                  <a:srgbClr val="87AF3F"/>
                </a:solidFill>
                <a:hlinkClick r:id="rId4">
                  <a:extLst>
                    <a:ext uri="{A12FA001-AC4F-418D-AE19-62706E023703}">
                      <ahyp:hlinkClr val="tx"/>
                    </a:ext>
                  </a:extLst>
                </a:hlinkClick>
              </a:rPr>
              <a:t>https://www.teagasc.ie/news--events/daily/farm-business/respect-the-power-of-the-sun.php#:~:text=Farmers%20are%20more%20at%20risk,construction%2C%20outdoor%20and%20farming%20industry</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rPr b="1" lang="en-IE" sz="1800"/>
              <a:t>YouTube: </a:t>
            </a:r>
            <a:r>
              <a:rPr lang="en-IE" sz="1800"/>
              <a:t>.	Working Organisation for Farmer Health and Safety </a:t>
            </a:r>
            <a:r>
              <a:rPr lang="en-IE" sz="1800" u="sng">
                <a:solidFill>
                  <a:srgbClr val="87AF3F"/>
                </a:solidFill>
                <a:hlinkClick r:id="rId5">
                  <a:extLst>
                    <a:ext uri="{A12FA001-AC4F-418D-AE19-62706E023703}">
                      <ahyp:hlinkClr val="tx"/>
                    </a:ext>
                  </a:extLst>
                </a:hlinkClick>
              </a:rPr>
              <a:t>ttps://www.youtube.com/watch?v=MynsspW82wY</a:t>
            </a:r>
            <a:r>
              <a:rPr lang="en-IE" sz="1800">
                <a:solidFill>
                  <a:srgbClr val="87AF3F"/>
                </a:solidFill>
              </a:rPr>
              <a:t> </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rPr lang="en-IE" sz="1800"/>
              <a:t>	Managing Farm Safety – Machinery Safety </a:t>
            </a:r>
            <a:r>
              <a:rPr lang="en-IE" sz="1800" u="sng">
                <a:solidFill>
                  <a:srgbClr val="87AF3F"/>
                </a:solidFill>
                <a:hlinkClick r:id="rId6">
                  <a:extLst>
                    <a:ext uri="{A12FA001-AC4F-418D-AE19-62706E023703}">
                      <ahyp:hlinkClr val="tx"/>
                    </a:ext>
                  </a:extLst>
                </a:hlinkClick>
              </a:rPr>
              <a:t>https://www.youtube.com/watch?v=5Teow1LcEPE</a:t>
            </a:r>
            <a:r>
              <a:rPr lang="en-IE" sz="1800">
                <a:solidFill>
                  <a:srgbClr val="87AF3F"/>
                </a:solidFill>
              </a:rPr>
              <a:t>. </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rPr lang="en-IE" sz="1800"/>
              <a:t>	Managing Farm Safety – Chemicals </a:t>
            </a:r>
            <a:r>
              <a:rPr lang="en-IE" sz="1800" u="sng">
                <a:solidFill>
                  <a:srgbClr val="87AF3F"/>
                </a:solidFill>
                <a:hlinkClick r:id="rId7">
                  <a:extLst>
                    <a:ext uri="{A12FA001-AC4F-418D-AE19-62706E023703}">
                      <ahyp:hlinkClr val="tx"/>
                    </a:ext>
                  </a:extLst>
                </a:hlinkClick>
              </a:rPr>
              <a:t>https://www.youtube.com/watch?v=9DE6SqOoTRc</a:t>
            </a:r>
            <a:r>
              <a:rPr lang="en-IE" sz="1800">
                <a:solidFill>
                  <a:srgbClr val="87AF3F"/>
                </a:solidFill>
              </a:rPr>
              <a:t>. </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rPr lang="en-IE" sz="1800"/>
              <a:t>	Managing Farm Safety – Construction </a:t>
            </a:r>
            <a:r>
              <a:rPr lang="en-IE" sz="1800" u="sng">
                <a:solidFill>
                  <a:srgbClr val="87AF3F"/>
                </a:solidFill>
                <a:hlinkClick r:id="rId8">
                  <a:extLst>
                    <a:ext uri="{A12FA001-AC4F-418D-AE19-62706E023703}">
                      <ahyp:hlinkClr val="tx"/>
                    </a:ext>
                  </a:extLst>
                </a:hlinkClick>
              </a:rPr>
              <a:t>https://www.youtube.com/watch?v=Qihm99ZhAJ0</a:t>
            </a:r>
            <a:r>
              <a:rPr lang="en-IE" sz="1800">
                <a:solidFill>
                  <a:srgbClr val="87AF3F"/>
                </a:solidFill>
              </a:rPr>
              <a:t>. </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rPr lang="en-IE" sz="1800"/>
              <a:t>	Hazard pictograms: The COSHH symbols and their meaning: </a:t>
            </a:r>
            <a:r>
              <a:rPr lang="en-IE" sz="1800" u="sng">
                <a:solidFill>
                  <a:srgbClr val="87AF3F"/>
                </a:solidFill>
                <a:hlinkClick r:id="rId9">
                  <a:extLst>
                    <a:ext uri="{A12FA001-AC4F-418D-AE19-62706E023703}">
                      <ahyp:hlinkClr val="tx"/>
                    </a:ext>
                  </a:extLst>
                </a:hlinkClick>
              </a:rPr>
              <a:t>https://www.youtube.com/watch?v=KX9qzn8lkl4&amp;t=26s</a:t>
            </a:r>
            <a:r>
              <a:rPr lang="en-IE" sz="1800">
                <a:solidFill>
                  <a:srgbClr val="87AF3F"/>
                </a:solidFill>
              </a:rPr>
              <a:t>. </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rPr lang="en-IE" sz="1800"/>
              <a:t>	Manual Handling: </a:t>
            </a:r>
            <a:r>
              <a:rPr lang="en-IE" sz="1800" u="sng">
                <a:solidFill>
                  <a:srgbClr val="87AF3F"/>
                </a:solidFill>
                <a:hlinkClick r:id="rId10">
                  <a:extLst>
                    <a:ext uri="{A12FA001-AC4F-418D-AE19-62706E023703}">
                      <ahyp:hlinkClr val="tx"/>
                    </a:ext>
                  </a:extLst>
                </a:hlinkClick>
              </a:rPr>
              <a:t>https://www.youtube.com/watch?v=Lq2dJKw6-Uk</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rPr b="1" lang="en-IE" sz="1800"/>
              <a:t>Publikation: </a:t>
            </a:r>
            <a:r>
              <a:rPr lang="en-IE" sz="1800"/>
              <a:t>	CLP Regulation (EC) No 1272/2008 on classification, labelling and packaging (CLP) of substances and mixtures. Hope, A. et al 1999. Health and safety practices among farmers and other workers: a needs assessment. Occup. Med. Vol 49, pp 231-235. Teagasc. Farm Workshop Safety. Available at: </a:t>
            </a:r>
            <a:r>
              <a:rPr lang="en-IE" sz="1800" u="sng">
                <a:solidFill>
                  <a:srgbClr val="87AF3F"/>
                </a:solidFill>
                <a:hlinkClick r:id="rId11">
                  <a:extLst>
                    <a:ext uri="{A12FA001-AC4F-418D-AE19-62706E023703}">
                      <ahyp:hlinkClr val="tx"/>
                    </a:ext>
                  </a:extLst>
                </a:hlinkClick>
              </a:rPr>
              <a:t>https://www.teagasc.ie/media/website/publications/2020/Farm-Workshop-Booklet-Web.pdf</a:t>
            </a:r>
            <a:endParaRPr sz="1800">
              <a:solidFill>
                <a:srgbClr val="87AF3F"/>
              </a:solidFill>
            </a:endParaRPr>
          </a:p>
          <a:p>
            <a:pPr indent="-1255712" lvl="0" marL="1255712"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1427" name="Google Shape;1427;g2bf391cd4c5_1_691"/>
          <p:cNvPicPr preferRelativeResize="0"/>
          <p:nvPr/>
        </p:nvPicPr>
        <p:blipFill rotWithShape="1">
          <a:blip r:embed="rId12">
            <a:alphaModFix/>
          </a:blip>
          <a:srcRect b="0" l="0" r="0" t="0"/>
          <a:stretch/>
        </p:blipFill>
        <p:spPr>
          <a:xfrm>
            <a:off x="9541839" y="359196"/>
            <a:ext cx="2162175" cy="762000"/>
          </a:xfrm>
          <a:prstGeom prst="rect">
            <a:avLst/>
          </a:prstGeom>
          <a:noFill/>
          <a:ln>
            <a:noFill/>
          </a:ln>
        </p:spPr>
      </p:pic>
      <p:sp>
        <p:nvSpPr>
          <p:cNvPr id="1428" name="Google Shape;1428;g2bf391cd4c5_1_691"/>
          <p:cNvSpPr txBox="1"/>
          <p:nvPr/>
        </p:nvSpPr>
        <p:spPr>
          <a:xfrm>
            <a:off x="487985" y="212376"/>
            <a:ext cx="2481600" cy="615600"/>
          </a:xfrm>
          <a:prstGeom prst="rect">
            <a:avLst/>
          </a:prstGeom>
          <a:noFill/>
          <a:ln>
            <a:noFill/>
          </a:ln>
        </p:spPr>
        <p:txBody>
          <a:bodyPr anchorCtr="0" anchor="t" bIns="45700" lIns="91425" spcFirstLastPara="1" rIns="91425" wrap="square" tIns="45700">
            <a:spAutoFit/>
          </a:bodyPr>
          <a:lstStyle/>
          <a:p>
            <a:pPr indent="-15875" lvl="0" marL="15875"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Resurser</a:t>
            </a:r>
            <a:endParaRPr/>
          </a:p>
        </p:txBody>
      </p:sp>
      <p:cxnSp>
        <p:nvCxnSpPr>
          <p:cNvPr id="1429" name="Google Shape;1429;g2bf391cd4c5_1_691"/>
          <p:cNvCxnSpPr/>
          <p:nvPr/>
        </p:nvCxnSpPr>
        <p:spPr>
          <a:xfrm>
            <a:off x="321861" y="0"/>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15"/>
          <p:cNvSpPr txBox="1"/>
          <p:nvPr>
            <p:ph idx="1" type="body"/>
          </p:nvPr>
        </p:nvSpPr>
        <p:spPr>
          <a:xfrm>
            <a:off x="3408342" y="628651"/>
            <a:ext cx="8421705"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Clr>
                <a:srgbClr val="E8A116"/>
              </a:buClr>
              <a:buSzPts val="2400"/>
              <a:buNone/>
            </a:pPr>
            <a:r>
              <a:rPr lang="en-IE" sz="2000">
                <a:solidFill>
                  <a:srgbClr val="424242"/>
                </a:solidFill>
              </a:rPr>
              <a:t>Stadsjordbruk erbjuder ett sätt att främja integrerad stads- och landsbygdsutveckling på ett sätt som kan motverka några av de negativa effekterna av urbanisering. Sociala, hälso- och miljöfördelar kan uppstå när urbana områden används för produktion av livsmedel och grödor. Stadsjordbruk kan vara en lönsam verksamhet och innebär odling av mat och uppfödning av djur (fjäderfä, bin, sniglar etc.) i städer. Mat produceras och bearbetas lokalt och säljs till den lokala gemenskapen. Odlingsbara område kan skapas på oanvända platser genom att utveckla växthus, gatubeläggning, gårdar, upphöjda bäddar, tak- och vertikala odlingssystem. Stadsjordbruk ger sysselsättning och kan hjälpa till att omvandla ödemark i staden till positiva utrymmen för lokala samhällen genom att minska fattigdom, förorening och till och med minska brottslighet i dessa områden. Den lokala koldioxidavtrycket minskar genom lokal livsmedelsproduktion, vilket för den närmare konsumenterna.</a:t>
            </a:r>
            <a:endParaRPr sz="2000"/>
          </a:p>
        </p:txBody>
      </p:sp>
      <p:sp>
        <p:nvSpPr>
          <p:cNvPr id="1435" name="Google Shape;1435;p15"/>
          <p:cNvSpPr txBox="1"/>
          <p:nvPr>
            <p:ph idx="2" type="body"/>
          </p:nvPr>
        </p:nvSpPr>
        <p:spPr>
          <a:xfrm>
            <a:off x="399095" y="566160"/>
            <a:ext cx="2610439" cy="14568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3200">
                <a:solidFill>
                  <a:srgbClr val="E8A116"/>
                </a:solidFill>
              </a:rPr>
              <a:t>2.2 </a:t>
            </a:r>
            <a:r>
              <a:rPr b="1" lang="en-IE" sz="3200">
                <a:solidFill>
                  <a:srgbClr val="E8A116"/>
                </a:solidFill>
              </a:rPr>
              <a:t>Stadsjordbruk och sociala fördelar</a:t>
            </a:r>
            <a:endParaRPr b="1" sz="3200">
              <a:solidFill>
                <a:srgbClr val="E8A116"/>
              </a:solidFill>
            </a:endParaRPr>
          </a:p>
        </p:txBody>
      </p:sp>
      <p:grpSp>
        <p:nvGrpSpPr>
          <p:cNvPr id="1436" name="Google Shape;1436;p15"/>
          <p:cNvGrpSpPr/>
          <p:nvPr/>
        </p:nvGrpSpPr>
        <p:grpSpPr>
          <a:xfrm>
            <a:off x="2462947" y="4834973"/>
            <a:ext cx="943614" cy="841150"/>
            <a:chOff x="4422991" y="1951890"/>
            <a:chExt cx="1086135" cy="968195"/>
          </a:xfrm>
        </p:grpSpPr>
        <p:sp>
          <p:nvSpPr>
            <p:cNvPr id="1437" name="Google Shape;1437;p15"/>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38" name="Google Shape;1438;p15"/>
            <p:cNvGrpSpPr/>
            <p:nvPr/>
          </p:nvGrpSpPr>
          <p:grpSpPr>
            <a:xfrm>
              <a:off x="4738409" y="2001259"/>
              <a:ext cx="466270" cy="416900"/>
              <a:chOff x="4738409" y="2001259"/>
              <a:chExt cx="466270" cy="416900"/>
            </a:xfrm>
          </p:grpSpPr>
          <p:sp>
            <p:nvSpPr>
              <p:cNvPr id="1439" name="Google Shape;1439;p15"/>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0" name="Google Shape;1440;p15"/>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1" name="Google Shape;1441;p15"/>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442" name="Google Shape;1442;p15"/>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6"/>
          <p:cNvSpPr txBox="1"/>
          <p:nvPr>
            <p:ph idx="1" type="body"/>
          </p:nvPr>
        </p:nvSpPr>
        <p:spPr>
          <a:xfrm>
            <a:off x="3424066" y="507393"/>
            <a:ext cx="8050232" cy="5266972"/>
          </a:xfrm>
          <a:prstGeom prst="rect">
            <a:avLst/>
          </a:prstGeom>
          <a:noFill/>
          <a:ln>
            <a:noFill/>
          </a:ln>
        </p:spPr>
        <p:txBody>
          <a:bodyPr anchorCtr="0" anchor="t" bIns="45700" lIns="91425" spcFirstLastPara="1" rIns="91425" wrap="square" tIns="45700">
            <a:noAutofit/>
          </a:bodyPr>
          <a:lstStyle/>
          <a:p>
            <a:pPr indent="0" lvl="0" marL="0" rtl="0" algn="just">
              <a:lnSpc>
                <a:spcPct val="111666"/>
              </a:lnSpc>
              <a:spcBef>
                <a:spcPts val="0"/>
              </a:spcBef>
              <a:spcAft>
                <a:spcPts val="0"/>
              </a:spcAft>
              <a:buClr>
                <a:srgbClr val="E8A116"/>
              </a:buClr>
              <a:buSzPts val="2400"/>
              <a:buNone/>
            </a:pPr>
            <a:r>
              <a:rPr lang="en-IE" sz="2200">
                <a:solidFill>
                  <a:srgbClr val="424242"/>
                </a:solidFill>
              </a:rPr>
              <a:t>Stadsjordbruk återanvänder stadsresurser och är avgörande för övergången till en cirkulär ekonomi. Utbildningsfördelar inkluderar utbildning och kompetensutveckling samt förbättrad innovation. Hälsa och näring kan förbättras lokalt på grund av enkel tillgång till färska livsmedel och säkerställer livsmedelssäkerhet. Transportkostnaderna elimineras eller minskas eftersom leveranskedjorna förkortas, vilket kan göra mat billigare för det lokala samhället. Sociala fördelar, välbefinnande och enighet främjas när människor i alla åldrar och kulturer kommer samman med syfte och mening att interagera, bilda goda relationer i en hållbar miljö. Socialt jordbruk representerar jordbruk för hälsa och ger människor med olika utmaningar i livet möjligheten att spendera tid och utföra aktiviteter på fungerande familjejordbruk och integrera social- och hälsovårdstjänster.</a:t>
            </a:r>
            <a:endParaRPr sz="2200"/>
          </a:p>
        </p:txBody>
      </p:sp>
      <p:sp>
        <p:nvSpPr>
          <p:cNvPr id="1448" name="Google Shape;1448;p16"/>
          <p:cNvSpPr txBox="1"/>
          <p:nvPr>
            <p:ph idx="2" type="body"/>
          </p:nvPr>
        </p:nvSpPr>
        <p:spPr>
          <a:xfrm>
            <a:off x="399310" y="780050"/>
            <a:ext cx="2573082" cy="14341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3200">
                <a:solidFill>
                  <a:srgbClr val="E8A116"/>
                </a:solidFill>
              </a:rPr>
              <a:t>2.2 </a:t>
            </a:r>
            <a:r>
              <a:rPr b="1" lang="en-IE" sz="3200">
                <a:solidFill>
                  <a:srgbClr val="E8A116"/>
                </a:solidFill>
              </a:rPr>
              <a:t>Stadsjordbruk och sociala fördelar</a:t>
            </a:r>
            <a:endParaRPr b="1" sz="3200">
              <a:solidFill>
                <a:srgbClr val="E8A116"/>
              </a:solidFill>
            </a:endParaRPr>
          </a:p>
        </p:txBody>
      </p:sp>
      <p:grpSp>
        <p:nvGrpSpPr>
          <p:cNvPr id="1449" name="Google Shape;1449;p16"/>
          <p:cNvGrpSpPr/>
          <p:nvPr/>
        </p:nvGrpSpPr>
        <p:grpSpPr>
          <a:xfrm>
            <a:off x="2462947" y="4834973"/>
            <a:ext cx="943614" cy="841150"/>
            <a:chOff x="4422991" y="1951890"/>
            <a:chExt cx="1086135" cy="968195"/>
          </a:xfrm>
        </p:grpSpPr>
        <p:sp>
          <p:nvSpPr>
            <p:cNvPr id="1450" name="Google Shape;1450;p16"/>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51" name="Google Shape;1451;p16"/>
            <p:cNvGrpSpPr/>
            <p:nvPr/>
          </p:nvGrpSpPr>
          <p:grpSpPr>
            <a:xfrm>
              <a:off x="4738409" y="2001259"/>
              <a:ext cx="466270" cy="416900"/>
              <a:chOff x="4738409" y="2001259"/>
              <a:chExt cx="466270" cy="416900"/>
            </a:xfrm>
          </p:grpSpPr>
          <p:sp>
            <p:nvSpPr>
              <p:cNvPr id="1452" name="Google Shape;1452;p16"/>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3" name="Google Shape;1453;p16"/>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4" name="Google Shape;1454;p16"/>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455" name="Google Shape;1455;p16"/>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17"/>
          <p:cNvSpPr txBox="1"/>
          <p:nvPr>
            <p:ph idx="1" type="body"/>
          </p:nvPr>
        </p:nvSpPr>
        <p:spPr>
          <a:xfrm>
            <a:off x="3408343" y="628651"/>
            <a:ext cx="4506932" cy="5266972"/>
          </a:xfrm>
          <a:prstGeom prst="rect">
            <a:avLst/>
          </a:prstGeom>
          <a:noFill/>
          <a:ln>
            <a:noFill/>
          </a:ln>
        </p:spPr>
        <p:txBody>
          <a:bodyPr anchorCtr="0" anchor="t" bIns="45700" lIns="91425" spcFirstLastPara="1" rIns="91425" wrap="square" tIns="45700">
            <a:noAutofit/>
          </a:bodyPr>
          <a:lstStyle/>
          <a:p>
            <a:pPr indent="0" lvl="0" marL="0" rtl="0" algn="l">
              <a:lnSpc>
                <a:spcPct val="111666"/>
              </a:lnSpc>
              <a:spcBef>
                <a:spcPts val="0"/>
              </a:spcBef>
              <a:spcAft>
                <a:spcPts val="0"/>
              </a:spcAft>
              <a:buClr>
                <a:srgbClr val="E8A116"/>
              </a:buClr>
              <a:buSzPts val="2400"/>
              <a:buNone/>
            </a:pPr>
            <a:r>
              <a:rPr lang="en-IE" sz="2400">
                <a:solidFill>
                  <a:srgbClr val="424242"/>
                </a:solidFill>
              </a:rPr>
              <a:t>Socialt jordbruk har värdefulla sociala funktioner, särskilt i närheten av tätbebyggda områden där det finns många missgynnade grupper. Vissa urbana gårdar drivs som sociala företag eller av välgörenhetsorganisationer som erbjuder utbildning och mat till det lokala samhället, hjälper dem som behöver det och främjar social integration samt adresserar ojämlikheter.</a:t>
            </a:r>
            <a:endParaRPr sz="2400">
              <a:solidFill>
                <a:srgbClr val="424242"/>
              </a:solidFill>
            </a:endParaRPr>
          </a:p>
        </p:txBody>
      </p:sp>
      <p:sp>
        <p:nvSpPr>
          <p:cNvPr id="1461" name="Google Shape;1461;p17"/>
          <p:cNvSpPr txBox="1"/>
          <p:nvPr>
            <p:ph idx="2" type="body"/>
          </p:nvPr>
        </p:nvSpPr>
        <p:spPr>
          <a:xfrm>
            <a:off x="395221" y="714730"/>
            <a:ext cx="2621385"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3200">
                <a:solidFill>
                  <a:srgbClr val="E8A116"/>
                </a:solidFill>
              </a:rPr>
              <a:t>2.2 </a:t>
            </a:r>
            <a:r>
              <a:rPr b="1" lang="en-IE" sz="3200">
                <a:solidFill>
                  <a:srgbClr val="E8A116"/>
                </a:solidFill>
              </a:rPr>
              <a:t>Stadsjordbruk och sociala fördelar</a:t>
            </a:r>
            <a:endParaRPr b="1" sz="3200">
              <a:solidFill>
                <a:srgbClr val="E8A116"/>
              </a:solidFill>
            </a:endParaRPr>
          </a:p>
          <a:p>
            <a:pPr indent="0" lvl="0" marL="0" rtl="0" algn="l">
              <a:lnSpc>
                <a:spcPct val="90000"/>
              </a:lnSpc>
              <a:spcBef>
                <a:spcPts val="1000"/>
              </a:spcBef>
              <a:spcAft>
                <a:spcPts val="0"/>
              </a:spcAft>
              <a:buClr>
                <a:srgbClr val="086575"/>
              </a:buClr>
              <a:buSzPts val="3600"/>
              <a:buNone/>
            </a:pPr>
            <a:r>
              <a:t/>
            </a:r>
            <a:endParaRPr b="1" sz="3200">
              <a:solidFill>
                <a:srgbClr val="E8A116"/>
              </a:solidFill>
            </a:endParaRPr>
          </a:p>
        </p:txBody>
      </p:sp>
      <p:grpSp>
        <p:nvGrpSpPr>
          <p:cNvPr id="1462" name="Google Shape;1462;p17"/>
          <p:cNvGrpSpPr/>
          <p:nvPr/>
        </p:nvGrpSpPr>
        <p:grpSpPr>
          <a:xfrm>
            <a:off x="2462947" y="4834973"/>
            <a:ext cx="943614" cy="841150"/>
            <a:chOff x="4422991" y="1951890"/>
            <a:chExt cx="1086135" cy="968195"/>
          </a:xfrm>
        </p:grpSpPr>
        <p:sp>
          <p:nvSpPr>
            <p:cNvPr id="1463" name="Google Shape;1463;p17"/>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64" name="Google Shape;1464;p17"/>
            <p:cNvGrpSpPr/>
            <p:nvPr/>
          </p:nvGrpSpPr>
          <p:grpSpPr>
            <a:xfrm>
              <a:off x="4738409" y="2001259"/>
              <a:ext cx="466270" cy="416900"/>
              <a:chOff x="4738409" y="2001259"/>
              <a:chExt cx="466270" cy="416900"/>
            </a:xfrm>
          </p:grpSpPr>
          <p:sp>
            <p:nvSpPr>
              <p:cNvPr id="1465" name="Google Shape;1465;p17"/>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6" name="Google Shape;1466;p17"/>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7" name="Google Shape;1467;p17"/>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468" name="Google Shape;1468;p17"/>
          <p:cNvCxnSpPr/>
          <p:nvPr/>
        </p:nvCxnSpPr>
        <p:spPr>
          <a:xfrm>
            <a:off x="2972392" y="322595"/>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1469" name="Google Shape;1469;p17"/>
          <p:cNvPicPr preferRelativeResize="0"/>
          <p:nvPr/>
        </p:nvPicPr>
        <p:blipFill rotWithShape="1">
          <a:blip r:embed="rId3">
            <a:alphaModFix/>
          </a:blip>
          <a:srcRect b="0" l="0" r="0" t="0"/>
          <a:stretch/>
        </p:blipFill>
        <p:spPr>
          <a:xfrm>
            <a:off x="8086726" y="1116557"/>
            <a:ext cx="3898968" cy="4047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g2bf391cd4c5_1_84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5" name="Google Shape;1475;g2bf391cd4c5_1_848"/>
          <p:cNvSpPr txBox="1"/>
          <p:nvPr>
            <p:ph idx="1" type="body"/>
          </p:nvPr>
        </p:nvSpPr>
        <p:spPr>
          <a:xfrm>
            <a:off x="582130" y="1475921"/>
            <a:ext cx="11027700" cy="4995300"/>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Träning:</a:t>
            </a:r>
            <a:r>
              <a:rPr b="1" lang="en-IE" sz="1800"/>
              <a:t>	</a:t>
            </a:r>
            <a:r>
              <a:rPr lang="en-IE" sz="1800"/>
              <a:t> Vilka är stadsbönderna i ditt område?</a:t>
            </a:r>
            <a:endParaRPr sz="2100">
              <a:solidFill>
                <a:srgbClr val="202124"/>
              </a:solidFill>
              <a:highlight>
                <a:srgbClr val="F8F9FA"/>
              </a:highlight>
              <a:latin typeface="Arial"/>
              <a:ea typeface="Arial"/>
              <a:cs typeface="Arial"/>
              <a:sym typeface="Arial"/>
            </a:endParaRPr>
          </a:p>
          <a:p>
            <a:pPr indent="-1289050" lvl="0" marL="1289050" rtl="0" algn="l">
              <a:lnSpc>
                <a:spcPct val="90000"/>
              </a:lnSpc>
              <a:spcBef>
                <a:spcPts val="0"/>
              </a:spcBef>
              <a:spcAft>
                <a:spcPts val="0"/>
              </a:spcAft>
              <a:buClr>
                <a:srgbClr val="424242"/>
              </a:buClr>
              <a:buSzPts val="1800"/>
              <a:buNone/>
            </a:pPr>
            <a:r>
              <a:t/>
            </a:r>
            <a:endParaRPr sz="1800"/>
          </a:p>
          <a:p>
            <a:pPr indent="-1289050" lvl="0" marL="1289050" rtl="0" algn="l">
              <a:lnSpc>
                <a:spcPct val="90000"/>
              </a:lnSpc>
              <a:spcBef>
                <a:spcPts val="1000"/>
              </a:spcBef>
              <a:spcAft>
                <a:spcPts val="0"/>
              </a:spcAft>
              <a:buClr>
                <a:srgbClr val="424242"/>
              </a:buClr>
              <a:buSzPts val="1800"/>
              <a:buNone/>
            </a:pPr>
            <a:r>
              <a:rPr b="1" lang="en-IE" sz="1800"/>
              <a:t>Webbsidor</a:t>
            </a:r>
            <a:r>
              <a:rPr lang="en-IE" sz="1800"/>
              <a:t>: 	What is Urban Farming? Available at: </a:t>
            </a:r>
            <a:r>
              <a:rPr lang="en-IE" sz="1800" u="sng">
                <a:solidFill>
                  <a:srgbClr val="87AF3F"/>
                </a:solidFill>
                <a:hlinkClick r:id="rId3">
                  <a:extLst>
                    <a:ext uri="{A12FA001-AC4F-418D-AE19-62706E023703}">
                      <ahyp:hlinkClr val="tx"/>
                    </a:ext>
                  </a:extLst>
                </a:hlinkClick>
              </a:rPr>
              <a:t>https://www.thespruceeats.com/what-is-urban-farming-5188341</a:t>
            </a:r>
            <a:r>
              <a:rPr lang="en-IE" sz="1800"/>
              <a:t>. Climate Smart Urban Agriculture</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https://climate-adapt.eea.europa.eu/en/metadata/adaptation-options/urban-farming-and-gardening</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YouTube: 	</a:t>
            </a:r>
            <a:r>
              <a:rPr lang="en-IE" sz="1800"/>
              <a:t>The benefits of urban agriculture </a:t>
            </a:r>
            <a:r>
              <a:rPr lang="en-IE" sz="1800" u="sng">
                <a:solidFill>
                  <a:srgbClr val="87AF3F"/>
                </a:solidFill>
                <a:hlinkClick r:id="rId5">
                  <a:extLst>
                    <a:ext uri="{A12FA001-AC4F-418D-AE19-62706E023703}">
                      <ahyp:hlinkClr val="tx"/>
                    </a:ext>
                  </a:extLst>
                </a:hlinkClick>
              </a:rPr>
              <a:t>https://www.youtube.com/watch?v=ZkmgHQjboRQ</a:t>
            </a:r>
            <a:r>
              <a:rPr lang="en-IE" sz="1800">
                <a:solidFill>
                  <a:srgbClr val="87AF3F"/>
                </a:solidFill>
              </a:rPr>
              <a:t> </a:t>
            </a:r>
            <a:r>
              <a:rPr lang="en-IE" sz="1800"/>
              <a:t>; How Urban Farming Saved a Dallas Community: </a:t>
            </a:r>
            <a:r>
              <a:rPr lang="en-IE" sz="1800" u="sng">
                <a:solidFill>
                  <a:srgbClr val="87AF3F"/>
                </a:solidFill>
                <a:hlinkClick r:id="rId6">
                  <a:extLst>
                    <a:ext uri="{A12FA001-AC4F-418D-AE19-62706E023703}">
                      <ahyp:hlinkClr val="tx"/>
                    </a:ext>
                  </a:extLst>
                </a:hlinkClick>
              </a:rPr>
              <a:t>https://www.youtube.com/watch?v=gfCcI6_1iiA</a:t>
            </a:r>
            <a:r>
              <a:rPr lang="en-IE" sz="1800">
                <a:solidFill>
                  <a:srgbClr val="87AF3F"/>
                </a:solidFill>
              </a:rPr>
              <a:t>. </a:t>
            </a:r>
            <a:r>
              <a:rPr lang="en-IE" sz="1800"/>
              <a:t>The benefits of urban agriculture: </a:t>
            </a:r>
            <a:r>
              <a:rPr lang="en-IE" sz="1800" u="sng">
                <a:solidFill>
                  <a:srgbClr val="87AF3F"/>
                </a:solidFill>
                <a:hlinkClick r:id="rId7">
                  <a:extLst>
                    <a:ext uri="{A12FA001-AC4F-418D-AE19-62706E023703}">
                      <ahyp:hlinkClr val="tx"/>
                    </a:ext>
                  </a:extLst>
                </a:hlinkClick>
              </a:rPr>
              <a:t>https://www.youtube.com/watch?v=ZkmgHQjboRQ</a:t>
            </a:r>
            <a:r>
              <a:rPr lang="en-IE" sz="1800">
                <a:solidFill>
                  <a:srgbClr val="87AF3F"/>
                </a:solidFill>
              </a:rPr>
              <a:t>. </a:t>
            </a:r>
            <a:r>
              <a:rPr lang="en-IE" sz="1800"/>
              <a:t>Starting your Urban Farm </a:t>
            </a:r>
            <a:r>
              <a:rPr lang="en-IE" sz="1800" u="sng">
                <a:solidFill>
                  <a:srgbClr val="87AF3F"/>
                </a:solidFill>
                <a:hlinkClick r:id="rId8">
                  <a:extLst>
                    <a:ext uri="{A12FA001-AC4F-418D-AE19-62706E023703}">
                      <ahyp:hlinkClr val="tx"/>
                    </a:ext>
                  </a:extLst>
                </a:hlinkClick>
              </a:rPr>
              <a:t>https://www.youtube.com/watch?v=t4lnbMNnwuo</a:t>
            </a:r>
            <a:r>
              <a:rPr lang="en-IE" sz="1800">
                <a:solidFill>
                  <a:srgbClr val="87AF3F"/>
                </a:solidFill>
              </a:rPr>
              <a:t>. </a:t>
            </a:r>
            <a:r>
              <a:rPr lang="en-IE" sz="1800"/>
              <a:t>Urban Agriculture Offers a solution to the food crisis if the future: </a:t>
            </a:r>
            <a:r>
              <a:rPr lang="en-IE" sz="1800" u="sng">
                <a:solidFill>
                  <a:srgbClr val="87AF3F"/>
                </a:solidFill>
                <a:hlinkClick r:id="rId9">
                  <a:extLst>
                    <a:ext uri="{A12FA001-AC4F-418D-AE19-62706E023703}">
                      <ahyp:hlinkClr val="tx"/>
                    </a:ext>
                  </a:extLst>
                </a:hlinkClick>
              </a:rPr>
              <a:t>https://www.youtube.com/watch?v=N7-mNylq4Ok</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rPr b="1" lang="en-IE" sz="1800"/>
              <a:t>Case Study: </a:t>
            </a:r>
            <a:r>
              <a:rPr lang="en-IE" sz="1800"/>
              <a:t>	Introduction page 1 to 4, 16; Lemon Tree Trust, Les Cinq Toits, L e r s ø g r ø f t e n s I n t e g r a t i o n s b y h a v e r , L’Autre Champ, Eta Beta</a:t>
            </a:r>
            <a:endParaRPr/>
          </a:p>
          <a:p>
            <a:pPr indent="-1289050" lvl="0" marL="1289050" rtl="0" algn="l">
              <a:lnSpc>
                <a:spcPct val="90000"/>
              </a:lnSpc>
              <a:spcBef>
                <a:spcPts val="1000"/>
              </a:spcBef>
              <a:spcAft>
                <a:spcPts val="0"/>
              </a:spcAft>
              <a:buClr>
                <a:srgbClr val="424242"/>
              </a:buClr>
              <a:buSzPts val="1800"/>
              <a:buNone/>
            </a:pPr>
            <a:r>
              <a:rPr b="1" lang="en-IE" sz="1800"/>
              <a:t>Publikation: </a:t>
            </a:r>
            <a:r>
              <a:rPr lang="en-IE" sz="1800"/>
              <a:t>	Papanek, A. et al. 2023. Social and Community Benefits and Limitations of Urban Agricutlure </a:t>
            </a:r>
            <a:r>
              <a:rPr lang="en-IE" sz="1800" u="sng">
                <a:solidFill>
                  <a:srgbClr val="87AF3F"/>
                </a:solidFill>
                <a:hlinkClick r:id="rId10">
                  <a:extLst>
                    <a:ext uri="{A12FA001-AC4F-418D-AE19-62706E023703}">
                      <ahyp:hlinkClr val="tx"/>
                    </a:ext>
                  </a:extLst>
                </a:hlinkClick>
              </a:rPr>
              <a:t>https://edis.ifas.ufl.edu/publication/FY1517</a:t>
            </a:r>
            <a:endParaRPr sz="1800">
              <a:solidFill>
                <a:srgbClr val="87AF3F"/>
              </a:solidFill>
            </a:endParaRPr>
          </a:p>
          <a:p>
            <a:pPr indent="-1289050" lvl="0" marL="1289050" rtl="0" algn="l">
              <a:lnSpc>
                <a:spcPct val="90000"/>
              </a:lnSpc>
              <a:spcBef>
                <a:spcPts val="1000"/>
              </a:spcBef>
              <a:spcAft>
                <a:spcPts val="0"/>
              </a:spcAft>
              <a:buClr>
                <a:srgbClr val="424242"/>
              </a:buClr>
              <a:buSzPts val="1800"/>
              <a:buNone/>
            </a:pPr>
            <a:r>
              <a:t/>
            </a:r>
            <a:endParaRPr sz="1800"/>
          </a:p>
          <a:p>
            <a:pPr indent="-1174750" lvl="0" marL="1289050" rtl="0" algn="l">
              <a:lnSpc>
                <a:spcPct val="100000"/>
              </a:lnSpc>
              <a:spcBef>
                <a:spcPts val="400"/>
              </a:spcBef>
              <a:spcAft>
                <a:spcPts val="0"/>
              </a:spcAft>
              <a:buClr>
                <a:srgbClr val="E8A116"/>
              </a:buClr>
              <a:buSzPts val="1800"/>
              <a:buFont typeface="Arial"/>
              <a:buNone/>
            </a:pPr>
            <a:r>
              <a:t/>
            </a:r>
            <a:endParaRPr sz="1800"/>
          </a:p>
        </p:txBody>
      </p:sp>
      <p:sp>
        <p:nvSpPr>
          <p:cNvPr id="1476" name="Google Shape;1476;g2bf391cd4c5_1_848"/>
          <p:cNvSpPr txBox="1"/>
          <p:nvPr/>
        </p:nvSpPr>
        <p:spPr>
          <a:xfrm>
            <a:off x="487985" y="212376"/>
            <a:ext cx="2481600" cy="615600"/>
          </a:xfrm>
          <a:prstGeom prst="rect">
            <a:avLst/>
          </a:prstGeom>
          <a:noFill/>
          <a:ln>
            <a:noFill/>
          </a:ln>
        </p:spPr>
        <p:txBody>
          <a:bodyPr anchorCtr="0" anchor="t" bIns="45700" lIns="91425" spcFirstLastPara="1" rIns="91425" wrap="square" tIns="45700">
            <a:spAutoFit/>
          </a:bodyPr>
          <a:lstStyle/>
          <a:p>
            <a:pPr indent="-15875" lvl="0" marL="15875" marR="0" rtl="0" algn="l">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Resurser</a:t>
            </a:r>
            <a:endParaRPr b="1" sz="3400">
              <a:solidFill>
                <a:schemeClr val="lt1"/>
              </a:solidFill>
              <a:latin typeface="Calibri"/>
              <a:ea typeface="Calibri"/>
              <a:cs typeface="Calibri"/>
              <a:sym typeface="Calibri"/>
            </a:endParaRPr>
          </a:p>
        </p:txBody>
      </p:sp>
      <p:cxnSp>
        <p:nvCxnSpPr>
          <p:cNvPr id="1477" name="Google Shape;1477;g2bf391cd4c5_1_848"/>
          <p:cNvCxnSpPr/>
          <p:nvPr/>
        </p:nvCxnSpPr>
        <p:spPr>
          <a:xfrm>
            <a:off x="321861" y="0"/>
            <a:ext cx="0" cy="441210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19"/>
          <p:cNvSpPr txBox="1"/>
          <p:nvPr>
            <p:ph idx="1" type="body"/>
          </p:nvPr>
        </p:nvSpPr>
        <p:spPr>
          <a:xfrm>
            <a:off x="1314450" y="985839"/>
            <a:ext cx="4524765" cy="4950970"/>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rPr b="1" i="0" lang="en-IE" sz="2400"/>
              <a:t>Xenophon, Socrates student, 430 – 354 BC</a:t>
            </a:r>
            <a:endParaRPr sz="2400"/>
          </a:p>
          <a:p>
            <a:pPr indent="0" lvl="0" marL="0" rtl="0" algn="ctr">
              <a:lnSpc>
                <a:spcPct val="120000"/>
              </a:lnSpc>
              <a:spcBef>
                <a:spcPts val="0"/>
              </a:spcBef>
              <a:spcAft>
                <a:spcPts val="0"/>
              </a:spcAft>
              <a:buClr>
                <a:schemeClr val="lt1"/>
              </a:buClr>
              <a:buSzPts val="2400"/>
              <a:buNone/>
            </a:pPr>
            <a:r>
              <a:rPr lang="en-IE" sz="2400"/>
              <a:t>"</a:t>
            </a:r>
            <a:r>
              <a:rPr b="1" i="0" lang="en-IE" sz="2400"/>
              <a:t>För att vara en framgångsrik bonde måste man först känna till jordens natur.</a:t>
            </a:r>
            <a:endParaRPr i="0" sz="2100">
              <a:solidFill>
                <a:srgbClr val="202124"/>
              </a:solidFill>
              <a:highlight>
                <a:srgbClr val="F8F9FA"/>
              </a:highlight>
              <a:latin typeface="Arial"/>
              <a:ea typeface="Arial"/>
              <a:cs typeface="Arial"/>
              <a:sym typeface="Arial"/>
            </a:endParaRPr>
          </a:p>
          <a:p>
            <a:pPr indent="0" lvl="0" marL="0" rtl="0" algn="ctr">
              <a:lnSpc>
                <a:spcPct val="120000"/>
              </a:lnSpc>
              <a:spcBef>
                <a:spcPts val="0"/>
              </a:spcBef>
              <a:spcAft>
                <a:spcPts val="0"/>
              </a:spcAft>
              <a:buClr>
                <a:schemeClr val="lt1"/>
              </a:buClr>
              <a:buSzPts val="2400"/>
              <a:buNone/>
            </a:pPr>
            <a:r>
              <a:t/>
            </a:r>
            <a:endParaRPr i="0"/>
          </a:p>
        </p:txBody>
      </p:sp>
      <p:pic>
        <p:nvPicPr>
          <p:cNvPr id="1483" name="Google Shape;1483;p19"/>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1484" name="Google Shape;1484;p19"/>
          <p:cNvSpPr txBox="1"/>
          <p:nvPr/>
        </p:nvSpPr>
        <p:spPr>
          <a:xfrm>
            <a:off x="7496868" y="631973"/>
            <a:ext cx="4004513" cy="80365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2.3 </a:t>
            </a:r>
            <a:r>
              <a:rPr b="1" i="0" lang="en-IE" sz="3600" u="none" cap="none" strike="noStrike">
                <a:solidFill>
                  <a:srgbClr val="E8A116"/>
                </a:solidFill>
                <a:latin typeface="Calibri"/>
                <a:ea typeface="Calibri"/>
                <a:cs typeface="Calibri"/>
                <a:sym typeface="Calibri"/>
              </a:rPr>
              <a:t>Jordens ekosystem</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3600"/>
              <a:buFont typeface="Arial"/>
              <a:buNone/>
            </a:pPr>
            <a:r>
              <a:t/>
            </a:r>
            <a:endParaRPr b="1" i="0" sz="3600" u="none" cap="none" strike="noStrike">
              <a:solidFill>
                <a:srgbClr val="E8A11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pic>
        <p:nvPicPr>
          <p:cNvPr id="1489" name="Google Shape;1489;g2bf391cd4c5_1_1158"/>
          <p:cNvPicPr preferRelativeResize="0"/>
          <p:nvPr/>
        </p:nvPicPr>
        <p:blipFill rotWithShape="1">
          <a:blip r:embed="rId3">
            <a:alphaModFix/>
          </a:blip>
          <a:srcRect b="0" l="0" r="0" t="0"/>
          <a:stretch/>
        </p:blipFill>
        <p:spPr>
          <a:xfrm>
            <a:off x="8496758" y="3854548"/>
            <a:ext cx="2646902" cy="1793768"/>
          </a:xfrm>
          <a:prstGeom prst="rect">
            <a:avLst/>
          </a:prstGeom>
          <a:noFill/>
          <a:ln>
            <a:noFill/>
          </a:ln>
        </p:spPr>
      </p:pic>
      <p:pic>
        <p:nvPicPr>
          <p:cNvPr id="1490" name="Google Shape;1490;g2bf391cd4c5_1_1158"/>
          <p:cNvPicPr preferRelativeResize="0"/>
          <p:nvPr/>
        </p:nvPicPr>
        <p:blipFill rotWithShape="1">
          <a:blip r:embed="rId4">
            <a:alphaModFix/>
          </a:blip>
          <a:srcRect b="0" l="0" r="0" t="0"/>
          <a:stretch/>
        </p:blipFill>
        <p:spPr>
          <a:xfrm>
            <a:off x="8208844" y="411230"/>
            <a:ext cx="3156300" cy="3079500"/>
          </a:xfrm>
          <a:prstGeom prst="ellipse">
            <a:avLst/>
          </a:prstGeom>
          <a:noFill/>
          <a:ln>
            <a:noFill/>
          </a:ln>
        </p:spPr>
      </p:pic>
      <p:pic>
        <p:nvPicPr>
          <p:cNvPr id="1491" name="Google Shape;1491;g2bf391cd4c5_1_1158"/>
          <p:cNvPicPr preferRelativeResize="0"/>
          <p:nvPr/>
        </p:nvPicPr>
        <p:blipFill rotWithShape="1">
          <a:blip r:embed="rId5">
            <a:alphaModFix/>
          </a:blip>
          <a:srcRect b="0" l="0" r="0" t="0"/>
          <a:stretch/>
        </p:blipFill>
        <p:spPr>
          <a:xfrm>
            <a:off x="2813604" y="411230"/>
            <a:ext cx="4994100" cy="5679900"/>
          </a:xfrm>
          <a:prstGeom prst="ellipse">
            <a:avLst/>
          </a:prstGeom>
          <a:noFill/>
          <a:ln>
            <a:noFill/>
          </a:ln>
        </p:spPr>
      </p:pic>
      <p:sp>
        <p:nvSpPr>
          <p:cNvPr id="1492" name="Google Shape;1492;g2bf391cd4c5_1_1158"/>
          <p:cNvSpPr txBox="1"/>
          <p:nvPr>
            <p:ph idx="2" type="body"/>
          </p:nvPr>
        </p:nvSpPr>
        <p:spPr>
          <a:xfrm>
            <a:off x="615501" y="761603"/>
            <a:ext cx="40566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Jordens ekosystem</a:t>
            </a:r>
            <a:r>
              <a:rPr b="1" lang="en-IE">
                <a:solidFill>
                  <a:srgbClr val="E8A116"/>
                </a:solidFill>
              </a:rPr>
              <a:t> </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1493" name="Google Shape;1493;g2bf391cd4c5_1_1158"/>
          <p:cNvGrpSpPr/>
          <p:nvPr/>
        </p:nvGrpSpPr>
        <p:grpSpPr>
          <a:xfrm>
            <a:off x="7895789" y="3305481"/>
            <a:ext cx="3782429" cy="2563299"/>
            <a:chOff x="8086077" y="2647881"/>
            <a:chExt cx="3782429" cy="2563299"/>
          </a:xfrm>
        </p:grpSpPr>
        <p:pic>
          <p:nvPicPr>
            <p:cNvPr id="1494" name="Google Shape;1494;g2bf391cd4c5_1_1158"/>
            <p:cNvPicPr preferRelativeResize="0"/>
            <p:nvPr/>
          </p:nvPicPr>
          <p:blipFill rotWithShape="1">
            <a:blip r:embed="rId3">
              <a:alphaModFix/>
            </a:blip>
            <a:srcRect b="0" l="0" r="0" t="0"/>
            <a:stretch/>
          </p:blipFill>
          <p:spPr>
            <a:xfrm>
              <a:off x="8086077" y="2647881"/>
              <a:ext cx="3782429" cy="2563299"/>
            </a:xfrm>
            <a:prstGeom prst="rect">
              <a:avLst/>
            </a:prstGeom>
            <a:noFill/>
            <a:ln>
              <a:noFill/>
            </a:ln>
          </p:spPr>
        </p:pic>
        <p:sp>
          <p:nvSpPr>
            <p:cNvPr id="1495" name="Google Shape;1495;g2bf391cd4c5_1_1158"/>
            <p:cNvSpPr txBox="1"/>
            <p:nvPr/>
          </p:nvSpPr>
          <p:spPr>
            <a:xfrm>
              <a:off x="8194366" y="3172206"/>
              <a:ext cx="2405400" cy="27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Betor, bönor, ärter och oljeväxter</a:t>
              </a:r>
              <a:endParaRPr/>
            </a:p>
          </p:txBody>
        </p:sp>
        <p:sp>
          <p:nvSpPr>
            <p:cNvPr id="1496" name="Google Shape;1496;g2bf391cd4c5_1_1158"/>
            <p:cNvSpPr txBox="1"/>
            <p:nvPr/>
          </p:nvSpPr>
          <p:spPr>
            <a:xfrm>
              <a:off x="8194366" y="3569093"/>
              <a:ext cx="2405400" cy="27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Spannmål och majs</a:t>
              </a:r>
              <a:endParaRPr/>
            </a:p>
          </p:txBody>
        </p:sp>
        <p:sp>
          <p:nvSpPr>
            <p:cNvPr id="1497" name="Google Shape;1497;g2bf391cd4c5_1_1158"/>
            <p:cNvSpPr txBox="1"/>
            <p:nvPr/>
          </p:nvSpPr>
          <p:spPr>
            <a:xfrm>
              <a:off x="8194366" y="4003256"/>
              <a:ext cx="2405400" cy="27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Gräsmark</a:t>
              </a:r>
              <a:endParaRPr/>
            </a:p>
          </p:txBody>
        </p:sp>
        <p:sp>
          <p:nvSpPr>
            <p:cNvPr id="1498" name="Google Shape;1498;g2bf391cd4c5_1_1158"/>
            <p:cNvSpPr txBox="1"/>
            <p:nvPr/>
          </p:nvSpPr>
          <p:spPr>
            <a:xfrm>
              <a:off x="8182334" y="4400143"/>
              <a:ext cx="2405400" cy="430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100" u="none" cap="none" strike="noStrike">
                  <a:solidFill>
                    <a:srgbClr val="000000"/>
                  </a:solidFill>
                  <a:latin typeface="Arial"/>
                  <a:ea typeface="Arial"/>
                  <a:cs typeface="Arial"/>
                  <a:sym typeface="Arial"/>
                </a:rPr>
                <a:t>Gräsmark (Hög inh1.1alt molybdenum)</a:t>
              </a:r>
              <a:endParaRPr/>
            </a:p>
          </p:txBody>
        </p:sp>
        <p:sp>
          <p:nvSpPr>
            <p:cNvPr id="1499" name="Google Shape;1499;g2bf391cd4c5_1_1158"/>
            <p:cNvSpPr txBox="1"/>
            <p:nvPr/>
          </p:nvSpPr>
          <p:spPr>
            <a:xfrm>
              <a:off x="8182334" y="4797967"/>
              <a:ext cx="2405400" cy="27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Potatis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2"/>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1202" name="Google Shape;1202;p2"/>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Introduktion</a:t>
            </a:r>
            <a:endParaRPr/>
          </a:p>
        </p:txBody>
      </p:sp>
      <p:sp>
        <p:nvSpPr>
          <p:cNvPr id="1203" name="Google Shape;1203;p2"/>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1204" name="Google Shape;1204;p2"/>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t/>
            </a:r>
            <a:endParaRPr/>
          </a:p>
          <a:p>
            <a:pPr indent="0" lvl="0" marL="0" rtl="0" algn="l">
              <a:lnSpc>
                <a:spcPct val="90000"/>
              </a:lnSpc>
              <a:spcBef>
                <a:spcPts val="0"/>
              </a:spcBef>
              <a:spcAft>
                <a:spcPts val="0"/>
              </a:spcAft>
              <a:buClr>
                <a:srgbClr val="424242"/>
              </a:buClr>
              <a:buSzPts val="2200"/>
              <a:buNone/>
            </a:pPr>
            <a:r>
              <a:rPr lang="en-IE"/>
              <a:t>Stadsjordbruk: produktion av mat och flora i stadsmiljö</a:t>
            </a:r>
            <a:endParaRPr/>
          </a:p>
        </p:txBody>
      </p:sp>
      <p:sp>
        <p:nvSpPr>
          <p:cNvPr id="1205" name="Google Shape;1205;p2"/>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1206" name="Google Shape;1206;p2"/>
          <p:cNvSpPr txBox="1"/>
          <p:nvPr>
            <p:ph idx="7" type="body"/>
          </p:nvPr>
        </p:nvSpPr>
        <p:spPr>
          <a:xfrm>
            <a:off x="6797901" y="3167965"/>
            <a:ext cx="4820358"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Livsmedelsbearbetning och hygienpraxis: produktion av säker mat</a:t>
            </a:r>
            <a:endParaRPr/>
          </a:p>
        </p:txBody>
      </p:sp>
      <p:sp>
        <p:nvSpPr>
          <p:cNvPr id="1207" name="Google Shape;1207;p2"/>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CONTENTS</a:t>
            </a:r>
            <a:endParaRPr/>
          </a:p>
        </p:txBody>
      </p:sp>
      <p:pic>
        <p:nvPicPr>
          <p:cNvPr descr="Logo&#10;&#10;Description automatically generated with medium confidence" id="1208" name="Google Shape;1208;p2"/>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1209" name="Google Shape;1209;p2"/>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i="0" lang="en-IE" sz="4000" u="none" cap="none" strike="noStrike">
                <a:solidFill>
                  <a:schemeClr val="lt1"/>
                </a:solidFill>
                <a:latin typeface="Calibri"/>
                <a:ea typeface="Calibri"/>
                <a:cs typeface="Calibri"/>
                <a:sym typeface="Calibri"/>
              </a:rPr>
              <a:t>Kamratutbildningsguide: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lt1"/>
              </a:buClr>
              <a:buSzPts val="800"/>
              <a:buFont typeface="Arial"/>
              <a:buNone/>
            </a:pPr>
            <a:r>
              <a:t/>
            </a:r>
            <a:endParaRPr b="1" i="0" sz="800" u="none" cap="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3400"/>
              <a:buFont typeface="Arial"/>
              <a:buNone/>
            </a:pPr>
            <a:r>
              <a:rPr b="0" i="0" lang="en-IE" sz="3400" u="none" cap="none" strike="noStrike">
                <a:solidFill>
                  <a:schemeClr val="lt1"/>
                </a:solidFill>
                <a:latin typeface="Calibri"/>
                <a:ea typeface="Calibri"/>
                <a:cs typeface="Calibri"/>
                <a:sym typeface="Calibri"/>
              </a:rPr>
              <a:t>Praktiska guider inom samhällsbaserad stadsjordbruk</a:t>
            </a:r>
            <a:endParaRPr/>
          </a:p>
          <a:p>
            <a:pPr indent="-12700" lvl="0" marL="12700" marR="0" rtl="0" algn="ctr">
              <a:lnSpc>
                <a:spcPct val="96470"/>
              </a:lnSpc>
              <a:spcBef>
                <a:spcPts val="1000"/>
              </a:spcBef>
              <a:spcAft>
                <a:spcPts val="0"/>
              </a:spcAft>
              <a:buClr>
                <a:schemeClr val="lt1"/>
              </a:buClr>
              <a:buSzPts val="3400"/>
              <a:buFont typeface="Arial"/>
              <a:buNone/>
            </a:pPr>
            <a:r>
              <a:t/>
            </a:r>
            <a:endParaRPr b="0" i="0" sz="3400" u="none" cap="none" strike="noStrike">
              <a:solidFill>
                <a:schemeClr val="lt1"/>
              </a:solidFill>
              <a:latin typeface="Calibri"/>
              <a:ea typeface="Calibri"/>
              <a:cs typeface="Calibri"/>
              <a:sym typeface="Calibri"/>
            </a:endParaRPr>
          </a:p>
        </p:txBody>
      </p:sp>
      <p:sp>
        <p:nvSpPr>
          <p:cNvPr id="1210" name="Google Shape;1210;p2"/>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1211" name="Google Shape;1211;p2"/>
          <p:cNvSpPr txBox="1"/>
          <p:nvPr/>
        </p:nvSpPr>
        <p:spPr>
          <a:xfrm>
            <a:off x="6797901" y="4254403"/>
            <a:ext cx="4701375" cy="10748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b="0" i="0" lang="en-IE" sz="2200" u="none" cap="none" strike="noStrike">
                <a:solidFill>
                  <a:srgbClr val="424242"/>
                </a:solidFill>
                <a:latin typeface="Calibri"/>
                <a:ea typeface="Calibri"/>
                <a:cs typeface="Calibri"/>
                <a:sym typeface="Calibri"/>
              </a:rPr>
              <a:t>Cirkulär ekonomi och avfallshantering för motståndskraftiga urbana miljöer</a:t>
            </a:r>
            <a:endParaRPr/>
          </a:p>
        </p:txBody>
      </p:sp>
      <p:cxnSp>
        <p:nvCxnSpPr>
          <p:cNvPr id="1212" name="Google Shape;1212;p2"/>
          <p:cNvCxnSpPr/>
          <p:nvPr/>
        </p:nvCxnSpPr>
        <p:spPr>
          <a:xfrm>
            <a:off x="5703287" y="4997920"/>
            <a:ext cx="5796000" cy="0"/>
          </a:xfrm>
          <a:prstGeom prst="straightConnector1">
            <a:avLst/>
          </a:prstGeom>
          <a:noFill/>
          <a:ln cap="flat" cmpd="sng" w="28575">
            <a:solidFill>
              <a:srgbClr val="D89F11"/>
            </a:solidFill>
            <a:prstDash val="solid"/>
            <a:miter lim="800000"/>
            <a:headEnd len="sm" w="sm" type="none"/>
            <a:tailEnd len="sm" w="sm" type="none"/>
          </a:ln>
        </p:spPr>
      </p:cxnSp>
      <p:sp>
        <p:nvSpPr>
          <p:cNvPr id="1213" name="Google Shape;1213;p2"/>
          <p:cNvSpPr txBox="1"/>
          <p:nvPr/>
        </p:nvSpPr>
        <p:spPr>
          <a:xfrm>
            <a:off x="5891102" y="5132611"/>
            <a:ext cx="700500" cy="689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200"/>
              <a:buFont typeface="Arial"/>
              <a:buNone/>
            </a:pPr>
            <a:r>
              <a:rPr b="1" lang="en-IE" sz="3200">
                <a:solidFill>
                  <a:srgbClr val="FFFFFF"/>
                </a:solidFill>
                <a:latin typeface="Calibri"/>
                <a:ea typeface="Calibri"/>
                <a:cs typeface="Calibri"/>
                <a:sym typeface="Calibri"/>
              </a:rPr>
              <a:t>05</a:t>
            </a:r>
            <a:endParaRPr b="1" sz="3200">
              <a:solidFill>
                <a:srgbClr val="FFFFFF"/>
              </a:solidFill>
              <a:latin typeface="Calibri"/>
              <a:ea typeface="Calibri"/>
              <a:cs typeface="Calibri"/>
              <a:sym typeface="Calibri"/>
            </a:endParaRPr>
          </a:p>
        </p:txBody>
      </p:sp>
      <p:sp>
        <p:nvSpPr>
          <p:cNvPr id="1214" name="Google Shape;1214;p2"/>
          <p:cNvSpPr txBox="1"/>
          <p:nvPr/>
        </p:nvSpPr>
        <p:spPr>
          <a:xfrm>
            <a:off x="6791251" y="5132611"/>
            <a:ext cx="4465200" cy="689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Certifi</a:t>
            </a:r>
            <a:r>
              <a:rPr lang="en-IE" sz="2200">
                <a:solidFill>
                  <a:srgbClr val="424242"/>
                </a:solidFill>
                <a:latin typeface="Calibri"/>
                <a:ea typeface="Calibri"/>
                <a:cs typeface="Calibri"/>
                <a:sym typeface="Calibri"/>
              </a:rPr>
              <a:t>ering</a:t>
            </a:r>
            <a:endParaRPr sz="2200">
              <a:solidFill>
                <a:srgbClr val="424242"/>
              </a:solidFill>
              <a:latin typeface="Calibri"/>
              <a:ea typeface="Calibri"/>
              <a:cs typeface="Calibri"/>
              <a:sym typeface="Calibri"/>
            </a:endParaRPr>
          </a:p>
        </p:txBody>
      </p:sp>
      <p:sp>
        <p:nvSpPr>
          <p:cNvPr id="1215" name="Google Shape;1215;p2"/>
          <p:cNvSpPr txBox="1"/>
          <p:nvPr/>
        </p:nvSpPr>
        <p:spPr>
          <a:xfrm>
            <a:off x="308524" y="6224937"/>
            <a:ext cx="9725700" cy="83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IE" sz="1100">
                <a:solidFill>
                  <a:srgbClr val="086D6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This work is licensed under a Creative Commons Attribution-Non-Commercial 4.0 International License, within the framework of the EU project NATURE 2021-1-FR01-KA220-ADU-000033584.</a:t>
            </a:r>
            <a:endParaRPr sz="1100">
              <a:solidFill>
                <a:srgbClr val="086D6E"/>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0"/>
          <p:cNvSpPr txBox="1"/>
          <p:nvPr>
            <p:ph idx="1" type="body"/>
          </p:nvPr>
        </p:nvSpPr>
        <p:spPr>
          <a:xfrm>
            <a:off x="3497123" y="861990"/>
            <a:ext cx="7984988"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Jordens ekosystem är komplext och heterogent eftersom det omfattar oorganiska och organiska komponenter, vatten, gaser samt olika flora och fauna. Jordens ekosystem ger livsutrymme åt olika grupper av biologiskt liv, inklusive bakterier, virus, svampar, mikroalger, protozoer, maskar och bakteriofager. Mångfalden av växter ovan jord är kopplad till mångfalden av liv under markytan. Växt-jordinteraktioner är otroligt viktiga för att upprätthålla mångfalden av liv under markytan och spelar en nyckelroll för funktionen och motståndskraften hos jordsystemen. Diversifierande växtsamhällen kan skapa fler livsrum i jorden, vilket i sin tur stöder mer varierade biologiska kolonier i jorden. Dessa samhällen är avgörande för jord- och växtens hälsa, som ligger till grund för livsmedelsproduktionen och spelar en avgörande roll för reglering av klimatet.</a:t>
            </a:r>
            <a:endParaRPr/>
          </a:p>
        </p:txBody>
      </p:sp>
      <p:sp>
        <p:nvSpPr>
          <p:cNvPr id="1505" name="Google Shape;1505;p20"/>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a:t>
            </a:r>
            <a:r>
              <a:rPr b="1" lang="en-IE">
                <a:solidFill>
                  <a:srgbClr val="E8A116"/>
                </a:solidFill>
              </a:rPr>
              <a:t>Jordens ekosystem</a:t>
            </a:r>
            <a:endParaRPr b="1">
              <a:solidFill>
                <a:srgbClr val="E8A116"/>
              </a:solidFill>
            </a:endParaRPr>
          </a:p>
        </p:txBody>
      </p:sp>
      <p:cxnSp>
        <p:nvCxnSpPr>
          <p:cNvPr id="1506" name="Google Shape;1506;p20"/>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507" name="Google Shape;1507;p20"/>
          <p:cNvGrpSpPr/>
          <p:nvPr/>
        </p:nvGrpSpPr>
        <p:grpSpPr>
          <a:xfrm>
            <a:off x="2613331" y="4906921"/>
            <a:ext cx="885933" cy="845986"/>
            <a:chOff x="10407709" y="5371716"/>
            <a:chExt cx="1086136" cy="1037162"/>
          </a:xfrm>
        </p:grpSpPr>
        <p:sp>
          <p:nvSpPr>
            <p:cNvPr id="1508" name="Google Shape;1508;p20"/>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9" name="Google Shape;1509;p20"/>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10" name="Google Shape;1510;p20"/>
            <p:cNvGrpSpPr/>
            <p:nvPr/>
          </p:nvGrpSpPr>
          <p:grpSpPr>
            <a:xfrm>
              <a:off x="10407709" y="5371716"/>
              <a:ext cx="1086136" cy="1037162"/>
              <a:chOff x="10407709" y="5371716"/>
              <a:chExt cx="1086136" cy="1037162"/>
            </a:xfrm>
          </p:grpSpPr>
          <p:grpSp>
            <p:nvGrpSpPr>
              <p:cNvPr id="1511" name="Google Shape;1511;p20"/>
              <p:cNvGrpSpPr/>
              <p:nvPr/>
            </p:nvGrpSpPr>
            <p:grpSpPr>
              <a:xfrm>
                <a:off x="10407709" y="5371716"/>
                <a:ext cx="1086136" cy="1037162"/>
                <a:chOff x="10407709" y="5371716"/>
                <a:chExt cx="1086136" cy="1037162"/>
              </a:xfrm>
            </p:grpSpPr>
            <p:sp>
              <p:nvSpPr>
                <p:cNvPr id="1512" name="Google Shape;1512;p20"/>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3" name="Google Shape;1513;p20"/>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4" name="Google Shape;1514;p20"/>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5" name="Google Shape;1515;p20"/>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21"/>
          <p:cNvSpPr txBox="1"/>
          <p:nvPr>
            <p:ph idx="1" type="body"/>
          </p:nvPr>
        </p:nvSpPr>
        <p:spPr>
          <a:xfrm>
            <a:off x="3497123" y="861990"/>
            <a:ext cx="801505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Jordens mikrobiom består av en mångfaldig gemenskap av mikroorganismer som bakterier, arkéer och svampar. Varje grupp består av miljontals olika arter som utför olika funktioner i vår jord, såsom att frigöra näringsämnen, rena vatten, lagra kol och utgöra ett hem för biodiversitet. Många bönder vet att maskar är ett bra tecken på frisk mark, eftersom de används som indikatorer på markhälsa och ekosystemets funktion, men vi måste också vara medvetna om det enorma antalet mikrober som utför andra livsviktiga uppgifter åt oss, som till exempel rhizobiabakterier som samarbetar med vitklöver för att producera gratis kväve åt oss för att odla gräs. För att säkerställa att vår jord är tillräckligt motståndskraftig mot de påfrestningar vår markförvaltning utsätter den för måste vi ta hand om den efter bästa förmåga.</a:t>
            </a:r>
            <a:endParaRPr sz="2200">
              <a:solidFill>
                <a:srgbClr val="454545"/>
              </a:solidFill>
              <a:latin typeface="Calibri"/>
              <a:ea typeface="Calibri"/>
              <a:cs typeface="Calibri"/>
              <a:sym typeface="Calibri"/>
            </a:endParaRPr>
          </a:p>
        </p:txBody>
      </p:sp>
      <p:sp>
        <p:nvSpPr>
          <p:cNvPr id="1521" name="Google Shape;1521;p21"/>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a:t>
            </a:r>
            <a:r>
              <a:rPr b="1" lang="en-IE">
                <a:solidFill>
                  <a:srgbClr val="E8A116"/>
                </a:solidFill>
              </a:rPr>
              <a:t>Jordens ekosystem</a:t>
            </a:r>
            <a:endParaRPr b="1">
              <a:solidFill>
                <a:srgbClr val="E8A116"/>
              </a:solidFill>
            </a:endParaRPr>
          </a:p>
        </p:txBody>
      </p:sp>
      <p:cxnSp>
        <p:nvCxnSpPr>
          <p:cNvPr id="1522" name="Google Shape;1522;p21"/>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523" name="Google Shape;1523;p21"/>
          <p:cNvGrpSpPr/>
          <p:nvPr/>
        </p:nvGrpSpPr>
        <p:grpSpPr>
          <a:xfrm>
            <a:off x="2613331" y="4906921"/>
            <a:ext cx="885933" cy="845986"/>
            <a:chOff x="10407709" y="5371716"/>
            <a:chExt cx="1086136" cy="1037162"/>
          </a:xfrm>
        </p:grpSpPr>
        <p:sp>
          <p:nvSpPr>
            <p:cNvPr id="1524" name="Google Shape;1524;p21"/>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5" name="Google Shape;1525;p21"/>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26" name="Google Shape;1526;p21"/>
            <p:cNvGrpSpPr/>
            <p:nvPr/>
          </p:nvGrpSpPr>
          <p:grpSpPr>
            <a:xfrm>
              <a:off x="10407709" y="5371716"/>
              <a:ext cx="1086136" cy="1037162"/>
              <a:chOff x="10407709" y="5371716"/>
              <a:chExt cx="1086136" cy="1037162"/>
            </a:xfrm>
          </p:grpSpPr>
          <p:grpSp>
            <p:nvGrpSpPr>
              <p:cNvPr id="1527" name="Google Shape;1527;p21"/>
              <p:cNvGrpSpPr/>
              <p:nvPr/>
            </p:nvGrpSpPr>
            <p:grpSpPr>
              <a:xfrm>
                <a:off x="10407709" y="5371716"/>
                <a:ext cx="1086136" cy="1037162"/>
                <a:chOff x="10407709" y="5371716"/>
                <a:chExt cx="1086136" cy="1037162"/>
              </a:xfrm>
            </p:grpSpPr>
            <p:sp>
              <p:nvSpPr>
                <p:cNvPr id="1528" name="Google Shape;1528;p21"/>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9" name="Google Shape;1529;p21"/>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0" name="Google Shape;1530;p21"/>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31" name="Google Shape;1531;p21"/>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22"/>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a:t>
            </a:r>
            <a:r>
              <a:rPr b="1" lang="en-IE">
                <a:solidFill>
                  <a:srgbClr val="E8A116"/>
                </a:solidFill>
              </a:rPr>
              <a:t>Jordens ekosystem</a:t>
            </a:r>
            <a:endParaRPr b="1">
              <a:solidFill>
                <a:srgbClr val="E8A116"/>
              </a:solidFill>
            </a:endParaRPr>
          </a:p>
        </p:txBody>
      </p:sp>
      <p:cxnSp>
        <p:nvCxnSpPr>
          <p:cNvPr id="1537" name="Google Shape;1537;p22"/>
          <p:cNvCxnSpPr/>
          <p:nvPr/>
        </p:nvCxnSpPr>
        <p:spPr>
          <a:xfrm>
            <a:off x="3056298" y="32259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538" name="Google Shape;1538;p22"/>
          <p:cNvGrpSpPr/>
          <p:nvPr/>
        </p:nvGrpSpPr>
        <p:grpSpPr>
          <a:xfrm>
            <a:off x="2613331" y="4906921"/>
            <a:ext cx="885933" cy="845986"/>
            <a:chOff x="10407709" y="5371716"/>
            <a:chExt cx="1086136" cy="1037162"/>
          </a:xfrm>
        </p:grpSpPr>
        <p:sp>
          <p:nvSpPr>
            <p:cNvPr id="1539" name="Google Shape;1539;p22"/>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0" name="Google Shape;1540;p22"/>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41" name="Google Shape;1541;p22"/>
            <p:cNvGrpSpPr/>
            <p:nvPr/>
          </p:nvGrpSpPr>
          <p:grpSpPr>
            <a:xfrm>
              <a:off x="10407709" y="5371716"/>
              <a:ext cx="1086136" cy="1037162"/>
              <a:chOff x="10407709" y="5371716"/>
              <a:chExt cx="1086136" cy="1037162"/>
            </a:xfrm>
          </p:grpSpPr>
          <p:grpSp>
            <p:nvGrpSpPr>
              <p:cNvPr id="1542" name="Google Shape;1542;p22"/>
              <p:cNvGrpSpPr/>
              <p:nvPr/>
            </p:nvGrpSpPr>
            <p:grpSpPr>
              <a:xfrm>
                <a:off x="10407709" y="5371716"/>
                <a:ext cx="1086136" cy="1037162"/>
                <a:chOff x="10407709" y="5371716"/>
                <a:chExt cx="1086136" cy="1037162"/>
              </a:xfrm>
            </p:grpSpPr>
            <p:sp>
              <p:nvSpPr>
                <p:cNvPr id="1543" name="Google Shape;1543;p22"/>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4" name="Google Shape;1544;p22"/>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5" name="Google Shape;1545;p22"/>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46" name="Google Shape;1546;p22"/>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1547" name="Google Shape;1547;p22"/>
          <p:cNvPicPr preferRelativeResize="0"/>
          <p:nvPr/>
        </p:nvPicPr>
        <p:blipFill rotWithShape="1">
          <a:blip r:embed="rId3">
            <a:alphaModFix/>
          </a:blip>
          <a:srcRect b="0" l="0" r="0" t="0"/>
          <a:stretch/>
        </p:blipFill>
        <p:spPr>
          <a:xfrm>
            <a:off x="3604209" y="655125"/>
            <a:ext cx="7887871" cy="50977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2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3" name="Google Shape;1553;p23"/>
          <p:cNvSpPr/>
          <p:nvPr/>
        </p:nvSpPr>
        <p:spPr>
          <a:xfrm rot="10800000">
            <a:off x="330052" y="818797"/>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4" name="Google Shape;1554;p23"/>
          <p:cNvSpPr/>
          <p:nvPr/>
        </p:nvSpPr>
        <p:spPr>
          <a:xfrm>
            <a:off x="4557057" y="818796"/>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5" name="Google Shape;1555;p23"/>
          <p:cNvSpPr txBox="1"/>
          <p:nvPr>
            <p:ph idx="1" type="body"/>
          </p:nvPr>
        </p:nvSpPr>
        <p:spPr>
          <a:xfrm>
            <a:off x="1012111" y="1364014"/>
            <a:ext cx="9486900" cy="3575830"/>
          </a:xfrm>
          <a:prstGeom prst="rect">
            <a:avLst/>
          </a:prstGeom>
          <a:noFill/>
          <a:ln>
            <a:noFill/>
          </a:ln>
        </p:spPr>
        <p:txBody>
          <a:bodyPr anchorCtr="0" anchor="t" bIns="45700" lIns="91425" spcFirstLastPara="1" rIns="91425" wrap="square" tIns="45700">
            <a:noAutofit/>
          </a:bodyPr>
          <a:lstStyle/>
          <a:p>
            <a:pPr indent="-312738" lvl="0" marL="312738" rtl="0" algn="l">
              <a:lnSpc>
                <a:spcPct val="100769"/>
              </a:lnSpc>
              <a:spcBef>
                <a:spcPts val="0"/>
              </a:spcBef>
              <a:spcAft>
                <a:spcPts val="0"/>
              </a:spcAft>
              <a:buClr>
                <a:srgbClr val="87AF3F"/>
              </a:buClr>
              <a:buSzPts val="2600"/>
              <a:buFont typeface="Arial"/>
              <a:buChar char="•"/>
            </a:pPr>
            <a:r>
              <a:rPr lang="en-IE" sz="2200">
                <a:solidFill>
                  <a:srgbClr val="424242"/>
                </a:solidFill>
              </a:rPr>
              <a:t>Undvik fysiska skador (kompaktering) på marken så mycket som möjligt</a:t>
            </a:r>
            <a:endParaRPr/>
          </a:p>
          <a:p>
            <a:pPr indent="-312738" lvl="0" marL="312738" rtl="0" algn="l">
              <a:lnSpc>
                <a:spcPct val="100769"/>
              </a:lnSpc>
              <a:spcBef>
                <a:spcPts val="0"/>
              </a:spcBef>
              <a:spcAft>
                <a:spcPts val="0"/>
              </a:spcAft>
              <a:buClr>
                <a:srgbClr val="87AF3F"/>
              </a:buClr>
              <a:buSzPts val="2600"/>
              <a:buFont typeface="Arial"/>
              <a:buChar char="•"/>
            </a:pPr>
            <a:r>
              <a:rPr lang="en-IE" sz="2200">
                <a:solidFill>
                  <a:srgbClr val="424242"/>
                </a:solidFill>
              </a:rPr>
              <a:t>Återför organiskt material till marken (gödsel och flytgödsel), i synnerhet till åkermark och ensilagejord</a:t>
            </a:r>
            <a:endParaRPr/>
          </a:p>
          <a:p>
            <a:pPr indent="-312738" lvl="0" marL="312738" rtl="0" algn="l">
              <a:lnSpc>
                <a:spcPct val="100769"/>
              </a:lnSpc>
              <a:spcBef>
                <a:spcPts val="0"/>
              </a:spcBef>
              <a:spcAft>
                <a:spcPts val="0"/>
              </a:spcAft>
              <a:buClr>
                <a:srgbClr val="87AF3F"/>
              </a:buClr>
              <a:buSzPts val="2600"/>
              <a:buFont typeface="Arial"/>
              <a:buChar char="•"/>
            </a:pPr>
            <a:r>
              <a:rPr lang="en-IE" sz="2200">
                <a:solidFill>
                  <a:srgbClr val="424242"/>
                </a:solidFill>
              </a:rPr>
              <a:t>Optimera bördigheten genom att bibehålla jordens pH-värde (pH 6 till 7) för att öka den mikrobiella aktiviteten i jorden. Kalk försvinner kontinuerligt från jorden och måste ersättas. Jorden blir sur när vatten tvättar bort kalcium, magnesium, kalium och natrium. Koldioxid från nedbrytning av organiskt material bildar svaga organiska syror. Salpetersyra och svavelsyra bildas vid nedbrytning av organiskt material och vid oxidation av gödselmedel. </a:t>
            </a:r>
            <a:endParaRPr/>
          </a:p>
          <a:p>
            <a:pPr indent="-312738" lvl="0" marL="312738" rtl="0" algn="l">
              <a:lnSpc>
                <a:spcPct val="100769"/>
              </a:lnSpc>
              <a:spcBef>
                <a:spcPts val="0"/>
              </a:spcBef>
              <a:spcAft>
                <a:spcPts val="0"/>
              </a:spcAft>
              <a:buClr>
                <a:srgbClr val="87AF3F"/>
              </a:buClr>
              <a:buSzPts val="2600"/>
              <a:buFont typeface="Arial"/>
              <a:buChar char="•"/>
            </a:pPr>
            <a:r>
              <a:rPr lang="en-IE" sz="2200">
                <a:solidFill>
                  <a:srgbClr val="424242"/>
                </a:solidFill>
              </a:rPr>
              <a:t>Diversifiera dina grödor och växtföljd (blandade arter av svärmar / täckgrödor / grönt omslag)</a:t>
            </a:r>
            <a:endParaRPr/>
          </a:p>
          <a:p>
            <a:pPr indent="-312738" lvl="0" marL="312738" rtl="0" algn="l">
              <a:lnSpc>
                <a:spcPct val="100769"/>
              </a:lnSpc>
              <a:spcBef>
                <a:spcPts val="0"/>
              </a:spcBef>
              <a:spcAft>
                <a:spcPts val="0"/>
              </a:spcAft>
              <a:buClr>
                <a:srgbClr val="87AF3F"/>
              </a:buClr>
              <a:buSzPts val="2600"/>
              <a:buFont typeface="Arial"/>
              <a:buChar char="•"/>
            </a:pPr>
            <a:r>
              <a:rPr lang="en-IE" sz="2200">
                <a:solidFill>
                  <a:srgbClr val="424242"/>
                </a:solidFill>
              </a:rPr>
              <a:t>Minska användningen av kemiska gödselmedel och jordbrukskemikalier, använd bara det som grödan behöver</a:t>
            </a:r>
            <a:endParaRPr sz="2200"/>
          </a:p>
        </p:txBody>
      </p:sp>
      <p:sp>
        <p:nvSpPr>
          <p:cNvPr id="1556" name="Google Shape;1556;p23"/>
          <p:cNvSpPr txBox="1"/>
          <p:nvPr>
            <p:ph idx="2" type="body"/>
          </p:nvPr>
        </p:nvSpPr>
        <p:spPr>
          <a:xfrm>
            <a:off x="0" y="416970"/>
            <a:ext cx="11309684" cy="803654"/>
          </a:xfrm>
          <a:prstGeom prst="rect">
            <a:avLst/>
          </a:prstGeom>
          <a:solidFill>
            <a:srgbClr val="87AF3F"/>
          </a:solidFill>
          <a:ln>
            <a:noFill/>
          </a:ln>
        </p:spPr>
        <p:txBody>
          <a:bodyPr anchorCtr="0" anchor="ctr" bIns="45700" lIns="91425" spcFirstLastPara="1" rIns="91425" wrap="square" tIns="45700">
            <a:noAutofit/>
          </a:bodyPr>
          <a:lstStyle/>
          <a:p>
            <a:pPr indent="0" lvl="0" marL="669925" rtl="0" algn="l">
              <a:lnSpc>
                <a:spcPct val="90000"/>
              </a:lnSpc>
              <a:spcBef>
                <a:spcPts val="0"/>
              </a:spcBef>
              <a:spcAft>
                <a:spcPts val="0"/>
              </a:spcAft>
              <a:buClr>
                <a:schemeClr val="lt1"/>
              </a:buClr>
              <a:buSzPts val="3600"/>
              <a:buNone/>
            </a:pPr>
            <a:r>
              <a:rPr b="1" lang="en-IE">
                <a:solidFill>
                  <a:schemeClr val="lt1"/>
                </a:solidFill>
              </a:rPr>
              <a:t>Bästa tipsen för att skydda mångfalden under jordytan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2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2" name="Google Shape;1562;p2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39837" lvl="0" marL="1254125" rtl="0" algn="l">
              <a:lnSpc>
                <a:spcPct val="90000"/>
              </a:lnSpc>
              <a:spcBef>
                <a:spcPts val="0"/>
              </a:spcBef>
              <a:spcAft>
                <a:spcPts val="0"/>
              </a:spcAft>
              <a:buClr>
                <a:srgbClr val="424242"/>
              </a:buClr>
              <a:buSzPts val="1800"/>
              <a:buNone/>
            </a:pPr>
            <a:r>
              <a:rPr b="1" lang="en-IE" sz="1800"/>
              <a:t>Övning:	</a:t>
            </a:r>
            <a:r>
              <a:rPr lang="en-IE" sz="1800"/>
              <a:t>Gräv upp ett jordprov från din stadsgård. Välj genom jorden för att hitta olika föremål och organismer. Se om du kan lokalisera: rötter, svamp, tusenfotingar, maskar, kvistar, larver, frön. Vad mer ser du? Håll ett register över detta och upprepa övningen om 6 månader. Är det någon skillnad?</a:t>
            </a:r>
            <a:endParaRPr sz="1800"/>
          </a:p>
          <a:p>
            <a:pPr indent="-1239837" lvl="0" marL="1254125" rtl="0" algn="l">
              <a:lnSpc>
                <a:spcPct val="90000"/>
              </a:lnSpc>
              <a:spcBef>
                <a:spcPts val="0"/>
              </a:spcBef>
              <a:spcAft>
                <a:spcPts val="0"/>
              </a:spcAft>
              <a:buClr>
                <a:srgbClr val="424242"/>
              </a:buClr>
              <a:buSzPts val="1800"/>
              <a:buNone/>
            </a:pPr>
            <a:r>
              <a:t/>
            </a:r>
            <a:endParaRPr b="1" sz="1800"/>
          </a:p>
          <a:p>
            <a:pPr indent="-1239838" lvl="0" marL="1254125" rtl="0" algn="l">
              <a:lnSpc>
                <a:spcPct val="90000"/>
              </a:lnSpc>
              <a:spcBef>
                <a:spcPts val="0"/>
              </a:spcBef>
              <a:spcAft>
                <a:spcPts val="0"/>
              </a:spcAft>
              <a:buClr>
                <a:srgbClr val="424242"/>
              </a:buClr>
              <a:buSzPts val="1800"/>
              <a:buNone/>
            </a:pPr>
            <a:r>
              <a:rPr b="1" lang="en-IE" sz="1800"/>
              <a:t>Webbsidor</a:t>
            </a:r>
            <a:r>
              <a:rPr lang="en-IE" sz="1800"/>
              <a:t>: 	</a:t>
            </a:r>
            <a:r>
              <a:rPr lang="en-IE" sz="1800" u="sng">
                <a:solidFill>
                  <a:schemeClr val="hlink"/>
                </a:solidFill>
                <a:hlinkClick r:id="rId3"/>
              </a:rPr>
              <a:t>https://www.soilfoodweb.com.au/about-our-organisation/benefits-of-a-healthy-soil-food-web</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YouTube:</a:t>
            </a:r>
            <a:r>
              <a:rPr lang="en-IE" sz="1800"/>
              <a:t>	 Regenerative </a:t>
            </a:r>
            <a:r>
              <a:rPr lang="en-IE" sz="1800">
                <a:solidFill>
                  <a:srgbClr val="87AF3F"/>
                </a:solidFill>
              </a:rPr>
              <a:t>Farming </a:t>
            </a:r>
            <a:r>
              <a:rPr lang="en-IE" sz="1800" u="sng">
                <a:solidFill>
                  <a:srgbClr val="87AF3F"/>
                </a:solidFill>
                <a:hlinkClick r:id="rId4">
                  <a:extLst>
                    <a:ext uri="{A12FA001-AC4F-418D-AE19-62706E023703}">
                      <ahyp:hlinkClr val="tx"/>
                    </a:ext>
                  </a:extLst>
                </a:hlinkClick>
              </a:rPr>
              <a:t>https://www.youtube.com/watch?v=MZsvBCGCeiY</a:t>
            </a:r>
            <a:endParaRPr sz="1800">
              <a:solidFill>
                <a:srgbClr val="87AF3F"/>
              </a:solidFill>
            </a:endParaRPr>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Case Study: </a:t>
            </a:r>
            <a:r>
              <a:rPr lang="en-IE" sz="1800"/>
              <a:t>	Our Commonland</a:t>
            </a:r>
            <a:endParaRPr sz="1800"/>
          </a:p>
          <a:p>
            <a:pPr indent="-1239838" lvl="0" marL="1254125" rtl="0" algn="l">
              <a:lnSpc>
                <a:spcPct val="90000"/>
              </a:lnSpc>
              <a:spcBef>
                <a:spcPts val="1000"/>
              </a:spcBef>
              <a:spcAft>
                <a:spcPts val="0"/>
              </a:spcAft>
              <a:buClr>
                <a:srgbClr val="424242"/>
              </a:buClr>
              <a:buSzPts val="1800"/>
              <a:buNone/>
            </a:pPr>
            <a:r>
              <a:t/>
            </a:r>
            <a:endParaRPr b="1" sz="1800"/>
          </a:p>
          <a:p>
            <a:pPr indent="-1239838" lvl="0" marL="1254125" rtl="0" algn="l">
              <a:lnSpc>
                <a:spcPct val="90000"/>
              </a:lnSpc>
              <a:spcBef>
                <a:spcPts val="1000"/>
              </a:spcBef>
              <a:spcAft>
                <a:spcPts val="0"/>
              </a:spcAft>
              <a:buClr>
                <a:srgbClr val="424242"/>
              </a:buClr>
              <a:buSzPts val="1800"/>
              <a:buNone/>
            </a:pPr>
            <a:r>
              <a:rPr b="1" lang="en-IE" sz="1800"/>
              <a:t>Publikation: </a:t>
            </a:r>
            <a:r>
              <a:rPr lang="en-IE" sz="1800"/>
              <a:t>	Ikoyi, I et al. 2023. Plant diversity enhanced nematode-based soil quality indices and changed soil nematode community structure in intensively-managed agricultural grasslands. European Journal of Soil Biology. Vol. 118.</a:t>
            </a:r>
            <a:endParaRPr/>
          </a:p>
          <a:p>
            <a:pPr indent="-1239838" lvl="0" marL="1254125" rtl="0" algn="l">
              <a:lnSpc>
                <a:spcPct val="90000"/>
              </a:lnSpc>
              <a:spcBef>
                <a:spcPts val="1000"/>
              </a:spcBef>
              <a:spcAft>
                <a:spcPts val="0"/>
              </a:spcAft>
              <a:buClr>
                <a:srgbClr val="424242"/>
              </a:buClr>
              <a:buSzPts val="1800"/>
              <a:buNone/>
            </a:pPr>
            <a:r>
              <a:t/>
            </a:r>
            <a:endParaRPr sz="1800"/>
          </a:p>
          <a:p>
            <a:pPr indent="-1125538" lvl="0" marL="1254125" rtl="0" algn="l">
              <a:lnSpc>
                <a:spcPct val="100000"/>
              </a:lnSpc>
              <a:spcBef>
                <a:spcPts val="400"/>
              </a:spcBef>
              <a:spcAft>
                <a:spcPts val="0"/>
              </a:spcAft>
              <a:buClr>
                <a:srgbClr val="E8A116"/>
              </a:buClr>
              <a:buSzPts val="1800"/>
              <a:buFont typeface="Arial"/>
              <a:buNone/>
            </a:pPr>
            <a:r>
              <a:t/>
            </a:r>
            <a:endParaRPr sz="1800"/>
          </a:p>
        </p:txBody>
      </p:sp>
      <p:sp>
        <p:nvSpPr>
          <p:cNvPr id="1563" name="Google Shape;1563;p2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564" name="Google Shape;1564;p2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p26"/>
          <p:cNvSpPr txBox="1"/>
          <p:nvPr>
            <p:ph idx="1" type="body"/>
          </p:nvPr>
        </p:nvSpPr>
        <p:spPr>
          <a:xfrm>
            <a:off x="3546121" y="246419"/>
            <a:ext cx="8095002" cy="6086865"/>
          </a:xfrm>
          <a:prstGeom prst="rect">
            <a:avLst/>
          </a:prstGeom>
          <a:noFill/>
          <a:ln>
            <a:noFill/>
          </a:ln>
        </p:spPr>
        <p:txBody>
          <a:bodyPr anchorCtr="0" anchor="t" bIns="45700" lIns="91425" spcFirstLastPara="1" rIns="91425" wrap="square" tIns="45700">
            <a:noAutofit/>
          </a:bodyPr>
          <a:lstStyle/>
          <a:p>
            <a:pPr indent="0" lvl="0" marL="0" rtl="0" algn="just">
              <a:lnSpc>
                <a:spcPct val="112173"/>
              </a:lnSpc>
              <a:spcBef>
                <a:spcPts val="0"/>
              </a:spcBef>
              <a:spcAft>
                <a:spcPts val="0"/>
              </a:spcAft>
              <a:buClr>
                <a:srgbClr val="E8A116"/>
              </a:buClr>
              <a:buSzPts val="2300"/>
              <a:buNone/>
            </a:pPr>
            <a:r>
              <a:rPr lang="en-IE" sz="2200"/>
              <a:t>Vissa brunmarksområden har skapats genom återvinning under en tid och har en historia av tung industriell användning. Jordförorening uppstår generellt sett på grund av utsläpp, läckage och felaktig hantering av råmaterial, tillverkade varor och avfallsprodukter. Stadsmark är benägen att ackumulera metaller över tid på grund av närheten till vägar och industri samt mänsklig aktivitet. All förorenad jord och berggrund bör saneras enligt internationellt accepterade standarder innan området utvecklas på nytt. Marksaneringsteknik används för att dekontaminera jord som har förorenats med organiska och oorganiska föroreningar som bekämpningsmedel, bensin, dieseloljor och andra farliga kolväten samt tungmetaller. Markrestaurering är processen att förbättra strukturen, det mikrobiella livet, näringsdensiteten och övergripande kolnivåerna i nedbruten mark. Nedbruten mark kommer från områden med minskad produktivitet på grund av mänsklig aktivitet. Markåterställning innebär att man skapar eller förbättrar jordhälsan.</a:t>
            </a:r>
            <a:endParaRPr sz="2200"/>
          </a:p>
        </p:txBody>
      </p:sp>
      <p:grpSp>
        <p:nvGrpSpPr>
          <p:cNvPr id="1570" name="Google Shape;1570;p26"/>
          <p:cNvGrpSpPr/>
          <p:nvPr/>
        </p:nvGrpSpPr>
        <p:grpSpPr>
          <a:xfrm flipH="1" rot="10800000">
            <a:off x="0" y="2023208"/>
            <a:ext cx="3390864" cy="4834792"/>
            <a:chOff x="0" y="-412420"/>
            <a:chExt cx="3390864" cy="4834792"/>
          </a:xfrm>
        </p:grpSpPr>
        <p:sp>
          <p:nvSpPr>
            <p:cNvPr id="1571" name="Google Shape;1571;p26"/>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2" name="Google Shape;1572;p26"/>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3" name="Google Shape;1573;p26"/>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574" name="Google Shape;1574;p26"/>
          <p:cNvSpPr txBox="1"/>
          <p:nvPr/>
        </p:nvSpPr>
        <p:spPr>
          <a:xfrm>
            <a:off x="341841" y="2647056"/>
            <a:ext cx="2692276"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2.4</a:t>
            </a:r>
            <a:endParaRPr sz="3600">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chemeClr val="lt1"/>
              </a:buClr>
              <a:buSzPts val="3600"/>
              <a:buFont typeface="Arial"/>
              <a:buNone/>
            </a:pPr>
            <a:r>
              <a:rPr b="0" i="0" lang="en-IE" sz="3600" u="none" cap="none" strike="noStrike">
                <a:solidFill>
                  <a:schemeClr val="lt1"/>
                </a:solidFill>
                <a:latin typeface="Calibri"/>
                <a:ea typeface="Calibri"/>
                <a:cs typeface="Calibri"/>
                <a:sym typeface="Calibri"/>
              </a:rPr>
              <a:t>Jordsanering och återställning av mark</a:t>
            </a:r>
            <a:endParaRPr/>
          </a:p>
          <a:p>
            <a:pPr indent="0" lvl="0" marL="0" marR="0" rtl="0" algn="l">
              <a:lnSpc>
                <a:spcPct val="103333"/>
              </a:lnSpc>
              <a:spcBef>
                <a:spcPts val="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p:txBody>
      </p:sp>
      <p:cxnSp>
        <p:nvCxnSpPr>
          <p:cNvPr id="1575" name="Google Shape;1575;p26"/>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1576" name="Google Shape;1576;p26"/>
          <p:cNvGrpSpPr/>
          <p:nvPr/>
        </p:nvGrpSpPr>
        <p:grpSpPr>
          <a:xfrm>
            <a:off x="1814108" y="518140"/>
            <a:ext cx="951542" cy="873140"/>
            <a:chOff x="639797" y="-37508"/>
            <a:chExt cx="1154266" cy="1059161"/>
          </a:xfrm>
        </p:grpSpPr>
        <p:grpSp>
          <p:nvGrpSpPr>
            <p:cNvPr id="1577" name="Google Shape;1577;p26"/>
            <p:cNvGrpSpPr/>
            <p:nvPr/>
          </p:nvGrpSpPr>
          <p:grpSpPr>
            <a:xfrm>
              <a:off x="639797" y="-37508"/>
              <a:ext cx="1154266" cy="1059161"/>
              <a:chOff x="6471752" y="2567694"/>
              <a:chExt cx="1154266" cy="1059161"/>
            </a:xfrm>
          </p:grpSpPr>
          <p:sp>
            <p:nvSpPr>
              <p:cNvPr id="1578" name="Google Shape;1578;p26"/>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9" name="Google Shape;1579;p26"/>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0" name="Google Shape;1580;p26"/>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1" name="Google Shape;1581;p26"/>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82" name="Google Shape;1582;p26"/>
            <p:cNvGrpSpPr/>
            <p:nvPr/>
          </p:nvGrpSpPr>
          <p:grpSpPr>
            <a:xfrm>
              <a:off x="779371" y="9712"/>
              <a:ext cx="684804" cy="624635"/>
              <a:chOff x="6611326" y="2614914"/>
              <a:chExt cx="684804" cy="624635"/>
            </a:xfrm>
          </p:grpSpPr>
          <p:sp>
            <p:nvSpPr>
              <p:cNvPr id="1583" name="Google Shape;1583;p26"/>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4" name="Google Shape;1584;p26"/>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5" name="Google Shape;1585;p26"/>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6" name="Google Shape;1586;p26"/>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7" name="Google Shape;1587;p26"/>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8" name="Google Shape;1588;p26"/>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p27"/>
          <p:cNvSpPr txBox="1"/>
          <p:nvPr>
            <p:ph idx="1" type="body"/>
          </p:nvPr>
        </p:nvSpPr>
        <p:spPr>
          <a:xfrm>
            <a:off x="3501105" y="481828"/>
            <a:ext cx="8437577" cy="5993625"/>
          </a:xfrm>
          <a:prstGeom prst="rect">
            <a:avLst/>
          </a:prstGeom>
          <a:noFill/>
          <a:ln>
            <a:noFill/>
          </a:ln>
        </p:spPr>
        <p:txBody>
          <a:bodyPr anchorCtr="0" anchor="t" bIns="45700" lIns="91425" spcFirstLastPara="1" rIns="91425" wrap="square" tIns="45700">
            <a:noAutofit/>
          </a:bodyPr>
          <a:lstStyle/>
          <a:p>
            <a:pPr indent="0" lvl="0" marL="0" rtl="0" algn="l">
              <a:lnSpc>
                <a:spcPct val="80625"/>
              </a:lnSpc>
              <a:spcBef>
                <a:spcPts val="0"/>
              </a:spcBef>
              <a:spcAft>
                <a:spcPts val="0"/>
              </a:spcAft>
              <a:buClr>
                <a:srgbClr val="E8A116"/>
              </a:buClr>
              <a:buSzPts val="3200"/>
              <a:buNone/>
            </a:pPr>
            <a:r>
              <a:rPr b="1" lang="en-IE" sz="3200">
                <a:solidFill>
                  <a:srgbClr val="296B5F"/>
                </a:solidFill>
              </a:rPr>
              <a:t>Marken kan läka sig själv genom:</a:t>
            </a:r>
            <a:endParaRPr sz="2300"/>
          </a:p>
          <a:p>
            <a:pPr indent="0" lvl="0" marL="0" rtl="0" algn="l">
              <a:lnSpc>
                <a:spcPct val="112173"/>
              </a:lnSpc>
              <a:spcBef>
                <a:spcPts val="0"/>
              </a:spcBef>
              <a:spcAft>
                <a:spcPts val="0"/>
              </a:spcAft>
              <a:buClr>
                <a:srgbClr val="E8A116"/>
              </a:buClr>
              <a:buSzPts val="2300"/>
              <a:buNone/>
            </a:pPr>
            <a:r>
              <a:t/>
            </a:r>
            <a:endParaRPr sz="2300"/>
          </a:p>
          <a:p>
            <a:pPr indent="0" lvl="0" marL="0" rtl="0" algn="just">
              <a:lnSpc>
                <a:spcPct val="112173"/>
              </a:lnSpc>
              <a:spcBef>
                <a:spcPts val="0"/>
              </a:spcBef>
              <a:spcAft>
                <a:spcPts val="0"/>
              </a:spcAft>
              <a:buClr>
                <a:srgbClr val="E8A116"/>
              </a:buClr>
              <a:buSzPts val="2300"/>
              <a:buNone/>
            </a:pPr>
            <a:r>
              <a:rPr lang="en-IE" sz="2300"/>
              <a:t>Tillföring av organiskt material, odla kvävefixerande växter och integrera boskap på marken som återinför sitt avfall tillbaka i marken (gödsel). Bättre jord innebär mer motståndskraftig jord.</a:t>
            </a:r>
            <a:endParaRPr/>
          </a:p>
          <a:p>
            <a:pPr indent="0" lvl="0" marL="0" rtl="0" algn="just">
              <a:lnSpc>
                <a:spcPct val="112173"/>
              </a:lnSpc>
              <a:spcBef>
                <a:spcPts val="0"/>
              </a:spcBef>
              <a:spcAft>
                <a:spcPts val="0"/>
              </a:spcAft>
              <a:buClr>
                <a:srgbClr val="E8A116"/>
              </a:buClr>
              <a:buSzPts val="2300"/>
              <a:buNone/>
            </a:pPr>
            <a:r>
              <a:t/>
            </a:r>
            <a:endParaRPr sz="2300"/>
          </a:p>
          <a:p>
            <a:pPr indent="0" lvl="0" marL="0" rtl="0" algn="just">
              <a:lnSpc>
                <a:spcPct val="112173"/>
              </a:lnSpc>
              <a:spcBef>
                <a:spcPts val="0"/>
              </a:spcBef>
              <a:spcAft>
                <a:spcPts val="0"/>
              </a:spcAft>
              <a:buClr>
                <a:srgbClr val="E8A116"/>
              </a:buClr>
              <a:buSzPts val="2300"/>
              <a:buNone/>
            </a:pPr>
            <a:r>
              <a:rPr lang="en-IE" sz="2300"/>
              <a:t>En ökning av markens organiska material leder till en ökning av markens vattenlagringsförmåga. Organiskt material som tillsätts i marken blir mat för aeroba bakterier, svampar, protozoer, nematoder och leddjur, vilket i sin tur bidrar till att lösa upp viktiga näringsämnen för växtrötterna, stabilisera pH och bygga luftvägar i jorden för syre och vatteninfiltration.</a:t>
            </a:r>
            <a:endParaRPr/>
          </a:p>
          <a:p>
            <a:pPr indent="0" lvl="0" marL="0" rtl="0" algn="just">
              <a:lnSpc>
                <a:spcPct val="112173"/>
              </a:lnSpc>
              <a:spcBef>
                <a:spcPts val="0"/>
              </a:spcBef>
              <a:spcAft>
                <a:spcPts val="0"/>
              </a:spcAft>
              <a:buClr>
                <a:srgbClr val="E8A116"/>
              </a:buClr>
              <a:buSzPts val="2300"/>
              <a:buNone/>
            </a:pPr>
            <a:r>
              <a:t/>
            </a:r>
            <a:endParaRPr sz="2300"/>
          </a:p>
          <a:p>
            <a:pPr indent="0" lvl="0" marL="0" rtl="0" algn="just">
              <a:lnSpc>
                <a:spcPct val="112173"/>
              </a:lnSpc>
              <a:spcBef>
                <a:spcPts val="0"/>
              </a:spcBef>
              <a:spcAft>
                <a:spcPts val="0"/>
              </a:spcAft>
              <a:buClr>
                <a:srgbClr val="E8A116"/>
              </a:buClr>
              <a:buSzPts val="2300"/>
              <a:buNone/>
            </a:pPr>
            <a:r>
              <a:rPr lang="en-IE" sz="2300"/>
              <a:t>Jorden med ett balanserat biologiskt liv bidrar också till att förebygga växtsjukdomar.</a:t>
            </a:r>
            <a:endParaRPr sz="2300">
              <a:solidFill>
                <a:srgbClr val="454545"/>
              </a:solidFill>
            </a:endParaRPr>
          </a:p>
        </p:txBody>
      </p:sp>
      <p:grpSp>
        <p:nvGrpSpPr>
          <p:cNvPr id="1594" name="Google Shape;1594;p27"/>
          <p:cNvGrpSpPr/>
          <p:nvPr/>
        </p:nvGrpSpPr>
        <p:grpSpPr>
          <a:xfrm flipH="1" rot="10800000">
            <a:off x="0" y="2053083"/>
            <a:ext cx="3390864" cy="4834792"/>
            <a:chOff x="0" y="-412420"/>
            <a:chExt cx="3390864" cy="4834792"/>
          </a:xfrm>
        </p:grpSpPr>
        <p:sp>
          <p:nvSpPr>
            <p:cNvPr id="1595" name="Google Shape;1595;p27"/>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6" name="Google Shape;1596;p27"/>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7" name="Google Shape;1597;p27"/>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598" name="Google Shape;1598;p27"/>
          <p:cNvSpPr txBox="1"/>
          <p:nvPr/>
        </p:nvSpPr>
        <p:spPr>
          <a:xfrm>
            <a:off x="341841" y="2647056"/>
            <a:ext cx="2654022"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2.4 </a:t>
            </a:r>
            <a:r>
              <a:rPr b="0" i="0" lang="en-IE" sz="3600" u="none" cap="none" strike="noStrike">
                <a:solidFill>
                  <a:schemeClr val="lt1"/>
                </a:solidFill>
                <a:latin typeface="Calibri"/>
                <a:ea typeface="Calibri"/>
                <a:cs typeface="Calibri"/>
                <a:sym typeface="Calibri"/>
              </a:rPr>
              <a:t>Jordsanering och återställning av mark</a:t>
            </a:r>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chemeClr val="lt1"/>
              </a:solidFill>
              <a:latin typeface="Calibri"/>
              <a:ea typeface="Calibri"/>
              <a:cs typeface="Calibri"/>
              <a:sym typeface="Calibri"/>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cxnSp>
        <p:nvCxnSpPr>
          <p:cNvPr id="1599" name="Google Shape;1599;p27"/>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1600" name="Google Shape;1600;p27"/>
          <p:cNvGrpSpPr/>
          <p:nvPr/>
        </p:nvGrpSpPr>
        <p:grpSpPr>
          <a:xfrm>
            <a:off x="1814108" y="518140"/>
            <a:ext cx="951542" cy="873140"/>
            <a:chOff x="639797" y="-37508"/>
            <a:chExt cx="1154266" cy="1059161"/>
          </a:xfrm>
        </p:grpSpPr>
        <p:grpSp>
          <p:nvGrpSpPr>
            <p:cNvPr id="1601" name="Google Shape;1601;p27"/>
            <p:cNvGrpSpPr/>
            <p:nvPr/>
          </p:nvGrpSpPr>
          <p:grpSpPr>
            <a:xfrm>
              <a:off x="639797" y="-37508"/>
              <a:ext cx="1154266" cy="1059161"/>
              <a:chOff x="6471752" y="2567694"/>
              <a:chExt cx="1154266" cy="1059161"/>
            </a:xfrm>
          </p:grpSpPr>
          <p:sp>
            <p:nvSpPr>
              <p:cNvPr id="1602" name="Google Shape;1602;p27"/>
              <p:cNvSpPr/>
              <p:nvPr/>
            </p:nvSpPr>
            <p:spPr>
              <a:xfrm>
                <a:off x="6471752" y="2567694"/>
                <a:ext cx="1154266" cy="1059161"/>
              </a:xfrm>
              <a:custGeom>
                <a:rect b="b" l="l" r="r" t="t"/>
                <a:pathLst>
                  <a:path extrusionOk="0" h="1059161" w="1154266">
                    <a:moveTo>
                      <a:pt x="255627" y="770827"/>
                    </a:moveTo>
                    <a:cubicBezTo>
                      <a:pt x="263940" y="727854"/>
                      <a:pt x="286108" y="697358"/>
                      <a:pt x="321439" y="675871"/>
                    </a:cubicBezTo>
                    <a:cubicBezTo>
                      <a:pt x="308969" y="654385"/>
                      <a:pt x="296499" y="632899"/>
                      <a:pt x="284722" y="612105"/>
                    </a:cubicBezTo>
                    <a:cubicBezTo>
                      <a:pt x="275717" y="596163"/>
                      <a:pt x="277795" y="587846"/>
                      <a:pt x="293035" y="578836"/>
                    </a:cubicBezTo>
                    <a:cubicBezTo>
                      <a:pt x="313818" y="567053"/>
                      <a:pt x="334601" y="554577"/>
                      <a:pt x="356076" y="542101"/>
                    </a:cubicBezTo>
                    <a:cubicBezTo>
                      <a:pt x="302734" y="449224"/>
                      <a:pt x="249392" y="357040"/>
                      <a:pt x="196050" y="264164"/>
                    </a:cubicBezTo>
                    <a:cubicBezTo>
                      <a:pt x="193972" y="264857"/>
                      <a:pt x="191893" y="265550"/>
                      <a:pt x="189815" y="266243"/>
                    </a:cubicBezTo>
                    <a:cubicBezTo>
                      <a:pt x="165569" y="275947"/>
                      <a:pt x="142707" y="269015"/>
                      <a:pt x="129545" y="246836"/>
                    </a:cubicBezTo>
                    <a:cubicBezTo>
                      <a:pt x="121925" y="234360"/>
                      <a:pt x="114997" y="221884"/>
                      <a:pt x="108070" y="209408"/>
                    </a:cubicBezTo>
                    <a:cubicBezTo>
                      <a:pt x="95600" y="185842"/>
                      <a:pt x="102528" y="159504"/>
                      <a:pt x="125389" y="145642"/>
                    </a:cubicBezTo>
                    <a:cubicBezTo>
                      <a:pt x="152406" y="129700"/>
                      <a:pt x="180116" y="113759"/>
                      <a:pt x="207827" y="97817"/>
                    </a:cubicBezTo>
                    <a:cubicBezTo>
                      <a:pt x="231380" y="84648"/>
                      <a:pt x="257012" y="91579"/>
                      <a:pt x="271560" y="114452"/>
                    </a:cubicBezTo>
                    <a:cubicBezTo>
                      <a:pt x="277795" y="124155"/>
                      <a:pt x="282644" y="133859"/>
                      <a:pt x="288186" y="143562"/>
                    </a:cubicBezTo>
                    <a:cubicBezTo>
                      <a:pt x="306198" y="175446"/>
                      <a:pt x="303427" y="194160"/>
                      <a:pt x="274331" y="217725"/>
                    </a:cubicBezTo>
                    <a:cubicBezTo>
                      <a:pt x="327673" y="309909"/>
                      <a:pt x="381015" y="402093"/>
                      <a:pt x="434358" y="495662"/>
                    </a:cubicBezTo>
                    <a:cubicBezTo>
                      <a:pt x="451677" y="485959"/>
                      <a:pt x="468995" y="476255"/>
                      <a:pt x="485621" y="465859"/>
                    </a:cubicBezTo>
                    <a:cubicBezTo>
                      <a:pt x="518181" y="447145"/>
                      <a:pt x="519567" y="447145"/>
                      <a:pt x="537578" y="480414"/>
                    </a:cubicBezTo>
                    <a:cubicBezTo>
                      <a:pt x="556975" y="515763"/>
                      <a:pt x="574987" y="551805"/>
                      <a:pt x="595770" y="586460"/>
                    </a:cubicBezTo>
                    <a:cubicBezTo>
                      <a:pt x="599233" y="592005"/>
                      <a:pt x="609625" y="593391"/>
                      <a:pt x="617938" y="597550"/>
                    </a:cubicBezTo>
                    <a:cubicBezTo>
                      <a:pt x="617938" y="544180"/>
                      <a:pt x="617938" y="494277"/>
                      <a:pt x="617938" y="445759"/>
                    </a:cubicBezTo>
                    <a:cubicBezTo>
                      <a:pt x="592998" y="440907"/>
                      <a:pt x="568059" y="438828"/>
                      <a:pt x="544506" y="431897"/>
                    </a:cubicBezTo>
                    <a:cubicBezTo>
                      <a:pt x="470381" y="409717"/>
                      <a:pt x="415653" y="340406"/>
                      <a:pt x="408726" y="263471"/>
                    </a:cubicBezTo>
                    <a:cubicBezTo>
                      <a:pt x="407340" y="247529"/>
                      <a:pt x="412882" y="240598"/>
                      <a:pt x="428816" y="238519"/>
                    </a:cubicBezTo>
                    <a:cubicBezTo>
                      <a:pt x="503633" y="229508"/>
                      <a:pt x="564596" y="254460"/>
                      <a:pt x="612396" y="311295"/>
                    </a:cubicBezTo>
                    <a:cubicBezTo>
                      <a:pt x="613781" y="312682"/>
                      <a:pt x="615167" y="314068"/>
                      <a:pt x="616552" y="316147"/>
                    </a:cubicBezTo>
                    <a:cubicBezTo>
                      <a:pt x="622094" y="300205"/>
                      <a:pt x="619323" y="288423"/>
                      <a:pt x="608239" y="277333"/>
                    </a:cubicBezTo>
                    <a:cubicBezTo>
                      <a:pt x="531343" y="199704"/>
                      <a:pt x="534807" y="81182"/>
                      <a:pt x="616552" y="8406"/>
                    </a:cubicBezTo>
                    <a:cubicBezTo>
                      <a:pt x="629022" y="-2684"/>
                      <a:pt x="636642" y="-2684"/>
                      <a:pt x="649112" y="7713"/>
                    </a:cubicBezTo>
                    <a:cubicBezTo>
                      <a:pt x="734321" y="80490"/>
                      <a:pt x="740556" y="199704"/>
                      <a:pt x="662274" y="279412"/>
                    </a:cubicBezTo>
                    <a:cubicBezTo>
                      <a:pt x="653961" y="287730"/>
                      <a:pt x="653961" y="290502"/>
                      <a:pt x="656732" y="316147"/>
                    </a:cubicBezTo>
                    <a:cubicBezTo>
                      <a:pt x="660196" y="312682"/>
                      <a:pt x="662967" y="309216"/>
                      <a:pt x="665045" y="306443"/>
                    </a:cubicBezTo>
                    <a:cubicBezTo>
                      <a:pt x="713538" y="251688"/>
                      <a:pt x="774500" y="228815"/>
                      <a:pt x="847240" y="237825"/>
                    </a:cubicBezTo>
                    <a:cubicBezTo>
                      <a:pt x="860402" y="239905"/>
                      <a:pt x="866637" y="246836"/>
                      <a:pt x="865252" y="261391"/>
                    </a:cubicBezTo>
                    <a:cubicBezTo>
                      <a:pt x="856938" y="332782"/>
                      <a:pt x="820223" y="385458"/>
                      <a:pt x="757182" y="419420"/>
                    </a:cubicBezTo>
                    <a:cubicBezTo>
                      <a:pt x="726008" y="436055"/>
                      <a:pt x="692755" y="442293"/>
                      <a:pt x="656039" y="440907"/>
                    </a:cubicBezTo>
                    <a:cubicBezTo>
                      <a:pt x="656039" y="445065"/>
                      <a:pt x="655346" y="449224"/>
                      <a:pt x="655346" y="452690"/>
                    </a:cubicBezTo>
                    <a:cubicBezTo>
                      <a:pt x="655346" y="501208"/>
                      <a:pt x="655346" y="549725"/>
                      <a:pt x="655346" y="598243"/>
                    </a:cubicBezTo>
                    <a:cubicBezTo>
                      <a:pt x="655346" y="605867"/>
                      <a:pt x="657425" y="610026"/>
                      <a:pt x="663660" y="614185"/>
                    </a:cubicBezTo>
                    <a:cubicBezTo>
                      <a:pt x="706610" y="641909"/>
                      <a:pt x="732243" y="680723"/>
                      <a:pt x="739863" y="731320"/>
                    </a:cubicBezTo>
                    <a:cubicBezTo>
                      <a:pt x="739863" y="732706"/>
                      <a:pt x="740556" y="734093"/>
                      <a:pt x="740556" y="736172"/>
                    </a:cubicBezTo>
                    <a:cubicBezTo>
                      <a:pt x="740556" y="736865"/>
                      <a:pt x="741248" y="737558"/>
                      <a:pt x="740556" y="736172"/>
                    </a:cubicBezTo>
                    <a:cubicBezTo>
                      <a:pt x="766880" y="741024"/>
                      <a:pt x="791819" y="745182"/>
                      <a:pt x="819530" y="750727"/>
                    </a:cubicBezTo>
                    <a:cubicBezTo>
                      <a:pt x="829228" y="738251"/>
                      <a:pt x="842390" y="723003"/>
                      <a:pt x="854167" y="706368"/>
                    </a:cubicBezTo>
                    <a:cubicBezTo>
                      <a:pt x="861095" y="697358"/>
                      <a:pt x="868715" y="693199"/>
                      <a:pt x="879799" y="693892"/>
                    </a:cubicBezTo>
                    <a:cubicBezTo>
                      <a:pt x="946997" y="693892"/>
                      <a:pt x="1014887" y="693892"/>
                      <a:pt x="1082084" y="693892"/>
                    </a:cubicBezTo>
                    <a:cubicBezTo>
                      <a:pt x="1086240" y="693892"/>
                      <a:pt x="1089704" y="693892"/>
                      <a:pt x="1093861" y="695279"/>
                    </a:cubicBezTo>
                    <a:cubicBezTo>
                      <a:pt x="1102867" y="698051"/>
                      <a:pt x="1107716" y="704289"/>
                      <a:pt x="1107023" y="713299"/>
                    </a:cubicBezTo>
                    <a:cubicBezTo>
                      <a:pt x="1107023" y="722310"/>
                      <a:pt x="1101481" y="728548"/>
                      <a:pt x="1092475" y="730627"/>
                    </a:cubicBezTo>
                    <a:cubicBezTo>
                      <a:pt x="1087626" y="731320"/>
                      <a:pt x="1083470" y="731320"/>
                      <a:pt x="1078620" y="731320"/>
                    </a:cubicBezTo>
                    <a:cubicBezTo>
                      <a:pt x="1016965" y="731320"/>
                      <a:pt x="955310" y="731320"/>
                      <a:pt x="893654" y="731320"/>
                    </a:cubicBezTo>
                    <a:cubicBezTo>
                      <a:pt x="885341" y="731320"/>
                      <a:pt x="879799" y="733400"/>
                      <a:pt x="874950" y="740331"/>
                    </a:cubicBezTo>
                    <a:cubicBezTo>
                      <a:pt x="866637" y="752113"/>
                      <a:pt x="856938" y="763896"/>
                      <a:pt x="847240" y="776372"/>
                    </a:cubicBezTo>
                    <a:cubicBezTo>
                      <a:pt x="874950" y="805483"/>
                      <a:pt x="888805" y="840138"/>
                      <a:pt x="886034" y="881725"/>
                    </a:cubicBezTo>
                    <a:cubicBezTo>
                      <a:pt x="926907" y="886577"/>
                      <a:pt x="958081" y="906677"/>
                      <a:pt x="976785" y="944105"/>
                    </a:cubicBezTo>
                    <a:cubicBezTo>
                      <a:pt x="1003803" y="933708"/>
                      <a:pt x="1030820" y="930243"/>
                      <a:pt x="1058530" y="937867"/>
                    </a:cubicBezTo>
                    <a:cubicBezTo>
                      <a:pt x="1109101" y="951729"/>
                      <a:pt x="1140275" y="984305"/>
                      <a:pt x="1153438" y="1034903"/>
                    </a:cubicBezTo>
                    <a:cubicBezTo>
                      <a:pt x="1156901" y="1048765"/>
                      <a:pt x="1149281" y="1058468"/>
                      <a:pt x="1134733" y="1059161"/>
                    </a:cubicBezTo>
                    <a:cubicBezTo>
                      <a:pt x="1130577" y="1059161"/>
                      <a:pt x="1127113" y="1059161"/>
                      <a:pt x="1122956" y="1059161"/>
                    </a:cubicBezTo>
                    <a:cubicBezTo>
                      <a:pt x="758567" y="1059161"/>
                      <a:pt x="394178" y="1059161"/>
                      <a:pt x="30481" y="1059161"/>
                    </a:cubicBezTo>
                    <a:cubicBezTo>
                      <a:pt x="26325" y="1059161"/>
                      <a:pt x="22168" y="1059161"/>
                      <a:pt x="18011" y="1059161"/>
                    </a:cubicBezTo>
                    <a:cubicBezTo>
                      <a:pt x="4849" y="1057775"/>
                      <a:pt x="-2078" y="1048071"/>
                      <a:pt x="693" y="1035596"/>
                    </a:cubicBezTo>
                    <a:cubicBezTo>
                      <a:pt x="11084" y="987771"/>
                      <a:pt x="54728" y="946877"/>
                      <a:pt x="103913" y="939946"/>
                    </a:cubicBezTo>
                    <a:cubicBezTo>
                      <a:pt x="108763" y="939253"/>
                      <a:pt x="112919" y="938560"/>
                      <a:pt x="117768" y="937867"/>
                    </a:cubicBezTo>
                    <a:cubicBezTo>
                      <a:pt x="114997" y="903212"/>
                      <a:pt x="122618" y="871328"/>
                      <a:pt x="143400" y="844297"/>
                    </a:cubicBezTo>
                    <a:cubicBezTo>
                      <a:pt x="164183" y="817266"/>
                      <a:pt x="191893" y="801324"/>
                      <a:pt x="227224" y="794393"/>
                    </a:cubicBezTo>
                    <a:cubicBezTo>
                      <a:pt x="223067" y="788848"/>
                      <a:pt x="219604" y="783303"/>
                      <a:pt x="215447" y="778452"/>
                    </a:cubicBezTo>
                    <a:cubicBezTo>
                      <a:pt x="205055" y="765283"/>
                      <a:pt x="194664" y="752113"/>
                      <a:pt x="184966" y="738944"/>
                    </a:cubicBezTo>
                    <a:cubicBezTo>
                      <a:pt x="180809" y="732706"/>
                      <a:pt x="175960" y="730627"/>
                      <a:pt x="168339" y="730627"/>
                    </a:cubicBezTo>
                    <a:cubicBezTo>
                      <a:pt x="121925" y="730627"/>
                      <a:pt x="75511" y="730627"/>
                      <a:pt x="28403" y="730627"/>
                    </a:cubicBezTo>
                    <a:cubicBezTo>
                      <a:pt x="23554" y="730627"/>
                      <a:pt x="18704" y="730627"/>
                      <a:pt x="14548" y="729934"/>
                    </a:cubicBezTo>
                    <a:cubicBezTo>
                      <a:pt x="5542" y="727854"/>
                      <a:pt x="693" y="721617"/>
                      <a:pt x="0" y="712606"/>
                    </a:cubicBezTo>
                    <a:cubicBezTo>
                      <a:pt x="0" y="703596"/>
                      <a:pt x="4156" y="696664"/>
                      <a:pt x="13163" y="694585"/>
                    </a:cubicBezTo>
                    <a:cubicBezTo>
                      <a:pt x="17319" y="693199"/>
                      <a:pt x="21475" y="693199"/>
                      <a:pt x="25632" y="693199"/>
                    </a:cubicBezTo>
                    <a:cubicBezTo>
                      <a:pt x="76896" y="693199"/>
                      <a:pt x="128160" y="693199"/>
                      <a:pt x="179424" y="693199"/>
                    </a:cubicBezTo>
                    <a:cubicBezTo>
                      <a:pt x="191200" y="693199"/>
                      <a:pt x="199513" y="696664"/>
                      <a:pt x="206441" y="705675"/>
                    </a:cubicBezTo>
                    <a:cubicBezTo>
                      <a:pt x="221682" y="729241"/>
                      <a:pt x="238308" y="749341"/>
                      <a:pt x="255627" y="770827"/>
                    </a:cubicBezTo>
                    <a:close/>
                    <a:moveTo>
                      <a:pt x="1109794" y="1024506"/>
                    </a:moveTo>
                    <a:cubicBezTo>
                      <a:pt x="1107023" y="1018961"/>
                      <a:pt x="1104945" y="1016189"/>
                      <a:pt x="1102867" y="1012723"/>
                    </a:cubicBezTo>
                    <a:cubicBezTo>
                      <a:pt x="1075156" y="973216"/>
                      <a:pt x="1023200" y="962126"/>
                      <a:pt x="980249" y="987078"/>
                    </a:cubicBezTo>
                    <a:cubicBezTo>
                      <a:pt x="965008" y="996088"/>
                      <a:pt x="952539" y="992623"/>
                      <a:pt x="947689" y="977374"/>
                    </a:cubicBezTo>
                    <a:cubicBezTo>
                      <a:pt x="934527" y="935095"/>
                      <a:pt x="910281" y="919153"/>
                      <a:pt x="866637" y="924005"/>
                    </a:cubicBezTo>
                    <a:cubicBezTo>
                      <a:pt x="851397" y="925391"/>
                      <a:pt x="842390" y="914994"/>
                      <a:pt x="844469" y="900439"/>
                    </a:cubicBezTo>
                    <a:cubicBezTo>
                      <a:pt x="845162" y="897666"/>
                      <a:pt x="845854" y="894201"/>
                      <a:pt x="846547" y="891429"/>
                    </a:cubicBezTo>
                    <a:cubicBezTo>
                      <a:pt x="860402" y="824197"/>
                      <a:pt x="801518" y="766669"/>
                      <a:pt x="735013" y="782610"/>
                    </a:cubicBezTo>
                    <a:cubicBezTo>
                      <a:pt x="711460" y="788155"/>
                      <a:pt x="704532" y="782610"/>
                      <a:pt x="704532" y="758351"/>
                    </a:cubicBezTo>
                    <a:cubicBezTo>
                      <a:pt x="704532" y="698744"/>
                      <a:pt x="665045" y="647454"/>
                      <a:pt x="607547" y="633592"/>
                    </a:cubicBezTo>
                    <a:cubicBezTo>
                      <a:pt x="550048" y="619729"/>
                      <a:pt x="491856" y="647454"/>
                      <a:pt x="464839" y="701516"/>
                    </a:cubicBezTo>
                    <a:cubicBezTo>
                      <a:pt x="455833" y="719537"/>
                      <a:pt x="447520" y="722310"/>
                      <a:pt x="429508" y="711913"/>
                    </a:cubicBezTo>
                    <a:cubicBezTo>
                      <a:pt x="405262" y="697358"/>
                      <a:pt x="378937" y="694585"/>
                      <a:pt x="352613" y="704289"/>
                    </a:cubicBezTo>
                    <a:cubicBezTo>
                      <a:pt x="308276" y="719537"/>
                      <a:pt x="284722" y="763896"/>
                      <a:pt x="293728" y="812414"/>
                    </a:cubicBezTo>
                    <a:cubicBezTo>
                      <a:pt x="297192" y="829742"/>
                      <a:pt x="286801" y="840138"/>
                      <a:pt x="269482" y="836673"/>
                    </a:cubicBezTo>
                    <a:cubicBezTo>
                      <a:pt x="263247" y="835286"/>
                      <a:pt x="256319" y="833901"/>
                      <a:pt x="250085" y="833901"/>
                    </a:cubicBezTo>
                    <a:cubicBezTo>
                      <a:pt x="187044" y="831821"/>
                      <a:pt x="142015" y="888656"/>
                      <a:pt x="157948" y="950343"/>
                    </a:cubicBezTo>
                    <a:cubicBezTo>
                      <a:pt x="163490" y="971136"/>
                      <a:pt x="155177" y="980147"/>
                      <a:pt x="133702" y="978760"/>
                    </a:cubicBezTo>
                    <a:cubicBezTo>
                      <a:pt x="124003" y="978067"/>
                      <a:pt x="114305" y="978760"/>
                      <a:pt x="104606" y="980840"/>
                    </a:cubicBezTo>
                    <a:cubicBezTo>
                      <a:pt x="78974" y="986385"/>
                      <a:pt x="59577" y="1000940"/>
                      <a:pt x="45722" y="1025199"/>
                    </a:cubicBezTo>
                    <a:cubicBezTo>
                      <a:pt x="401106" y="1024506"/>
                      <a:pt x="754411" y="1024506"/>
                      <a:pt x="1109794" y="1024506"/>
                    </a:cubicBezTo>
                    <a:close/>
                    <a:moveTo>
                      <a:pt x="505711" y="499821"/>
                    </a:moveTo>
                    <a:cubicBezTo>
                      <a:pt x="444056" y="535170"/>
                      <a:pt x="383787" y="569825"/>
                      <a:pt x="323517" y="605174"/>
                    </a:cubicBezTo>
                    <a:cubicBezTo>
                      <a:pt x="333215" y="622502"/>
                      <a:pt x="343606" y="639136"/>
                      <a:pt x="352613" y="655771"/>
                    </a:cubicBezTo>
                    <a:cubicBezTo>
                      <a:pt x="356076" y="662702"/>
                      <a:pt x="360233" y="664089"/>
                      <a:pt x="367160" y="662702"/>
                    </a:cubicBezTo>
                    <a:cubicBezTo>
                      <a:pt x="388636" y="659237"/>
                      <a:pt x="409418" y="662009"/>
                      <a:pt x="429508" y="670326"/>
                    </a:cubicBezTo>
                    <a:cubicBezTo>
                      <a:pt x="437128" y="673099"/>
                      <a:pt x="439207" y="671020"/>
                      <a:pt x="443363" y="665474"/>
                    </a:cubicBezTo>
                    <a:cubicBezTo>
                      <a:pt x="466224" y="631512"/>
                      <a:pt x="497398" y="609333"/>
                      <a:pt x="536885" y="598243"/>
                    </a:cubicBezTo>
                    <a:cubicBezTo>
                      <a:pt x="543120" y="596163"/>
                      <a:pt x="550048" y="595470"/>
                      <a:pt x="559054" y="593391"/>
                    </a:cubicBezTo>
                    <a:cubicBezTo>
                      <a:pt x="540349" y="561508"/>
                      <a:pt x="523723" y="531011"/>
                      <a:pt x="505711" y="499821"/>
                    </a:cubicBezTo>
                    <a:close/>
                    <a:moveTo>
                      <a:pt x="618630" y="232281"/>
                    </a:moveTo>
                    <a:cubicBezTo>
                      <a:pt x="618630" y="225350"/>
                      <a:pt x="618630" y="221884"/>
                      <a:pt x="618630" y="218418"/>
                    </a:cubicBezTo>
                    <a:cubicBezTo>
                      <a:pt x="618630" y="196239"/>
                      <a:pt x="618630" y="173366"/>
                      <a:pt x="618630" y="151187"/>
                    </a:cubicBezTo>
                    <a:cubicBezTo>
                      <a:pt x="618630" y="140097"/>
                      <a:pt x="626944" y="132473"/>
                      <a:pt x="636642" y="132473"/>
                    </a:cubicBezTo>
                    <a:cubicBezTo>
                      <a:pt x="646341" y="132473"/>
                      <a:pt x="654654" y="140097"/>
                      <a:pt x="655346" y="150494"/>
                    </a:cubicBezTo>
                    <a:cubicBezTo>
                      <a:pt x="656039" y="164356"/>
                      <a:pt x="655346" y="177525"/>
                      <a:pt x="655346" y="191387"/>
                    </a:cubicBezTo>
                    <a:cubicBezTo>
                      <a:pt x="655346" y="203170"/>
                      <a:pt x="655346" y="215646"/>
                      <a:pt x="655346" y="230201"/>
                    </a:cubicBezTo>
                    <a:cubicBezTo>
                      <a:pt x="694834" y="174059"/>
                      <a:pt x="683750" y="90193"/>
                      <a:pt x="632486" y="47913"/>
                    </a:cubicBezTo>
                    <a:cubicBezTo>
                      <a:pt x="583993" y="91579"/>
                      <a:pt x="576373" y="178911"/>
                      <a:pt x="618630" y="232281"/>
                    </a:cubicBezTo>
                    <a:close/>
                    <a:moveTo>
                      <a:pt x="696219" y="403479"/>
                    </a:moveTo>
                    <a:cubicBezTo>
                      <a:pt x="769651" y="391696"/>
                      <a:pt x="820915" y="324464"/>
                      <a:pt x="825071" y="276640"/>
                    </a:cubicBezTo>
                    <a:cubicBezTo>
                      <a:pt x="762031" y="270402"/>
                      <a:pt x="687213" y="318226"/>
                      <a:pt x="669202" y="377141"/>
                    </a:cubicBezTo>
                    <a:cubicBezTo>
                      <a:pt x="673358" y="374368"/>
                      <a:pt x="676129" y="372289"/>
                      <a:pt x="679593" y="370210"/>
                    </a:cubicBezTo>
                    <a:cubicBezTo>
                      <a:pt x="696912" y="357734"/>
                      <a:pt x="714231" y="345258"/>
                      <a:pt x="731550" y="332782"/>
                    </a:cubicBezTo>
                    <a:cubicBezTo>
                      <a:pt x="740556" y="326544"/>
                      <a:pt x="751640" y="327930"/>
                      <a:pt x="757182" y="336247"/>
                    </a:cubicBezTo>
                    <a:cubicBezTo>
                      <a:pt x="763417" y="344564"/>
                      <a:pt x="762031" y="354268"/>
                      <a:pt x="753718" y="361892"/>
                    </a:cubicBezTo>
                    <a:cubicBezTo>
                      <a:pt x="750947" y="363971"/>
                      <a:pt x="748176" y="366051"/>
                      <a:pt x="745405" y="368130"/>
                    </a:cubicBezTo>
                    <a:cubicBezTo>
                      <a:pt x="729471" y="379220"/>
                      <a:pt x="714231" y="390310"/>
                      <a:pt x="696219" y="403479"/>
                    </a:cubicBezTo>
                    <a:close/>
                    <a:moveTo>
                      <a:pt x="449598" y="276640"/>
                    </a:moveTo>
                    <a:cubicBezTo>
                      <a:pt x="454447" y="332782"/>
                      <a:pt x="520259" y="398627"/>
                      <a:pt x="577758" y="402786"/>
                    </a:cubicBezTo>
                    <a:cubicBezTo>
                      <a:pt x="561132" y="390310"/>
                      <a:pt x="545199" y="379220"/>
                      <a:pt x="529958" y="368130"/>
                    </a:cubicBezTo>
                    <a:cubicBezTo>
                      <a:pt x="514717" y="357040"/>
                      <a:pt x="510561" y="346644"/>
                      <a:pt x="518181" y="336940"/>
                    </a:cubicBezTo>
                    <a:cubicBezTo>
                      <a:pt x="525802" y="326544"/>
                      <a:pt x="536885" y="327237"/>
                      <a:pt x="552819" y="338327"/>
                    </a:cubicBezTo>
                    <a:cubicBezTo>
                      <a:pt x="570138" y="350803"/>
                      <a:pt x="587456" y="363278"/>
                      <a:pt x="606161" y="377141"/>
                    </a:cubicBezTo>
                    <a:cubicBezTo>
                      <a:pt x="589535" y="326544"/>
                      <a:pt x="524416" y="270402"/>
                      <a:pt x="449598" y="276640"/>
                    </a:cubicBezTo>
                    <a:close/>
                    <a:moveTo>
                      <a:pt x="169032" y="234360"/>
                    </a:moveTo>
                    <a:cubicBezTo>
                      <a:pt x="172496" y="232974"/>
                      <a:pt x="174574" y="232281"/>
                      <a:pt x="176653" y="231588"/>
                    </a:cubicBezTo>
                    <a:cubicBezTo>
                      <a:pt x="202977" y="216339"/>
                      <a:pt x="229995" y="201091"/>
                      <a:pt x="256319" y="185842"/>
                    </a:cubicBezTo>
                    <a:cubicBezTo>
                      <a:pt x="263247" y="181683"/>
                      <a:pt x="263940" y="176832"/>
                      <a:pt x="260476" y="169901"/>
                    </a:cubicBezTo>
                    <a:cubicBezTo>
                      <a:pt x="254241" y="158811"/>
                      <a:pt x="247314" y="147721"/>
                      <a:pt x="241079" y="136631"/>
                    </a:cubicBezTo>
                    <a:cubicBezTo>
                      <a:pt x="236922" y="129007"/>
                      <a:pt x="231380" y="128314"/>
                      <a:pt x="223760" y="132473"/>
                    </a:cubicBezTo>
                    <a:cubicBezTo>
                      <a:pt x="198128" y="147028"/>
                      <a:pt x="173189" y="162276"/>
                      <a:pt x="147557" y="176832"/>
                    </a:cubicBezTo>
                    <a:cubicBezTo>
                      <a:pt x="139937" y="180991"/>
                      <a:pt x="137858" y="186535"/>
                      <a:pt x="142707" y="194160"/>
                    </a:cubicBezTo>
                    <a:cubicBezTo>
                      <a:pt x="148942" y="205249"/>
                      <a:pt x="155177" y="216339"/>
                      <a:pt x="162105" y="227429"/>
                    </a:cubicBezTo>
                    <a:cubicBezTo>
                      <a:pt x="162798" y="230201"/>
                      <a:pt x="166261" y="232281"/>
                      <a:pt x="169032" y="234360"/>
                    </a:cubicBezTo>
                    <a:close/>
                    <a:moveTo>
                      <a:pt x="402491" y="515763"/>
                    </a:moveTo>
                    <a:cubicBezTo>
                      <a:pt x="348456" y="422193"/>
                      <a:pt x="295114" y="330009"/>
                      <a:pt x="241772" y="237132"/>
                    </a:cubicBezTo>
                    <a:cubicBezTo>
                      <a:pt x="236922" y="239905"/>
                      <a:pt x="233459" y="241984"/>
                      <a:pt x="228609" y="244757"/>
                    </a:cubicBezTo>
                    <a:cubicBezTo>
                      <a:pt x="282644" y="338327"/>
                      <a:pt x="335986" y="430510"/>
                      <a:pt x="389329" y="523387"/>
                    </a:cubicBezTo>
                    <a:cubicBezTo>
                      <a:pt x="394178" y="520615"/>
                      <a:pt x="397642" y="518535"/>
                      <a:pt x="402491" y="515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3" name="Google Shape;1603;p27"/>
              <p:cNvSpPr/>
              <p:nvPr/>
            </p:nvSpPr>
            <p:spPr>
              <a:xfrm>
                <a:off x="6768902" y="3346666"/>
                <a:ext cx="236369" cy="217071"/>
              </a:xfrm>
              <a:custGeom>
                <a:rect b="b" l="l" r="r" t="t"/>
                <a:pathLst>
                  <a:path extrusionOk="0" h="217071" w="236369">
                    <a:moveTo>
                      <a:pt x="88022" y="86119"/>
                    </a:moveTo>
                    <a:cubicBezTo>
                      <a:pt x="94949" y="38987"/>
                      <a:pt x="120581" y="9184"/>
                      <a:pt x="161454" y="1560"/>
                    </a:cubicBezTo>
                    <a:cubicBezTo>
                      <a:pt x="184315" y="-2599"/>
                      <a:pt x="206483" y="1560"/>
                      <a:pt x="225880" y="14036"/>
                    </a:cubicBezTo>
                    <a:cubicBezTo>
                      <a:pt x="235579" y="20274"/>
                      <a:pt x="239043" y="30670"/>
                      <a:pt x="234193" y="39681"/>
                    </a:cubicBezTo>
                    <a:cubicBezTo>
                      <a:pt x="228651" y="49384"/>
                      <a:pt x="218260" y="52157"/>
                      <a:pt x="207176" y="45918"/>
                    </a:cubicBezTo>
                    <a:cubicBezTo>
                      <a:pt x="187086" y="34136"/>
                      <a:pt x="166996" y="33443"/>
                      <a:pt x="148291" y="46612"/>
                    </a:cubicBezTo>
                    <a:cubicBezTo>
                      <a:pt x="128894" y="59781"/>
                      <a:pt x="123352" y="79188"/>
                      <a:pt x="127509" y="102061"/>
                    </a:cubicBezTo>
                    <a:cubicBezTo>
                      <a:pt x="130280" y="119388"/>
                      <a:pt x="119889" y="128399"/>
                      <a:pt x="101877" y="124933"/>
                    </a:cubicBezTo>
                    <a:cubicBezTo>
                      <a:pt x="72781" y="119388"/>
                      <a:pt x="46456" y="134637"/>
                      <a:pt x="40222" y="162361"/>
                    </a:cubicBezTo>
                    <a:cubicBezTo>
                      <a:pt x="38143" y="171372"/>
                      <a:pt x="38836" y="181768"/>
                      <a:pt x="40222" y="190779"/>
                    </a:cubicBezTo>
                    <a:cubicBezTo>
                      <a:pt x="42300" y="204641"/>
                      <a:pt x="38143" y="214345"/>
                      <a:pt x="27059" y="216424"/>
                    </a:cubicBezTo>
                    <a:cubicBezTo>
                      <a:pt x="15975" y="219196"/>
                      <a:pt x="6969" y="212958"/>
                      <a:pt x="3506" y="199789"/>
                    </a:cubicBezTo>
                    <a:cubicBezTo>
                      <a:pt x="-11735" y="146419"/>
                      <a:pt x="24288" y="94436"/>
                      <a:pt x="81094" y="86119"/>
                    </a:cubicBezTo>
                    <a:cubicBezTo>
                      <a:pt x="82480" y="86119"/>
                      <a:pt x="85251" y="86119"/>
                      <a:pt x="88022" y="8611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4" name="Google Shape;1604;p27"/>
              <p:cNvSpPr/>
              <p:nvPr/>
            </p:nvSpPr>
            <p:spPr>
              <a:xfrm>
                <a:off x="7064775" y="3349612"/>
                <a:ext cx="136935" cy="120273"/>
              </a:xfrm>
              <a:custGeom>
                <a:rect b="b" l="l" r="r" t="t"/>
                <a:pathLst>
                  <a:path extrusionOk="0" h="120273" w="136935">
                    <a:moveTo>
                      <a:pt x="53317" y="0"/>
                    </a:moveTo>
                    <a:cubicBezTo>
                      <a:pt x="106659" y="2079"/>
                      <a:pt x="146146" y="51290"/>
                      <a:pt x="135062" y="102580"/>
                    </a:cubicBezTo>
                    <a:cubicBezTo>
                      <a:pt x="132291" y="115056"/>
                      <a:pt x="123285" y="121987"/>
                      <a:pt x="112894" y="119908"/>
                    </a:cubicBezTo>
                    <a:cubicBezTo>
                      <a:pt x="101810" y="117829"/>
                      <a:pt x="95575" y="108818"/>
                      <a:pt x="98346" y="96342"/>
                    </a:cubicBezTo>
                    <a:cubicBezTo>
                      <a:pt x="102503" y="76242"/>
                      <a:pt x="96268" y="60300"/>
                      <a:pt x="80335" y="48518"/>
                    </a:cubicBezTo>
                    <a:cubicBezTo>
                      <a:pt x="64401" y="37428"/>
                      <a:pt x="47082" y="38121"/>
                      <a:pt x="29764" y="47824"/>
                    </a:cubicBezTo>
                    <a:cubicBezTo>
                      <a:pt x="18679" y="54063"/>
                      <a:pt x="8288" y="51983"/>
                      <a:pt x="2746" y="42280"/>
                    </a:cubicBezTo>
                    <a:cubicBezTo>
                      <a:pt x="-2796" y="32576"/>
                      <a:pt x="-25" y="21486"/>
                      <a:pt x="11752" y="15941"/>
                    </a:cubicBezTo>
                    <a:cubicBezTo>
                      <a:pt x="24914" y="9010"/>
                      <a:pt x="39462" y="4851"/>
                      <a:pt x="5331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5" name="Google Shape;1605;p27"/>
              <p:cNvSpPr/>
              <p:nvPr/>
            </p:nvSpPr>
            <p:spPr>
              <a:xfrm>
                <a:off x="7198501" y="3465361"/>
                <a:ext cx="124417" cy="109878"/>
              </a:xfrm>
              <a:custGeom>
                <a:rect b="b" l="l" r="r" t="t"/>
                <a:pathLst>
                  <a:path extrusionOk="0" h="109878" w="124417">
                    <a:moveTo>
                      <a:pt x="49829" y="0"/>
                    </a:moveTo>
                    <a:cubicBezTo>
                      <a:pt x="98322" y="2773"/>
                      <a:pt x="132960" y="46438"/>
                      <a:pt x="122568" y="92877"/>
                    </a:cubicBezTo>
                    <a:cubicBezTo>
                      <a:pt x="119797" y="104660"/>
                      <a:pt x="111484" y="111591"/>
                      <a:pt x="101093" y="109512"/>
                    </a:cubicBezTo>
                    <a:cubicBezTo>
                      <a:pt x="90009" y="108125"/>
                      <a:pt x="83082" y="98422"/>
                      <a:pt x="85852" y="86639"/>
                    </a:cubicBezTo>
                    <a:cubicBezTo>
                      <a:pt x="89316" y="70004"/>
                      <a:pt x="84467" y="56835"/>
                      <a:pt x="71305" y="47132"/>
                    </a:cubicBezTo>
                    <a:cubicBezTo>
                      <a:pt x="58142" y="37428"/>
                      <a:pt x="44287" y="38121"/>
                      <a:pt x="29739" y="46438"/>
                    </a:cubicBezTo>
                    <a:cubicBezTo>
                      <a:pt x="17962" y="52677"/>
                      <a:pt x="8264" y="50597"/>
                      <a:pt x="2722" y="40894"/>
                    </a:cubicBezTo>
                    <a:cubicBezTo>
                      <a:pt x="-2820" y="31190"/>
                      <a:pt x="-49" y="19407"/>
                      <a:pt x="12420" y="13862"/>
                    </a:cubicBezTo>
                    <a:cubicBezTo>
                      <a:pt x="24197" y="6931"/>
                      <a:pt x="37359" y="4159"/>
                      <a:pt x="49829"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06" name="Google Shape;1606;p27"/>
            <p:cNvGrpSpPr/>
            <p:nvPr/>
          </p:nvGrpSpPr>
          <p:grpSpPr>
            <a:xfrm>
              <a:off x="779371" y="9712"/>
              <a:ext cx="684804" cy="624635"/>
              <a:chOff x="6611326" y="2614914"/>
              <a:chExt cx="684804" cy="624635"/>
            </a:xfrm>
          </p:grpSpPr>
          <p:sp>
            <p:nvSpPr>
              <p:cNvPr id="1607" name="Google Shape;1607;p27"/>
              <p:cNvSpPr/>
              <p:nvPr/>
            </p:nvSpPr>
            <p:spPr>
              <a:xfrm>
                <a:off x="6795268" y="3067516"/>
                <a:ext cx="235536" cy="172033"/>
              </a:xfrm>
              <a:custGeom>
                <a:rect b="b" l="l" r="r" t="t"/>
                <a:pathLst>
                  <a:path extrusionOk="0" h="172033" w="235536">
                    <a:moveTo>
                      <a:pt x="182195" y="0"/>
                    </a:moveTo>
                    <a:cubicBezTo>
                      <a:pt x="200206" y="31883"/>
                      <a:pt x="217525" y="61687"/>
                      <a:pt x="235537" y="93570"/>
                    </a:cubicBezTo>
                    <a:cubicBezTo>
                      <a:pt x="226531" y="95649"/>
                      <a:pt x="219604" y="97035"/>
                      <a:pt x="213369" y="98422"/>
                    </a:cubicBezTo>
                    <a:cubicBezTo>
                      <a:pt x="173881" y="109511"/>
                      <a:pt x="142707" y="131691"/>
                      <a:pt x="119847" y="165653"/>
                    </a:cubicBezTo>
                    <a:cubicBezTo>
                      <a:pt x="116383" y="171198"/>
                      <a:pt x="113612" y="173971"/>
                      <a:pt x="105991" y="170505"/>
                    </a:cubicBezTo>
                    <a:cubicBezTo>
                      <a:pt x="85901" y="162188"/>
                      <a:pt x="65119" y="159415"/>
                      <a:pt x="43644" y="162881"/>
                    </a:cubicBezTo>
                    <a:cubicBezTo>
                      <a:pt x="36716" y="164267"/>
                      <a:pt x="32560" y="162188"/>
                      <a:pt x="29096" y="155950"/>
                    </a:cubicBezTo>
                    <a:cubicBezTo>
                      <a:pt x="20090" y="139315"/>
                      <a:pt x="10391" y="122681"/>
                      <a:pt x="0" y="105353"/>
                    </a:cubicBezTo>
                    <a:cubicBezTo>
                      <a:pt x="60270" y="70004"/>
                      <a:pt x="120539" y="35348"/>
                      <a:pt x="182195"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8" name="Google Shape;1608;p27"/>
              <p:cNvSpPr/>
              <p:nvPr/>
            </p:nvSpPr>
            <p:spPr>
              <a:xfrm>
                <a:off x="7062575" y="2614914"/>
                <a:ext cx="88998" cy="185060"/>
              </a:xfrm>
              <a:custGeom>
                <a:rect b="b" l="l" r="r" t="t"/>
                <a:pathLst>
                  <a:path extrusionOk="0" h="185060" w="88998">
                    <a:moveTo>
                      <a:pt x="27807" y="185061"/>
                    </a:moveTo>
                    <a:cubicBezTo>
                      <a:pt x="-15144" y="131691"/>
                      <a:pt x="-6831" y="44359"/>
                      <a:pt x="42355" y="0"/>
                    </a:cubicBezTo>
                    <a:cubicBezTo>
                      <a:pt x="93618" y="42280"/>
                      <a:pt x="104703" y="126146"/>
                      <a:pt x="65216" y="182288"/>
                    </a:cubicBezTo>
                    <a:cubicBezTo>
                      <a:pt x="65216" y="167733"/>
                      <a:pt x="65216" y="155950"/>
                      <a:pt x="65216" y="143474"/>
                    </a:cubicBezTo>
                    <a:cubicBezTo>
                      <a:pt x="65216" y="129612"/>
                      <a:pt x="65908" y="116443"/>
                      <a:pt x="65216" y="102580"/>
                    </a:cubicBezTo>
                    <a:cubicBezTo>
                      <a:pt x="64523" y="91491"/>
                      <a:pt x="56210" y="83866"/>
                      <a:pt x="46511" y="84560"/>
                    </a:cubicBezTo>
                    <a:cubicBezTo>
                      <a:pt x="36812" y="84560"/>
                      <a:pt x="28500" y="92184"/>
                      <a:pt x="28500" y="103273"/>
                    </a:cubicBezTo>
                    <a:cubicBezTo>
                      <a:pt x="27807" y="125453"/>
                      <a:pt x="28500" y="148326"/>
                      <a:pt x="28500" y="170505"/>
                    </a:cubicBezTo>
                    <a:cubicBezTo>
                      <a:pt x="27807" y="174664"/>
                      <a:pt x="27807" y="178823"/>
                      <a:pt x="27807" y="185061"/>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9" name="Google Shape;1609;p27"/>
              <p:cNvSpPr/>
              <p:nvPr/>
            </p:nvSpPr>
            <p:spPr>
              <a:xfrm>
                <a:off x="7140261" y="2843786"/>
                <a:ext cx="155869" cy="127387"/>
              </a:xfrm>
              <a:custGeom>
                <a:rect b="b" l="l" r="r" t="t"/>
                <a:pathLst>
                  <a:path extrusionOk="0" h="127387" w="155869">
                    <a:moveTo>
                      <a:pt x="27710" y="127387"/>
                    </a:moveTo>
                    <a:cubicBezTo>
                      <a:pt x="45722" y="114219"/>
                      <a:pt x="60962" y="103129"/>
                      <a:pt x="76203" y="92039"/>
                    </a:cubicBezTo>
                    <a:cubicBezTo>
                      <a:pt x="78974" y="89960"/>
                      <a:pt x="81745" y="87880"/>
                      <a:pt x="84516" y="85801"/>
                    </a:cubicBezTo>
                    <a:cubicBezTo>
                      <a:pt x="92829" y="78177"/>
                      <a:pt x="94215" y="68473"/>
                      <a:pt x="87980" y="60156"/>
                    </a:cubicBezTo>
                    <a:cubicBezTo>
                      <a:pt x="81745" y="52532"/>
                      <a:pt x="71354" y="50452"/>
                      <a:pt x="62348" y="56690"/>
                    </a:cubicBezTo>
                    <a:cubicBezTo>
                      <a:pt x="45029" y="69166"/>
                      <a:pt x="27710" y="81642"/>
                      <a:pt x="10391" y="94118"/>
                    </a:cubicBezTo>
                    <a:cubicBezTo>
                      <a:pt x="7620" y="96198"/>
                      <a:pt x="4156" y="98277"/>
                      <a:pt x="0" y="101049"/>
                    </a:cubicBezTo>
                    <a:cubicBezTo>
                      <a:pt x="18011" y="42135"/>
                      <a:pt x="93522" y="-5690"/>
                      <a:pt x="155870" y="548"/>
                    </a:cubicBezTo>
                    <a:cubicBezTo>
                      <a:pt x="153099" y="49066"/>
                      <a:pt x="101142" y="115605"/>
                      <a:pt x="27710" y="12738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0" name="Google Shape;1610;p27"/>
              <p:cNvSpPr/>
              <p:nvPr/>
            </p:nvSpPr>
            <p:spPr>
              <a:xfrm>
                <a:off x="6921350" y="2843857"/>
                <a:ext cx="155869" cy="126622"/>
              </a:xfrm>
              <a:custGeom>
                <a:rect b="b" l="l" r="r" t="t"/>
                <a:pathLst>
                  <a:path extrusionOk="0" h="126622" w="155869">
                    <a:moveTo>
                      <a:pt x="0" y="477"/>
                    </a:moveTo>
                    <a:cubicBezTo>
                      <a:pt x="74817" y="-5761"/>
                      <a:pt x="139936" y="50381"/>
                      <a:pt x="155870" y="100978"/>
                    </a:cubicBezTo>
                    <a:cubicBezTo>
                      <a:pt x="137165" y="87115"/>
                      <a:pt x="119847" y="74640"/>
                      <a:pt x="102528" y="62164"/>
                    </a:cubicBezTo>
                    <a:cubicBezTo>
                      <a:pt x="86594" y="50381"/>
                      <a:pt x="75510" y="50381"/>
                      <a:pt x="67890" y="60777"/>
                    </a:cubicBezTo>
                    <a:cubicBezTo>
                      <a:pt x="60962" y="71174"/>
                      <a:pt x="64426" y="80877"/>
                      <a:pt x="79667" y="91967"/>
                    </a:cubicBezTo>
                    <a:cubicBezTo>
                      <a:pt x="94907" y="103057"/>
                      <a:pt x="110841" y="114840"/>
                      <a:pt x="127467" y="126623"/>
                    </a:cubicBezTo>
                    <a:cubicBezTo>
                      <a:pt x="70661" y="122464"/>
                      <a:pt x="4849" y="57312"/>
                      <a:pt x="0" y="47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1" name="Google Shape;1611;p27"/>
              <p:cNvSpPr/>
              <p:nvPr/>
            </p:nvSpPr>
            <p:spPr>
              <a:xfrm>
                <a:off x="6611326" y="2696945"/>
                <a:ext cx="122242" cy="105109"/>
              </a:xfrm>
              <a:custGeom>
                <a:rect b="b" l="l" r="r" t="t"/>
                <a:pathLst>
                  <a:path extrusionOk="0" h="105109" w="122242">
                    <a:moveTo>
                      <a:pt x="29458" y="105109"/>
                    </a:moveTo>
                    <a:cubicBezTo>
                      <a:pt x="26687" y="103030"/>
                      <a:pt x="23223" y="100950"/>
                      <a:pt x="21837" y="97485"/>
                    </a:cubicBezTo>
                    <a:cubicBezTo>
                      <a:pt x="14910" y="86395"/>
                      <a:pt x="9368" y="75305"/>
                      <a:pt x="2440" y="64216"/>
                    </a:cubicBezTo>
                    <a:cubicBezTo>
                      <a:pt x="-2409" y="56591"/>
                      <a:pt x="362" y="51047"/>
                      <a:pt x="7290" y="46888"/>
                    </a:cubicBezTo>
                    <a:cubicBezTo>
                      <a:pt x="32922" y="32333"/>
                      <a:pt x="58553" y="17777"/>
                      <a:pt x="83493" y="2529"/>
                    </a:cubicBezTo>
                    <a:cubicBezTo>
                      <a:pt x="91113" y="-1630"/>
                      <a:pt x="96655" y="-937"/>
                      <a:pt x="100812" y="6688"/>
                    </a:cubicBezTo>
                    <a:cubicBezTo>
                      <a:pt x="107046" y="17777"/>
                      <a:pt x="113281" y="28867"/>
                      <a:pt x="120209" y="39957"/>
                    </a:cubicBezTo>
                    <a:cubicBezTo>
                      <a:pt x="123672" y="46195"/>
                      <a:pt x="122980" y="51740"/>
                      <a:pt x="116052" y="55898"/>
                    </a:cubicBezTo>
                    <a:cubicBezTo>
                      <a:pt x="89727" y="71147"/>
                      <a:pt x="63403" y="86395"/>
                      <a:pt x="36385" y="101644"/>
                    </a:cubicBezTo>
                    <a:cubicBezTo>
                      <a:pt x="35000" y="103723"/>
                      <a:pt x="32229" y="104416"/>
                      <a:pt x="29458" y="10510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2" name="Google Shape;1612;p27"/>
              <p:cNvSpPr/>
              <p:nvPr/>
            </p:nvSpPr>
            <p:spPr>
              <a:xfrm>
                <a:off x="6700361" y="2805520"/>
                <a:ext cx="173881" cy="286254"/>
              </a:xfrm>
              <a:custGeom>
                <a:rect b="b" l="l" r="r" t="t"/>
                <a:pathLst>
                  <a:path extrusionOk="0" h="286254" w="173881">
                    <a:moveTo>
                      <a:pt x="173881" y="277937"/>
                    </a:moveTo>
                    <a:cubicBezTo>
                      <a:pt x="169032" y="280710"/>
                      <a:pt x="165569" y="282789"/>
                      <a:pt x="160719" y="286255"/>
                    </a:cubicBezTo>
                    <a:cubicBezTo>
                      <a:pt x="107377" y="193378"/>
                      <a:pt x="53342" y="100501"/>
                      <a:pt x="0" y="7624"/>
                    </a:cubicBezTo>
                    <a:cubicBezTo>
                      <a:pt x="4849" y="4852"/>
                      <a:pt x="9006" y="2772"/>
                      <a:pt x="13163" y="0"/>
                    </a:cubicBezTo>
                    <a:cubicBezTo>
                      <a:pt x="66504" y="92184"/>
                      <a:pt x="119847" y="184367"/>
                      <a:pt x="173881" y="27793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2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8" name="Google Shape;1618;p28"/>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spcBef>
                <a:spcPts val="0"/>
              </a:spcBef>
              <a:spcAft>
                <a:spcPts val="0"/>
              </a:spcAft>
              <a:buClr>
                <a:srgbClr val="424242"/>
              </a:buClr>
              <a:buSzPts val="1800"/>
              <a:buNone/>
            </a:pPr>
            <a:r>
              <a:rPr b="1" lang="en-IE" sz="1800"/>
              <a:t>Träning:	</a:t>
            </a:r>
            <a:r>
              <a:rPr lang="en-IE" sz="1800"/>
              <a:t>Använd internet för att ta reda på vilka tungmetaller som ofta finns i urbana jordar?</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Clr>
                <a:srgbClr val="424242"/>
              </a:buClr>
              <a:buSzPts val="1800"/>
              <a:buNone/>
            </a:pPr>
            <a:r>
              <a:t/>
            </a:r>
            <a:endParaRPr sz="1800"/>
          </a:p>
          <a:p>
            <a:pPr indent="-1209675" lvl="0" marL="1209675" rtl="0" algn="l">
              <a:lnSpc>
                <a:spcPct val="90000"/>
              </a:lnSpc>
              <a:spcBef>
                <a:spcPts val="0"/>
              </a:spcBef>
              <a:spcAft>
                <a:spcPts val="0"/>
              </a:spcAft>
              <a:buClr>
                <a:srgbClr val="424242"/>
              </a:buClr>
              <a:buSzPts val="1800"/>
              <a:buNone/>
            </a:pPr>
            <a:r>
              <a:t/>
            </a:r>
            <a:endParaRPr b="1" sz="1800"/>
          </a:p>
          <a:p>
            <a:pPr indent="-1209675" lvl="0" marL="1209675" rtl="0" algn="l">
              <a:lnSpc>
                <a:spcPct val="90000"/>
              </a:lnSpc>
              <a:spcBef>
                <a:spcPts val="0"/>
              </a:spcBef>
              <a:spcAft>
                <a:spcPts val="0"/>
              </a:spcAft>
              <a:buClr>
                <a:srgbClr val="424242"/>
              </a:buClr>
              <a:buSzPts val="1800"/>
              <a:buNone/>
            </a:pPr>
            <a:r>
              <a:rPr b="1" lang="en-IE" sz="1800"/>
              <a:t>Webbsidor</a:t>
            </a:r>
            <a:r>
              <a:rPr lang="en-IE" sz="1800"/>
              <a:t>: 	Restoring Soil Fertility on Degraded Lands to Meet Food, Fuel, and Climate Security Needs via Perennialization </a:t>
            </a:r>
            <a:r>
              <a:rPr lang="en-IE" sz="1800" u="sng">
                <a:solidFill>
                  <a:srgbClr val="87AF3F"/>
                </a:solidFill>
                <a:hlinkClick r:id="rId3">
                  <a:extLst>
                    <a:ext uri="{A12FA001-AC4F-418D-AE19-62706E023703}">
                      <ahyp:hlinkClr val="tx"/>
                    </a:ext>
                  </a:extLst>
                </a:hlinkClick>
              </a:rPr>
              <a:t>https://www.frontiersin.org/articles/10.3389/fsufs.2021.706142/full</a:t>
            </a:r>
            <a:r>
              <a:rPr lang="en-IE" sz="1800">
                <a:solidFill>
                  <a:srgbClr val="87AF3F"/>
                </a:solidFill>
              </a:rPr>
              <a:t>. </a:t>
            </a:r>
            <a:r>
              <a:rPr lang="en-IE" sz="1800"/>
              <a:t>What is Soil Remediation </a:t>
            </a:r>
            <a:r>
              <a:rPr lang="en-IE" sz="1800" u="sng">
                <a:solidFill>
                  <a:srgbClr val="87AF3F"/>
                </a:solidFill>
                <a:hlinkClick r:id="rId4">
                  <a:extLst>
                    <a:ext uri="{A12FA001-AC4F-418D-AE19-62706E023703}">
                      <ahyp:hlinkClr val="tx"/>
                    </a:ext>
                  </a:extLst>
                </a:hlinkClick>
              </a:rPr>
              <a:t>https://mintekresources.com/what-is-soil-remediation/</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Soil Expert Explains 3 Levels of Soil Regeneration </a:t>
            </a:r>
            <a:r>
              <a:rPr lang="en-IE" sz="1800" u="sng">
                <a:solidFill>
                  <a:srgbClr val="87AF3F"/>
                </a:solidFill>
                <a:hlinkClick r:id="rId5">
                  <a:extLst>
                    <a:ext uri="{A12FA001-AC4F-418D-AE19-62706E023703}">
                      <ahyp:hlinkClr val="tx"/>
                    </a:ext>
                  </a:extLst>
                </a:hlinkClick>
              </a:rPr>
              <a:t>https://www.youtube.com/watch?v=ohkFAAfOAM4</a:t>
            </a:r>
            <a:r>
              <a:rPr lang="en-IE" sz="1800">
                <a:solidFill>
                  <a:srgbClr val="87AF3F"/>
                </a:solidFill>
              </a:rPr>
              <a:t>. </a:t>
            </a:r>
            <a:r>
              <a:rPr lang="en-IE" sz="1800"/>
              <a:t>How to Build Great Soil:  </a:t>
            </a:r>
            <a:r>
              <a:rPr lang="en-IE" sz="1800" u="sng">
                <a:solidFill>
                  <a:srgbClr val="87AF3F"/>
                </a:solidFill>
                <a:hlinkClick r:id="rId6">
                  <a:extLst>
                    <a:ext uri="{A12FA001-AC4F-418D-AE19-62706E023703}">
                      <ahyp:hlinkClr val="tx"/>
                    </a:ext>
                  </a:extLst>
                </a:hlinkClick>
              </a:rPr>
              <a:t>https://www.youtube.com/watch?v=ErMHR6Mc4Bk</a:t>
            </a:r>
            <a:r>
              <a:rPr lang="en-IE" sz="1800">
                <a:solidFill>
                  <a:srgbClr val="87AF3F"/>
                </a:solidFill>
              </a:rPr>
              <a:t> </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 </a:t>
            </a:r>
            <a:r>
              <a:rPr lang="en-IE" sz="1800"/>
              <a:t>	Cork Urban Soil. Orti Generali. New Urban Trade Sheet: Soil Maker</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Publikation: </a:t>
            </a:r>
            <a:r>
              <a:rPr lang="en-IE" sz="1800"/>
              <a:t>	Tejada, M. et al.2009. Soil restoration using composted plant residues: Effects on soil properties. Soil and Tillage Research, Vol 102 (1), pp 109-117. Available at </a:t>
            </a:r>
            <a:r>
              <a:rPr lang="en-IE" sz="1800" u="sng">
                <a:solidFill>
                  <a:srgbClr val="87AF3F"/>
                </a:solidFill>
                <a:hlinkClick r:id="rId7">
                  <a:extLst>
                    <a:ext uri="{A12FA001-AC4F-418D-AE19-62706E023703}">
                      <ahyp:hlinkClr val="tx"/>
                    </a:ext>
                  </a:extLst>
                </a:hlinkClick>
              </a:rPr>
              <a:t>https://doi.org/10.1016/j.still.2008.08.004</a:t>
            </a:r>
            <a:r>
              <a:rPr lang="en-IE" sz="1800">
                <a:solidFill>
                  <a:srgbClr val="87AF3F"/>
                </a:solidFill>
              </a:rPr>
              <a:t>.</a:t>
            </a:r>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1619" name="Google Shape;1619;p28"/>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620" name="Google Shape;1620;p2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sp>
        <p:nvSpPr>
          <p:cNvPr id="1625" name="Google Shape;1625;p31"/>
          <p:cNvSpPr txBox="1"/>
          <p:nvPr>
            <p:ph idx="2" type="body"/>
          </p:nvPr>
        </p:nvSpPr>
        <p:spPr>
          <a:xfrm>
            <a:off x="615502" y="761603"/>
            <a:ext cx="36135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2.5 </a:t>
            </a:r>
            <a:r>
              <a:rPr b="1" lang="en-IE" sz="3200">
                <a:solidFill>
                  <a:srgbClr val="E8A116"/>
                </a:solidFill>
              </a:rPr>
              <a:t>Jordhälsa</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626" name="Google Shape;1626;p31"/>
          <p:cNvCxnSpPr/>
          <p:nvPr/>
        </p:nvCxnSpPr>
        <p:spPr>
          <a:xfrm rot="10800000">
            <a:off x="348915" y="1371191"/>
            <a:ext cx="8995110" cy="0"/>
          </a:xfrm>
          <a:prstGeom prst="straightConnector1">
            <a:avLst/>
          </a:prstGeom>
          <a:noFill/>
          <a:ln cap="flat" cmpd="sng" w="34925">
            <a:solidFill>
              <a:srgbClr val="E8A116"/>
            </a:solidFill>
            <a:prstDash val="solid"/>
            <a:miter lim="800000"/>
            <a:headEnd len="sm" w="sm" type="none"/>
            <a:tailEnd len="sm" w="sm" type="none"/>
          </a:ln>
        </p:spPr>
      </p:cxnSp>
      <p:grpSp>
        <p:nvGrpSpPr>
          <p:cNvPr id="1627" name="Google Shape;1627;p31"/>
          <p:cNvGrpSpPr/>
          <p:nvPr/>
        </p:nvGrpSpPr>
        <p:grpSpPr>
          <a:xfrm>
            <a:off x="9508429" y="486025"/>
            <a:ext cx="1001458" cy="951836"/>
            <a:chOff x="3153146" y="2544217"/>
            <a:chExt cx="1191154" cy="1132133"/>
          </a:xfrm>
        </p:grpSpPr>
        <p:sp>
          <p:nvSpPr>
            <p:cNvPr id="1628" name="Google Shape;1628;p31"/>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29" name="Google Shape;1629;p31"/>
            <p:cNvGrpSpPr/>
            <p:nvPr/>
          </p:nvGrpSpPr>
          <p:grpSpPr>
            <a:xfrm>
              <a:off x="3153146" y="2544217"/>
              <a:ext cx="1191154" cy="1132133"/>
              <a:chOff x="3153146" y="2544217"/>
              <a:chExt cx="1191154" cy="1132133"/>
            </a:xfrm>
          </p:grpSpPr>
          <p:sp>
            <p:nvSpPr>
              <p:cNvPr id="1630" name="Google Shape;1630;p31"/>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1" name="Google Shape;1631;p31"/>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2" name="Google Shape;1632;p31"/>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3" name="Google Shape;1633;p31"/>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4" name="Google Shape;1634;p31"/>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5" name="Google Shape;1635;p31"/>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6" name="Google Shape;1636;p31"/>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7" name="Google Shape;1637;p31"/>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8" name="Google Shape;1638;p31"/>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9" name="Google Shape;1639;p31"/>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0" name="Google Shape;1640;p31"/>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1" name="Google Shape;1641;p31"/>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2" name="Google Shape;1642;p31"/>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3" name="Google Shape;1643;p31"/>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1644" name="Google Shape;1644;p31"/>
          <p:cNvPicPr preferRelativeResize="0"/>
          <p:nvPr/>
        </p:nvPicPr>
        <p:blipFill rotWithShape="1">
          <a:blip r:embed="rId3">
            <a:alphaModFix/>
          </a:blip>
          <a:srcRect b="0" l="0" r="0" t="0"/>
          <a:stretch/>
        </p:blipFill>
        <p:spPr>
          <a:xfrm>
            <a:off x="6315011" y="1565257"/>
            <a:ext cx="4194876" cy="4270169"/>
          </a:xfrm>
          <a:prstGeom prst="rect">
            <a:avLst/>
          </a:prstGeom>
          <a:noFill/>
          <a:ln>
            <a:noFill/>
          </a:ln>
        </p:spPr>
      </p:pic>
      <p:pic>
        <p:nvPicPr>
          <p:cNvPr id="1645" name="Google Shape;1645;p31"/>
          <p:cNvPicPr preferRelativeResize="0"/>
          <p:nvPr/>
        </p:nvPicPr>
        <p:blipFill rotWithShape="1">
          <a:blip r:embed="rId4">
            <a:alphaModFix/>
          </a:blip>
          <a:srcRect b="0" l="0" r="0" t="0"/>
          <a:stretch/>
        </p:blipFill>
        <p:spPr>
          <a:xfrm>
            <a:off x="1723996" y="1549521"/>
            <a:ext cx="4360724" cy="43914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29"/>
          <p:cNvSpPr txBox="1"/>
          <p:nvPr>
            <p:ph idx="1" type="body"/>
          </p:nvPr>
        </p:nvSpPr>
        <p:spPr>
          <a:xfrm>
            <a:off x="2823099" y="709420"/>
            <a:ext cx="8620399"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Frisk mark uppstår när biologiska, kemiska och fysiska förhållanden är optimala, vilket möjliggör höga skördar av grödor. Tillförsel av nedbrutet </a:t>
            </a:r>
            <a:r>
              <a:rPr b="1" lang="en-IE" sz="2200">
                <a:solidFill>
                  <a:srgbClr val="454545"/>
                </a:solidFill>
                <a:latin typeface="Calibri"/>
                <a:ea typeface="Calibri"/>
                <a:cs typeface="Calibri"/>
                <a:sym typeface="Calibri"/>
              </a:rPr>
              <a:t>organiskt material </a:t>
            </a:r>
            <a:r>
              <a:rPr lang="en-IE" sz="2200">
                <a:solidFill>
                  <a:srgbClr val="454545"/>
                </a:solidFill>
                <a:latin typeface="Calibri"/>
                <a:ea typeface="Calibri"/>
                <a:cs typeface="Calibri"/>
                <a:sym typeface="Calibri"/>
              </a:rPr>
              <a:t>till marken främjar </a:t>
            </a:r>
            <a:r>
              <a:rPr b="1" lang="en-IE" sz="2200">
                <a:solidFill>
                  <a:srgbClr val="454545"/>
                </a:solidFill>
                <a:latin typeface="Calibri"/>
                <a:ea typeface="Calibri"/>
                <a:cs typeface="Calibri"/>
                <a:sym typeface="Calibri"/>
              </a:rPr>
              <a:t>markbiologin</a:t>
            </a:r>
            <a:r>
              <a:rPr lang="en-IE" sz="2200">
                <a:solidFill>
                  <a:srgbClr val="454545"/>
                </a:solidFill>
                <a:latin typeface="Calibri"/>
                <a:ea typeface="Calibri"/>
                <a:cs typeface="Calibri"/>
                <a:sym typeface="Calibri"/>
              </a:rPr>
              <a:t> och ökar markens motståndskraft. Kol i det organiska materialet fungerar som en näringskälla för jordens mikrober. Daggmaskar är en bra indikator på markstruktur, hälsa, markliv och aktivitet. Att mäta hur snabbt </a:t>
            </a:r>
            <a:r>
              <a:rPr b="1" lang="en-IE" sz="2200">
                <a:solidFill>
                  <a:srgbClr val="454545"/>
                </a:solidFill>
                <a:latin typeface="Calibri"/>
                <a:ea typeface="Calibri"/>
                <a:cs typeface="Calibri"/>
                <a:sym typeface="Calibri"/>
              </a:rPr>
              <a:t>vatten</a:t>
            </a:r>
            <a:r>
              <a:rPr lang="en-IE" sz="2200">
                <a:solidFill>
                  <a:srgbClr val="454545"/>
                </a:solidFill>
                <a:latin typeface="Calibri"/>
                <a:ea typeface="Calibri"/>
                <a:cs typeface="Calibri"/>
                <a:sym typeface="Calibri"/>
              </a:rPr>
              <a:t> infiltreras i marken är ett bra sätt att mäta markstrukturen och påvisa kompaktering. Att undersöka marken för </a:t>
            </a:r>
            <a:r>
              <a:rPr b="1" lang="en-IE" sz="2200">
                <a:solidFill>
                  <a:srgbClr val="454545"/>
                </a:solidFill>
                <a:latin typeface="Calibri"/>
                <a:ea typeface="Calibri"/>
                <a:cs typeface="Calibri"/>
                <a:sym typeface="Calibri"/>
              </a:rPr>
              <a:t>tungmetaller</a:t>
            </a:r>
            <a:r>
              <a:rPr lang="en-IE" sz="2200">
                <a:solidFill>
                  <a:srgbClr val="454545"/>
                </a:solidFill>
                <a:latin typeface="Calibri"/>
                <a:ea typeface="Calibri"/>
                <a:cs typeface="Calibri"/>
                <a:sym typeface="Calibri"/>
              </a:rPr>
              <a:t> är en kritisk samt hälsosam praxis för stadsbönder. Upprepad tillförsel av organiskt material via kompost kan öka markens kväveförsörjning och nivåerna av organiskt material i jorden över tid. Att återinföra organiskt material ger näring åt markens ekosystem och förbättrar växtens hälsa. Köks- och restaurangavfall kan användas för att göra kompost, förbättra markens kvalitet och minska avfall. Kol lagras också i marken i det organiska materialet och blir därmed en kolsänka och minskar vårt koldioxidavtryck.</a:t>
            </a:r>
            <a:endParaRPr/>
          </a:p>
        </p:txBody>
      </p:sp>
      <p:sp>
        <p:nvSpPr>
          <p:cNvPr id="1651" name="Google Shape;1651;p29"/>
          <p:cNvSpPr txBox="1"/>
          <p:nvPr>
            <p:ph idx="2" type="body"/>
          </p:nvPr>
        </p:nvSpPr>
        <p:spPr>
          <a:xfrm>
            <a:off x="444700" y="709425"/>
            <a:ext cx="2346300" cy="67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3200">
                <a:solidFill>
                  <a:srgbClr val="E8A116"/>
                </a:solidFill>
              </a:rPr>
              <a:t>2.5 </a:t>
            </a:r>
            <a:r>
              <a:rPr b="1" lang="en-IE" sz="3200">
                <a:solidFill>
                  <a:srgbClr val="E8A116"/>
                </a:solidFill>
              </a:rPr>
              <a:t>Jordhälsa</a:t>
            </a:r>
            <a:endParaRPr sz="3500"/>
          </a:p>
        </p:txBody>
      </p:sp>
      <p:cxnSp>
        <p:nvCxnSpPr>
          <p:cNvPr id="1652" name="Google Shape;1652;p29"/>
          <p:cNvCxnSpPr/>
          <p:nvPr/>
        </p:nvCxnSpPr>
        <p:spPr>
          <a:xfrm>
            <a:off x="2791111" y="336885"/>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1653" name="Google Shape;1653;p29"/>
          <p:cNvGrpSpPr/>
          <p:nvPr/>
        </p:nvGrpSpPr>
        <p:grpSpPr>
          <a:xfrm>
            <a:off x="1789850" y="4891603"/>
            <a:ext cx="1001458" cy="951836"/>
            <a:chOff x="3153146" y="2544217"/>
            <a:chExt cx="1191154" cy="1132133"/>
          </a:xfrm>
        </p:grpSpPr>
        <p:sp>
          <p:nvSpPr>
            <p:cNvPr id="1654" name="Google Shape;1654;p29"/>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55" name="Google Shape;1655;p29"/>
            <p:cNvGrpSpPr/>
            <p:nvPr/>
          </p:nvGrpSpPr>
          <p:grpSpPr>
            <a:xfrm>
              <a:off x="3153146" y="2544217"/>
              <a:ext cx="1191154" cy="1132133"/>
              <a:chOff x="3153146" y="2544217"/>
              <a:chExt cx="1191154" cy="1132133"/>
            </a:xfrm>
          </p:grpSpPr>
          <p:sp>
            <p:nvSpPr>
              <p:cNvPr id="1656" name="Google Shape;1656;p29"/>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7" name="Google Shape;1657;p29"/>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8" name="Google Shape;1658;p29"/>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9" name="Google Shape;1659;p29"/>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0" name="Google Shape;1660;p29"/>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1" name="Google Shape;1661;p29"/>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2" name="Google Shape;1662;p29"/>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3" name="Google Shape;1663;p29"/>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4" name="Google Shape;1664;p29"/>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5" name="Google Shape;1665;p29"/>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6" name="Google Shape;1666;p29"/>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7" name="Google Shape;1667;p29"/>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8" name="Google Shape;1668;p29"/>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9" name="Google Shape;1669;p29"/>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pic>
        <p:nvPicPr>
          <p:cNvPr id="1220" name="Google Shape;1220;p3"/>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221" name="Google Shape;1221;p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2" name="Google Shape;1222;p3"/>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Introduktion</a:t>
            </a:r>
            <a:endParaRPr b="0" i="0" sz="1400" u="none" cap="none" strike="noStrike">
              <a:solidFill>
                <a:srgbClr val="000000"/>
              </a:solidFill>
              <a:latin typeface="Arial"/>
              <a:ea typeface="Arial"/>
              <a:cs typeface="Arial"/>
              <a:sym typeface="Arial"/>
            </a:endParaRPr>
          </a:p>
        </p:txBody>
      </p:sp>
      <p:sp>
        <p:nvSpPr>
          <p:cNvPr id="1223" name="Google Shape;1223;p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sp>
        <p:nvSpPr>
          <p:cNvPr id="1674" name="Google Shape;1674;p30"/>
          <p:cNvSpPr txBox="1"/>
          <p:nvPr>
            <p:ph idx="1" type="body"/>
          </p:nvPr>
        </p:nvSpPr>
        <p:spPr>
          <a:xfrm>
            <a:off x="2956098" y="861990"/>
            <a:ext cx="8620399"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Att täcka bar jord med hö, halm, träflis (små träbitar), löv, kompost eller gödsel förhindrar att näringsämnen i marken sköljs bort av regnvatten och hämmar även ogrästillväxt. Förvara färsk gödsel i cirka 6 till 12 månader innan du använder den. Täckgrödor, fångstgrödor eller gröngödsel odlas vanligtvis mellan succesiva produktionsgrödor för att ge marktäckning, fånga marknäringsämnen, fixera kväve, förbättra markegenskaper och lindra effekterna av markkompaktering eller gynna den efterföljande grödan.</a:t>
            </a:r>
            <a:endParaRPr sz="2200">
              <a:solidFill>
                <a:srgbClr val="454545"/>
              </a:solidFill>
              <a:latin typeface="Calibri"/>
              <a:ea typeface="Calibri"/>
              <a:cs typeface="Calibri"/>
              <a:sym typeface="Calibri"/>
            </a:endParaRPr>
          </a:p>
        </p:txBody>
      </p:sp>
      <p:sp>
        <p:nvSpPr>
          <p:cNvPr id="1675" name="Google Shape;1675;p30"/>
          <p:cNvSpPr txBox="1"/>
          <p:nvPr>
            <p:ph idx="2" type="body"/>
          </p:nvPr>
        </p:nvSpPr>
        <p:spPr>
          <a:xfrm>
            <a:off x="430424" y="612725"/>
            <a:ext cx="26415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sz="3200">
                <a:solidFill>
                  <a:srgbClr val="E8A116"/>
                </a:solidFill>
              </a:rPr>
              <a:t>2.5 </a:t>
            </a:r>
            <a:r>
              <a:rPr b="1" lang="en-IE" sz="3200">
                <a:solidFill>
                  <a:srgbClr val="E8A116"/>
                </a:solidFill>
              </a:rPr>
              <a:t>Jordhälsa</a:t>
            </a:r>
            <a:endParaRPr b="1">
              <a:solidFill>
                <a:srgbClr val="E8A116"/>
              </a:solidFill>
            </a:endParaRPr>
          </a:p>
        </p:txBody>
      </p:sp>
      <p:cxnSp>
        <p:nvCxnSpPr>
          <p:cNvPr id="1676" name="Google Shape;1676;p30"/>
          <p:cNvCxnSpPr/>
          <p:nvPr/>
        </p:nvCxnSpPr>
        <p:spPr>
          <a:xfrm>
            <a:off x="2791111" y="352535"/>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1677" name="Google Shape;1677;p30"/>
          <p:cNvGrpSpPr/>
          <p:nvPr/>
        </p:nvGrpSpPr>
        <p:grpSpPr>
          <a:xfrm>
            <a:off x="1789850" y="4891603"/>
            <a:ext cx="1001458" cy="951836"/>
            <a:chOff x="3153146" y="2544217"/>
            <a:chExt cx="1191154" cy="1132133"/>
          </a:xfrm>
        </p:grpSpPr>
        <p:sp>
          <p:nvSpPr>
            <p:cNvPr id="1678" name="Google Shape;1678;p30"/>
            <p:cNvSpPr/>
            <p:nvPr/>
          </p:nvSpPr>
          <p:spPr>
            <a:xfrm>
              <a:off x="3371671" y="2579566"/>
              <a:ext cx="308276" cy="403940"/>
            </a:xfrm>
            <a:custGeom>
              <a:rect b="b" l="l" r="r" t="t"/>
              <a:pathLst>
                <a:path extrusionOk="0" h="403940" w="308276">
                  <a:moveTo>
                    <a:pt x="0" y="158722"/>
                  </a:moveTo>
                  <a:cubicBezTo>
                    <a:pt x="0" y="121294"/>
                    <a:pt x="0" y="83866"/>
                    <a:pt x="0" y="47132"/>
                  </a:cubicBezTo>
                  <a:cubicBezTo>
                    <a:pt x="0" y="15942"/>
                    <a:pt x="15933" y="0"/>
                    <a:pt x="47107" y="0"/>
                  </a:cubicBezTo>
                  <a:cubicBezTo>
                    <a:pt x="118461" y="0"/>
                    <a:pt x="189815" y="0"/>
                    <a:pt x="261169" y="0"/>
                  </a:cubicBezTo>
                  <a:cubicBezTo>
                    <a:pt x="291650" y="0"/>
                    <a:pt x="308276" y="15942"/>
                    <a:pt x="308276" y="46438"/>
                  </a:cubicBezTo>
                  <a:cubicBezTo>
                    <a:pt x="308276" y="120601"/>
                    <a:pt x="308276" y="194764"/>
                    <a:pt x="308276" y="268927"/>
                  </a:cubicBezTo>
                  <a:cubicBezTo>
                    <a:pt x="308276" y="297345"/>
                    <a:pt x="297192" y="319524"/>
                    <a:pt x="273638" y="336159"/>
                  </a:cubicBezTo>
                  <a:cubicBezTo>
                    <a:pt x="245235" y="355566"/>
                    <a:pt x="217525" y="376359"/>
                    <a:pt x="189122" y="395766"/>
                  </a:cubicBezTo>
                  <a:cubicBezTo>
                    <a:pt x="182887" y="399925"/>
                    <a:pt x="175267" y="401311"/>
                    <a:pt x="167647" y="402697"/>
                  </a:cubicBezTo>
                  <a:cubicBezTo>
                    <a:pt x="139937" y="407549"/>
                    <a:pt x="117076" y="397846"/>
                    <a:pt x="95600" y="379824"/>
                  </a:cubicBezTo>
                  <a:cubicBezTo>
                    <a:pt x="76896" y="363883"/>
                    <a:pt x="55420" y="350021"/>
                    <a:pt x="35331" y="336159"/>
                  </a:cubicBezTo>
                  <a:cubicBezTo>
                    <a:pt x="11084" y="319524"/>
                    <a:pt x="0" y="297345"/>
                    <a:pt x="0" y="268234"/>
                  </a:cubicBezTo>
                  <a:cubicBezTo>
                    <a:pt x="693" y="231499"/>
                    <a:pt x="0" y="194764"/>
                    <a:pt x="0" y="158722"/>
                  </a:cubicBezTo>
                  <a:close/>
                  <a:moveTo>
                    <a:pt x="155177" y="27031"/>
                  </a:moveTo>
                  <a:cubicBezTo>
                    <a:pt x="120539" y="27031"/>
                    <a:pt x="85209" y="27031"/>
                    <a:pt x="50571" y="27031"/>
                  </a:cubicBezTo>
                  <a:cubicBezTo>
                    <a:pt x="34638" y="27031"/>
                    <a:pt x="28403" y="32576"/>
                    <a:pt x="28403" y="48518"/>
                  </a:cubicBezTo>
                  <a:cubicBezTo>
                    <a:pt x="28403" y="97729"/>
                    <a:pt x="28403" y="146939"/>
                    <a:pt x="28403" y="196150"/>
                  </a:cubicBezTo>
                  <a:cubicBezTo>
                    <a:pt x="28403" y="211399"/>
                    <a:pt x="34638" y="217637"/>
                    <a:pt x="50571" y="217637"/>
                  </a:cubicBezTo>
                  <a:cubicBezTo>
                    <a:pt x="119847" y="217637"/>
                    <a:pt x="188429" y="217637"/>
                    <a:pt x="257705" y="217637"/>
                  </a:cubicBezTo>
                  <a:cubicBezTo>
                    <a:pt x="274331" y="217637"/>
                    <a:pt x="280566" y="211399"/>
                    <a:pt x="280566" y="195457"/>
                  </a:cubicBezTo>
                  <a:cubicBezTo>
                    <a:pt x="280566" y="146246"/>
                    <a:pt x="280566" y="97729"/>
                    <a:pt x="280566" y="48518"/>
                  </a:cubicBezTo>
                  <a:cubicBezTo>
                    <a:pt x="280566" y="32576"/>
                    <a:pt x="274331" y="27031"/>
                    <a:pt x="258398" y="26338"/>
                  </a:cubicBezTo>
                  <a:cubicBezTo>
                    <a:pt x="223760" y="27031"/>
                    <a:pt x="189122" y="27031"/>
                    <a:pt x="155177" y="27031"/>
                  </a:cubicBezTo>
                  <a:close/>
                  <a:moveTo>
                    <a:pt x="154484" y="259916"/>
                  </a:moveTo>
                  <a:cubicBezTo>
                    <a:pt x="137166" y="259916"/>
                    <a:pt x="120539" y="259916"/>
                    <a:pt x="103221" y="259916"/>
                  </a:cubicBezTo>
                  <a:cubicBezTo>
                    <a:pt x="90751" y="259916"/>
                    <a:pt x="83131" y="266847"/>
                    <a:pt x="83131" y="277244"/>
                  </a:cubicBezTo>
                  <a:cubicBezTo>
                    <a:pt x="83131" y="286948"/>
                    <a:pt x="90751" y="294572"/>
                    <a:pt x="102528" y="294572"/>
                  </a:cubicBezTo>
                  <a:cubicBezTo>
                    <a:pt x="137166" y="294572"/>
                    <a:pt x="171111" y="294572"/>
                    <a:pt x="205748" y="294572"/>
                  </a:cubicBezTo>
                  <a:cubicBezTo>
                    <a:pt x="218218" y="294572"/>
                    <a:pt x="225838" y="286948"/>
                    <a:pt x="225145" y="276551"/>
                  </a:cubicBezTo>
                  <a:cubicBezTo>
                    <a:pt x="225145" y="266155"/>
                    <a:pt x="218218" y="259916"/>
                    <a:pt x="205748" y="259916"/>
                  </a:cubicBezTo>
                  <a:cubicBezTo>
                    <a:pt x="188429" y="259916"/>
                    <a:pt x="171111" y="259916"/>
                    <a:pt x="154484" y="25991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79" name="Google Shape;1679;p30"/>
            <p:cNvGrpSpPr/>
            <p:nvPr/>
          </p:nvGrpSpPr>
          <p:grpSpPr>
            <a:xfrm>
              <a:off x="3153146" y="2544217"/>
              <a:ext cx="1191154" cy="1132133"/>
              <a:chOff x="3153146" y="2544217"/>
              <a:chExt cx="1191154" cy="1132133"/>
            </a:xfrm>
          </p:grpSpPr>
          <p:sp>
            <p:nvSpPr>
              <p:cNvPr id="1680" name="Google Shape;1680;p30"/>
              <p:cNvSpPr/>
              <p:nvPr/>
            </p:nvSpPr>
            <p:spPr>
              <a:xfrm>
                <a:off x="3153146" y="2544217"/>
                <a:ext cx="1191154" cy="1132133"/>
              </a:xfrm>
              <a:custGeom>
                <a:rect b="b" l="l" r="r" t="t"/>
                <a:pathLst>
                  <a:path extrusionOk="0" h="1132133" w="1191154">
                    <a:moveTo>
                      <a:pt x="1190462" y="1120066"/>
                    </a:moveTo>
                    <a:cubicBezTo>
                      <a:pt x="1184920" y="1128384"/>
                      <a:pt x="1177992" y="1134622"/>
                      <a:pt x="1167601" y="1131156"/>
                    </a:cubicBezTo>
                    <a:cubicBezTo>
                      <a:pt x="1157209" y="1127691"/>
                      <a:pt x="1155824" y="1118680"/>
                      <a:pt x="1155824" y="1108283"/>
                    </a:cubicBezTo>
                    <a:cubicBezTo>
                      <a:pt x="1155824" y="1055607"/>
                      <a:pt x="1155824" y="1003624"/>
                      <a:pt x="1155824" y="950947"/>
                    </a:cubicBezTo>
                    <a:cubicBezTo>
                      <a:pt x="1155824" y="943323"/>
                      <a:pt x="1153053" y="939857"/>
                      <a:pt x="1146125" y="936392"/>
                    </a:cubicBezTo>
                    <a:cubicBezTo>
                      <a:pt x="1119108" y="924609"/>
                      <a:pt x="1092090" y="914212"/>
                      <a:pt x="1062302" y="919064"/>
                    </a:cubicBezTo>
                    <a:cubicBezTo>
                      <a:pt x="1050525" y="921143"/>
                      <a:pt x="1038055" y="924609"/>
                      <a:pt x="1026971" y="929461"/>
                    </a:cubicBezTo>
                    <a:cubicBezTo>
                      <a:pt x="979864" y="950947"/>
                      <a:pt x="933449" y="951640"/>
                      <a:pt x="887035" y="929461"/>
                    </a:cubicBezTo>
                    <a:cubicBezTo>
                      <a:pt x="853090" y="913519"/>
                      <a:pt x="818452" y="913519"/>
                      <a:pt x="784507" y="929461"/>
                    </a:cubicBezTo>
                    <a:cubicBezTo>
                      <a:pt x="737400" y="951640"/>
                      <a:pt x="690292" y="951640"/>
                      <a:pt x="643185" y="929461"/>
                    </a:cubicBezTo>
                    <a:cubicBezTo>
                      <a:pt x="610625" y="914212"/>
                      <a:pt x="577373" y="913519"/>
                      <a:pt x="545506" y="928075"/>
                    </a:cubicBezTo>
                    <a:cubicBezTo>
                      <a:pt x="497013" y="950947"/>
                      <a:pt x="448521" y="952333"/>
                      <a:pt x="400028" y="928768"/>
                    </a:cubicBezTo>
                    <a:cubicBezTo>
                      <a:pt x="397949" y="927382"/>
                      <a:pt x="395178" y="926689"/>
                      <a:pt x="390329" y="925302"/>
                    </a:cubicBezTo>
                    <a:cubicBezTo>
                      <a:pt x="390329" y="941244"/>
                      <a:pt x="390329" y="956492"/>
                      <a:pt x="390329" y="971047"/>
                    </a:cubicBezTo>
                    <a:cubicBezTo>
                      <a:pt x="390329" y="985603"/>
                      <a:pt x="383402" y="993920"/>
                      <a:pt x="372318" y="993227"/>
                    </a:cubicBezTo>
                    <a:cubicBezTo>
                      <a:pt x="361926" y="992534"/>
                      <a:pt x="355691" y="984910"/>
                      <a:pt x="354999" y="971047"/>
                    </a:cubicBezTo>
                    <a:cubicBezTo>
                      <a:pt x="354999" y="953720"/>
                      <a:pt x="354999" y="937085"/>
                      <a:pt x="354999" y="918371"/>
                    </a:cubicBezTo>
                    <a:cubicBezTo>
                      <a:pt x="336294" y="916292"/>
                      <a:pt x="318283" y="919758"/>
                      <a:pt x="302349" y="927382"/>
                    </a:cubicBezTo>
                    <a:cubicBezTo>
                      <a:pt x="277410" y="939165"/>
                      <a:pt x="251778" y="946096"/>
                      <a:pt x="224068" y="944709"/>
                    </a:cubicBezTo>
                    <a:cubicBezTo>
                      <a:pt x="203285" y="944016"/>
                      <a:pt x="183195" y="940551"/>
                      <a:pt x="164491" y="930847"/>
                    </a:cubicBezTo>
                    <a:cubicBezTo>
                      <a:pt x="121540" y="908668"/>
                      <a:pt x="79975" y="914906"/>
                      <a:pt x="39102" y="936392"/>
                    </a:cubicBezTo>
                    <a:cubicBezTo>
                      <a:pt x="36331" y="937778"/>
                      <a:pt x="34253" y="944016"/>
                      <a:pt x="34253" y="947482"/>
                    </a:cubicBezTo>
                    <a:cubicBezTo>
                      <a:pt x="34253" y="1000158"/>
                      <a:pt x="34253" y="1052141"/>
                      <a:pt x="34253" y="1104818"/>
                    </a:cubicBezTo>
                    <a:cubicBezTo>
                      <a:pt x="34253" y="1108283"/>
                      <a:pt x="34946" y="1111749"/>
                      <a:pt x="34253" y="1115214"/>
                    </a:cubicBezTo>
                    <a:cubicBezTo>
                      <a:pt x="32175" y="1124918"/>
                      <a:pt x="26633" y="1130463"/>
                      <a:pt x="16934" y="1130463"/>
                    </a:cubicBezTo>
                    <a:cubicBezTo>
                      <a:pt x="7235" y="1130463"/>
                      <a:pt x="2386" y="1124918"/>
                      <a:pt x="308" y="1115908"/>
                    </a:cubicBezTo>
                    <a:cubicBezTo>
                      <a:pt x="-385" y="1113828"/>
                      <a:pt x="308" y="1111056"/>
                      <a:pt x="308" y="1108977"/>
                    </a:cubicBezTo>
                    <a:cubicBezTo>
                      <a:pt x="308" y="962730"/>
                      <a:pt x="308" y="817177"/>
                      <a:pt x="308" y="670931"/>
                    </a:cubicBezTo>
                    <a:cubicBezTo>
                      <a:pt x="308" y="625879"/>
                      <a:pt x="36331" y="590530"/>
                      <a:pt x="79975" y="593302"/>
                    </a:cubicBezTo>
                    <a:cubicBezTo>
                      <a:pt x="95908" y="593996"/>
                      <a:pt x="111841" y="598154"/>
                      <a:pt x="128468" y="600927"/>
                    </a:cubicBezTo>
                    <a:cubicBezTo>
                      <a:pt x="191508" y="612016"/>
                      <a:pt x="254549" y="623106"/>
                      <a:pt x="317590" y="634196"/>
                    </a:cubicBezTo>
                    <a:cubicBezTo>
                      <a:pt x="319668" y="634889"/>
                      <a:pt x="322439" y="634196"/>
                      <a:pt x="325210" y="634889"/>
                    </a:cubicBezTo>
                    <a:cubicBezTo>
                      <a:pt x="325210" y="631423"/>
                      <a:pt x="325903" y="627958"/>
                      <a:pt x="325903" y="624492"/>
                    </a:cubicBezTo>
                    <a:cubicBezTo>
                      <a:pt x="325903" y="573895"/>
                      <a:pt x="325903" y="523298"/>
                      <a:pt x="325903" y="473394"/>
                    </a:cubicBezTo>
                    <a:cubicBezTo>
                      <a:pt x="325903" y="465770"/>
                      <a:pt x="323825" y="461611"/>
                      <a:pt x="317590" y="457453"/>
                    </a:cubicBezTo>
                    <a:cubicBezTo>
                      <a:pt x="289880" y="438046"/>
                      <a:pt x="262862" y="417945"/>
                      <a:pt x="235152" y="399231"/>
                    </a:cubicBezTo>
                    <a:cubicBezTo>
                      <a:pt x="202592" y="376359"/>
                      <a:pt x="185966" y="345169"/>
                      <a:pt x="185966" y="305662"/>
                    </a:cubicBezTo>
                    <a:cubicBezTo>
                      <a:pt x="185966" y="230806"/>
                      <a:pt x="185966" y="155950"/>
                      <a:pt x="185966" y="81094"/>
                    </a:cubicBezTo>
                    <a:cubicBezTo>
                      <a:pt x="185966" y="31190"/>
                      <a:pt x="217833" y="0"/>
                      <a:pt x="267712" y="0"/>
                    </a:cubicBezTo>
                    <a:cubicBezTo>
                      <a:pt x="339758" y="0"/>
                      <a:pt x="411112" y="0"/>
                      <a:pt x="483158" y="0"/>
                    </a:cubicBezTo>
                    <a:cubicBezTo>
                      <a:pt x="531651" y="0"/>
                      <a:pt x="564211" y="31883"/>
                      <a:pt x="564211" y="81094"/>
                    </a:cubicBezTo>
                    <a:cubicBezTo>
                      <a:pt x="564211" y="155950"/>
                      <a:pt x="564211" y="230806"/>
                      <a:pt x="564211" y="305662"/>
                    </a:cubicBezTo>
                    <a:cubicBezTo>
                      <a:pt x="564211" y="344476"/>
                      <a:pt x="548970" y="375666"/>
                      <a:pt x="517103" y="397845"/>
                    </a:cubicBezTo>
                    <a:cubicBezTo>
                      <a:pt x="488700" y="417945"/>
                      <a:pt x="460990" y="438046"/>
                      <a:pt x="432587" y="457453"/>
                    </a:cubicBezTo>
                    <a:cubicBezTo>
                      <a:pt x="426352" y="461611"/>
                      <a:pt x="424274" y="466463"/>
                      <a:pt x="424274" y="473394"/>
                    </a:cubicBezTo>
                    <a:cubicBezTo>
                      <a:pt x="424274" y="555875"/>
                      <a:pt x="424274" y="639048"/>
                      <a:pt x="424274" y="721528"/>
                    </a:cubicBezTo>
                    <a:cubicBezTo>
                      <a:pt x="424274" y="744400"/>
                      <a:pt x="418039" y="763114"/>
                      <a:pt x="396564" y="774897"/>
                    </a:cubicBezTo>
                    <a:cubicBezTo>
                      <a:pt x="394486" y="776284"/>
                      <a:pt x="392407" y="780442"/>
                      <a:pt x="392407" y="783215"/>
                    </a:cubicBezTo>
                    <a:cubicBezTo>
                      <a:pt x="392407" y="815791"/>
                      <a:pt x="392407" y="848367"/>
                      <a:pt x="392407" y="880943"/>
                    </a:cubicBezTo>
                    <a:cubicBezTo>
                      <a:pt x="392407" y="883716"/>
                      <a:pt x="393793" y="887874"/>
                      <a:pt x="395871" y="888568"/>
                    </a:cubicBezTo>
                    <a:cubicBezTo>
                      <a:pt x="422196" y="898271"/>
                      <a:pt x="447135" y="912826"/>
                      <a:pt x="476924" y="910747"/>
                    </a:cubicBezTo>
                    <a:cubicBezTo>
                      <a:pt x="495628" y="909361"/>
                      <a:pt x="513640" y="904509"/>
                      <a:pt x="530266" y="896885"/>
                    </a:cubicBezTo>
                    <a:cubicBezTo>
                      <a:pt x="573217" y="877478"/>
                      <a:pt x="616167" y="876785"/>
                      <a:pt x="658425" y="896885"/>
                    </a:cubicBezTo>
                    <a:cubicBezTo>
                      <a:pt x="697220" y="914906"/>
                      <a:pt x="734629" y="914906"/>
                      <a:pt x="773423" y="896885"/>
                    </a:cubicBezTo>
                    <a:cubicBezTo>
                      <a:pt x="814988" y="877478"/>
                      <a:pt x="857939" y="877478"/>
                      <a:pt x="899504" y="896192"/>
                    </a:cubicBezTo>
                    <a:cubicBezTo>
                      <a:pt x="938991" y="914906"/>
                      <a:pt x="977093" y="914906"/>
                      <a:pt x="1016580" y="896192"/>
                    </a:cubicBezTo>
                    <a:cubicBezTo>
                      <a:pt x="1056760" y="877478"/>
                      <a:pt x="1098325" y="878171"/>
                      <a:pt x="1139890" y="894805"/>
                    </a:cubicBezTo>
                    <a:cubicBezTo>
                      <a:pt x="1145432" y="896885"/>
                      <a:pt x="1150282" y="898964"/>
                      <a:pt x="1157209" y="901736"/>
                    </a:cubicBezTo>
                    <a:cubicBezTo>
                      <a:pt x="1157209" y="896885"/>
                      <a:pt x="1157209" y="892726"/>
                      <a:pt x="1157209" y="889260"/>
                    </a:cubicBezTo>
                    <a:cubicBezTo>
                      <a:pt x="1157209" y="814405"/>
                      <a:pt x="1157209" y="739549"/>
                      <a:pt x="1157209" y="664693"/>
                    </a:cubicBezTo>
                    <a:cubicBezTo>
                      <a:pt x="1157209" y="632810"/>
                      <a:pt x="1140583" y="616175"/>
                      <a:pt x="1108024" y="616175"/>
                    </a:cubicBezTo>
                    <a:cubicBezTo>
                      <a:pt x="1030435" y="616175"/>
                      <a:pt x="952847" y="616175"/>
                      <a:pt x="875258" y="616175"/>
                    </a:cubicBezTo>
                    <a:cubicBezTo>
                      <a:pt x="866945" y="616175"/>
                      <a:pt x="858632" y="614096"/>
                      <a:pt x="850319" y="611323"/>
                    </a:cubicBezTo>
                    <a:cubicBezTo>
                      <a:pt x="819838" y="599540"/>
                      <a:pt x="789356" y="587758"/>
                      <a:pt x="759568" y="575975"/>
                    </a:cubicBezTo>
                    <a:cubicBezTo>
                      <a:pt x="719388" y="559340"/>
                      <a:pt x="679208" y="559340"/>
                      <a:pt x="638336" y="575282"/>
                    </a:cubicBezTo>
                    <a:cubicBezTo>
                      <a:pt x="591228" y="593996"/>
                      <a:pt x="544121" y="611323"/>
                      <a:pt x="497706" y="629344"/>
                    </a:cubicBezTo>
                    <a:cubicBezTo>
                      <a:pt x="495628" y="630037"/>
                      <a:pt x="493550" y="631423"/>
                      <a:pt x="491471" y="632117"/>
                    </a:cubicBezTo>
                    <a:cubicBezTo>
                      <a:pt x="480387" y="635582"/>
                      <a:pt x="471382" y="632117"/>
                      <a:pt x="467225" y="622413"/>
                    </a:cubicBezTo>
                    <a:cubicBezTo>
                      <a:pt x="463761" y="612709"/>
                      <a:pt x="467918" y="604392"/>
                      <a:pt x="479002" y="599540"/>
                    </a:cubicBezTo>
                    <a:cubicBezTo>
                      <a:pt x="515025" y="585678"/>
                      <a:pt x="551048" y="571816"/>
                      <a:pt x="587072" y="557954"/>
                    </a:cubicBezTo>
                    <a:cubicBezTo>
                      <a:pt x="606469" y="550329"/>
                      <a:pt x="625173" y="542705"/>
                      <a:pt x="644570" y="536467"/>
                    </a:cubicBezTo>
                    <a:cubicBezTo>
                      <a:pt x="684750" y="523991"/>
                      <a:pt x="724930" y="525378"/>
                      <a:pt x="764417" y="540626"/>
                    </a:cubicBezTo>
                    <a:cubicBezTo>
                      <a:pt x="795591" y="552409"/>
                      <a:pt x="826765" y="565578"/>
                      <a:pt x="858632" y="577361"/>
                    </a:cubicBezTo>
                    <a:cubicBezTo>
                      <a:pt x="865559" y="580133"/>
                      <a:pt x="872487" y="581519"/>
                      <a:pt x="880107" y="581519"/>
                    </a:cubicBezTo>
                    <a:cubicBezTo>
                      <a:pt x="952154" y="581519"/>
                      <a:pt x="1024200" y="581519"/>
                      <a:pt x="1096247" y="581519"/>
                    </a:cubicBezTo>
                    <a:cubicBezTo>
                      <a:pt x="1152360" y="581519"/>
                      <a:pt x="1171757" y="594689"/>
                      <a:pt x="1191154" y="646672"/>
                    </a:cubicBezTo>
                    <a:cubicBezTo>
                      <a:pt x="1190462" y="804701"/>
                      <a:pt x="1190462" y="962037"/>
                      <a:pt x="1190462" y="1120066"/>
                    </a:cubicBezTo>
                    <a:close/>
                    <a:moveTo>
                      <a:pt x="33560" y="901043"/>
                    </a:moveTo>
                    <a:cubicBezTo>
                      <a:pt x="43951" y="896885"/>
                      <a:pt x="52957" y="892726"/>
                      <a:pt x="62656" y="889953"/>
                    </a:cubicBezTo>
                    <a:cubicBezTo>
                      <a:pt x="102143" y="879557"/>
                      <a:pt x="140244" y="881636"/>
                      <a:pt x="176961" y="899657"/>
                    </a:cubicBezTo>
                    <a:cubicBezTo>
                      <a:pt x="206749" y="914212"/>
                      <a:pt x="237923" y="916292"/>
                      <a:pt x="268404" y="904509"/>
                    </a:cubicBezTo>
                    <a:cubicBezTo>
                      <a:pt x="296114" y="893419"/>
                      <a:pt x="323825" y="883022"/>
                      <a:pt x="354999" y="883716"/>
                    </a:cubicBezTo>
                    <a:cubicBezTo>
                      <a:pt x="354999" y="849060"/>
                      <a:pt x="354999" y="815098"/>
                      <a:pt x="354999" y="781828"/>
                    </a:cubicBezTo>
                    <a:cubicBezTo>
                      <a:pt x="354999" y="779749"/>
                      <a:pt x="352228" y="776284"/>
                      <a:pt x="350149" y="775590"/>
                    </a:cubicBezTo>
                    <a:cubicBezTo>
                      <a:pt x="332138" y="765194"/>
                      <a:pt x="323825" y="749252"/>
                      <a:pt x="324517" y="728459"/>
                    </a:cubicBezTo>
                    <a:cubicBezTo>
                      <a:pt x="324517" y="712517"/>
                      <a:pt x="325210" y="696576"/>
                      <a:pt x="324517" y="680634"/>
                    </a:cubicBezTo>
                    <a:cubicBezTo>
                      <a:pt x="324517" y="677862"/>
                      <a:pt x="320361" y="672317"/>
                      <a:pt x="317590" y="671624"/>
                    </a:cubicBezTo>
                    <a:cubicBezTo>
                      <a:pt x="242079" y="657761"/>
                      <a:pt x="165876" y="644593"/>
                      <a:pt x="89673" y="631423"/>
                    </a:cubicBezTo>
                    <a:cubicBezTo>
                      <a:pt x="55036" y="625186"/>
                      <a:pt x="34946" y="643206"/>
                      <a:pt x="34946" y="678555"/>
                    </a:cubicBezTo>
                    <a:cubicBezTo>
                      <a:pt x="34946" y="742321"/>
                      <a:pt x="34946" y="806780"/>
                      <a:pt x="34946" y="870546"/>
                    </a:cubicBezTo>
                    <a:cubicBezTo>
                      <a:pt x="33560" y="879557"/>
                      <a:pt x="33560" y="889953"/>
                      <a:pt x="33560" y="901043"/>
                    </a:cubicBezTo>
                    <a:close/>
                    <a:moveTo>
                      <a:pt x="218526" y="194071"/>
                    </a:moveTo>
                    <a:cubicBezTo>
                      <a:pt x="218526" y="230806"/>
                      <a:pt x="218526" y="266847"/>
                      <a:pt x="218526" y="303582"/>
                    </a:cubicBezTo>
                    <a:cubicBezTo>
                      <a:pt x="218526" y="332693"/>
                      <a:pt x="229610" y="354872"/>
                      <a:pt x="253856" y="371507"/>
                    </a:cubicBezTo>
                    <a:cubicBezTo>
                      <a:pt x="274639" y="385369"/>
                      <a:pt x="295422" y="399231"/>
                      <a:pt x="314126" y="415173"/>
                    </a:cubicBezTo>
                    <a:cubicBezTo>
                      <a:pt x="335601" y="433194"/>
                      <a:pt x="358462" y="442204"/>
                      <a:pt x="386173" y="438046"/>
                    </a:cubicBezTo>
                    <a:cubicBezTo>
                      <a:pt x="393793" y="436660"/>
                      <a:pt x="401413" y="435273"/>
                      <a:pt x="407648" y="431115"/>
                    </a:cubicBezTo>
                    <a:cubicBezTo>
                      <a:pt x="436051" y="411707"/>
                      <a:pt x="463761" y="390914"/>
                      <a:pt x="492164" y="371507"/>
                    </a:cubicBezTo>
                    <a:cubicBezTo>
                      <a:pt x="515718" y="354872"/>
                      <a:pt x="526802" y="332693"/>
                      <a:pt x="526802" y="304275"/>
                    </a:cubicBezTo>
                    <a:cubicBezTo>
                      <a:pt x="526802" y="230113"/>
                      <a:pt x="526802" y="155950"/>
                      <a:pt x="526802" y="81787"/>
                    </a:cubicBezTo>
                    <a:cubicBezTo>
                      <a:pt x="526802" y="51290"/>
                      <a:pt x="510176" y="35348"/>
                      <a:pt x="479695" y="35348"/>
                    </a:cubicBezTo>
                    <a:cubicBezTo>
                      <a:pt x="408341" y="35348"/>
                      <a:pt x="336987" y="35348"/>
                      <a:pt x="265633" y="35348"/>
                    </a:cubicBezTo>
                    <a:cubicBezTo>
                      <a:pt x="234459" y="35348"/>
                      <a:pt x="218526" y="51290"/>
                      <a:pt x="218526" y="82480"/>
                    </a:cubicBezTo>
                    <a:cubicBezTo>
                      <a:pt x="218526" y="119215"/>
                      <a:pt x="218526" y="156643"/>
                      <a:pt x="218526" y="194071"/>
                    </a:cubicBezTo>
                    <a:close/>
                    <a:moveTo>
                      <a:pt x="359848" y="637662"/>
                    </a:moveTo>
                    <a:cubicBezTo>
                      <a:pt x="369547" y="636275"/>
                      <a:pt x="377860" y="634196"/>
                      <a:pt x="386173" y="632810"/>
                    </a:cubicBezTo>
                    <a:cubicBezTo>
                      <a:pt x="386173" y="578747"/>
                      <a:pt x="386173" y="526071"/>
                      <a:pt x="386173" y="472701"/>
                    </a:cubicBezTo>
                    <a:cubicBezTo>
                      <a:pt x="377167" y="472701"/>
                      <a:pt x="368161" y="472701"/>
                      <a:pt x="359848" y="472701"/>
                    </a:cubicBezTo>
                    <a:cubicBezTo>
                      <a:pt x="359848" y="528150"/>
                      <a:pt x="359848" y="582213"/>
                      <a:pt x="359848" y="637662"/>
                    </a:cubicBezTo>
                    <a:close/>
                    <a:moveTo>
                      <a:pt x="359155" y="673010"/>
                    </a:moveTo>
                    <a:cubicBezTo>
                      <a:pt x="359155" y="693110"/>
                      <a:pt x="359155" y="712517"/>
                      <a:pt x="359155" y="731231"/>
                    </a:cubicBezTo>
                    <a:cubicBezTo>
                      <a:pt x="359155" y="739549"/>
                      <a:pt x="364004" y="745094"/>
                      <a:pt x="373010" y="745094"/>
                    </a:cubicBezTo>
                    <a:cubicBezTo>
                      <a:pt x="381323" y="745094"/>
                      <a:pt x="386865" y="740242"/>
                      <a:pt x="386865" y="732618"/>
                    </a:cubicBezTo>
                    <a:cubicBezTo>
                      <a:pt x="387558" y="712517"/>
                      <a:pt x="386865" y="691724"/>
                      <a:pt x="386865" y="670238"/>
                    </a:cubicBezTo>
                    <a:cubicBezTo>
                      <a:pt x="377167" y="670931"/>
                      <a:pt x="368854" y="671624"/>
                      <a:pt x="359155" y="6730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1" name="Google Shape;1681;p30"/>
              <p:cNvSpPr/>
              <p:nvPr/>
            </p:nvSpPr>
            <p:spPr>
              <a:xfrm>
                <a:off x="3780595" y="2544271"/>
                <a:ext cx="425556" cy="429065"/>
              </a:xfrm>
              <a:custGeom>
                <a:rect b="b" l="l" r="r" t="t"/>
                <a:pathLst>
                  <a:path extrusionOk="0" h="429065" w="425556">
                    <a:moveTo>
                      <a:pt x="40675" y="388781"/>
                    </a:moveTo>
                    <a:cubicBezTo>
                      <a:pt x="60765" y="378384"/>
                      <a:pt x="80854" y="368681"/>
                      <a:pt x="100252" y="358284"/>
                    </a:cubicBezTo>
                    <a:cubicBezTo>
                      <a:pt x="109950" y="352739"/>
                      <a:pt x="118263" y="353432"/>
                      <a:pt x="127269" y="358977"/>
                    </a:cubicBezTo>
                    <a:cubicBezTo>
                      <a:pt x="230490" y="418585"/>
                      <a:pt x="352414" y="369374"/>
                      <a:pt x="387052" y="255011"/>
                    </a:cubicBezTo>
                    <a:cubicBezTo>
                      <a:pt x="391209" y="241149"/>
                      <a:pt x="400215" y="234911"/>
                      <a:pt x="410606" y="238376"/>
                    </a:cubicBezTo>
                    <a:cubicBezTo>
                      <a:pt x="420997" y="241842"/>
                      <a:pt x="424461" y="250852"/>
                      <a:pt x="420997" y="265407"/>
                    </a:cubicBezTo>
                    <a:cubicBezTo>
                      <a:pt x="386360" y="392940"/>
                      <a:pt x="240881" y="457399"/>
                      <a:pt x="123805" y="397098"/>
                    </a:cubicBezTo>
                    <a:cubicBezTo>
                      <a:pt x="115492" y="392940"/>
                      <a:pt x="109257" y="392940"/>
                      <a:pt x="101637" y="397098"/>
                    </a:cubicBezTo>
                    <a:cubicBezTo>
                      <a:pt x="85011" y="406109"/>
                      <a:pt x="67692" y="414426"/>
                      <a:pt x="51066" y="423436"/>
                    </a:cubicBezTo>
                    <a:cubicBezTo>
                      <a:pt x="34440" y="431754"/>
                      <a:pt x="20585" y="431061"/>
                      <a:pt x="9501" y="419971"/>
                    </a:cubicBezTo>
                    <a:cubicBezTo>
                      <a:pt x="-1583" y="409574"/>
                      <a:pt x="-2969" y="395019"/>
                      <a:pt x="5344" y="378384"/>
                    </a:cubicBezTo>
                    <a:cubicBezTo>
                      <a:pt x="14350" y="360364"/>
                      <a:pt x="23356" y="342343"/>
                      <a:pt x="33054" y="324322"/>
                    </a:cubicBezTo>
                    <a:cubicBezTo>
                      <a:pt x="36518" y="318084"/>
                      <a:pt x="36518" y="313232"/>
                      <a:pt x="33054" y="306994"/>
                    </a:cubicBezTo>
                    <a:cubicBezTo>
                      <a:pt x="-2969" y="233524"/>
                      <a:pt x="-198" y="161441"/>
                      <a:pt x="44831" y="93516"/>
                    </a:cubicBezTo>
                    <a:cubicBezTo>
                      <a:pt x="89860" y="25591"/>
                      <a:pt x="156365" y="-4906"/>
                      <a:pt x="237417" y="639"/>
                    </a:cubicBezTo>
                    <a:cubicBezTo>
                      <a:pt x="327475" y="6184"/>
                      <a:pt x="405757" y="75495"/>
                      <a:pt x="424461" y="164213"/>
                    </a:cubicBezTo>
                    <a:cubicBezTo>
                      <a:pt x="427925" y="178769"/>
                      <a:pt x="423076" y="188472"/>
                      <a:pt x="411299" y="190552"/>
                    </a:cubicBezTo>
                    <a:cubicBezTo>
                      <a:pt x="400907" y="192631"/>
                      <a:pt x="393287" y="185700"/>
                      <a:pt x="389823" y="171144"/>
                    </a:cubicBezTo>
                    <a:cubicBezTo>
                      <a:pt x="380817" y="131637"/>
                      <a:pt x="360728" y="99754"/>
                      <a:pt x="329554" y="74109"/>
                    </a:cubicBezTo>
                    <a:cubicBezTo>
                      <a:pt x="265127" y="20740"/>
                      <a:pt x="168834" y="22126"/>
                      <a:pt x="105794" y="76188"/>
                    </a:cubicBezTo>
                    <a:cubicBezTo>
                      <a:pt x="41367" y="130944"/>
                      <a:pt x="24741" y="224514"/>
                      <a:pt x="67692" y="296597"/>
                    </a:cubicBezTo>
                    <a:cubicBezTo>
                      <a:pt x="75312" y="309073"/>
                      <a:pt x="76005" y="319470"/>
                      <a:pt x="68385" y="331946"/>
                    </a:cubicBezTo>
                    <a:cubicBezTo>
                      <a:pt x="57993" y="349967"/>
                      <a:pt x="49680" y="368681"/>
                      <a:pt x="39982" y="387395"/>
                    </a:cubicBezTo>
                    <a:cubicBezTo>
                      <a:pt x="39289" y="387395"/>
                      <a:pt x="39982" y="388088"/>
                      <a:pt x="40675" y="3887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2" name="Google Shape;1682;p30"/>
              <p:cNvSpPr/>
              <p:nvPr/>
            </p:nvSpPr>
            <p:spPr>
              <a:xfrm>
                <a:off x="3894702" y="2793044"/>
                <a:ext cx="212023" cy="35348"/>
              </a:xfrm>
              <a:custGeom>
                <a:rect b="b" l="l" r="r" t="t"/>
                <a:pathLst>
                  <a:path extrusionOk="0" h="35348" w="212023">
                    <a:moveTo>
                      <a:pt x="105299" y="35349"/>
                    </a:moveTo>
                    <a:cubicBezTo>
                      <a:pt x="77589" y="35349"/>
                      <a:pt x="49186" y="35349"/>
                      <a:pt x="21475" y="35349"/>
                    </a:cubicBezTo>
                    <a:cubicBezTo>
                      <a:pt x="7620" y="35349"/>
                      <a:pt x="0" y="29111"/>
                      <a:pt x="0" y="18021"/>
                    </a:cubicBezTo>
                    <a:cubicBezTo>
                      <a:pt x="0" y="7624"/>
                      <a:pt x="8313" y="0"/>
                      <a:pt x="21475" y="0"/>
                    </a:cubicBezTo>
                    <a:cubicBezTo>
                      <a:pt x="78281" y="0"/>
                      <a:pt x="134395" y="0"/>
                      <a:pt x="191201" y="0"/>
                    </a:cubicBezTo>
                    <a:cubicBezTo>
                      <a:pt x="204363" y="0"/>
                      <a:pt x="212676" y="6931"/>
                      <a:pt x="211983" y="18021"/>
                    </a:cubicBezTo>
                    <a:cubicBezTo>
                      <a:pt x="211983" y="28418"/>
                      <a:pt x="204363" y="34656"/>
                      <a:pt x="191201" y="34656"/>
                    </a:cubicBezTo>
                    <a:cubicBezTo>
                      <a:pt x="162798" y="35349"/>
                      <a:pt x="134395" y="35349"/>
                      <a:pt x="105299" y="3534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3" name="Google Shape;1683;p30"/>
              <p:cNvSpPr/>
              <p:nvPr/>
            </p:nvSpPr>
            <p:spPr>
              <a:xfrm>
                <a:off x="3894009" y="2725812"/>
                <a:ext cx="211983" cy="35348"/>
              </a:xfrm>
              <a:custGeom>
                <a:rect b="b" l="l" r="r" t="t"/>
                <a:pathLst>
                  <a:path extrusionOk="0" h="35348" w="211983">
                    <a:moveTo>
                      <a:pt x="106684" y="34656"/>
                    </a:moveTo>
                    <a:cubicBezTo>
                      <a:pt x="78281" y="34656"/>
                      <a:pt x="49878" y="34656"/>
                      <a:pt x="21475" y="34656"/>
                    </a:cubicBezTo>
                    <a:cubicBezTo>
                      <a:pt x="8313" y="34656"/>
                      <a:pt x="0" y="27724"/>
                      <a:pt x="0" y="17328"/>
                    </a:cubicBezTo>
                    <a:cubicBezTo>
                      <a:pt x="0" y="6931"/>
                      <a:pt x="8313" y="0"/>
                      <a:pt x="22168" y="0"/>
                    </a:cubicBezTo>
                    <a:cubicBezTo>
                      <a:pt x="78281" y="0"/>
                      <a:pt x="134395" y="0"/>
                      <a:pt x="190508" y="0"/>
                    </a:cubicBezTo>
                    <a:cubicBezTo>
                      <a:pt x="204363" y="0"/>
                      <a:pt x="211983" y="6238"/>
                      <a:pt x="211983" y="17328"/>
                    </a:cubicBezTo>
                    <a:cubicBezTo>
                      <a:pt x="211983" y="28418"/>
                      <a:pt x="204363" y="35349"/>
                      <a:pt x="189815" y="35349"/>
                    </a:cubicBezTo>
                    <a:cubicBezTo>
                      <a:pt x="162798" y="34656"/>
                      <a:pt x="135087" y="34656"/>
                      <a:pt x="106684"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4" name="Google Shape;1684;p30"/>
              <p:cNvSpPr/>
              <p:nvPr/>
            </p:nvSpPr>
            <p:spPr>
              <a:xfrm>
                <a:off x="3948044" y="2658581"/>
                <a:ext cx="105298" cy="34655"/>
              </a:xfrm>
              <a:custGeom>
                <a:rect b="b" l="l" r="r" t="t"/>
                <a:pathLst>
                  <a:path extrusionOk="0" h="34655" w="105298">
                    <a:moveTo>
                      <a:pt x="53342" y="34656"/>
                    </a:moveTo>
                    <a:cubicBezTo>
                      <a:pt x="42258" y="34656"/>
                      <a:pt x="31174" y="34656"/>
                      <a:pt x="19397" y="34656"/>
                    </a:cubicBezTo>
                    <a:cubicBezTo>
                      <a:pt x="7620" y="34656"/>
                      <a:pt x="0" y="27724"/>
                      <a:pt x="0" y="17328"/>
                    </a:cubicBezTo>
                    <a:cubicBezTo>
                      <a:pt x="0" y="7624"/>
                      <a:pt x="7620" y="0"/>
                      <a:pt x="18704" y="0"/>
                    </a:cubicBezTo>
                    <a:cubicBezTo>
                      <a:pt x="40873" y="0"/>
                      <a:pt x="63733" y="0"/>
                      <a:pt x="85902" y="0"/>
                    </a:cubicBezTo>
                    <a:cubicBezTo>
                      <a:pt x="97679" y="0"/>
                      <a:pt x="105299" y="6931"/>
                      <a:pt x="105299" y="17328"/>
                    </a:cubicBezTo>
                    <a:cubicBezTo>
                      <a:pt x="105299" y="27724"/>
                      <a:pt x="98371" y="34656"/>
                      <a:pt x="86594" y="34656"/>
                    </a:cubicBezTo>
                    <a:cubicBezTo>
                      <a:pt x="75510" y="34656"/>
                      <a:pt x="64426" y="34656"/>
                      <a:pt x="5334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5" name="Google Shape;1685;p30"/>
              <p:cNvSpPr/>
              <p:nvPr/>
            </p:nvSpPr>
            <p:spPr>
              <a:xfrm>
                <a:off x="4211291" y="3524925"/>
                <a:ext cx="34637" cy="34046"/>
              </a:xfrm>
              <a:custGeom>
                <a:rect b="b" l="l" r="r" t="t"/>
                <a:pathLst>
                  <a:path extrusionOk="0" h="34046" w="34637">
                    <a:moveTo>
                      <a:pt x="34638" y="16678"/>
                    </a:moveTo>
                    <a:cubicBezTo>
                      <a:pt x="34638" y="26382"/>
                      <a:pt x="26325" y="34699"/>
                      <a:pt x="16626" y="34006"/>
                    </a:cubicBezTo>
                    <a:cubicBezTo>
                      <a:pt x="7620" y="33313"/>
                      <a:pt x="0" y="25689"/>
                      <a:pt x="0" y="16678"/>
                    </a:cubicBezTo>
                    <a:cubicBezTo>
                      <a:pt x="0" y="6975"/>
                      <a:pt x="8313" y="-650"/>
                      <a:pt x="18012" y="44"/>
                    </a:cubicBezTo>
                    <a:cubicBezTo>
                      <a:pt x="27710" y="-650"/>
                      <a:pt x="34638" y="7668"/>
                      <a:pt x="34638"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6" name="Google Shape;1686;p30"/>
              <p:cNvSpPr/>
              <p:nvPr/>
            </p:nvSpPr>
            <p:spPr>
              <a:xfrm>
                <a:off x="3261523" y="3524275"/>
                <a:ext cx="34681" cy="34655"/>
              </a:xfrm>
              <a:custGeom>
                <a:rect b="b" l="l" r="r" t="t"/>
                <a:pathLst>
                  <a:path extrusionOk="0" h="34655" w="34681">
                    <a:moveTo>
                      <a:pt x="18012" y="34656"/>
                    </a:moveTo>
                    <a:cubicBezTo>
                      <a:pt x="8313" y="34656"/>
                      <a:pt x="0" y="26339"/>
                      <a:pt x="0" y="17328"/>
                    </a:cubicBezTo>
                    <a:cubicBezTo>
                      <a:pt x="0" y="8317"/>
                      <a:pt x="7620" y="693"/>
                      <a:pt x="17319" y="0"/>
                    </a:cubicBezTo>
                    <a:cubicBezTo>
                      <a:pt x="27017" y="0"/>
                      <a:pt x="34638" y="6931"/>
                      <a:pt x="34638" y="15942"/>
                    </a:cubicBezTo>
                    <a:cubicBezTo>
                      <a:pt x="35331" y="25645"/>
                      <a:pt x="27710" y="33963"/>
                      <a:pt x="18012"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7" name="Google Shape;1687;p30"/>
              <p:cNvSpPr/>
              <p:nvPr/>
            </p:nvSpPr>
            <p:spPr>
              <a:xfrm>
                <a:off x="3939038" y="3524275"/>
                <a:ext cx="34637" cy="34655"/>
              </a:xfrm>
              <a:custGeom>
                <a:rect b="b" l="l" r="r" t="t"/>
                <a:pathLst>
                  <a:path extrusionOk="0" h="34655" w="34637">
                    <a:moveTo>
                      <a:pt x="18012" y="0"/>
                    </a:moveTo>
                    <a:cubicBezTo>
                      <a:pt x="27710" y="0"/>
                      <a:pt x="34638" y="7624"/>
                      <a:pt x="34638" y="16635"/>
                    </a:cubicBezTo>
                    <a:cubicBezTo>
                      <a:pt x="34638" y="26339"/>
                      <a:pt x="27018" y="34656"/>
                      <a:pt x="17319" y="34656"/>
                    </a:cubicBezTo>
                    <a:cubicBezTo>
                      <a:pt x="8313" y="34656"/>
                      <a:pt x="693" y="26339"/>
                      <a:pt x="0" y="17328"/>
                    </a:cubicBezTo>
                    <a:cubicBezTo>
                      <a:pt x="693" y="7624"/>
                      <a:pt x="8313" y="0"/>
                      <a:pt x="18012"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8" name="Google Shape;1688;p30"/>
              <p:cNvSpPr/>
              <p:nvPr/>
            </p:nvSpPr>
            <p:spPr>
              <a:xfrm>
                <a:off x="3729133" y="3563046"/>
                <a:ext cx="33944" cy="34053"/>
              </a:xfrm>
              <a:custGeom>
                <a:rect b="b" l="l" r="r" t="t"/>
                <a:pathLst>
                  <a:path extrusionOk="0" h="34053" w="33944">
                    <a:moveTo>
                      <a:pt x="33945" y="16678"/>
                    </a:moveTo>
                    <a:cubicBezTo>
                      <a:pt x="33945" y="25689"/>
                      <a:pt x="27017" y="34006"/>
                      <a:pt x="18012" y="34006"/>
                    </a:cubicBezTo>
                    <a:cubicBezTo>
                      <a:pt x="7620" y="34699"/>
                      <a:pt x="0" y="27768"/>
                      <a:pt x="0" y="17372"/>
                    </a:cubicBezTo>
                    <a:cubicBezTo>
                      <a:pt x="0" y="7668"/>
                      <a:pt x="6235" y="44"/>
                      <a:pt x="15933" y="44"/>
                    </a:cubicBezTo>
                    <a:cubicBezTo>
                      <a:pt x="24939" y="-650"/>
                      <a:pt x="33252" y="6975"/>
                      <a:pt x="33945" y="166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9" name="Google Shape;1689;p30"/>
              <p:cNvSpPr/>
              <p:nvPr/>
            </p:nvSpPr>
            <p:spPr>
              <a:xfrm>
                <a:off x="4156563" y="3562396"/>
                <a:ext cx="33944" cy="34655"/>
              </a:xfrm>
              <a:custGeom>
                <a:rect b="b" l="l" r="r" t="t"/>
                <a:pathLst>
                  <a:path extrusionOk="0" h="34655" w="33944">
                    <a:moveTo>
                      <a:pt x="33945" y="17328"/>
                    </a:moveTo>
                    <a:cubicBezTo>
                      <a:pt x="33945" y="27031"/>
                      <a:pt x="26325" y="34656"/>
                      <a:pt x="16626" y="34656"/>
                    </a:cubicBezTo>
                    <a:cubicBezTo>
                      <a:pt x="7620" y="34656"/>
                      <a:pt x="0" y="27031"/>
                      <a:pt x="0" y="17328"/>
                    </a:cubicBezTo>
                    <a:cubicBezTo>
                      <a:pt x="0" y="7624"/>
                      <a:pt x="8313" y="0"/>
                      <a:pt x="18012" y="0"/>
                    </a:cubicBezTo>
                    <a:cubicBezTo>
                      <a:pt x="26325" y="693"/>
                      <a:pt x="33252" y="8317"/>
                      <a:pt x="33945" y="173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0" name="Google Shape;1690;p30"/>
              <p:cNvSpPr/>
              <p:nvPr/>
            </p:nvSpPr>
            <p:spPr>
              <a:xfrm>
                <a:off x="3426399" y="3562396"/>
                <a:ext cx="34678" cy="34655"/>
              </a:xfrm>
              <a:custGeom>
                <a:rect b="b" l="l" r="r" t="t"/>
                <a:pathLst>
                  <a:path extrusionOk="0" h="34655" w="34678">
                    <a:moveTo>
                      <a:pt x="17319" y="34656"/>
                    </a:moveTo>
                    <a:cubicBezTo>
                      <a:pt x="7620" y="34656"/>
                      <a:pt x="0" y="27031"/>
                      <a:pt x="0" y="16635"/>
                    </a:cubicBezTo>
                    <a:cubicBezTo>
                      <a:pt x="693" y="6931"/>
                      <a:pt x="7620" y="0"/>
                      <a:pt x="17319" y="0"/>
                    </a:cubicBezTo>
                    <a:cubicBezTo>
                      <a:pt x="27018" y="0"/>
                      <a:pt x="35331" y="8317"/>
                      <a:pt x="34638" y="18021"/>
                    </a:cubicBezTo>
                    <a:cubicBezTo>
                      <a:pt x="33945" y="27724"/>
                      <a:pt x="26325" y="34656"/>
                      <a:pt x="17319" y="3465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1" name="Google Shape;1691;p30"/>
              <p:cNvSpPr/>
              <p:nvPr/>
            </p:nvSpPr>
            <p:spPr>
              <a:xfrm>
                <a:off x="3400074" y="2606597"/>
                <a:ext cx="252162" cy="191298"/>
              </a:xfrm>
              <a:custGeom>
                <a:rect b="b" l="l" r="r" t="t"/>
                <a:pathLst>
                  <a:path extrusionOk="0" h="191298" w="252162">
                    <a:moveTo>
                      <a:pt x="126774" y="0"/>
                    </a:moveTo>
                    <a:cubicBezTo>
                      <a:pt x="161412" y="0"/>
                      <a:pt x="196050" y="0"/>
                      <a:pt x="229995" y="0"/>
                    </a:cubicBezTo>
                    <a:cubicBezTo>
                      <a:pt x="245928" y="0"/>
                      <a:pt x="251470" y="6238"/>
                      <a:pt x="252163" y="22179"/>
                    </a:cubicBezTo>
                    <a:cubicBezTo>
                      <a:pt x="252163" y="71390"/>
                      <a:pt x="252163" y="119908"/>
                      <a:pt x="252163" y="169119"/>
                    </a:cubicBezTo>
                    <a:cubicBezTo>
                      <a:pt x="252163" y="185060"/>
                      <a:pt x="245928" y="191298"/>
                      <a:pt x="229302" y="191298"/>
                    </a:cubicBezTo>
                    <a:cubicBezTo>
                      <a:pt x="160026" y="191298"/>
                      <a:pt x="91444" y="191298"/>
                      <a:pt x="22168" y="191298"/>
                    </a:cubicBezTo>
                    <a:cubicBezTo>
                      <a:pt x="6235" y="191298"/>
                      <a:pt x="0" y="185060"/>
                      <a:pt x="0" y="169812"/>
                    </a:cubicBezTo>
                    <a:cubicBezTo>
                      <a:pt x="0" y="120601"/>
                      <a:pt x="0" y="71390"/>
                      <a:pt x="0" y="22179"/>
                    </a:cubicBezTo>
                    <a:cubicBezTo>
                      <a:pt x="0" y="6238"/>
                      <a:pt x="6235" y="693"/>
                      <a:pt x="22168" y="693"/>
                    </a:cubicBezTo>
                    <a:cubicBezTo>
                      <a:pt x="56806" y="0"/>
                      <a:pt x="91444" y="0"/>
                      <a:pt x="126774" y="0"/>
                    </a:cubicBezTo>
                    <a:close/>
                    <a:moveTo>
                      <a:pt x="216140" y="155257"/>
                    </a:moveTo>
                    <a:cubicBezTo>
                      <a:pt x="216140" y="115056"/>
                      <a:pt x="216140" y="75549"/>
                      <a:pt x="216140" y="36042"/>
                    </a:cubicBezTo>
                    <a:cubicBezTo>
                      <a:pt x="155177" y="36042"/>
                      <a:pt x="95600" y="36042"/>
                      <a:pt x="35330" y="36042"/>
                    </a:cubicBezTo>
                    <a:cubicBezTo>
                      <a:pt x="35330" y="76242"/>
                      <a:pt x="35330" y="115749"/>
                      <a:pt x="35330" y="155257"/>
                    </a:cubicBezTo>
                    <a:cubicBezTo>
                      <a:pt x="95600" y="155257"/>
                      <a:pt x="155870" y="155257"/>
                      <a:pt x="216140" y="1552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2" name="Google Shape;1692;p30"/>
              <p:cNvSpPr/>
              <p:nvPr/>
            </p:nvSpPr>
            <p:spPr>
              <a:xfrm>
                <a:off x="3454802" y="2839482"/>
                <a:ext cx="142014" cy="34655"/>
              </a:xfrm>
              <a:custGeom>
                <a:rect b="b" l="l" r="r" t="t"/>
                <a:pathLst>
                  <a:path extrusionOk="0" h="34655" w="142014">
                    <a:moveTo>
                      <a:pt x="71354" y="0"/>
                    </a:moveTo>
                    <a:cubicBezTo>
                      <a:pt x="88673" y="0"/>
                      <a:pt x="105299" y="0"/>
                      <a:pt x="122618" y="0"/>
                    </a:cubicBezTo>
                    <a:cubicBezTo>
                      <a:pt x="135087" y="0"/>
                      <a:pt x="142015" y="6238"/>
                      <a:pt x="142015" y="16635"/>
                    </a:cubicBezTo>
                    <a:cubicBezTo>
                      <a:pt x="142015" y="27724"/>
                      <a:pt x="135087" y="34656"/>
                      <a:pt x="122618" y="34656"/>
                    </a:cubicBezTo>
                    <a:cubicBezTo>
                      <a:pt x="87980" y="34656"/>
                      <a:pt x="54035" y="34656"/>
                      <a:pt x="19397" y="34656"/>
                    </a:cubicBezTo>
                    <a:cubicBezTo>
                      <a:pt x="7620" y="34656"/>
                      <a:pt x="0" y="27031"/>
                      <a:pt x="0" y="17328"/>
                    </a:cubicBezTo>
                    <a:cubicBezTo>
                      <a:pt x="0" y="6931"/>
                      <a:pt x="7620" y="0"/>
                      <a:pt x="20090" y="0"/>
                    </a:cubicBezTo>
                    <a:cubicBezTo>
                      <a:pt x="37409" y="0"/>
                      <a:pt x="54035" y="0"/>
                      <a:pt x="7135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3" name="Google Shape;1693;p30"/>
              <p:cNvSpPr/>
              <p:nvPr/>
            </p:nvSpPr>
            <p:spPr>
              <a:xfrm>
                <a:off x="3435405" y="2642639"/>
                <a:ext cx="180809" cy="119215"/>
              </a:xfrm>
              <a:custGeom>
                <a:rect b="b" l="l" r="r" t="t"/>
                <a:pathLst>
                  <a:path extrusionOk="0" h="119215" w="180809">
                    <a:moveTo>
                      <a:pt x="180809" y="119215"/>
                    </a:moveTo>
                    <a:cubicBezTo>
                      <a:pt x="120539" y="119215"/>
                      <a:pt x="60270" y="119215"/>
                      <a:pt x="0" y="119215"/>
                    </a:cubicBezTo>
                    <a:cubicBezTo>
                      <a:pt x="0" y="79015"/>
                      <a:pt x="0" y="40201"/>
                      <a:pt x="0" y="0"/>
                    </a:cubicBezTo>
                    <a:cubicBezTo>
                      <a:pt x="60270" y="0"/>
                      <a:pt x="119847" y="0"/>
                      <a:pt x="180809" y="0"/>
                    </a:cubicBezTo>
                    <a:cubicBezTo>
                      <a:pt x="180809" y="39507"/>
                      <a:pt x="180809" y="79015"/>
                      <a:pt x="180809" y="119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3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9" name="Google Shape;1699;p3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spcBef>
                <a:spcPts val="0"/>
              </a:spcBef>
              <a:spcAft>
                <a:spcPts val="0"/>
              </a:spcAft>
              <a:buClr>
                <a:srgbClr val="424242"/>
              </a:buClr>
              <a:buSzPts val="1800"/>
              <a:buNone/>
            </a:pPr>
            <a:r>
              <a:rPr b="1" lang="en-IE" sz="1800"/>
              <a:t>Övning:	</a:t>
            </a:r>
            <a:r>
              <a:rPr lang="en-IE" sz="1800"/>
              <a:t>Diskutera egenskaper som inte kan ändras av bönder t.ex. mineralsammansättning, textur (andelar av sand, silt, lera), djup, lutning, kontra de som kan ändras (innehåll av organiskt material, biologisk mångfald, jordfärg, packning, lukt).</a:t>
            </a:r>
            <a:endParaRPr b="1" sz="1800"/>
          </a:p>
          <a:p>
            <a:pPr indent="-1209675" lvl="0" marL="1209675" rtl="0" algn="l">
              <a:lnSpc>
                <a:spcPct val="90000"/>
              </a:lnSpc>
              <a:spcBef>
                <a:spcPts val="0"/>
              </a:spcBef>
              <a:spcAft>
                <a:spcPts val="0"/>
              </a:spcAft>
              <a:buClr>
                <a:srgbClr val="424242"/>
              </a:buClr>
              <a:buSzPts val="1800"/>
              <a:buNone/>
            </a:pPr>
            <a:r>
              <a:t/>
            </a:r>
            <a:endParaRPr b="1" sz="1800"/>
          </a:p>
          <a:p>
            <a:pPr indent="-1209675" lvl="0" marL="1209675" rtl="0" algn="l">
              <a:lnSpc>
                <a:spcPct val="90000"/>
              </a:lnSpc>
              <a:spcBef>
                <a:spcPts val="0"/>
              </a:spcBef>
              <a:spcAft>
                <a:spcPts val="0"/>
              </a:spcAft>
              <a:buClr>
                <a:srgbClr val="424242"/>
              </a:buClr>
              <a:buSzPts val="1800"/>
              <a:buNone/>
            </a:pPr>
            <a:r>
              <a:rPr b="1" lang="en-IE" sz="1800"/>
              <a:t>Webbsidor</a:t>
            </a:r>
            <a:r>
              <a:rPr lang="en-IE" sz="1800"/>
              <a:t>: 	Testing Soil Health on Your Farm: 10 Key Methods: </a:t>
            </a:r>
            <a:r>
              <a:rPr lang="en-IE" sz="1800" u="sng">
                <a:solidFill>
                  <a:srgbClr val="87AF3F"/>
                </a:solidFill>
                <a:hlinkClick r:id="rId3">
                  <a:extLst>
                    <a:ext uri="{A12FA001-AC4F-418D-AE19-62706E023703}">
                      <ahyp:hlinkClr val="tx"/>
                    </a:ext>
                  </a:extLst>
                </a:hlinkClick>
              </a:rPr>
              <a:t>https://cropscience.bayer.co.uk/blog/articles/2020/02/test-soil-health</a:t>
            </a:r>
            <a:r>
              <a:rPr lang="en-IE" sz="1800">
                <a:solidFill>
                  <a:srgbClr val="87AF3F"/>
                </a:solidFill>
              </a:rPr>
              <a:t>.  </a:t>
            </a:r>
            <a:r>
              <a:rPr lang="en-IE" sz="1800"/>
              <a:t>How do you Measure Soil Health? </a:t>
            </a:r>
            <a:r>
              <a:rPr lang="en-IE" sz="1800" u="sng">
                <a:solidFill>
                  <a:srgbClr val="87AF3F"/>
                </a:solidFill>
                <a:hlinkClick r:id="rId4">
                  <a:extLst>
                    <a:ext uri="{A12FA001-AC4F-418D-AE19-62706E023703}">
                      <ahyp:hlinkClr val="tx"/>
                    </a:ext>
                  </a:extLst>
                </a:hlinkClick>
              </a:rPr>
              <a:t>https://www.holganix.com/blog/how-do-you-measure-soil-health-21-methods-to-consider</a:t>
            </a:r>
            <a:r>
              <a:rPr lang="en-IE" sz="1800">
                <a:solidFill>
                  <a:srgbClr val="87AF3F"/>
                </a:solidFill>
              </a:rPr>
              <a:t>. </a:t>
            </a:r>
            <a:r>
              <a:rPr lang="en-IE" sz="1800"/>
              <a:t>John Hopkins University: </a:t>
            </a:r>
            <a:r>
              <a:rPr lang="en-IE" sz="1800" u="sng">
                <a:solidFill>
                  <a:srgbClr val="87AF3F"/>
                </a:solidFill>
                <a:hlinkClick r:id="rId5">
                  <a:extLst>
                    <a:ext uri="{A12FA001-AC4F-418D-AE19-62706E023703}">
                      <ahyp:hlinkClr val="tx"/>
                    </a:ext>
                  </a:extLst>
                </a:hlinkClick>
              </a:rPr>
              <a:t>https://hub.jhu.edu/2021/06/08/livable-future-study-urban-farms-metals/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rPr b="1" lang="en-IE" sz="1800"/>
              <a:t>YouTube: </a:t>
            </a:r>
            <a:r>
              <a:rPr lang="en-IE" sz="1800"/>
              <a:t>	The Science of Soil Health: </a:t>
            </a:r>
            <a:r>
              <a:rPr lang="en-IE" sz="1800" u="sng">
                <a:solidFill>
                  <a:srgbClr val="87AF3F"/>
                </a:solidFill>
                <a:hlinkClick r:id="rId6">
                  <a:extLst>
                    <a:ext uri="{A12FA001-AC4F-418D-AE19-62706E023703}">
                      <ahyp:hlinkClr val="tx"/>
                    </a:ext>
                  </a:extLst>
                </a:hlinkClick>
              </a:rPr>
              <a:t>https://www.youtube.com/watch?v=XzfFFNG5mnQ</a:t>
            </a:r>
            <a:r>
              <a:rPr lang="en-IE" sz="1800">
                <a:solidFill>
                  <a:srgbClr val="87AF3F"/>
                </a:solidFill>
              </a:rPr>
              <a:t> </a:t>
            </a:r>
            <a:r>
              <a:rPr lang="en-IE" sz="1800"/>
              <a:t>. Best Practices for Growing Safely in Urban Soils: </a:t>
            </a:r>
            <a:r>
              <a:rPr lang="en-IE" sz="1800" u="sng">
                <a:solidFill>
                  <a:srgbClr val="87AF3F"/>
                </a:solidFill>
                <a:hlinkClick r:id="rId7">
                  <a:extLst>
                    <a:ext uri="{A12FA001-AC4F-418D-AE19-62706E023703}">
                      <ahyp:hlinkClr val="tx"/>
                    </a:ext>
                  </a:extLst>
                </a:hlinkClick>
              </a:rPr>
              <a:t>https://www.youtube.com/watch?v=BcNMteh1t14</a:t>
            </a:r>
            <a:r>
              <a:rPr lang="en-IE" sz="1800">
                <a:solidFill>
                  <a:srgbClr val="87AF3F"/>
                </a:solidFill>
              </a:rPr>
              <a:t>. </a:t>
            </a:r>
            <a:r>
              <a:rPr lang="en-IE" sz="1800"/>
              <a:t>3 Ways to Build Soil Health: </a:t>
            </a:r>
            <a:r>
              <a:rPr lang="en-IE" sz="1800" u="sng">
                <a:solidFill>
                  <a:srgbClr val="87AF3F"/>
                </a:solidFill>
                <a:hlinkClick r:id="rId8">
                  <a:extLst>
                    <a:ext uri="{A12FA001-AC4F-418D-AE19-62706E023703}">
                      <ahyp:hlinkClr val="tx"/>
                    </a:ext>
                  </a:extLst>
                </a:hlinkClick>
              </a:rPr>
              <a:t>https://www.youtube.com/watch?v=L14woJZEJnk</a:t>
            </a:r>
            <a:r>
              <a:rPr lang="en-IE" sz="1800">
                <a:solidFill>
                  <a:srgbClr val="87AF3F"/>
                </a:solidFill>
              </a:rPr>
              <a:t>. </a:t>
            </a:r>
            <a:r>
              <a:rPr lang="en-IE" sz="1800"/>
              <a:t>The secret to a Healthy Soil </a:t>
            </a:r>
            <a:r>
              <a:rPr lang="en-IE" sz="1800" u="sng">
                <a:solidFill>
                  <a:srgbClr val="87AF3F"/>
                </a:solidFill>
                <a:hlinkClick r:id="rId9">
                  <a:extLst>
                    <a:ext uri="{A12FA001-AC4F-418D-AE19-62706E023703}">
                      <ahyp:hlinkClr val="tx"/>
                    </a:ext>
                  </a:extLst>
                </a:hlinkClick>
              </a:rPr>
              <a:t>https://www.youtube.com/watch?v=_51j5nL4H5s</a:t>
            </a:r>
            <a:r>
              <a:rPr lang="en-IE" sz="1800"/>
              <a:t>. Basic Soil Sciene101 in 5 minutes: </a:t>
            </a:r>
            <a:r>
              <a:rPr lang="en-IE" sz="1800" u="sng">
                <a:solidFill>
                  <a:srgbClr val="87AF3F"/>
                </a:solidFill>
                <a:hlinkClick r:id="rId10">
                  <a:extLst>
                    <a:ext uri="{A12FA001-AC4F-418D-AE19-62706E023703}">
                      <ahyp:hlinkClr val="tx"/>
                    </a:ext>
                  </a:extLst>
                </a:hlinkClick>
              </a:rPr>
              <a:t>https://www.youtube.com/watch?v=-SjjhG1Pz7I</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a:p>
          <a:p>
            <a:pPr indent="-1209675" lvl="0" marL="1209675" rtl="0" algn="l">
              <a:lnSpc>
                <a:spcPct val="90000"/>
              </a:lnSpc>
              <a:spcBef>
                <a:spcPts val="1000"/>
              </a:spcBef>
              <a:spcAft>
                <a:spcPts val="0"/>
              </a:spcAft>
              <a:buClr>
                <a:srgbClr val="424242"/>
              </a:buClr>
              <a:buSzPts val="1800"/>
              <a:buNone/>
            </a:pPr>
            <a:r>
              <a:rPr b="1" lang="en-IE" sz="1800"/>
              <a:t>Publikation: </a:t>
            </a:r>
            <a:r>
              <a:rPr lang="en-IE" sz="1800"/>
              <a:t>Lupolt, S.N. et al 2021. The Safe Urban Harvests Study: A Community-Driven Cross-Sectional Assessment of Metals in Soil, Irrigation Water, and Produce from Urban Farms and Gardens in Baltimore, Maryland. Available at: </a:t>
            </a:r>
            <a:r>
              <a:rPr lang="en-IE" sz="1800" u="sng">
                <a:solidFill>
                  <a:srgbClr val="87AF3F"/>
                </a:solidFill>
                <a:hlinkClick r:id="rId11">
                  <a:extLst>
                    <a:ext uri="{A12FA001-AC4F-418D-AE19-62706E023703}">
                      <ahyp:hlinkClr val="tx"/>
                    </a:ext>
                  </a:extLst>
                </a:hlinkClick>
              </a:rPr>
              <a:t>https://doi.org/10.1289/EHP9431</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1700" name="Google Shape;1700;p3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701" name="Google Shape;1701;p3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33"/>
          <p:cNvSpPr txBox="1"/>
          <p:nvPr>
            <p:ph idx="1" type="body"/>
          </p:nvPr>
        </p:nvSpPr>
        <p:spPr>
          <a:xfrm>
            <a:off x="652463" y="1907138"/>
            <a:ext cx="11034711" cy="398151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Europa har ett milt och tempererat klimat. Unika vindmönster och havsströmmar håller Europa varmare än andra landmassor på liknande breddgrader. Det milda klimatet möjliggör produktion av olika jordbruksprodukter. Europas klimat kan delas in i två kategorier: Marina västkusten och Medelhavet. Varje av dessa klimat stöder olika jordbruksprodukter. </a:t>
            </a:r>
            <a:endParaRPr/>
          </a:p>
          <a:p>
            <a:pPr indent="0" lvl="0" marL="0" rtl="0" algn="just">
              <a:lnSpc>
                <a:spcPct val="90000"/>
              </a:lnSpc>
              <a:spcBef>
                <a:spcPts val="0"/>
              </a:spcBef>
              <a:spcAft>
                <a:spcPts val="0"/>
              </a:spcAft>
              <a:buClr>
                <a:srgbClr val="E8A116"/>
              </a:buClr>
              <a:buSzPts val="2200"/>
              <a:buNone/>
            </a:pPr>
            <a:r>
              <a:t/>
            </a:r>
            <a:endParaRPr sz="2200">
              <a:solidFill>
                <a:srgbClr val="454545"/>
              </a:solidFill>
            </a:endParaRPr>
          </a:p>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Det marina västkustklimatet täcker stora delar av nordvästra Europa med undantag för Skandinavien och de bergiga regionerna i östra Tyskland, Polen och Schweiz. Det kännetecknas av milda sommar- och vintertemperaturer samt regelbunden nederbörd och molntäcke. De viktigaste grödorna är vete, raps, potatis, fruktträdgårdar och bär. Betesmarker och jordbruksgrödor inkluderar gräs, klöver och råggräs och  fungerar som absorbent av atmosfäriskt kol.</a:t>
            </a:r>
            <a:r>
              <a:rPr b="1" lang="en-IE" sz="2200">
                <a:solidFill>
                  <a:srgbClr val="FF0000"/>
                </a:solidFill>
                <a:latin typeface="Calibri"/>
                <a:ea typeface="Calibri"/>
                <a:cs typeface="Calibri"/>
                <a:sym typeface="Calibri"/>
              </a:rPr>
              <a:t> </a:t>
            </a:r>
            <a:endParaRPr b="1">
              <a:solidFill>
                <a:srgbClr val="FF0000"/>
              </a:solidFill>
            </a:endParaRPr>
          </a:p>
        </p:txBody>
      </p:sp>
      <p:sp>
        <p:nvSpPr>
          <p:cNvPr id="1707" name="Google Shape;1707;p33"/>
          <p:cNvSpPr txBox="1"/>
          <p:nvPr>
            <p:ph idx="2" type="body"/>
          </p:nvPr>
        </p:nvSpPr>
        <p:spPr>
          <a:xfrm>
            <a:off x="615502" y="761603"/>
            <a:ext cx="92000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a:t>
            </a:r>
            <a:r>
              <a:rPr b="1" lang="en-IE">
                <a:solidFill>
                  <a:srgbClr val="E8A116"/>
                </a:solidFill>
              </a:rPr>
              <a:t>Hortikultur &amp; Tempererade Klimatförhållanden</a:t>
            </a:r>
            <a:endParaRPr/>
          </a:p>
        </p:txBody>
      </p:sp>
      <p:cxnSp>
        <p:nvCxnSpPr>
          <p:cNvPr id="1708" name="Google Shape;1708;p33"/>
          <p:cNvCxnSpPr/>
          <p:nvPr/>
        </p:nvCxnSpPr>
        <p:spPr>
          <a:xfrm>
            <a:off x="445881" y="1915972"/>
            <a:ext cx="9219000" cy="0"/>
          </a:xfrm>
          <a:prstGeom prst="straightConnector1">
            <a:avLst/>
          </a:prstGeom>
          <a:noFill/>
          <a:ln cap="flat" cmpd="sng" w="34925">
            <a:solidFill>
              <a:srgbClr val="E8A116"/>
            </a:solidFill>
            <a:prstDash val="solid"/>
            <a:miter lim="800000"/>
            <a:headEnd len="sm" w="sm" type="none"/>
            <a:tailEnd len="sm" w="sm" type="none"/>
          </a:ln>
        </p:spPr>
      </p:cxnSp>
      <p:grpSp>
        <p:nvGrpSpPr>
          <p:cNvPr id="1709" name="Google Shape;1709;p33"/>
          <p:cNvGrpSpPr/>
          <p:nvPr/>
        </p:nvGrpSpPr>
        <p:grpSpPr>
          <a:xfrm>
            <a:off x="9805525" y="448999"/>
            <a:ext cx="954075" cy="953423"/>
            <a:chOff x="4383973" y="3291937"/>
            <a:chExt cx="1193094" cy="1192279"/>
          </a:xfrm>
        </p:grpSpPr>
        <p:grpSp>
          <p:nvGrpSpPr>
            <p:cNvPr id="1710" name="Google Shape;1710;p33"/>
            <p:cNvGrpSpPr/>
            <p:nvPr/>
          </p:nvGrpSpPr>
          <p:grpSpPr>
            <a:xfrm>
              <a:off x="4383973" y="3291937"/>
              <a:ext cx="1193094" cy="1192279"/>
              <a:chOff x="4698298" y="2477549"/>
              <a:chExt cx="1193094" cy="1192279"/>
            </a:xfrm>
          </p:grpSpPr>
          <p:sp>
            <p:nvSpPr>
              <p:cNvPr id="1711" name="Google Shape;1711;p33"/>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2" name="Google Shape;1712;p33"/>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3" name="Google Shape;1713;p33"/>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4" name="Google Shape;1714;p33"/>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5" name="Google Shape;1715;p33"/>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6" name="Google Shape;1716;p33"/>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7" name="Google Shape;1717;p33"/>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8" name="Google Shape;1718;p33"/>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9" name="Google Shape;1719;p33"/>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0" name="Google Shape;1720;p33"/>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1" name="Google Shape;1721;p33"/>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2" name="Google Shape;1722;p33"/>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23" name="Google Shape;1723;p33"/>
            <p:cNvGrpSpPr/>
            <p:nvPr/>
          </p:nvGrpSpPr>
          <p:grpSpPr>
            <a:xfrm>
              <a:off x="4537072" y="3432254"/>
              <a:ext cx="993088" cy="558478"/>
              <a:chOff x="4851397" y="2617866"/>
              <a:chExt cx="993088" cy="558478"/>
            </a:xfrm>
          </p:grpSpPr>
          <p:sp>
            <p:nvSpPr>
              <p:cNvPr id="1724" name="Google Shape;1724;p33"/>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5" name="Google Shape;1725;p33"/>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6" name="Google Shape;1726;p33"/>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7" name="Google Shape;1727;p33"/>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1" name="Shape 1731"/>
        <p:cNvGrpSpPr/>
        <p:nvPr/>
      </p:nvGrpSpPr>
      <p:grpSpPr>
        <a:xfrm>
          <a:off x="0" y="0"/>
          <a:ext cx="0" cy="0"/>
          <a:chOff x="0" y="0"/>
          <a:chExt cx="0" cy="0"/>
        </a:xfrm>
      </p:grpSpPr>
      <p:sp>
        <p:nvSpPr>
          <p:cNvPr id="1732" name="Google Shape;1732;p34"/>
          <p:cNvSpPr txBox="1"/>
          <p:nvPr>
            <p:ph idx="1" type="body"/>
          </p:nvPr>
        </p:nvSpPr>
        <p:spPr>
          <a:xfrm>
            <a:off x="615502" y="1683729"/>
            <a:ext cx="11102790" cy="400423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rPr>
              <a:t>M</a:t>
            </a:r>
            <a:r>
              <a:rPr lang="en-IE" sz="2200">
                <a:solidFill>
                  <a:srgbClr val="454545"/>
                </a:solidFill>
                <a:latin typeface="Calibri"/>
                <a:ea typeface="Calibri"/>
                <a:cs typeface="Calibri"/>
                <a:sym typeface="Calibri"/>
              </a:rPr>
              <a:t>edelhavsklimatet täcker större delen av södra Europa, inklusive Spanien, Portugal, södra Frankrike, södra Italien och Grekland. Det kännetecknas av heta, nästan regnfria somrar och milda, regniga vintrar. Olivträd och vindruvor är två viktiga grödor som har trivts i detta klimat i mer än tusen år. Europa har ett blomstrande skogsbruk och andra skogsbrukssektorer. Till annat än skogsbruk hör svamp- och tryffelsamling, frukt- och bärplockning samt odling av medicinalväxter, honung och kork. Europa står för 80 procent av den totala korkproduktionen globalt.</a:t>
            </a:r>
            <a:endParaRPr/>
          </a:p>
          <a:p>
            <a:pPr indent="0" lvl="0" marL="0" rtl="0" algn="just">
              <a:lnSpc>
                <a:spcPct val="90000"/>
              </a:lnSpc>
              <a:spcBef>
                <a:spcPts val="0"/>
              </a:spcBef>
              <a:spcAft>
                <a:spcPts val="0"/>
              </a:spcAft>
              <a:buClr>
                <a:srgbClr val="E8A116"/>
              </a:buClr>
              <a:buSzPts val="2200"/>
              <a:buNone/>
            </a:pPr>
            <a:r>
              <a:t/>
            </a:r>
            <a:endParaRPr sz="2200">
              <a:solidFill>
                <a:srgbClr val="454545"/>
              </a:solidFill>
              <a:latin typeface="Calibri"/>
              <a:ea typeface="Calibri"/>
              <a:cs typeface="Calibri"/>
              <a:sym typeface="Calibri"/>
            </a:endParaRPr>
          </a:p>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Blomsterodling är en gren av prydnadsträdgårdsskötsel som handlar om odling och marknadsföring av blommor och prydnadsväxter. Eftersom blommor och krukväxter främst produceras i anläggningar för växtodling i tempererade klimat, betraktas blomsterodling främst som en växthusindustri, även om många blommor odlas utomhus i plantskolor eller odlingsfält.</a:t>
            </a:r>
            <a:endParaRPr/>
          </a:p>
        </p:txBody>
      </p:sp>
      <p:sp>
        <p:nvSpPr>
          <p:cNvPr id="1733" name="Google Shape;1733;p34"/>
          <p:cNvSpPr txBox="1"/>
          <p:nvPr>
            <p:ph idx="2" type="body"/>
          </p:nvPr>
        </p:nvSpPr>
        <p:spPr>
          <a:xfrm>
            <a:off x="615502" y="761603"/>
            <a:ext cx="92000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a:t>
            </a:r>
            <a:r>
              <a:rPr b="1" lang="en-IE">
                <a:solidFill>
                  <a:srgbClr val="E8A116"/>
                </a:solidFill>
              </a:rPr>
              <a:t>Hortikultur &amp; Tempererade Klimatförhållanden</a:t>
            </a:r>
            <a:endParaRPr b="1">
              <a:solidFill>
                <a:srgbClr val="E8A116"/>
              </a:solidFill>
            </a:endParaRPr>
          </a:p>
        </p:txBody>
      </p:sp>
      <p:cxnSp>
        <p:nvCxnSpPr>
          <p:cNvPr id="1734" name="Google Shape;1734;p34"/>
          <p:cNvCxnSpPr/>
          <p:nvPr/>
        </p:nvCxnSpPr>
        <p:spPr>
          <a:xfrm>
            <a:off x="384381" y="1773022"/>
            <a:ext cx="9219000" cy="0"/>
          </a:xfrm>
          <a:prstGeom prst="straightConnector1">
            <a:avLst/>
          </a:prstGeom>
          <a:noFill/>
          <a:ln cap="flat" cmpd="sng" w="34925">
            <a:solidFill>
              <a:srgbClr val="E8A116"/>
            </a:solidFill>
            <a:prstDash val="solid"/>
            <a:miter lim="800000"/>
            <a:headEnd len="sm" w="sm" type="none"/>
            <a:tailEnd len="sm" w="sm" type="none"/>
          </a:ln>
        </p:spPr>
      </p:cxnSp>
      <p:grpSp>
        <p:nvGrpSpPr>
          <p:cNvPr id="1735" name="Google Shape;1735;p34"/>
          <p:cNvGrpSpPr/>
          <p:nvPr/>
        </p:nvGrpSpPr>
        <p:grpSpPr>
          <a:xfrm>
            <a:off x="9805525" y="448999"/>
            <a:ext cx="954075" cy="953423"/>
            <a:chOff x="4383973" y="3291937"/>
            <a:chExt cx="1193094" cy="1192279"/>
          </a:xfrm>
        </p:grpSpPr>
        <p:grpSp>
          <p:nvGrpSpPr>
            <p:cNvPr id="1736" name="Google Shape;1736;p34"/>
            <p:cNvGrpSpPr/>
            <p:nvPr/>
          </p:nvGrpSpPr>
          <p:grpSpPr>
            <a:xfrm>
              <a:off x="4383973" y="3291937"/>
              <a:ext cx="1193094" cy="1192279"/>
              <a:chOff x="4698298" y="2477549"/>
              <a:chExt cx="1193094" cy="1192279"/>
            </a:xfrm>
          </p:grpSpPr>
          <p:sp>
            <p:nvSpPr>
              <p:cNvPr id="1737" name="Google Shape;1737;p34"/>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8" name="Google Shape;1738;p34"/>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9" name="Google Shape;1739;p34"/>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0" name="Google Shape;1740;p34"/>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1" name="Google Shape;1741;p34"/>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2" name="Google Shape;1742;p34"/>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3" name="Google Shape;1743;p34"/>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4" name="Google Shape;1744;p34"/>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5" name="Google Shape;1745;p34"/>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6" name="Google Shape;1746;p34"/>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7" name="Google Shape;1747;p34"/>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8" name="Google Shape;1748;p34"/>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49" name="Google Shape;1749;p34"/>
            <p:cNvGrpSpPr/>
            <p:nvPr/>
          </p:nvGrpSpPr>
          <p:grpSpPr>
            <a:xfrm>
              <a:off x="4537072" y="3432254"/>
              <a:ext cx="993088" cy="558478"/>
              <a:chOff x="4851397" y="2617866"/>
              <a:chExt cx="993088" cy="558478"/>
            </a:xfrm>
          </p:grpSpPr>
          <p:sp>
            <p:nvSpPr>
              <p:cNvPr id="1750" name="Google Shape;1750;p34"/>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1" name="Google Shape;1751;p34"/>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2" name="Google Shape;1752;p34"/>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3" name="Google Shape;1753;p34"/>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35"/>
          <p:cNvSpPr txBox="1"/>
          <p:nvPr>
            <p:ph idx="1" type="body"/>
          </p:nvPr>
        </p:nvSpPr>
        <p:spPr>
          <a:xfrm>
            <a:off x="615502" y="1683729"/>
            <a:ext cx="11102790" cy="400423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Både produktion av perenner och produktion av sticklingar för odling i växthus eller för inomhusbruk som krukväxter brukar betraktas som en del av blomsterodlingen.</a:t>
            </a:r>
            <a:endParaRPr/>
          </a:p>
          <a:p>
            <a:pPr indent="0" lvl="0" marL="0" rtl="0" algn="just">
              <a:lnSpc>
                <a:spcPct val="90000"/>
              </a:lnSpc>
              <a:spcBef>
                <a:spcPts val="0"/>
              </a:spcBef>
              <a:spcAft>
                <a:spcPts val="0"/>
              </a:spcAft>
              <a:buClr>
                <a:srgbClr val="E8A116"/>
              </a:buClr>
              <a:buSzPts val="2200"/>
              <a:buNone/>
            </a:pPr>
            <a:r>
              <a:t/>
            </a:r>
            <a:endParaRPr sz="2200">
              <a:solidFill>
                <a:srgbClr val="454545"/>
              </a:solidFill>
            </a:endParaRPr>
          </a:p>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Klimatförändringarna anses vara ett av de fenomen som har störst inverkan på produktionen av tempererade grödor. Klimatförändringar som orsakar varmare vintrar kan skapa utmaningar angående viloläge och köldkrav för fruktträd och lövfällande växter i tempererade områden.</a:t>
            </a:r>
            <a:endParaRPr sz="2200">
              <a:solidFill>
                <a:srgbClr val="454545"/>
              </a:solidFill>
              <a:latin typeface="Calibri"/>
              <a:ea typeface="Calibri"/>
              <a:cs typeface="Calibri"/>
              <a:sym typeface="Calibri"/>
            </a:endParaRPr>
          </a:p>
        </p:txBody>
      </p:sp>
      <p:sp>
        <p:nvSpPr>
          <p:cNvPr id="1759" name="Google Shape;1759;p35"/>
          <p:cNvSpPr txBox="1"/>
          <p:nvPr>
            <p:ph idx="2" type="body"/>
          </p:nvPr>
        </p:nvSpPr>
        <p:spPr>
          <a:xfrm>
            <a:off x="615502" y="761603"/>
            <a:ext cx="920001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2.6 </a:t>
            </a:r>
            <a:r>
              <a:rPr b="1" lang="en-IE">
                <a:solidFill>
                  <a:srgbClr val="E8A116"/>
                </a:solidFill>
              </a:rPr>
              <a:t>Hortikultur &amp; Tempererade Klimatförhållanden</a:t>
            </a:r>
            <a:endParaRPr b="1">
              <a:solidFill>
                <a:srgbClr val="E8A116"/>
              </a:solidFill>
            </a:endParaRPr>
          </a:p>
        </p:txBody>
      </p:sp>
      <p:cxnSp>
        <p:nvCxnSpPr>
          <p:cNvPr id="1760" name="Google Shape;1760;p35"/>
          <p:cNvCxnSpPr/>
          <p:nvPr/>
        </p:nvCxnSpPr>
        <p:spPr>
          <a:xfrm>
            <a:off x="474681" y="1752522"/>
            <a:ext cx="9219000" cy="0"/>
          </a:xfrm>
          <a:prstGeom prst="straightConnector1">
            <a:avLst/>
          </a:prstGeom>
          <a:noFill/>
          <a:ln cap="flat" cmpd="sng" w="34925">
            <a:solidFill>
              <a:srgbClr val="E8A116"/>
            </a:solidFill>
            <a:prstDash val="solid"/>
            <a:miter lim="800000"/>
            <a:headEnd len="sm" w="sm" type="none"/>
            <a:tailEnd len="sm" w="sm" type="none"/>
          </a:ln>
        </p:spPr>
      </p:cxnSp>
      <p:grpSp>
        <p:nvGrpSpPr>
          <p:cNvPr id="1761" name="Google Shape;1761;p35"/>
          <p:cNvGrpSpPr/>
          <p:nvPr/>
        </p:nvGrpSpPr>
        <p:grpSpPr>
          <a:xfrm>
            <a:off x="9805525" y="448999"/>
            <a:ext cx="954075" cy="953423"/>
            <a:chOff x="4383973" y="3291937"/>
            <a:chExt cx="1193094" cy="1192279"/>
          </a:xfrm>
        </p:grpSpPr>
        <p:grpSp>
          <p:nvGrpSpPr>
            <p:cNvPr id="1762" name="Google Shape;1762;p35"/>
            <p:cNvGrpSpPr/>
            <p:nvPr/>
          </p:nvGrpSpPr>
          <p:grpSpPr>
            <a:xfrm>
              <a:off x="4383973" y="3291937"/>
              <a:ext cx="1193094" cy="1192279"/>
              <a:chOff x="4698298" y="2477549"/>
              <a:chExt cx="1193094" cy="1192279"/>
            </a:xfrm>
          </p:grpSpPr>
          <p:sp>
            <p:nvSpPr>
              <p:cNvPr id="1763" name="Google Shape;1763;p35"/>
              <p:cNvSpPr/>
              <p:nvPr/>
            </p:nvSpPr>
            <p:spPr>
              <a:xfrm>
                <a:off x="5012827" y="2485051"/>
                <a:ext cx="6461" cy="3693"/>
              </a:xfrm>
              <a:custGeom>
                <a:rect b="b" l="l" r="r" t="t"/>
                <a:pathLst>
                  <a:path extrusionOk="0" h="3693" w="6461">
                    <a:moveTo>
                      <a:pt x="0" y="0"/>
                    </a:moveTo>
                    <a:cubicBezTo>
                      <a:pt x="1846" y="923"/>
                      <a:pt x="4615" y="2770"/>
                      <a:pt x="6462" y="3693"/>
                    </a:cubicBezTo>
                    <a:cubicBezTo>
                      <a:pt x="4615" y="2770"/>
                      <a:pt x="2769" y="1847"/>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4" name="Google Shape;1764;p35"/>
              <p:cNvSpPr/>
              <p:nvPr/>
            </p:nvSpPr>
            <p:spPr>
              <a:xfrm>
                <a:off x="4698298" y="2477549"/>
                <a:ext cx="1193094" cy="1190893"/>
              </a:xfrm>
              <a:custGeom>
                <a:rect b="b" l="l" r="r" t="t"/>
                <a:pathLst>
                  <a:path extrusionOk="0" h="1190893" w="1193094">
                    <a:moveTo>
                      <a:pt x="1386" y="321040"/>
                    </a:moveTo>
                    <a:cubicBezTo>
                      <a:pt x="6235" y="298168"/>
                      <a:pt x="9006" y="275295"/>
                      <a:pt x="15241" y="253115"/>
                    </a:cubicBezTo>
                    <a:cubicBezTo>
                      <a:pt x="53342" y="115879"/>
                      <a:pt x="175267" y="14685"/>
                      <a:pt x="317282" y="1516"/>
                    </a:cubicBezTo>
                    <a:cubicBezTo>
                      <a:pt x="505711" y="-15812"/>
                      <a:pt x="672666" y="117266"/>
                      <a:pt x="696912" y="304405"/>
                    </a:cubicBezTo>
                    <a:cubicBezTo>
                      <a:pt x="721158" y="491545"/>
                      <a:pt x="589535" y="666209"/>
                      <a:pt x="402491" y="693934"/>
                    </a:cubicBezTo>
                    <a:cubicBezTo>
                      <a:pt x="393485" y="695320"/>
                      <a:pt x="383786" y="696706"/>
                      <a:pt x="374088" y="697399"/>
                    </a:cubicBezTo>
                    <a:cubicBezTo>
                      <a:pt x="374088" y="752848"/>
                      <a:pt x="374088" y="808297"/>
                      <a:pt x="374088" y="864439"/>
                    </a:cubicBezTo>
                    <a:cubicBezTo>
                      <a:pt x="553512" y="864439"/>
                      <a:pt x="732243" y="864439"/>
                      <a:pt x="911666" y="864439"/>
                    </a:cubicBezTo>
                    <a:cubicBezTo>
                      <a:pt x="911666" y="840180"/>
                      <a:pt x="913051" y="815921"/>
                      <a:pt x="910973" y="791662"/>
                    </a:cubicBezTo>
                    <a:cubicBezTo>
                      <a:pt x="909588" y="772255"/>
                      <a:pt x="896425" y="759086"/>
                      <a:pt x="881878" y="746610"/>
                    </a:cubicBezTo>
                    <a:cubicBezTo>
                      <a:pt x="879107" y="744531"/>
                      <a:pt x="874257" y="743838"/>
                      <a:pt x="870101" y="743838"/>
                    </a:cubicBezTo>
                    <a:cubicBezTo>
                      <a:pt x="842391" y="743838"/>
                      <a:pt x="815373" y="743838"/>
                      <a:pt x="788356" y="734134"/>
                    </a:cubicBezTo>
                    <a:cubicBezTo>
                      <a:pt x="726008" y="711954"/>
                      <a:pt x="681671" y="651654"/>
                      <a:pt x="679593" y="586501"/>
                    </a:cubicBezTo>
                    <a:cubicBezTo>
                      <a:pt x="678900" y="565708"/>
                      <a:pt x="687906" y="556698"/>
                      <a:pt x="707996" y="557391"/>
                    </a:cubicBezTo>
                    <a:cubicBezTo>
                      <a:pt x="733628" y="558084"/>
                      <a:pt x="760645" y="556698"/>
                      <a:pt x="785585" y="562243"/>
                    </a:cubicBezTo>
                    <a:cubicBezTo>
                      <a:pt x="852089" y="575411"/>
                      <a:pt x="901275" y="630167"/>
                      <a:pt x="910281" y="697399"/>
                    </a:cubicBezTo>
                    <a:cubicBezTo>
                      <a:pt x="911666" y="707102"/>
                      <a:pt x="913744" y="715420"/>
                      <a:pt x="922057" y="719579"/>
                    </a:cubicBezTo>
                    <a:cubicBezTo>
                      <a:pt x="933834" y="701558"/>
                      <a:pt x="946304" y="684230"/>
                      <a:pt x="957388" y="666209"/>
                    </a:cubicBezTo>
                    <a:cubicBezTo>
                      <a:pt x="959466" y="662744"/>
                      <a:pt x="959466" y="657199"/>
                      <a:pt x="959466" y="653040"/>
                    </a:cubicBezTo>
                    <a:cubicBezTo>
                      <a:pt x="958773" y="616998"/>
                      <a:pt x="960159" y="580957"/>
                      <a:pt x="976092" y="546994"/>
                    </a:cubicBezTo>
                    <a:cubicBezTo>
                      <a:pt x="1012808" y="466593"/>
                      <a:pt x="1075156" y="423621"/>
                      <a:pt x="1163829" y="418076"/>
                    </a:cubicBezTo>
                    <a:cubicBezTo>
                      <a:pt x="1183919" y="416689"/>
                      <a:pt x="1192925" y="425700"/>
                      <a:pt x="1192925" y="446493"/>
                    </a:cubicBezTo>
                    <a:cubicBezTo>
                      <a:pt x="1192925" y="479762"/>
                      <a:pt x="1195003" y="512339"/>
                      <a:pt x="1184612" y="544915"/>
                    </a:cubicBezTo>
                    <a:cubicBezTo>
                      <a:pt x="1156901" y="630860"/>
                      <a:pt x="1098710" y="681458"/>
                      <a:pt x="1008652" y="695320"/>
                    </a:cubicBezTo>
                    <a:cubicBezTo>
                      <a:pt x="996182" y="697399"/>
                      <a:pt x="988562" y="701558"/>
                      <a:pt x="982327" y="711954"/>
                    </a:cubicBezTo>
                    <a:cubicBezTo>
                      <a:pt x="968472" y="734134"/>
                      <a:pt x="960852" y="757700"/>
                      <a:pt x="960159" y="783345"/>
                    </a:cubicBezTo>
                    <a:cubicBezTo>
                      <a:pt x="959466" y="810376"/>
                      <a:pt x="960159" y="836714"/>
                      <a:pt x="960159" y="865132"/>
                    </a:cubicBezTo>
                    <a:cubicBezTo>
                      <a:pt x="965008" y="865132"/>
                      <a:pt x="969165" y="865132"/>
                      <a:pt x="973321" y="865132"/>
                    </a:cubicBezTo>
                    <a:cubicBezTo>
                      <a:pt x="1036362" y="865132"/>
                      <a:pt x="1100095" y="865132"/>
                      <a:pt x="1163136" y="865132"/>
                    </a:cubicBezTo>
                    <a:cubicBezTo>
                      <a:pt x="1185304" y="865132"/>
                      <a:pt x="1192925" y="872756"/>
                      <a:pt x="1192925" y="894936"/>
                    </a:cubicBezTo>
                    <a:cubicBezTo>
                      <a:pt x="1192925" y="982961"/>
                      <a:pt x="1192925" y="1070985"/>
                      <a:pt x="1192925" y="1159010"/>
                    </a:cubicBezTo>
                    <a:cubicBezTo>
                      <a:pt x="1192925" y="1173566"/>
                      <a:pt x="1188768" y="1183963"/>
                      <a:pt x="1176299" y="1190894"/>
                    </a:cubicBezTo>
                    <a:cubicBezTo>
                      <a:pt x="1015579" y="1190894"/>
                      <a:pt x="854860" y="1190894"/>
                      <a:pt x="694834" y="1190894"/>
                    </a:cubicBezTo>
                    <a:cubicBezTo>
                      <a:pt x="678900" y="1179804"/>
                      <a:pt x="674744" y="1168714"/>
                      <a:pt x="681671" y="1156238"/>
                    </a:cubicBezTo>
                    <a:cubicBezTo>
                      <a:pt x="687906" y="1145842"/>
                      <a:pt x="697605" y="1144455"/>
                      <a:pt x="708689" y="1144455"/>
                    </a:cubicBezTo>
                    <a:cubicBezTo>
                      <a:pt x="850011" y="1144455"/>
                      <a:pt x="991333" y="1144455"/>
                      <a:pt x="1131962" y="1144455"/>
                    </a:cubicBezTo>
                    <a:cubicBezTo>
                      <a:pt x="1136119" y="1144455"/>
                      <a:pt x="1140968" y="1144455"/>
                      <a:pt x="1145125" y="1144455"/>
                    </a:cubicBezTo>
                    <a:cubicBezTo>
                      <a:pt x="1145125" y="1097324"/>
                      <a:pt x="1145125" y="1050885"/>
                      <a:pt x="1145125" y="1004447"/>
                    </a:cubicBezTo>
                    <a:cubicBezTo>
                      <a:pt x="1107716" y="1004447"/>
                      <a:pt x="1071000" y="1004447"/>
                      <a:pt x="1034976" y="1004447"/>
                    </a:cubicBezTo>
                    <a:cubicBezTo>
                      <a:pt x="1016965" y="1004447"/>
                      <a:pt x="1006573" y="995437"/>
                      <a:pt x="1006573" y="980881"/>
                    </a:cubicBezTo>
                    <a:cubicBezTo>
                      <a:pt x="1006573" y="966326"/>
                      <a:pt x="1017658" y="958008"/>
                      <a:pt x="1035669" y="958008"/>
                    </a:cubicBezTo>
                    <a:cubicBezTo>
                      <a:pt x="1064765" y="958008"/>
                      <a:pt x="1093861" y="958008"/>
                      <a:pt x="1122957" y="958008"/>
                    </a:cubicBezTo>
                    <a:cubicBezTo>
                      <a:pt x="1130577" y="958008"/>
                      <a:pt x="1138197" y="958008"/>
                      <a:pt x="1145125" y="958008"/>
                    </a:cubicBezTo>
                    <a:cubicBezTo>
                      <a:pt x="1145125" y="941374"/>
                      <a:pt x="1145125" y="926818"/>
                      <a:pt x="1145125" y="912263"/>
                    </a:cubicBezTo>
                    <a:cubicBezTo>
                      <a:pt x="1082777" y="912263"/>
                      <a:pt x="1021814" y="912263"/>
                      <a:pt x="960159" y="912263"/>
                    </a:cubicBezTo>
                    <a:cubicBezTo>
                      <a:pt x="960159" y="924739"/>
                      <a:pt x="960852" y="935829"/>
                      <a:pt x="960159" y="947612"/>
                    </a:cubicBezTo>
                    <a:cubicBezTo>
                      <a:pt x="958773" y="967019"/>
                      <a:pt x="962930" y="985040"/>
                      <a:pt x="972628" y="1001674"/>
                    </a:cubicBezTo>
                    <a:cubicBezTo>
                      <a:pt x="983713" y="1021082"/>
                      <a:pt x="993411" y="1041875"/>
                      <a:pt x="1003110" y="1061975"/>
                    </a:cubicBezTo>
                    <a:cubicBezTo>
                      <a:pt x="1010037" y="1075837"/>
                      <a:pt x="1005881" y="1089699"/>
                      <a:pt x="993411" y="1095244"/>
                    </a:cubicBezTo>
                    <a:cubicBezTo>
                      <a:pt x="981634" y="1100789"/>
                      <a:pt x="969165" y="1095938"/>
                      <a:pt x="961544" y="1082075"/>
                    </a:cubicBezTo>
                    <a:cubicBezTo>
                      <a:pt x="956002" y="1070985"/>
                      <a:pt x="950460" y="1059896"/>
                      <a:pt x="944918" y="1048806"/>
                    </a:cubicBezTo>
                    <a:cubicBezTo>
                      <a:pt x="942840" y="1043954"/>
                      <a:pt x="940069" y="1039795"/>
                      <a:pt x="937298" y="1033558"/>
                    </a:cubicBezTo>
                    <a:cubicBezTo>
                      <a:pt x="929678" y="1048806"/>
                      <a:pt x="923443" y="1061282"/>
                      <a:pt x="916515" y="1074451"/>
                    </a:cubicBezTo>
                    <a:cubicBezTo>
                      <a:pt x="914437" y="1077916"/>
                      <a:pt x="913051" y="1081382"/>
                      <a:pt x="910973" y="1084848"/>
                    </a:cubicBezTo>
                    <a:cubicBezTo>
                      <a:pt x="904046" y="1096631"/>
                      <a:pt x="891576" y="1100789"/>
                      <a:pt x="880492" y="1095244"/>
                    </a:cubicBezTo>
                    <a:cubicBezTo>
                      <a:pt x="868715" y="1089699"/>
                      <a:pt x="863866" y="1076531"/>
                      <a:pt x="870101" y="1063361"/>
                    </a:cubicBezTo>
                    <a:cubicBezTo>
                      <a:pt x="883263" y="1036330"/>
                      <a:pt x="896425" y="1009992"/>
                      <a:pt x="909588" y="982961"/>
                    </a:cubicBezTo>
                    <a:cubicBezTo>
                      <a:pt x="910973" y="980188"/>
                      <a:pt x="913051" y="976723"/>
                      <a:pt x="913051" y="973257"/>
                    </a:cubicBezTo>
                    <a:cubicBezTo>
                      <a:pt x="913051" y="952464"/>
                      <a:pt x="913051" y="932363"/>
                      <a:pt x="913051" y="911570"/>
                    </a:cubicBezTo>
                    <a:cubicBezTo>
                      <a:pt x="732935" y="911570"/>
                      <a:pt x="553512" y="911570"/>
                      <a:pt x="373395" y="911570"/>
                    </a:cubicBezTo>
                    <a:cubicBezTo>
                      <a:pt x="373395" y="924046"/>
                      <a:pt x="374088" y="935829"/>
                      <a:pt x="373395" y="948305"/>
                    </a:cubicBezTo>
                    <a:cubicBezTo>
                      <a:pt x="372702" y="957315"/>
                      <a:pt x="375473" y="962167"/>
                      <a:pt x="383786" y="967019"/>
                    </a:cubicBezTo>
                    <a:cubicBezTo>
                      <a:pt x="414268" y="982961"/>
                      <a:pt x="427430" y="1018309"/>
                      <a:pt x="415653" y="1050885"/>
                    </a:cubicBezTo>
                    <a:cubicBezTo>
                      <a:pt x="404569" y="1082768"/>
                      <a:pt x="371317" y="1102175"/>
                      <a:pt x="339450" y="1096631"/>
                    </a:cubicBezTo>
                    <a:cubicBezTo>
                      <a:pt x="304812" y="1090393"/>
                      <a:pt x="279873" y="1061975"/>
                      <a:pt x="279873" y="1028013"/>
                    </a:cubicBezTo>
                    <a:cubicBezTo>
                      <a:pt x="279873" y="996130"/>
                      <a:pt x="297192" y="974643"/>
                      <a:pt x="325595" y="961474"/>
                    </a:cubicBezTo>
                    <a:cubicBezTo>
                      <a:pt x="325595" y="944840"/>
                      <a:pt x="325595" y="928205"/>
                      <a:pt x="325595" y="911570"/>
                    </a:cubicBezTo>
                    <a:cubicBezTo>
                      <a:pt x="232766" y="911570"/>
                      <a:pt x="140629" y="911570"/>
                      <a:pt x="47800" y="911570"/>
                    </a:cubicBezTo>
                    <a:cubicBezTo>
                      <a:pt x="47800" y="958008"/>
                      <a:pt x="47800" y="1003754"/>
                      <a:pt x="47800" y="1050885"/>
                    </a:cubicBezTo>
                    <a:cubicBezTo>
                      <a:pt x="51957" y="1050885"/>
                      <a:pt x="56113" y="1050885"/>
                      <a:pt x="59577" y="1050885"/>
                    </a:cubicBezTo>
                    <a:cubicBezTo>
                      <a:pt x="92136" y="1050885"/>
                      <a:pt x="124696" y="1050885"/>
                      <a:pt x="157256" y="1050885"/>
                    </a:cubicBezTo>
                    <a:cubicBezTo>
                      <a:pt x="175267" y="1050885"/>
                      <a:pt x="186351" y="1059203"/>
                      <a:pt x="186351" y="1073758"/>
                    </a:cubicBezTo>
                    <a:cubicBezTo>
                      <a:pt x="186351" y="1088313"/>
                      <a:pt x="175267" y="1097324"/>
                      <a:pt x="156563" y="1097324"/>
                    </a:cubicBezTo>
                    <a:cubicBezTo>
                      <a:pt x="136473" y="1097324"/>
                      <a:pt x="117076" y="1097324"/>
                      <a:pt x="96986" y="1097324"/>
                    </a:cubicBezTo>
                    <a:cubicBezTo>
                      <a:pt x="80360" y="1097324"/>
                      <a:pt x="63734" y="1097324"/>
                      <a:pt x="47107" y="1097324"/>
                    </a:cubicBezTo>
                    <a:cubicBezTo>
                      <a:pt x="47107" y="1113265"/>
                      <a:pt x="47107" y="1128514"/>
                      <a:pt x="47107" y="1143762"/>
                    </a:cubicBezTo>
                    <a:cubicBezTo>
                      <a:pt x="52649" y="1143762"/>
                      <a:pt x="56806" y="1143762"/>
                      <a:pt x="61655" y="1143762"/>
                    </a:cubicBezTo>
                    <a:cubicBezTo>
                      <a:pt x="201592" y="1143762"/>
                      <a:pt x="340836" y="1143762"/>
                      <a:pt x="480772" y="1143762"/>
                    </a:cubicBezTo>
                    <a:cubicBezTo>
                      <a:pt x="484929" y="1143762"/>
                      <a:pt x="488393" y="1143762"/>
                      <a:pt x="492549" y="1143762"/>
                    </a:cubicBezTo>
                    <a:cubicBezTo>
                      <a:pt x="503633" y="1144455"/>
                      <a:pt x="510561" y="1150693"/>
                      <a:pt x="513332" y="1161090"/>
                    </a:cubicBezTo>
                    <a:cubicBezTo>
                      <a:pt x="516103" y="1170793"/>
                      <a:pt x="512639" y="1179111"/>
                      <a:pt x="504326" y="1186042"/>
                    </a:cubicBezTo>
                    <a:cubicBezTo>
                      <a:pt x="502248" y="1187428"/>
                      <a:pt x="500169" y="1188814"/>
                      <a:pt x="498091" y="1190894"/>
                    </a:cubicBezTo>
                    <a:cubicBezTo>
                      <a:pt x="331830" y="1190894"/>
                      <a:pt x="166261" y="1190894"/>
                      <a:pt x="0" y="1190894"/>
                    </a:cubicBezTo>
                    <a:cubicBezTo>
                      <a:pt x="0" y="1087620"/>
                      <a:pt x="0" y="984347"/>
                      <a:pt x="0" y="881073"/>
                    </a:cubicBezTo>
                    <a:cubicBezTo>
                      <a:pt x="6928" y="868597"/>
                      <a:pt x="17319" y="864439"/>
                      <a:pt x="31867" y="864439"/>
                    </a:cubicBezTo>
                    <a:cubicBezTo>
                      <a:pt x="125389" y="865132"/>
                      <a:pt x="218911" y="864439"/>
                      <a:pt x="312433" y="864439"/>
                    </a:cubicBezTo>
                    <a:cubicBezTo>
                      <a:pt x="316589" y="864439"/>
                      <a:pt x="321438" y="864439"/>
                      <a:pt x="325595" y="864439"/>
                    </a:cubicBezTo>
                    <a:cubicBezTo>
                      <a:pt x="325595" y="807603"/>
                      <a:pt x="325595" y="752155"/>
                      <a:pt x="325595" y="696706"/>
                    </a:cubicBezTo>
                    <a:cubicBezTo>
                      <a:pt x="322131" y="696013"/>
                      <a:pt x="318667" y="695320"/>
                      <a:pt x="315896" y="695320"/>
                    </a:cubicBezTo>
                    <a:cubicBezTo>
                      <a:pt x="169725" y="680764"/>
                      <a:pt x="49186" y="578184"/>
                      <a:pt x="11777" y="436096"/>
                    </a:cubicBezTo>
                    <a:cubicBezTo>
                      <a:pt x="6928" y="415996"/>
                      <a:pt x="4157" y="395896"/>
                      <a:pt x="0" y="375796"/>
                    </a:cubicBezTo>
                    <a:cubicBezTo>
                      <a:pt x="1386" y="358468"/>
                      <a:pt x="1386" y="339754"/>
                      <a:pt x="1386" y="321040"/>
                    </a:cubicBezTo>
                    <a:close/>
                    <a:moveTo>
                      <a:pt x="652576" y="349458"/>
                    </a:moveTo>
                    <a:cubicBezTo>
                      <a:pt x="652576" y="182418"/>
                      <a:pt x="516796" y="46568"/>
                      <a:pt x="350534" y="46568"/>
                    </a:cubicBezTo>
                    <a:cubicBezTo>
                      <a:pt x="184273" y="46568"/>
                      <a:pt x="48493" y="181725"/>
                      <a:pt x="47800" y="348071"/>
                    </a:cubicBezTo>
                    <a:cubicBezTo>
                      <a:pt x="47107" y="515111"/>
                      <a:pt x="182887" y="651654"/>
                      <a:pt x="349841" y="651654"/>
                    </a:cubicBezTo>
                    <a:cubicBezTo>
                      <a:pt x="516103" y="652347"/>
                      <a:pt x="652576" y="516497"/>
                      <a:pt x="652576" y="349458"/>
                    </a:cubicBezTo>
                    <a:close/>
                    <a:moveTo>
                      <a:pt x="1145125" y="468673"/>
                    </a:moveTo>
                    <a:cubicBezTo>
                      <a:pt x="1073078" y="475604"/>
                      <a:pt x="996182" y="547687"/>
                      <a:pt x="1007266" y="649574"/>
                    </a:cubicBezTo>
                    <a:cubicBezTo>
                      <a:pt x="1078620" y="641950"/>
                      <a:pt x="1156209" y="570560"/>
                      <a:pt x="1145125" y="468673"/>
                    </a:cubicBezTo>
                    <a:close/>
                    <a:moveTo>
                      <a:pt x="730857" y="605908"/>
                    </a:moveTo>
                    <a:cubicBezTo>
                      <a:pt x="739170" y="664130"/>
                      <a:pt x="804289" y="708489"/>
                      <a:pt x="863866" y="696706"/>
                    </a:cubicBezTo>
                    <a:cubicBezTo>
                      <a:pt x="852782" y="637791"/>
                      <a:pt x="795283" y="598284"/>
                      <a:pt x="730857" y="605908"/>
                    </a:cubicBezTo>
                    <a:close/>
                    <a:moveTo>
                      <a:pt x="373395" y="1029399"/>
                    </a:moveTo>
                    <a:cubicBezTo>
                      <a:pt x="373395" y="1016923"/>
                      <a:pt x="363697" y="1006526"/>
                      <a:pt x="351227" y="1005833"/>
                    </a:cubicBezTo>
                    <a:cubicBezTo>
                      <a:pt x="338757" y="1005140"/>
                      <a:pt x="326981" y="1015537"/>
                      <a:pt x="326981" y="1028706"/>
                    </a:cubicBezTo>
                    <a:cubicBezTo>
                      <a:pt x="326981" y="1041182"/>
                      <a:pt x="336679" y="1051578"/>
                      <a:pt x="349149" y="1052272"/>
                    </a:cubicBezTo>
                    <a:cubicBezTo>
                      <a:pt x="362311" y="1052965"/>
                      <a:pt x="373395" y="1042568"/>
                      <a:pt x="373395" y="1029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5" name="Google Shape;1765;p35"/>
              <p:cNvSpPr/>
              <p:nvPr/>
            </p:nvSpPr>
            <p:spPr>
              <a:xfrm>
                <a:off x="5272069" y="3622697"/>
                <a:ext cx="46767" cy="47131"/>
              </a:xfrm>
              <a:custGeom>
                <a:rect b="b" l="l" r="r" t="t"/>
                <a:pathLst>
                  <a:path extrusionOk="0" h="47131" w="46767">
                    <a:moveTo>
                      <a:pt x="16456" y="47131"/>
                    </a:moveTo>
                    <a:cubicBezTo>
                      <a:pt x="14378" y="45746"/>
                      <a:pt x="12992" y="44359"/>
                      <a:pt x="10914" y="42973"/>
                    </a:cubicBezTo>
                    <a:cubicBezTo>
                      <a:pt x="1908" y="36042"/>
                      <a:pt x="-2248" y="27724"/>
                      <a:pt x="1216" y="16635"/>
                    </a:cubicBezTo>
                    <a:cubicBezTo>
                      <a:pt x="4679" y="6238"/>
                      <a:pt x="12300" y="0"/>
                      <a:pt x="24076" y="0"/>
                    </a:cubicBezTo>
                    <a:cubicBezTo>
                      <a:pt x="35161" y="0"/>
                      <a:pt x="42088" y="6238"/>
                      <a:pt x="45552" y="16635"/>
                    </a:cubicBezTo>
                    <a:cubicBezTo>
                      <a:pt x="49016" y="27724"/>
                      <a:pt x="44859" y="36042"/>
                      <a:pt x="35853" y="42973"/>
                    </a:cubicBezTo>
                    <a:cubicBezTo>
                      <a:pt x="33775" y="44359"/>
                      <a:pt x="32390" y="45746"/>
                      <a:pt x="30311" y="47131"/>
                    </a:cubicBezTo>
                    <a:cubicBezTo>
                      <a:pt x="25462" y="47131"/>
                      <a:pt x="20613" y="47131"/>
                      <a:pt x="16456" y="471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6" name="Google Shape;1766;p35"/>
              <p:cNvSpPr/>
              <p:nvPr/>
            </p:nvSpPr>
            <p:spPr>
              <a:xfrm>
                <a:off x="5210937" y="3436943"/>
                <a:ext cx="214061" cy="46438"/>
              </a:xfrm>
              <a:custGeom>
                <a:rect b="b" l="l" r="r" t="t"/>
                <a:pathLst>
                  <a:path extrusionOk="0" h="46438" w="214061">
                    <a:moveTo>
                      <a:pt x="107377" y="46438"/>
                    </a:moveTo>
                    <a:cubicBezTo>
                      <a:pt x="80360" y="46438"/>
                      <a:pt x="54035" y="46438"/>
                      <a:pt x="27017" y="46438"/>
                    </a:cubicBezTo>
                    <a:cubicBezTo>
                      <a:pt x="11084" y="46438"/>
                      <a:pt x="693" y="37428"/>
                      <a:pt x="0" y="23566"/>
                    </a:cubicBezTo>
                    <a:cubicBezTo>
                      <a:pt x="0" y="9704"/>
                      <a:pt x="10391" y="0"/>
                      <a:pt x="27017" y="0"/>
                    </a:cubicBezTo>
                    <a:cubicBezTo>
                      <a:pt x="80360" y="0"/>
                      <a:pt x="133702" y="0"/>
                      <a:pt x="187044" y="0"/>
                    </a:cubicBezTo>
                    <a:cubicBezTo>
                      <a:pt x="202977" y="0"/>
                      <a:pt x="213369" y="9010"/>
                      <a:pt x="214061" y="22873"/>
                    </a:cubicBezTo>
                    <a:cubicBezTo>
                      <a:pt x="214061" y="36735"/>
                      <a:pt x="203670" y="46438"/>
                      <a:pt x="187044" y="46438"/>
                    </a:cubicBezTo>
                    <a:cubicBezTo>
                      <a:pt x="160719" y="46438"/>
                      <a:pt x="134395" y="46438"/>
                      <a:pt x="107377"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7" name="Google Shape;1767;p35"/>
              <p:cNvSpPr/>
              <p:nvPr/>
            </p:nvSpPr>
            <p:spPr>
              <a:xfrm>
                <a:off x="5165184" y="3529820"/>
                <a:ext cx="153160" cy="46438"/>
              </a:xfrm>
              <a:custGeom>
                <a:rect b="b" l="l" r="r" t="t"/>
                <a:pathLst>
                  <a:path extrusionOk="0" h="46438" w="153160">
                    <a:moveTo>
                      <a:pt x="76234" y="0"/>
                    </a:moveTo>
                    <a:cubicBezTo>
                      <a:pt x="93553" y="0"/>
                      <a:pt x="110179" y="0"/>
                      <a:pt x="127498" y="0"/>
                    </a:cubicBezTo>
                    <a:cubicBezTo>
                      <a:pt x="142738" y="0"/>
                      <a:pt x="153823" y="10397"/>
                      <a:pt x="153130" y="23565"/>
                    </a:cubicBezTo>
                    <a:cubicBezTo>
                      <a:pt x="153130" y="36735"/>
                      <a:pt x="142738" y="46438"/>
                      <a:pt x="127498" y="46438"/>
                    </a:cubicBezTo>
                    <a:cubicBezTo>
                      <a:pt x="93553" y="46438"/>
                      <a:pt x="59608" y="46438"/>
                      <a:pt x="25663" y="46438"/>
                    </a:cubicBezTo>
                    <a:cubicBezTo>
                      <a:pt x="10422" y="46438"/>
                      <a:pt x="-662" y="36041"/>
                      <a:pt x="31" y="22873"/>
                    </a:cubicBezTo>
                    <a:cubicBezTo>
                      <a:pt x="31" y="9703"/>
                      <a:pt x="10422" y="693"/>
                      <a:pt x="25663" y="0"/>
                    </a:cubicBezTo>
                    <a:cubicBezTo>
                      <a:pt x="42289" y="0"/>
                      <a:pt x="59608" y="0"/>
                      <a:pt x="7623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8" name="Google Shape;1768;p35"/>
              <p:cNvSpPr/>
              <p:nvPr/>
            </p:nvSpPr>
            <p:spPr>
              <a:xfrm>
                <a:off x="5364729" y="3529512"/>
                <a:ext cx="106684" cy="47054"/>
              </a:xfrm>
              <a:custGeom>
                <a:rect b="b" l="l" r="r" t="t"/>
                <a:pathLst>
                  <a:path extrusionOk="0" h="47054" w="106684">
                    <a:moveTo>
                      <a:pt x="52649" y="46746"/>
                    </a:moveTo>
                    <a:cubicBezTo>
                      <a:pt x="43644" y="46746"/>
                      <a:pt x="33945" y="46746"/>
                      <a:pt x="24939" y="46746"/>
                    </a:cubicBezTo>
                    <a:cubicBezTo>
                      <a:pt x="10391" y="46053"/>
                      <a:pt x="0" y="36350"/>
                      <a:pt x="0" y="23181"/>
                    </a:cubicBezTo>
                    <a:cubicBezTo>
                      <a:pt x="0" y="10011"/>
                      <a:pt x="10391" y="308"/>
                      <a:pt x="24246" y="308"/>
                    </a:cubicBezTo>
                    <a:cubicBezTo>
                      <a:pt x="43644" y="308"/>
                      <a:pt x="63733" y="-385"/>
                      <a:pt x="83131" y="308"/>
                    </a:cubicBezTo>
                    <a:cubicBezTo>
                      <a:pt x="96986" y="308"/>
                      <a:pt x="106684" y="10705"/>
                      <a:pt x="106684" y="23874"/>
                    </a:cubicBezTo>
                    <a:cubicBezTo>
                      <a:pt x="106684" y="37043"/>
                      <a:pt x="96293" y="46053"/>
                      <a:pt x="82438" y="46746"/>
                    </a:cubicBezTo>
                    <a:cubicBezTo>
                      <a:pt x="72739" y="47440"/>
                      <a:pt x="63041" y="46746"/>
                      <a:pt x="52649" y="467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9" name="Google Shape;1769;p35"/>
              <p:cNvSpPr/>
              <p:nvPr/>
            </p:nvSpPr>
            <p:spPr>
              <a:xfrm>
                <a:off x="4838927" y="3437117"/>
                <a:ext cx="93521" cy="46958"/>
              </a:xfrm>
              <a:custGeom>
                <a:rect b="b" l="l" r="r" t="t"/>
                <a:pathLst>
                  <a:path extrusionOk="0" h="46958" w="93521">
                    <a:moveTo>
                      <a:pt x="46415" y="46265"/>
                    </a:moveTo>
                    <a:cubicBezTo>
                      <a:pt x="38794" y="46265"/>
                      <a:pt x="31174" y="46265"/>
                      <a:pt x="23554" y="46265"/>
                    </a:cubicBezTo>
                    <a:cubicBezTo>
                      <a:pt x="9699" y="45572"/>
                      <a:pt x="0" y="35175"/>
                      <a:pt x="0" y="22699"/>
                    </a:cubicBezTo>
                    <a:cubicBezTo>
                      <a:pt x="0" y="10223"/>
                      <a:pt x="9699" y="520"/>
                      <a:pt x="23554" y="520"/>
                    </a:cubicBezTo>
                    <a:cubicBezTo>
                      <a:pt x="38794" y="-173"/>
                      <a:pt x="54728" y="-173"/>
                      <a:pt x="69968" y="520"/>
                    </a:cubicBezTo>
                    <a:cubicBezTo>
                      <a:pt x="83131" y="1213"/>
                      <a:pt x="92829" y="10916"/>
                      <a:pt x="93522" y="23393"/>
                    </a:cubicBezTo>
                    <a:cubicBezTo>
                      <a:pt x="93522" y="36562"/>
                      <a:pt x="83823" y="46265"/>
                      <a:pt x="69968" y="46958"/>
                    </a:cubicBezTo>
                    <a:cubicBezTo>
                      <a:pt x="62348" y="46265"/>
                      <a:pt x="54035" y="46265"/>
                      <a:pt x="46415" y="462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0" name="Google Shape;1770;p35"/>
              <p:cNvSpPr/>
              <p:nvPr/>
            </p:nvSpPr>
            <p:spPr>
              <a:xfrm>
                <a:off x="5472073" y="3436943"/>
                <a:ext cx="46479" cy="46438"/>
              </a:xfrm>
              <a:custGeom>
                <a:rect b="b" l="l" r="r" t="t"/>
                <a:pathLst>
                  <a:path extrusionOk="0" h="46438" w="46479">
                    <a:moveTo>
                      <a:pt x="22894" y="46438"/>
                    </a:moveTo>
                    <a:cubicBezTo>
                      <a:pt x="9731" y="46438"/>
                      <a:pt x="-660" y="35348"/>
                      <a:pt x="33" y="22873"/>
                    </a:cubicBezTo>
                    <a:cubicBezTo>
                      <a:pt x="725" y="10397"/>
                      <a:pt x="11117" y="0"/>
                      <a:pt x="23586" y="0"/>
                    </a:cubicBezTo>
                    <a:cubicBezTo>
                      <a:pt x="36749" y="0"/>
                      <a:pt x="47140" y="11090"/>
                      <a:pt x="46447" y="23566"/>
                    </a:cubicBezTo>
                    <a:cubicBezTo>
                      <a:pt x="45754" y="36042"/>
                      <a:pt x="35363" y="46438"/>
                      <a:pt x="22894" y="464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1" name="Google Shape;1771;p35"/>
              <p:cNvSpPr/>
              <p:nvPr/>
            </p:nvSpPr>
            <p:spPr>
              <a:xfrm>
                <a:off x="5751286" y="3529788"/>
                <a:ext cx="46414" cy="46503"/>
              </a:xfrm>
              <a:custGeom>
                <a:rect b="b" l="l" r="r" t="t"/>
                <a:pathLst>
                  <a:path extrusionOk="0" h="46503" w="46414">
                    <a:moveTo>
                      <a:pt x="46415" y="23598"/>
                    </a:moveTo>
                    <a:cubicBezTo>
                      <a:pt x="46415" y="36768"/>
                      <a:pt x="35331" y="47164"/>
                      <a:pt x="22168" y="46471"/>
                    </a:cubicBezTo>
                    <a:cubicBezTo>
                      <a:pt x="9699" y="45778"/>
                      <a:pt x="0" y="35381"/>
                      <a:pt x="0" y="22905"/>
                    </a:cubicBezTo>
                    <a:cubicBezTo>
                      <a:pt x="0" y="9736"/>
                      <a:pt x="11084" y="-661"/>
                      <a:pt x="24246" y="33"/>
                    </a:cubicBezTo>
                    <a:cubicBezTo>
                      <a:pt x="36716" y="726"/>
                      <a:pt x="46415" y="11815"/>
                      <a:pt x="46415" y="2359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2" name="Google Shape;1772;p35"/>
              <p:cNvSpPr/>
              <p:nvPr/>
            </p:nvSpPr>
            <p:spPr>
              <a:xfrm>
                <a:off x="4797522" y="2571244"/>
                <a:ext cx="502090" cy="233151"/>
              </a:xfrm>
              <a:custGeom>
                <a:rect b="b" l="l" r="r" t="t"/>
                <a:pathLst>
                  <a:path extrusionOk="0" h="233151" w="502090">
                    <a:moveTo>
                      <a:pt x="217365" y="143478"/>
                    </a:moveTo>
                    <a:cubicBezTo>
                      <a:pt x="231913" y="158033"/>
                      <a:pt x="244383" y="169816"/>
                      <a:pt x="256159" y="181599"/>
                    </a:cubicBezTo>
                    <a:cubicBezTo>
                      <a:pt x="259623" y="185065"/>
                      <a:pt x="263087" y="188530"/>
                      <a:pt x="266551" y="192689"/>
                    </a:cubicBezTo>
                    <a:cubicBezTo>
                      <a:pt x="276249" y="203779"/>
                      <a:pt x="276249" y="216948"/>
                      <a:pt x="267244" y="225958"/>
                    </a:cubicBezTo>
                    <a:cubicBezTo>
                      <a:pt x="258238" y="235662"/>
                      <a:pt x="244383" y="235662"/>
                      <a:pt x="233991" y="225265"/>
                    </a:cubicBezTo>
                    <a:cubicBezTo>
                      <a:pt x="217365" y="209323"/>
                      <a:pt x="201432" y="193382"/>
                      <a:pt x="185498" y="176747"/>
                    </a:cubicBezTo>
                    <a:cubicBezTo>
                      <a:pt x="182727" y="173975"/>
                      <a:pt x="180649" y="169816"/>
                      <a:pt x="177878" y="166351"/>
                    </a:cubicBezTo>
                    <a:cubicBezTo>
                      <a:pt x="161252" y="180213"/>
                      <a:pt x="150861" y="194768"/>
                      <a:pt x="143240" y="212096"/>
                    </a:cubicBezTo>
                    <a:cubicBezTo>
                      <a:pt x="136313" y="229424"/>
                      <a:pt x="130771" y="232889"/>
                      <a:pt x="112759" y="232889"/>
                    </a:cubicBezTo>
                    <a:cubicBezTo>
                      <a:pt x="84356" y="232889"/>
                      <a:pt x="55953" y="232889"/>
                      <a:pt x="27550" y="232889"/>
                    </a:cubicBezTo>
                    <a:cubicBezTo>
                      <a:pt x="6075" y="232889"/>
                      <a:pt x="-3624" y="220413"/>
                      <a:pt x="1225" y="199620"/>
                    </a:cubicBezTo>
                    <a:cubicBezTo>
                      <a:pt x="27550" y="82484"/>
                      <a:pt x="132156" y="-689"/>
                      <a:pt x="253388" y="4"/>
                    </a:cubicBezTo>
                    <a:cubicBezTo>
                      <a:pt x="372542" y="697"/>
                      <a:pt x="476456" y="85950"/>
                      <a:pt x="501395" y="201699"/>
                    </a:cubicBezTo>
                    <a:cubicBezTo>
                      <a:pt x="504859" y="219720"/>
                      <a:pt x="495160" y="232196"/>
                      <a:pt x="477149" y="232889"/>
                    </a:cubicBezTo>
                    <a:cubicBezTo>
                      <a:pt x="446667" y="232889"/>
                      <a:pt x="416186" y="232889"/>
                      <a:pt x="385012" y="232889"/>
                    </a:cubicBezTo>
                    <a:cubicBezTo>
                      <a:pt x="370464" y="232889"/>
                      <a:pt x="363536" y="224572"/>
                      <a:pt x="358687" y="212096"/>
                    </a:cubicBezTo>
                    <a:cubicBezTo>
                      <a:pt x="339290" y="164964"/>
                      <a:pt x="294954" y="137240"/>
                      <a:pt x="245075" y="139320"/>
                    </a:cubicBezTo>
                    <a:cubicBezTo>
                      <a:pt x="236762" y="140012"/>
                      <a:pt x="229142" y="141399"/>
                      <a:pt x="217365" y="143478"/>
                    </a:cubicBezTo>
                    <a:close/>
                    <a:moveTo>
                      <a:pt x="147397" y="74167"/>
                    </a:moveTo>
                    <a:cubicBezTo>
                      <a:pt x="157788" y="83871"/>
                      <a:pt x="167487" y="93574"/>
                      <a:pt x="177185" y="101891"/>
                    </a:cubicBezTo>
                    <a:cubicBezTo>
                      <a:pt x="179956" y="104664"/>
                      <a:pt x="186191" y="105357"/>
                      <a:pt x="189655" y="104664"/>
                    </a:cubicBezTo>
                    <a:cubicBezTo>
                      <a:pt x="207667" y="101198"/>
                      <a:pt x="224985" y="94267"/>
                      <a:pt x="242997" y="93574"/>
                    </a:cubicBezTo>
                    <a:cubicBezTo>
                      <a:pt x="309502" y="91495"/>
                      <a:pt x="360073" y="120605"/>
                      <a:pt x="394018" y="178134"/>
                    </a:cubicBezTo>
                    <a:cubicBezTo>
                      <a:pt x="396096" y="181599"/>
                      <a:pt x="400253" y="185758"/>
                      <a:pt x="403716" y="185758"/>
                    </a:cubicBezTo>
                    <a:cubicBezTo>
                      <a:pt x="418264" y="186451"/>
                      <a:pt x="432119" y="186451"/>
                      <a:pt x="446667" y="186451"/>
                    </a:cubicBezTo>
                    <a:cubicBezTo>
                      <a:pt x="415493" y="78326"/>
                      <a:pt x="273478" y="3470"/>
                      <a:pt x="147397" y="74167"/>
                    </a:cubicBezTo>
                    <a:close/>
                    <a:moveTo>
                      <a:pt x="109295" y="101891"/>
                    </a:moveTo>
                    <a:cubicBezTo>
                      <a:pt x="84356" y="125457"/>
                      <a:pt x="65652" y="152489"/>
                      <a:pt x="53875" y="185758"/>
                    </a:cubicBezTo>
                    <a:cubicBezTo>
                      <a:pt x="69808" y="185758"/>
                      <a:pt x="83663" y="185758"/>
                      <a:pt x="98211" y="185758"/>
                    </a:cubicBezTo>
                    <a:cubicBezTo>
                      <a:pt x="100982" y="185758"/>
                      <a:pt x="104446" y="183679"/>
                      <a:pt x="105832" y="182292"/>
                    </a:cubicBezTo>
                    <a:cubicBezTo>
                      <a:pt x="117608" y="166351"/>
                      <a:pt x="128692" y="149716"/>
                      <a:pt x="140469" y="133081"/>
                    </a:cubicBezTo>
                    <a:cubicBezTo>
                      <a:pt x="130771" y="123378"/>
                      <a:pt x="120379" y="112981"/>
                      <a:pt x="109295" y="1018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3" name="Google Shape;1773;p35"/>
              <p:cNvSpPr/>
              <p:nvPr/>
            </p:nvSpPr>
            <p:spPr>
              <a:xfrm>
                <a:off x="5071173" y="2850572"/>
                <a:ext cx="139763" cy="186446"/>
              </a:xfrm>
              <a:custGeom>
                <a:rect b="b" l="l" r="r" t="t"/>
                <a:pathLst>
                  <a:path extrusionOk="0" h="186446" w="139763">
                    <a:moveTo>
                      <a:pt x="46934" y="45745"/>
                    </a:moveTo>
                    <a:cubicBezTo>
                      <a:pt x="62868" y="45745"/>
                      <a:pt x="77415" y="45745"/>
                      <a:pt x="93349" y="45745"/>
                    </a:cubicBezTo>
                    <a:cubicBezTo>
                      <a:pt x="93349" y="38814"/>
                      <a:pt x="93349" y="31190"/>
                      <a:pt x="93349" y="24259"/>
                    </a:cubicBezTo>
                    <a:cubicBezTo>
                      <a:pt x="94042" y="10397"/>
                      <a:pt x="103048" y="0"/>
                      <a:pt x="116210" y="0"/>
                    </a:cubicBezTo>
                    <a:cubicBezTo>
                      <a:pt x="129372" y="0"/>
                      <a:pt x="139763" y="9704"/>
                      <a:pt x="139763" y="23566"/>
                    </a:cubicBezTo>
                    <a:cubicBezTo>
                      <a:pt x="139763" y="70004"/>
                      <a:pt x="139763" y="115749"/>
                      <a:pt x="139763" y="162188"/>
                    </a:cubicBezTo>
                    <a:cubicBezTo>
                      <a:pt x="139763" y="176050"/>
                      <a:pt x="129372" y="186447"/>
                      <a:pt x="116210" y="185754"/>
                    </a:cubicBezTo>
                    <a:cubicBezTo>
                      <a:pt x="103048" y="185754"/>
                      <a:pt x="93349" y="175357"/>
                      <a:pt x="93349" y="161495"/>
                    </a:cubicBezTo>
                    <a:cubicBezTo>
                      <a:pt x="93349" y="139315"/>
                      <a:pt x="93349" y="116443"/>
                      <a:pt x="93349" y="93570"/>
                    </a:cubicBezTo>
                    <a:cubicBezTo>
                      <a:pt x="77415" y="93570"/>
                      <a:pt x="62868" y="93570"/>
                      <a:pt x="46934" y="93570"/>
                    </a:cubicBezTo>
                    <a:cubicBezTo>
                      <a:pt x="46934" y="112977"/>
                      <a:pt x="46934" y="132384"/>
                      <a:pt x="46934" y="151791"/>
                    </a:cubicBezTo>
                    <a:cubicBezTo>
                      <a:pt x="46934" y="155950"/>
                      <a:pt x="46934" y="159416"/>
                      <a:pt x="46934" y="163574"/>
                    </a:cubicBezTo>
                    <a:cubicBezTo>
                      <a:pt x="46241" y="176743"/>
                      <a:pt x="35850" y="186447"/>
                      <a:pt x="23381" y="186447"/>
                    </a:cubicBezTo>
                    <a:cubicBezTo>
                      <a:pt x="11604" y="186447"/>
                      <a:pt x="520" y="176743"/>
                      <a:pt x="520" y="164267"/>
                    </a:cubicBezTo>
                    <a:cubicBezTo>
                      <a:pt x="-173" y="117136"/>
                      <a:pt x="-173" y="69311"/>
                      <a:pt x="520" y="22180"/>
                    </a:cubicBezTo>
                    <a:cubicBezTo>
                      <a:pt x="520" y="9704"/>
                      <a:pt x="10911" y="0"/>
                      <a:pt x="23381" y="0"/>
                    </a:cubicBezTo>
                    <a:cubicBezTo>
                      <a:pt x="35850" y="0"/>
                      <a:pt x="46241" y="9011"/>
                      <a:pt x="46934" y="22180"/>
                    </a:cubicBezTo>
                    <a:cubicBezTo>
                      <a:pt x="47627" y="29804"/>
                      <a:pt x="46934" y="37428"/>
                      <a:pt x="46934" y="4574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4" name="Google Shape;1774;p35"/>
              <p:cNvSpPr/>
              <p:nvPr/>
            </p:nvSpPr>
            <p:spPr>
              <a:xfrm>
                <a:off x="4885342" y="2850052"/>
                <a:ext cx="139936" cy="186306"/>
              </a:xfrm>
              <a:custGeom>
                <a:rect b="b" l="l" r="r" t="t"/>
                <a:pathLst>
                  <a:path extrusionOk="0" h="186306" w="139936">
                    <a:moveTo>
                      <a:pt x="46415" y="139835"/>
                    </a:moveTo>
                    <a:cubicBezTo>
                      <a:pt x="46415" y="148845"/>
                      <a:pt x="46415" y="155777"/>
                      <a:pt x="46415" y="162708"/>
                    </a:cubicBezTo>
                    <a:cubicBezTo>
                      <a:pt x="45722" y="176570"/>
                      <a:pt x="36023" y="186967"/>
                      <a:pt x="22861" y="186274"/>
                    </a:cubicBezTo>
                    <a:cubicBezTo>
                      <a:pt x="10391" y="186274"/>
                      <a:pt x="0" y="176570"/>
                      <a:pt x="0" y="163401"/>
                    </a:cubicBezTo>
                    <a:cubicBezTo>
                      <a:pt x="0" y="116963"/>
                      <a:pt x="0" y="70524"/>
                      <a:pt x="0" y="23393"/>
                    </a:cubicBezTo>
                    <a:cubicBezTo>
                      <a:pt x="0" y="9530"/>
                      <a:pt x="9699" y="520"/>
                      <a:pt x="24246" y="520"/>
                    </a:cubicBezTo>
                    <a:cubicBezTo>
                      <a:pt x="40873" y="-173"/>
                      <a:pt x="56806" y="-173"/>
                      <a:pt x="73432" y="520"/>
                    </a:cubicBezTo>
                    <a:cubicBezTo>
                      <a:pt x="110148" y="1906"/>
                      <a:pt x="139937" y="32403"/>
                      <a:pt x="139937" y="69831"/>
                    </a:cubicBezTo>
                    <a:cubicBezTo>
                      <a:pt x="139937" y="107259"/>
                      <a:pt x="110841" y="138449"/>
                      <a:pt x="73432" y="140528"/>
                    </a:cubicBezTo>
                    <a:cubicBezTo>
                      <a:pt x="65119" y="139835"/>
                      <a:pt x="56113" y="139835"/>
                      <a:pt x="46415" y="139835"/>
                    </a:cubicBezTo>
                    <a:close/>
                    <a:moveTo>
                      <a:pt x="47107" y="46958"/>
                    </a:moveTo>
                    <a:cubicBezTo>
                      <a:pt x="47107" y="62900"/>
                      <a:pt x="47107" y="77455"/>
                      <a:pt x="47107" y="93397"/>
                    </a:cubicBezTo>
                    <a:cubicBezTo>
                      <a:pt x="62348" y="92010"/>
                      <a:pt x="78281" y="98248"/>
                      <a:pt x="89365" y="82307"/>
                    </a:cubicBezTo>
                    <a:cubicBezTo>
                      <a:pt x="94908" y="73990"/>
                      <a:pt x="94908" y="65672"/>
                      <a:pt x="89365" y="57355"/>
                    </a:cubicBezTo>
                    <a:cubicBezTo>
                      <a:pt x="78281" y="41413"/>
                      <a:pt x="62348" y="47651"/>
                      <a:pt x="47107" y="4695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75" name="Google Shape;1775;p35"/>
            <p:cNvGrpSpPr/>
            <p:nvPr/>
          </p:nvGrpSpPr>
          <p:grpSpPr>
            <a:xfrm>
              <a:off x="4537072" y="3432254"/>
              <a:ext cx="993088" cy="558478"/>
              <a:chOff x="4851397" y="2617866"/>
              <a:chExt cx="993088" cy="558478"/>
            </a:xfrm>
          </p:grpSpPr>
          <p:sp>
            <p:nvSpPr>
              <p:cNvPr id="1776" name="Google Shape;1776;p35"/>
              <p:cNvSpPr/>
              <p:nvPr/>
            </p:nvSpPr>
            <p:spPr>
              <a:xfrm>
                <a:off x="5704492" y="2946221"/>
                <a:ext cx="139993" cy="180901"/>
              </a:xfrm>
              <a:custGeom>
                <a:rect b="b" l="l" r="r" t="t"/>
                <a:pathLst>
                  <a:path extrusionOk="0" h="180901" w="139993">
                    <a:moveTo>
                      <a:pt x="138930" y="0"/>
                    </a:moveTo>
                    <a:cubicBezTo>
                      <a:pt x="150014" y="101887"/>
                      <a:pt x="72426" y="173971"/>
                      <a:pt x="1072" y="180902"/>
                    </a:cubicBezTo>
                    <a:cubicBezTo>
                      <a:pt x="-10012" y="79014"/>
                      <a:pt x="66884" y="6931"/>
                      <a:pt x="13893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7" name="Google Shape;1777;p35"/>
              <p:cNvSpPr/>
              <p:nvPr/>
            </p:nvSpPr>
            <p:spPr>
              <a:xfrm>
                <a:off x="5429155" y="3082504"/>
                <a:ext cx="133009" cy="93840"/>
              </a:xfrm>
              <a:custGeom>
                <a:rect b="b" l="l" r="r" t="t"/>
                <a:pathLst>
                  <a:path extrusionOk="0" h="93840" w="133009">
                    <a:moveTo>
                      <a:pt x="0" y="953"/>
                    </a:moveTo>
                    <a:cubicBezTo>
                      <a:pt x="64426" y="-6671"/>
                      <a:pt x="121925" y="32143"/>
                      <a:pt x="133009" y="91751"/>
                    </a:cubicBezTo>
                    <a:cubicBezTo>
                      <a:pt x="73432" y="104227"/>
                      <a:pt x="7620" y="59175"/>
                      <a:pt x="0" y="95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8" name="Google Shape;1778;p35"/>
              <p:cNvSpPr/>
              <p:nvPr/>
            </p:nvSpPr>
            <p:spPr>
              <a:xfrm>
                <a:off x="4944919" y="2617866"/>
                <a:ext cx="299962" cy="139309"/>
              </a:xfrm>
              <a:custGeom>
                <a:rect b="b" l="l" r="r" t="t"/>
                <a:pathLst>
                  <a:path extrusionOk="0" h="139309" w="299962">
                    <a:moveTo>
                      <a:pt x="0" y="27545"/>
                    </a:moveTo>
                    <a:cubicBezTo>
                      <a:pt x="126081" y="-43152"/>
                      <a:pt x="268096" y="32397"/>
                      <a:pt x="299963" y="139136"/>
                    </a:cubicBezTo>
                    <a:cubicBezTo>
                      <a:pt x="285415" y="139136"/>
                      <a:pt x="270867" y="139829"/>
                      <a:pt x="257012" y="138443"/>
                    </a:cubicBezTo>
                    <a:cubicBezTo>
                      <a:pt x="253549" y="138443"/>
                      <a:pt x="249392" y="134285"/>
                      <a:pt x="247314" y="130819"/>
                    </a:cubicBezTo>
                    <a:cubicBezTo>
                      <a:pt x="213369" y="73291"/>
                      <a:pt x="162798" y="44180"/>
                      <a:pt x="96293" y="46259"/>
                    </a:cubicBezTo>
                    <a:cubicBezTo>
                      <a:pt x="78281" y="46953"/>
                      <a:pt x="60962" y="53884"/>
                      <a:pt x="42951" y="57349"/>
                    </a:cubicBezTo>
                    <a:cubicBezTo>
                      <a:pt x="38794" y="58042"/>
                      <a:pt x="33252" y="57349"/>
                      <a:pt x="30481" y="54577"/>
                    </a:cubicBezTo>
                    <a:cubicBezTo>
                      <a:pt x="19397" y="46953"/>
                      <a:pt x="10391" y="37249"/>
                      <a:pt x="0" y="2754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9" name="Google Shape;1779;p35"/>
              <p:cNvSpPr/>
              <p:nvPr/>
            </p:nvSpPr>
            <p:spPr>
              <a:xfrm>
                <a:off x="4851397" y="2673136"/>
                <a:ext cx="86594" cy="83481"/>
              </a:xfrm>
              <a:custGeom>
                <a:rect b="b" l="l" r="r" t="t"/>
                <a:pathLst>
                  <a:path extrusionOk="0" h="83481" w="86594">
                    <a:moveTo>
                      <a:pt x="55420" y="0"/>
                    </a:moveTo>
                    <a:cubicBezTo>
                      <a:pt x="67197" y="11090"/>
                      <a:pt x="77588" y="21486"/>
                      <a:pt x="86594" y="30497"/>
                    </a:cubicBezTo>
                    <a:cubicBezTo>
                      <a:pt x="74817" y="47132"/>
                      <a:pt x="63733" y="63766"/>
                      <a:pt x="51957" y="79708"/>
                    </a:cubicBezTo>
                    <a:cubicBezTo>
                      <a:pt x="50571" y="81787"/>
                      <a:pt x="47107" y="83173"/>
                      <a:pt x="44336" y="83173"/>
                    </a:cubicBezTo>
                    <a:cubicBezTo>
                      <a:pt x="29788" y="83866"/>
                      <a:pt x="15933" y="83173"/>
                      <a:pt x="0" y="83173"/>
                    </a:cubicBezTo>
                    <a:cubicBezTo>
                      <a:pt x="11084" y="49904"/>
                      <a:pt x="30481" y="22873"/>
                      <a:pt x="55420"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36"/>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5" name="Google Shape;1785;p36"/>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spcBef>
                <a:spcPts val="0"/>
              </a:spcBef>
              <a:spcAft>
                <a:spcPts val="0"/>
              </a:spcAft>
              <a:buClr>
                <a:srgbClr val="424242"/>
              </a:buClr>
              <a:buSzPts val="1800"/>
              <a:buNone/>
            </a:pPr>
            <a:r>
              <a:rPr b="1" lang="en-IE" sz="1800"/>
              <a:t>Övning:</a:t>
            </a:r>
            <a:r>
              <a:rPr lang="en-IE" sz="1800"/>
              <a:t>	Kontakta ditt lokala trädgårdscenter och prata med trädgårdsmästaren där, de kommer att ge dig råd om vilka växter som passar din miljö</a:t>
            </a:r>
            <a:r>
              <a:rPr lang="en-IE" sz="2100">
                <a:solidFill>
                  <a:srgbClr val="202124"/>
                </a:solidFill>
                <a:highlight>
                  <a:srgbClr val="F8F9FA"/>
                </a:highlight>
                <a:latin typeface="Arial"/>
                <a:ea typeface="Arial"/>
                <a:cs typeface="Arial"/>
                <a:sym typeface="Arial"/>
              </a:rPr>
              <a:t>.</a:t>
            </a:r>
            <a:endParaRPr sz="1800"/>
          </a:p>
          <a:p>
            <a:pPr indent="-1209675" lvl="0" marL="1209675" rtl="0" algn="l">
              <a:spcBef>
                <a:spcPts val="0"/>
              </a:spcBef>
              <a:spcAft>
                <a:spcPts val="0"/>
              </a:spcAft>
              <a:buClr>
                <a:srgbClr val="424242"/>
              </a:buClr>
              <a:buSzPts val="1800"/>
              <a:buNone/>
            </a:pPr>
            <a:r>
              <a:t/>
            </a:r>
            <a:endParaRPr sz="1800"/>
          </a:p>
          <a:p>
            <a:pPr indent="-1209675" lvl="0" marL="1209675" rtl="0" algn="l">
              <a:lnSpc>
                <a:spcPct val="90000"/>
              </a:lnSpc>
              <a:spcBef>
                <a:spcPts val="0"/>
              </a:spcBef>
              <a:spcAft>
                <a:spcPts val="0"/>
              </a:spcAft>
              <a:buClr>
                <a:srgbClr val="424242"/>
              </a:buClr>
              <a:buSzPts val="1800"/>
              <a:buNone/>
            </a:pPr>
            <a:r>
              <a:rPr b="1" lang="en-IE" sz="1800"/>
              <a:t>Webbsidor</a:t>
            </a:r>
            <a:r>
              <a:rPr lang="en-IE" sz="1800"/>
              <a:t>: 	Agrilearner.com; Europe Resources: </a:t>
            </a:r>
            <a:r>
              <a:rPr lang="en-IE" sz="1800" u="sng">
                <a:solidFill>
                  <a:srgbClr val="87AF3F"/>
                </a:solidFill>
                <a:hlinkClick r:id="rId3">
                  <a:extLst>
                    <a:ext uri="{A12FA001-AC4F-418D-AE19-62706E023703}">
                      <ahyp:hlinkClr val="tx"/>
                    </a:ext>
                  </a:extLst>
                </a:hlinkClick>
              </a:rPr>
              <a:t>https://education.nationalgeographic.org/resource/europe-resources/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YouTube: </a:t>
            </a:r>
            <a:r>
              <a:rPr lang="en-IE" sz="1800"/>
              <a:t>	Farm on a Paris rooftop: </a:t>
            </a:r>
            <a:r>
              <a:rPr lang="en-IE" sz="1800" u="sng">
                <a:solidFill>
                  <a:srgbClr val="87AF3F"/>
                </a:solidFill>
                <a:hlinkClick r:id="rId4">
                  <a:extLst>
                    <a:ext uri="{A12FA001-AC4F-418D-AE19-62706E023703}">
                      <ahyp:hlinkClr val="tx"/>
                    </a:ext>
                  </a:extLst>
                </a:hlinkClick>
              </a:rPr>
              <a:t>https://www.youtube.com/watch?v=IgN4Q8uCYuk</a:t>
            </a:r>
            <a:r>
              <a:rPr lang="en-IE" sz="1800">
                <a:solidFill>
                  <a:srgbClr val="87AF3F"/>
                </a:solidFill>
              </a:rPr>
              <a:t>; </a:t>
            </a:r>
            <a:r>
              <a:rPr lang="en-IE" sz="1800"/>
              <a:t>How Singapore is leaing the way in efficient urban farming  </a:t>
            </a:r>
            <a:r>
              <a:rPr lang="en-IE" sz="1800" u="sng">
                <a:solidFill>
                  <a:srgbClr val="87AF3F"/>
                </a:solidFill>
                <a:hlinkClick r:id="rId5">
                  <a:extLst>
                    <a:ext uri="{A12FA001-AC4F-418D-AE19-62706E023703}">
                      <ahyp:hlinkClr val="tx"/>
                    </a:ext>
                  </a:extLst>
                </a:hlinkClick>
              </a:rPr>
              <a:t>https://www.youtube.com/watch?v=W9tGyNyfDbs</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Case Study:</a:t>
            </a:r>
            <a:r>
              <a:rPr lang="en-IE" sz="1800"/>
              <a:t>	 L’Autre Champ, Bioteket, Green Connect. L’ilo  New Urban Trade Sheet: Urban Floriculturist</a:t>
            </a:r>
            <a:endParaRPr/>
          </a:p>
          <a:p>
            <a:pPr indent="-1209675" lvl="0" marL="1209675" rtl="0" algn="l">
              <a:lnSpc>
                <a:spcPct val="90000"/>
              </a:lnSpc>
              <a:spcBef>
                <a:spcPts val="100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Publikation: </a:t>
            </a:r>
            <a:r>
              <a:rPr lang="en-IE" sz="1800"/>
              <a:t>	Salama, A.M. et al 2021. Temperate Fruit Trees under Climate Change: Challenges for Dormancy and Chilling Requirements in Warm Winter Regions. Horticulturae. Vol 7(4). </a:t>
            </a:r>
            <a:r>
              <a:rPr lang="en-IE" sz="1800" u="sng">
                <a:solidFill>
                  <a:srgbClr val="87AF3F"/>
                </a:solidFill>
                <a:hlinkClick r:id="rId6">
                  <a:extLst>
                    <a:ext uri="{A12FA001-AC4F-418D-AE19-62706E023703}">
                      <ahyp:hlinkClr val="tx"/>
                    </a:ext>
                  </a:extLst>
                </a:hlinkClick>
              </a:rPr>
              <a:t>https://www.mdpi.com/2311-7524/7/4/86</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p:txBody>
      </p:sp>
      <p:sp>
        <p:nvSpPr>
          <p:cNvPr id="1786" name="Google Shape;1786;p36"/>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787" name="Google Shape;1787;p36"/>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sp>
        <p:nvSpPr>
          <p:cNvPr id="1792" name="Google Shape;1792;g2bf391cd4c5_1_1678"/>
          <p:cNvSpPr txBox="1"/>
          <p:nvPr>
            <p:ph idx="2" type="body"/>
          </p:nvPr>
        </p:nvSpPr>
        <p:spPr>
          <a:xfrm>
            <a:off x="615501" y="761603"/>
            <a:ext cx="2881500" cy="803700"/>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t>
            </a:r>
            <a:r>
              <a:rPr b="1" lang="en-IE">
                <a:solidFill>
                  <a:srgbClr val="E8A116"/>
                </a:solidFill>
              </a:rPr>
              <a:t>Djurhållning - vård och skötsel av djur</a:t>
            </a:r>
            <a:endParaRPr/>
          </a:p>
        </p:txBody>
      </p:sp>
      <p:cxnSp>
        <p:nvCxnSpPr>
          <p:cNvPr id="1793" name="Google Shape;1793;g2bf391cd4c5_1_1678"/>
          <p:cNvCxnSpPr/>
          <p:nvPr/>
        </p:nvCxnSpPr>
        <p:spPr>
          <a:xfrm>
            <a:off x="3482822" y="322596"/>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1794" name="Google Shape;1794;g2bf391cd4c5_1_1678"/>
          <p:cNvGrpSpPr/>
          <p:nvPr/>
        </p:nvGrpSpPr>
        <p:grpSpPr>
          <a:xfrm>
            <a:off x="2611447" y="4765012"/>
            <a:ext cx="885961" cy="846013"/>
            <a:chOff x="10407709" y="5371716"/>
            <a:chExt cx="1086136" cy="1037162"/>
          </a:xfrm>
        </p:grpSpPr>
        <p:sp>
          <p:nvSpPr>
            <p:cNvPr id="1795" name="Google Shape;1795;g2bf391cd4c5_1_167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6" name="Google Shape;1796;g2bf391cd4c5_1_167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797" name="Google Shape;1797;g2bf391cd4c5_1_1678"/>
            <p:cNvGrpSpPr/>
            <p:nvPr/>
          </p:nvGrpSpPr>
          <p:grpSpPr>
            <a:xfrm>
              <a:off x="10407709" y="5371716"/>
              <a:ext cx="1086136" cy="1037162"/>
              <a:chOff x="10407709" y="5371716"/>
              <a:chExt cx="1086136" cy="1037162"/>
            </a:xfrm>
          </p:grpSpPr>
          <p:grpSp>
            <p:nvGrpSpPr>
              <p:cNvPr id="1798" name="Google Shape;1798;g2bf391cd4c5_1_1678"/>
              <p:cNvGrpSpPr/>
              <p:nvPr/>
            </p:nvGrpSpPr>
            <p:grpSpPr>
              <a:xfrm>
                <a:off x="10407709" y="5371716"/>
                <a:ext cx="1086136" cy="1037162"/>
                <a:chOff x="10407709" y="5371716"/>
                <a:chExt cx="1086136" cy="1037162"/>
              </a:xfrm>
            </p:grpSpPr>
            <p:sp>
              <p:nvSpPr>
                <p:cNvPr id="1799" name="Google Shape;1799;g2bf391cd4c5_1_167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0" name="Google Shape;1800;g2bf391cd4c5_1_167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1" name="Google Shape;1801;g2bf391cd4c5_1_167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02" name="Google Shape;1802;g2bf391cd4c5_1_167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1803" name="Google Shape;1803;g2bf391cd4c5_1_1678"/>
          <p:cNvGrpSpPr/>
          <p:nvPr/>
        </p:nvGrpSpPr>
        <p:grpSpPr>
          <a:xfrm>
            <a:off x="4836776" y="322596"/>
            <a:ext cx="4464975" cy="5763876"/>
            <a:chOff x="5000750" y="322596"/>
            <a:chExt cx="4464975" cy="5763876"/>
          </a:xfrm>
        </p:grpSpPr>
        <p:pic>
          <p:nvPicPr>
            <p:cNvPr id="1804" name="Google Shape;1804;g2bf391cd4c5_1_1678"/>
            <p:cNvPicPr preferRelativeResize="0"/>
            <p:nvPr/>
          </p:nvPicPr>
          <p:blipFill rotWithShape="1">
            <a:blip r:embed="rId3">
              <a:alphaModFix/>
            </a:blip>
            <a:srcRect b="0" l="0" r="0" t="0"/>
            <a:stretch/>
          </p:blipFill>
          <p:spPr>
            <a:xfrm>
              <a:off x="5000750" y="322596"/>
              <a:ext cx="4464975" cy="5763876"/>
            </a:xfrm>
            <a:prstGeom prst="rect">
              <a:avLst/>
            </a:prstGeom>
            <a:noFill/>
            <a:ln>
              <a:noFill/>
            </a:ln>
          </p:spPr>
        </p:pic>
        <p:sp>
          <p:nvSpPr>
            <p:cNvPr id="1805" name="Google Shape;1805;g2bf391cd4c5_1_1678"/>
            <p:cNvSpPr txBox="1"/>
            <p:nvPr/>
          </p:nvSpPr>
          <p:spPr>
            <a:xfrm>
              <a:off x="5108125" y="525364"/>
              <a:ext cx="2512500" cy="307800"/>
            </a:xfrm>
            <a:prstGeom prst="rect">
              <a:avLst/>
            </a:prstGeom>
            <a:solidFill>
              <a:srgbClr val="E5F1D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IE" sz="1400" u="none" cap="none" strike="noStrike">
                  <a:solidFill>
                    <a:srgbClr val="000000"/>
                  </a:solidFill>
                  <a:latin typeface="Arial"/>
                  <a:ea typeface="Arial"/>
                  <a:cs typeface="Arial"/>
                  <a:sym typeface="Arial"/>
                </a:rPr>
                <a:t>Exempel av hälsomärke</a:t>
              </a:r>
              <a:endParaRPr/>
            </a:p>
          </p:txBody>
        </p:sp>
        <p:sp>
          <p:nvSpPr>
            <p:cNvPr id="1806" name="Google Shape;1806;g2bf391cd4c5_1_1678"/>
            <p:cNvSpPr txBox="1"/>
            <p:nvPr/>
          </p:nvSpPr>
          <p:spPr>
            <a:xfrm>
              <a:off x="5096784" y="809549"/>
              <a:ext cx="983400" cy="292500"/>
            </a:xfrm>
            <a:prstGeom prst="rect">
              <a:avLst/>
            </a:prstGeom>
            <a:solidFill>
              <a:srgbClr val="E5F1D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300" u="none" cap="none" strike="noStrike">
                  <a:solidFill>
                    <a:srgbClr val="000000"/>
                  </a:solidFill>
                  <a:latin typeface="Arial"/>
                  <a:ea typeface="Arial"/>
                  <a:cs typeface="Arial"/>
                  <a:sym typeface="Arial"/>
                </a:rPr>
                <a:t>Se kapitel</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sp>
        <p:nvSpPr>
          <p:cNvPr id="1811" name="Google Shape;1811;p37"/>
          <p:cNvSpPr txBox="1"/>
          <p:nvPr>
            <p:ph idx="1" type="body"/>
          </p:nvPr>
        </p:nvSpPr>
        <p:spPr>
          <a:xfrm>
            <a:off x="3792859" y="861990"/>
            <a:ext cx="778364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Djurhållning är kontrollerad uppfödning, skötsel, och produktion av husdjur för kött, fiber, mjölk, ägg och andra produkter. Europeiska unionen (EU) har sedan 1974 fastställt ett brett spektrum av rättsliga bestämmelser om djurens välbefinnande. I rådets direktiv 98/58/EG om skydd av animalieproduktionens djur från 1998 fastställs allmänna regler för skydd av djur av alla arter som hålls för produktion av livsmedel, ull, skinn eller päls eller för andra jordbruksändamål, inklusive fiskar, reptiler och amfibier. I dag omfattar EU:s lagstiftning om djurskydd för lantbruksdjur särskilda bestämmelser om uppfödning av fjäderfä, kalvar och grisar samt, för alla arter, transport och slakt. Djurens hälsa och välbefinnande kontrolleras på gårdsnivå genom tillhandahållande av lämpliga bostadsförhållanden och strö, utfodring, hygien, stresshantering, transport, veterinärvård och efterlevnad av den behöriga myndigheten.</a:t>
            </a:r>
            <a:endParaRPr/>
          </a:p>
        </p:txBody>
      </p:sp>
      <p:sp>
        <p:nvSpPr>
          <p:cNvPr id="1812" name="Google Shape;1812;p37"/>
          <p:cNvSpPr txBox="1"/>
          <p:nvPr>
            <p:ph idx="2" type="body"/>
          </p:nvPr>
        </p:nvSpPr>
        <p:spPr>
          <a:xfrm>
            <a:off x="615501" y="761603"/>
            <a:ext cx="2881609" cy="2344852"/>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t>
            </a:r>
            <a:r>
              <a:rPr b="1" lang="en-IE">
                <a:solidFill>
                  <a:srgbClr val="E8A116"/>
                </a:solidFill>
              </a:rPr>
              <a:t>Djurhållning - vård och skötsel av djur</a:t>
            </a:r>
            <a:endParaRPr b="1">
              <a:solidFill>
                <a:srgbClr val="E8A116"/>
              </a:solidFill>
            </a:endParaRPr>
          </a:p>
        </p:txBody>
      </p:sp>
      <p:cxnSp>
        <p:nvCxnSpPr>
          <p:cNvPr id="1813" name="Google Shape;1813;p37"/>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814" name="Google Shape;1814;p37"/>
          <p:cNvGrpSpPr/>
          <p:nvPr/>
        </p:nvGrpSpPr>
        <p:grpSpPr>
          <a:xfrm>
            <a:off x="2611177" y="4750584"/>
            <a:ext cx="885933" cy="845986"/>
            <a:chOff x="10407709" y="5371716"/>
            <a:chExt cx="1086136" cy="1037162"/>
          </a:xfrm>
        </p:grpSpPr>
        <p:sp>
          <p:nvSpPr>
            <p:cNvPr id="1815" name="Google Shape;1815;p37"/>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6" name="Google Shape;1816;p37"/>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17" name="Google Shape;1817;p37"/>
            <p:cNvGrpSpPr/>
            <p:nvPr/>
          </p:nvGrpSpPr>
          <p:grpSpPr>
            <a:xfrm>
              <a:off x="10407709" y="5371716"/>
              <a:ext cx="1086136" cy="1037162"/>
              <a:chOff x="10407709" y="5371716"/>
              <a:chExt cx="1086136" cy="1037162"/>
            </a:xfrm>
          </p:grpSpPr>
          <p:grpSp>
            <p:nvGrpSpPr>
              <p:cNvPr id="1818" name="Google Shape;1818;p37"/>
              <p:cNvGrpSpPr/>
              <p:nvPr/>
            </p:nvGrpSpPr>
            <p:grpSpPr>
              <a:xfrm>
                <a:off x="10407709" y="5371716"/>
                <a:ext cx="1086136" cy="1037162"/>
                <a:chOff x="10407709" y="5371716"/>
                <a:chExt cx="1086136" cy="1037162"/>
              </a:xfrm>
            </p:grpSpPr>
            <p:sp>
              <p:nvSpPr>
                <p:cNvPr id="1819" name="Google Shape;1819;p37"/>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0" name="Google Shape;1820;p37"/>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1" name="Google Shape;1821;p37"/>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22" name="Google Shape;1822;p37"/>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sp>
        <p:nvSpPr>
          <p:cNvPr id="1827" name="Google Shape;1827;p38"/>
          <p:cNvSpPr txBox="1"/>
          <p:nvPr>
            <p:ph idx="1" type="body"/>
          </p:nvPr>
        </p:nvSpPr>
        <p:spPr>
          <a:xfrm>
            <a:off x="3792859" y="861990"/>
            <a:ext cx="7783640" cy="513401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E8A116"/>
              </a:buClr>
              <a:buSzPts val="2200"/>
              <a:buNone/>
            </a:pPr>
            <a:r>
              <a:rPr lang="en-IE" sz="2200">
                <a:solidFill>
                  <a:srgbClr val="454545"/>
                </a:solidFill>
                <a:latin typeface="Calibri"/>
                <a:ea typeface="Calibri"/>
                <a:cs typeface="Calibri"/>
                <a:sym typeface="Calibri"/>
              </a:rPr>
              <a:t>De flesta jordbruksprodukter bearbetas innan de når konsumenten. Slakt av boskap omfattar tre olika steg: hantering före slakt (för att undvika stress), bedövning och slakt. EU-lagstiftningen (förordning EG 1099/2009) om avlivning av djur syftar till att minimera djurens smärta och lidande genom användning av korrekt godkända bedövningsmetoder. Den gäller för uppfödda djur. Enligt EU-lagstiftningen måste jordbrukare registrera sina djurbesättningar/flockar hos den relevanta behöriga myndigheten, t.ex. det nationella jordbruksdepartementet.  Livsmedelsprodukter av animaliskt ursprung måste vara försedda med ett kontrollmärke som godkänts av en veterinär i enlighet med förordning (EG) nr 854/2004. Animaliska biprodukter från köttproduktion är de icke ätbara köttmaterial som samlas in under slaktprocessen och måste bortskaffas på lämpligt sätt enligt EU-lagstiftningen.</a:t>
            </a:r>
            <a:endParaRPr sz="2200">
              <a:solidFill>
                <a:srgbClr val="454545"/>
              </a:solidFill>
              <a:latin typeface="Calibri"/>
              <a:ea typeface="Calibri"/>
              <a:cs typeface="Calibri"/>
              <a:sym typeface="Calibri"/>
            </a:endParaRPr>
          </a:p>
        </p:txBody>
      </p:sp>
      <p:sp>
        <p:nvSpPr>
          <p:cNvPr id="1828" name="Google Shape;1828;p38"/>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2.7 </a:t>
            </a:r>
            <a:r>
              <a:rPr b="1" lang="en-IE">
                <a:solidFill>
                  <a:srgbClr val="E8A116"/>
                </a:solidFill>
              </a:rPr>
              <a:t>Djurhållning - vård och skötsel av djur</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1829" name="Google Shape;1829;p38"/>
          <p:cNvCxnSpPr/>
          <p:nvPr/>
        </p:nvCxnSpPr>
        <p:spPr>
          <a:xfrm>
            <a:off x="3482822" y="308308"/>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830" name="Google Shape;1830;p38"/>
          <p:cNvGrpSpPr/>
          <p:nvPr/>
        </p:nvGrpSpPr>
        <p:grpSpPr>
          <a:xfrm>
            <a:off x="2611177" y="4750584"/>
            <a:ext cx="885933" cy="845986"/>
            <a:chOff x="10407709" y="5371716"/>
            <a:chExt cx="1086136" cy="1037162"/>
          </a:xfrm>
        </p:grpSpPr>
        <p:sp>
          <p:nvSpPr>
            <p:cNvPr id="1831" name="Google Shape;1831;p3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2" name="Google Shape;1832;p3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33" name="Google Shape;1833;p38"/>
            <p:cNvGrpSpPr/>
            <p:nvPr/>
          </p:nvGrpSpPr>
          <p:grpSpPr>
            <a:xfrm>
              <a:off x="10407709" y="5371716"/>
              <a:ext cx="1086136" cy="1037162"/>
              <a:chOff x="10407709" y="5371716"/>
              <a:chExt cx="1086136" cy="1037162"/>
            </a:xfrm>
          </p:grpSpPr>
          <p:grpSp>
            <p:nvGrpSpPr>
              <p:cNvPr id="1834" name="Google Shape;1834;p38"/>
              <p:cNvGrpSpPr/>
              <p:nvPr/>
            </p:nvGrpSpPr>
            <p:grpSpPr>
              <a:xfrm>
                <a:off x="10407709" y="5371716"/>
                <a:ext cx="1086136" cy="1037162"/>
                <a:chOff x="10407709" y="5371716"/>
                <a:chExt cx="1086136" cy="1037162"/>
              </a:xfrm>
            </p:grpSpPr>
            <p:sp>
              <p:nvSpPr>
                <p:cNvPr id="1835" name="Google Shape;1835;p3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6" name="Google Shape;1836;p3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7" name="Google Shape;1837;p3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38" name="Google Shape;1838;p3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4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4" name="Google Shape;1844;p4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2" lvl="0" marL="1255712" rtl="0" algn="l">
              <a:spcBef>
                <a:spcPts val="0"/>
              </a:spcBef>
              <a:spcAft>
                <a:spcPts val="0"/>
              </a:spcAft>
              <a:buClr>
                <a:srgbClr val="424242"/>
              </a:buClr>
              <a:buSzPts val="1800"/>
              <a:buNone/>
            </a:pPr>
            <a:r>
              <a:rPr b="1" lang="en-IE" sz="1800"/>
              <a:t>Träning:	</a:t>
            </a:r>
            <a:r>
              <a:rPr lang="en-IE" sz="1800"/>
              <a:t>Undersök likheterna och skillnaderna mellan halal- och kosherlagar som vägleder slakt av djur.</a:t>
            </a:r>
            <a:endParaRPr sz="2100">
              <a:solidFill>
                <a:srgbClr val="202124"/>
              </a:solidFill>
              <a:highlight>
                <a:srgbClr val="F8F9FA"/>
              </a:highlight>
              <a:latin typeface="Arial"/>
              <a:ea typeface="Arial"/>
              <a:cs typeface="Arial"/>
              <a:sym typeface="Arial"/>
            </a:endParaRPr>
          </a:p>
          <a:p>
            <a:pPr indent="-1255712" lvl="0" marL="1255712" rtl="0" algn="l">
              <a:spcBef>
                <a:spcPts val="0"/>
              </a:spcBef>
              <a:spcAft>
                <a:spcPts val="0"/>
              </a:spcAft>
              <a:buClr>
                <a:srgbClr val="424242"/>
              </a:buClr>
              <a:buSzPts val="1800"/>
              <a:buNone/>
            </a:pPr>
            <a:r>
              <a:t/>
            </a:r>
            <a:endParaRPr sz="1800"/>
          </a:p>
          <a:p>
            <a:pPr indent="-1255712" lvl="0" marL="1255712" rtl="0" algn="l">
              <a:lnSpc>
                <a:spcPct val="90000"/>
              </a:lnSpc>
              <a:spcBef>
                <a:spcPts val="0"/>
              </a:spcBef>
              <a:spcAft>
                <a:spcPts val="0"/>
              </a:spcAft>
              <a:buClr>
                <a:srgbClr val="424242"/>
              </a:buClr>
              <a:buSzPts val="1800"/>
              <a:buNone/>
            </a:pPr>
            <a:r>
              <a:t/>
            </a:r>
            <a:endParaRPr b="1" sz="1800"/>
          </a:p>
          <a:p>
            <a:pPr indent="-1255712" lvl="0" marL="1255712" rtl="0" algn="l">
              <a:lnSpc>
                <a:spcPct val="90000"/>
              </a:lnSpc>
              <a:spcBef>
                <a:spcPts val="0"/>
              </a:spcBef>
              <a:spcAft>
                <a:spcPts val="0"/>
              </a:spcAft>
              <a:buClr>
                <a:srgbClr val="424242"/>
              </a:buClr>
              <a:buSzPts val="1800"/>
              <a:buNone/>
            </a:pPr>
            <a:r>
              <a:t/>
            </a:r>
            <a:endParaRPr b="1" sz="1800"/>
          </a:p>
          <a:p>
            <a:pPr indent="-1255713" lvl="0" marL="1255713" rtl="0" algn="l">
              <a:lnSpc>
                <a:spcPct val="90000"/>
              </a:lnSpc>
              <a:spcBef>
                <a:spcPts val="0"/>
              </a:spcBef>
              <a:spcAft>
                <a:spcPts val="0"/>
              </a:spcAft>
              <a:buClr>
                <a:srgbClr val="424242"/>
              </a:buClr>
              <a:buSzPts val="1800"/>
              <a:buNone/>
            </a:pPr>
            <a:r>
              <a:rPr b="1" lang="en-IE" sz="1800"/>
              <a:t>Webbsidor</a:t>
            </a:r>
            <a:r>
              <a:rPr lang="en-IE" sz="1800"/>
              <a:t>: 	 Animals </a:t>
            </a:r>
            <a:r>
              <a:rPr lang="en-IE" sz="1800" u="sng">
                <a:solidFill>
                  <a:srgbClr val="87AF3F"/>
                </a:solidFill>
                <a:hlinkClick r:id="rId3">
                  <a:extLst>
                    <a:ext uri="{A12FA001-AC4F-418D-AE19-62706E023703}">
                      <ahyp:hlinkClr val="tx"/>
                    </a:ext>
                  </a:extLst>
                </a:hlinkClick>
              </a:rPr>
              <a:t>https://www.teagasc.ie/animals/</a:t>
            </a:r>
            <a:r>
              <a:rPr lang="en-IE" sz="1800">
                <a:solidFill>
                  <a:srgbClr val="87AF3F"/>
                </a:solidFill>
              </a:rPr>
              <a:t>. </a:t>
            </a:r>
            <a:r>
              <a:rPr lang="en-IE" sz="1800"/>
              <a:t>Animal Welfare </a:t>
            </a:r>
            <a:r>
              <a:rPr lang="en-IE" sz="1800" u="sng">
                <a:solidFill>
                  <a:srgbClr val="87AF3F"/>
                </a:solidFill>
                <a:hlinkClick r:id="rId4">
                  <a:extLst>
                    <a:ext uri="{A12FA001-AC4F-418D-AE19-62706E023703}">
                      <ahyp:hlinkClr val="tx"/>
                    </a:ext>
                  </a:extLst>
                </a:hlinkClick>
              </a:rPr>
              <a:t>https://food.ec.europa.eu/animals/animal-welfare/animal-welfare-practice/animal-welfare-farm_en</a:t>
            </a:r>
            <a:r>
              <a:rPr lang="en-IE" sz="1800">
                <a:solidFill>
                  <a:srgbClr val="87AF3F"/>
                </a:solidFill>
              </a:rPr>
              <a:t>. </a:t>
            </a:r>
            <a:r>
              <a:rPr lang="en-IE" sz="1800"/>
              <a:t>Animal welfare heath and husbandry </a:t>
            </a:r>
            <a:r>
              <a:rPr lang="en-IE" sz="1800" u="sng">
                <a:solidFill>
                  <a:srgbClr val="87AF3F"/>
                </a:solidFill>
                <a:hlinkClick r:id="rId5">
                  <a:extLst>
                    <a:ext uri="{A12FA001-AC4F-418D-AE19-62706E023703}">
                      <ahyp:hlinkClr val="tx"/>
                    </a:ext>
                  </a:extLst>
                </a:hlinkClick>
              </a:rPr>
              <a:t>https://www.youtube.com/watch?v=SSTAJ7msu-4</a:t>
            </a:r>
            <a:r>
              <a:rPr lang="en-IE" sz="1800">
                <a:solidFill>
                  <a:srgbClr val="87AF3F"/>
                </a:solidFill>
              </a:rPr>
              <a:t>. </a:t>
            </a:r>
            <a:r>
              <a:rPr lang="en-IE" sz="1800"/>
              <a:t>Slaughter and Stunning </a:t>
            </a:r>
            <a:r>
              <a:rPr lang="en-IE" sz="1800" u="sng">
                <a:solidFill>
                  <a:srgbClr val="87AF3F"/>
                </a:solidFill>
                <a:hlinkClick r:id="rId6">
                  <a:extLst>
                    <a:ext uri="{A12FA001-AC4F-418D-AE19-62706E023703}">
                      <ahyp:hlinkClr val="tx"/>
                    </a:ext>
                  </a:extLst>
                </a:hlinkClick>
              </a:rPr>
              <a:t>https://food.ec.europa.eu/animals/animal-welfare/animal-welfare-practice/slaughter-stunning_en</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YouTube: </a:t>
            </a:r>
            <a:r>
              <a:rPr lang="en-IE" sz="1800"/>
              <a:t>	What does the EU do for animal welfare? </a:t>
            </a:r>
            <a:r>
              <a:rPr lang="en-IE" sz="1800" u="sng">
                <a:solidFill>
                  <a:srgbClr val="87AF3F"/>
                </a:solidFill>
                <a:hlinkClick r:id="rId7">
                  <a:extLst>
                    <a:ext uri="{A12FA001-AC4F-418D-AE19-62706E023703}">
                      <ahyp:hlinkClr val="tx"/>
                    </a:ext>
                  </a:extLst>
                </a:hlinkClick>
              </a:rPr>
              <a:t>https://www.youtube.com/watch?v=RV-p0cKyvDk</a:t>
            </a:r>
            <a:r>
              <a:rPr lang="en-IE" sz="1800">
                <a:solidFill>
                  <a:srgbClr val="87AF3F"/>
                </a:solidFill>
              </a:rPr>
              <a:t>; </a:t>
            </a:r>
            <a:r>
              <a:rPr lang="en-IE" sz="1800"/>
              <a:t>An Introduction To Animal Husbandry </a:t>
            </a:r>
            <a:r>
              <a:rPr lang="en-IE" sz="1800" u="sng">
                <a:solidFill>
                  <a:srgbClr val="87AF3F"/>
                </a:solidFill>
                <a:hlinkClick r:id="rId8">
                  <a:extLst>
                    <a:ext uri="{A12FA001-AC4F-418D-AE19-62706E023703}">
                      <ahyp:hlinkClr val="tx"/>
                    </a:ext>
                  </a:extLst>
                </a:hlinkClick>
              </a:rPr>
              <a:t>https://www.youtube.com/watch?v=RJkViXmMn-s</a:t>
            </a:r>
            <a:r>
              <a:rPr lang="en-IE" sz="1800">
                <a:solidFill>
                  <a:srgbClr val="87AF3F"/>
                </a:solidFill>
              </a:rPr>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Case Study: </a:t>
            </a:r>
            <a:r>
              <a:rPr lang="en-IE" sz="1800"/>
              <a:t>	Orti Generali.   New Urban Trade Sheet: Urban Farmer; Urban Shepard</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Publikation: </a:t>
            </a:r>
            <a:r>
              <a:rPr lang="en-IE" sz="1800"/>
              <a:t>	Simonin D. &amp; Gavinelli A., « The European Union legislation on animal welfare: state of play, enforcement and future activities » [PDF file], In: Hild S. &amp; Schweitzer L. (Eds), Animal Welfare: From Science to Law, 2019, pp.59-70.</a:t>
            </a:r>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t/>
            </a:r>
            <a:endParaRPr sz="1800"/>
          </a:p>
        </p:txBody>
      </p:sp>
      <p:sp>
        <p:nvSpPr>
          <p:cNvPr id="1845" name="Google Shape;1845;p4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846" name="Google Shape;1846;p4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4"/>
          <p:cNvSpPr txBox="1"/>
          <p:nvPr>
            <p:ph idx="1" type="body"/>
          </p:nvPr>
        </p:nvSpPr>
        <p:spPr>
          <a:xfrm>
            <a:off x="898358" y="1882894"/>
            <a:ext cx="4516605" cy="3092213"/>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lt1"/>
              </a:buClr>
              <a:buSzPts val="2400"/>
              <a:buNone/>
            </a:pPr>
            <a:r>
              <a:rPr lang="en-IE"/>
              <a:t>Målet med denna modul är att utveckla färdigheterna hos vuxna arbetare inom utvecklingen av projekt för "Inkluderande och hållbar stadsjordbruk" för att stödja social och miljömässig förändring i stadsmiljön.</a:t>
            </a:r>
            <a:endParaRPr/>
          </a:p>
        </p:txBody>
      </p:sp>
      <p:sp>
        <p:nvSpPr>
          <p:cNvPr id="1229" name="Google Shape;1229;p4"/>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Introduktion</a:t>
            </a:r>
            <a:endParaRPr/>
          </a:p>
          <a:p>
            <a:pPr indent="0" lvl="0" marL="0" rtl="0" algn="l">
              <a:lnSpc>
                <a:spcPct val="90000"/>
              </a:lnSpc>
              <a:spcBef>
                <a:spcPts val="1000"/>
              </a:spcBef>
              <a:spcAft>
                <a:spcPts val="0"/>
              </a:spcAft>
              <a:buClr>
                <a:schemeClr val="lt1"/>
              </a:buClr>
              <a:buSzPts val="3600"/>
              <a:buNone/>
            </a:pPr>
            <a:r>
              <a:t/>
            </a:r>
            <a:endParaRPr/>
          </a:p>
        </p:txBody>
      </p:sp>
      <p:pic>
        <p:nvPicPr>
          <p:cNvPr id="1230" name="Google Shape;1230;p4"/>
          <p:cNvPicPr preferRelativeResize="0"/>
          <p:nvPr>
            <p:ph idx="3" type="pic"/>
          </p:nvPr>
        </p:nvPicPr>
        <p:blipFill rotWithShape="1">
          <a:blip r:embed="rId3">
            <a:alphaModFix/>
          </a:blip>
          <a:srcRect b="0" l="9681" r="9681"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45"/>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a:t>
            </a:r>
            <a:r>
              <a:rPr b="1" lang="en-IE">
                <a:solidFill>
                  <a:srgbClr val="E8A116"/>
                </a:solidFill>
              </a:rPr>
              <a:t>Urban biodling: Biodling och honungsproduktion</a:t>
            </a:r>
            <a:endParaRPr/>
          </a:p>
          <a:p>
            <a:pPr indent="0" lvl="0" marL="0" rtl="0" algn="l">
              <a:lnSpc>
                <a:spcPct val="97777"/>
              </a:lnSpc>
              <a:spcBef>
                <a:spcPts val="0"/>
              </a:spcBef>
              <a:spcAft>
                <a:spcPts val="0"/>
              </a:spcAft>
              <a:buClr>
                <a:srgbClr val="086575"/>
              </a:buClr>
              <a:buSzPts val="3600"/>
              <a:buNone/>
            </a:pPr>
            <a:r>
              <a:t/>
            </a:r>
            <a:endParaRPr b="1">
              <a:solidFill>
                <a:srgbClr val="E8A116"/>
              </a:solidFill>
            </a:endParaRPr>
          </a:p>
        </p:txBody>
      </p:sp>
      <p:cxnSp>
        <p:nvCxnSpPr>
          <p:cNvPr id="1852" name="Google Shape;1852;p45"/>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1853" name="Google Shape;1853;p45"/>
          <p:cNvPicPr preferRelativeResize="0"/>
          <p:nvPr/>
        </p:nvPicPr>
        <p:blipFill rotWithShape="1">
          <a:blip r:embed="rId3">
            <a:alphaModFix/>
          </a:blip>
          <a:srcRect b="0" l="0" r="0" t="0"/>
          <a:stretch/>
        </p:blipFill>
        <p:spPr>
          <a:xfrm>
            <a:off x="3497110" y="1012686"/>
            <a:ext cx="5498076" cy="3165248"/>
          </a:xfrm>
          <a:prstGeom prst="rect">
            <a:avLst/>
          </a:prstGeom>
          <a:noFill/>
          <a:ln>
            <a:noFill/>
          </a:ln>
        </p:spPr>
      </p:pic>
      <p:pic>
        <p:nvPicPr>
          <p:cNvPr id="1854" name="Google Shape;1854;p45"/>
          <p:cNvPicPr preferRelativeResize="0"/>
          <p:nvPr/>
        </p:nvPicPr>
        <p:blipFill rotWithShape="1">
          <a:blip r:embed="rId4">
            <a:alphaModFix/>
          </a:blip>
          <a:srcRect b="0" l="0" r="0" t="0"/>
          <a:stretch/>
        </p:blipFill>
        <p:spPr>
          <a:xfrm>
            <a:off x="6803360" y="1438721"/>
            <a:ext cx="6442388" cy="4831791"/>
          </a:xfrm>
          <a:prstGeom prst="rect">
            <a:avLst/>
          </a:prstGeom>
          <a:noFill/>
          <a:ln>
            <a:noFill/>
          </a:ln>
        </p:spPr>
      </p:pic>
      <p:grpSp>
        <p:nvGrpSpPr>
          <p:cNvPr id="1855" name="Google Shape;1855;p45"/>
          <p:cNvGrpSpPr/>
          <p:nvPr/>
        </p:nvGrpSpPr>
        <p:grpSpPr>
          <a:xfrm>
            <a:off x="2328072" y="4794279"/>
            <a:ext cx="1196186" cy="1190483"/>
            <a:chOff x="1404139" y="4323606"/>
            <a:chExt cx="1290045" cy="1283894"/>
          </a:xfrm>
        </p:grpSpPr>
        <p:grpSp>
          <p:nvGrpSpPr>
            <p:cNvPr id="1856" name="Google Shape;1856;p45"/>
            <p:cNvGrpSpPr/>
            <p:nvPr/>
          </p:nvGrpSpPr>
          <p:grpSpPr>
            <a:xfrm>
              <a:off x="1404139" y="4323606"/>
              <a:ext cx="1290045" cy="1283894"/>
              <a:chOff x="8997742" y="2537669"/>
              <a:chExt cx="1290045" cy="1283894"/>
            </a:xfrm>
          </p:grpSpPr>
          <p:sp>
            <p:nvSpPr>
              <p:cNvPr id="1857" name="Google Shape;1857;p45"/>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8" name="Google Shape;1858;p45"/>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9" name="Google Shape;1859;p45"/>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0" name="Google Shape;1860;p45"/>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1" name="Google Shape;1861;p45"/>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2" name="Google Shape;1862;p45"/>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3" name="Google Shape;1863;p45"/>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4" name="Google Shape;1864;p45"/>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65" name="Google Shape;1865;p45"/>
            <p:cNvGrpSpPr/>
            <p:nvPr/>
          </p:nvGrpSpPr>
          <p:grpSpPr>
            <a:xfrm>
              <a:off x="2332611" y="4670411"/>
              <a:ext cx="164944" cy="211585"/>
              <a:chOff x="9926214" y="2884474"/>
              <a:chExt cx="164944" cy="211585"/>
            </a:xfrm>
          </p:grpSpPr>
          <p:sp>
            <p:nvSpPr>
              <p:cNvPr id="1866" name="Google Shape;1866;p45"/>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7" name="Google Shape;1867;p45"/>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8" name="Google Shape;1868;p45"/>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41"/>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Clr>
                <a:srgbClr val="E8A116"/>
              </a:buClr>
              <a:buSzPts val="2400"/>
              <a:buNone/>
            </a:pPr>
            <a:r>
              <a:rPr b="1" lang="en-IE" sz="2200">
                <a:solidFill>
                  <a:srgbClr val="424242"/>
                </a:solidFill>
              </a:rPr>
              <a:t>Honungsbin</a:t>
            </a:r>
            <a:r>
              <a:rPr lang="en-IE" sz="2200">
                <a:solidFill>
                  <a:srgbClr val="424242"/>
                </a:solidFill>
              </a:rPr>
              <a:t> (Apis mellifera) är viktiga pollinerare för odlade och naturliga landskap, utan vilka produktiviteten hos cirka </a:t>
            </a:r>
            <a:r>
              <a:rPr b="1" lang="en-IE" sz="2200">
                <a:solidFill>
                  <a:srgbClr val="424242"/>
                </a:solidFill>
              </a:rPr>
              <a:t>80% av livsmedelsgrödorna</a:t>
            </a:r>
            <a:r>
              <a:rPr lang="en-IE" sz="2200">
                <a:solidFill>
                  <a:srgbClr val="424242"/>
                </a:solidFill>
              </a:rPr>
              <a:t> skulle äventyras allvarligt. Bisamhällen regleras av EU- och nationell lagstiftning. Enligt denna lagstiftning är bin föremål för veterinärinspektion för vissa </a:t>
            </a:r>
            <a:r>
              <a:rPr b="1" lang="en-IE" sz="2200">
                <a:solidFill>
                  <a:srgbClr val="424242"/>
                </a:solidFill>
              </a:rPr>
              <a:t>anmälningspliktiga skadedjur och sjukdomar</a:t>
            </a:r>
            <a:r>
              <a:rPr lang="en-IE" sz="2200">
                <a:solidFill>
                  <a:srgbClr val="424242"/>
                </a:solidFill>
              </a:rPr>
              <a:t>, inklusive: Amerikansk yngelröta (AFB), Europeisk yngelröta (EFB), Liten kupa skalbagge (SHB) och Tropilaelaps-kvalstret. Den asiatiska hornissen är inte ett anmälningspliktigt skadedjur, men det är en allvarlig skadedjur som kom till Europa 2004. Inför aldrig bin från en annan region eftersom det är så sjukdomar sprids. Primärproduktion inkluderar produktionen av honung, som betraktas som ett livsmedel av animaliskt ursprung (Förordning EG nr 853/2004). Använd lämplig personlig skyddsutrustning för att undvika att få bistick.</a:t>
            </a:r>
            <a:endParaRPr/>
          </a:p>
          <a:p>
            <a:pPr indent="0" lvl="0" marL="0" rtl="0" algn="just">
              <a:lnSpc>
                <a:spcPct val="103333"/>
              </a:lnSpc>
              <a:spcBef>
                <a:spcPts val="0"/>
              </a:spcBef>
              <a:spcAft>
                <a:spcPts val="0"/>
              </a:spcAft>
              <a:buClr>
                <a:srgbClr val="E8A116"/>
              </a:buClr>
              <a:buSzPts val="2400"/>
              <a:buNone/>
            </a:pPr>
            <a:r>
              <a:t/>
            </a:r>
            <a:endParaRPr sz="2200">
              <a:solidFill>
                <a:srgbClr val="424242"/>
              </a:solidFill>
            </a:endParaRPr>
          </a:p>
          <a:p>
            <a:pPr indent="0" lvl="0" marL="0" rtl="0" algn="just">
              <a:lnSpc>
                <a:spcPct val="103333"/>
              </a:lnSpc>
              <a:spcBef>
                <a:spcPts val="0"/>
              </a:spcBef>
              <a:spcAft>
                <a:spcPts val="0"/>
              </a:spcAft>
              <a:buClr>
                <a:srgbClr val="E8A116"/>
              </a:buClr>
              <a:buSzPts val="2400"/>
              <a:buNone/>
            </a:pPr>
            <a:r>
              <a:t/>
            </a:r>
            <a:endParaRPr sz="2200">
              <a:solidFill>
                <a:srgbClr val="424242"/>
              </a:solidFill>
            </a:endParaRPr>
          </a:p>
          <a:p>
            <a:pPr indent="0" lvl="0" marL="0" rtl="0" algn="just">
              <a:lnSpc>
                <a:spcPct val="103333"/>
              </a:lnSpc>
              <a:spcBef>
                <a:spcPts val="0"/>
              </a:spcBef>
              <a:spcAft>
                <a:spcPts val="0"/>
              </a:spcAft>
              <a:buClr>
                <a:srgbClr val="E8A116"/>
              </a:buClr>
              <a:buSzPts val="2400"/>
              <a:buNone/>
            </a:pPr>
            <a:r>
              <a:t/>
            </a:r>
            <a:endParaRPr sz="2200">
              <a:solidFill>
                <a:srgbClr val="424242"/>
              </a:solidFill>
            </a:endParaRPr>
          </a:p>
          <a:p>
            <a:pPr indent="0" lvl="0" marL="0" rtl="0" algn="just">
              <a:lnSpc>
                <a:spcPct val="103333"/>
              </a:lnSpc>
              <a:spcBef>
                <a:spcPts val="0"/>
              </a:spcBef>
              <a:spcAft>
                <a:spcPts val="0"/>
              </a:spcAft>
              <a:buClr>
                <a:srgbClr val="E8A116"/>
              </a:buClr>
              <a:buSzPts val="2400"/>
              <a:buNone/>
            </a:pPr>
            <a:r>
              <a:t/>
            </a:r>
            <a:endParaRPr sz="2200">
              <a:solidFill>
                <a:srgbClr val="424242"/>
              </a:solidFill>
            </a:endParaRPr>
          </a:p>
          <a:p>
            <a:pPr indent="0" lvl="0" marL="0" rtl="0" algn="just">
              <a:lnSpc>
                <a:spcPct val="103333"/>
              </a:lnSpc>
              <a:spcBef>
                <a:spcPts val="0"/>
              </a:spcBef>
              <a:spcAft>
                <a:spcPts val="0"/>
              </a:spcAft>
              <a:buClr>
                <a:srgbClr val="E8A116"/>
              </a:buClr>
              <a:buSzPts val="2400"/>
              <a:buNone/>
            </a:pPr>
            <a:r>
              <a:t/>
            </a:r>
            <a:endParaRPr sz="2200">
              <a:solidFill>
                <a:srgbClr val="424242"/>
              </a:solidFill>
            </a:endParaRPr>
          </a:p>
          <a:p>
            <a:pPr indent="0" lvl="0" marL="0" rtl="0" algn="just">
              <a:lnSpc>
                <a:spcPct val="112727"/>
              </a:lnSpc>
              <a:spcBef>
                <a:spcPts val="0"/>
              </a:spcBef>
              <a:spcAft>
                <a:spcPts val="0"/>
              </a:spcAft>
              <a:buClr>
                <a:srgbClr val="E8A116"/>
              </a:buClr>
              <a:buSzPts val="2200"/>
              <a:buNone/>
            </a:pPr>
            <a:r>
              <a:t/>
            </a:r>
            <a:endParaRPr sz="2200">
              <a:solidFill>
                <a:srgbClr val="424242"/>
              </a:solidFill>
              <a:latin typeface="Calibri"/>
              <a:ea typeface="Calibri"/>
              <a:cs typeface="Calibri"/>
              <a:sym typeface="Calibri"/>
            </a:endParaRPr>
          </a:p>
        </p:txBody>
      </p:sp>
      <p:sp>
        <p:nvSpPr>
          <p:cNvPr id="1874" name="Google Shape;1874;p41"/>
          <p:cNvSpPr txBox="1"/>
          <p:nvPr>
            <p:ph idx="2" type="body"/>
          </p:nvPr>
        </p:nvSpPr>
        <p:spPr>
          <a:xfrm>
            <a:off x="615501" y="761602"/>
            <a:ext cx="2881609" cy="2991413"/>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a:t>
            </a:r>
            <a:r>
              <a:rPr b="1" lang="en-IE">
                <a:solidFill>
                  <a:srgbClr val="E8A116"/>
                </a:solidFill>
              </a:rPr>
              <a:t>Urban biodling: Biodling och honungsproduktion</a:t>
            </a:r>
            <a:endParaRPr b="1">
              <a:solidFill>
                <a:srgbClr val="E8A116"/>
              </a:solidFill>
            </a:endParaRPr>
          </a:p>
        </p:txBody>
      </p:sp>
      <p:cxnSp>
        <p:nvCxnSpPr>
          <p:cNvPr id="1875" name="Google Shape;1875;p4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876" name="Google Shape;1876;p41"/>
          <p:cNvGrpSpPr/>
          <p:nvPr/>
        </p:nvGrpSpPr>
        <p:grpSpPr>
          <a:xfrm>
            <a:off x="2328072" y="4794279"/>
            <a:ext cx="1196186" cy="1190483"/>
            <a:chOff x="1404139" y="4323606"/>
            <a:chExt cx="1290045" cy="1283894"/>
          </a:xfrm>
        </p:grpSpPr>
        <p:grpSp>
          <p:nvGrpSpPr>
            <p:cNvPr id="1877" name="Google Shape;1877;p41"/>
            <p:cNvGrpSpPr/>
            <p:nvPr/>
          </p:nvGrpSpPr>
          <p:grpSpPr>
            <a:xfrm>
              <a:off x="1404139" y="4323606"/>
              <a:ext cx="1290045" cy="1283894"/>
              <a:chOff x="8997742" y="2537669"/>
              <a:chExt cx="1290045" cy="1283894"/>
            </a:xfrm>
          </p:grpSpPr>
          <p:sp>
            <p:nvSpPr>
              <p:cNvPr id="1878" name="Google Shape;1878;p41"/>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9" name="Google Shape;1879;p41"/>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0" name="Google Shape;1880;p41"/>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1" name="Google Shape;1881;p41"/>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2" name="Google Shape;1882;p41"/>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3" name="Google Shape;1883;p41"/>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4" name="Google Shape;1884;p41"/>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5" name="Google Shape;1885;p41"/>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86" name="Google Shape;1886;p41"/>
            <p:cNvGrpSpPr/>
            <p:nvPr/>
          </p:nvGrpSpPr>
          <p:grpSpPr>
            <a:xfrm>
              <a:off x="2332611" y="4670411"/>
              <a:ext cx="164944" cy="211585"/>
              <a:chOff x="9926214" y="2884474"/>
              <a:chExt cx="164944" cy="211585"/>
            </a:xfrm>
          </p:grpSpPr>
          <p:sp>
            <p:nvSpPr>
              <p:cNvPr id="1887" name="Google Shape;1887;p41"/>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8" name="Google Shape;1888;p41"/>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9" name="Google Shape;1889;p41"/>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p42"/>
          <p:cNvSpPr txBox="1"/>
          <p:nvPr>
            <p:ph idx="1" type="body"/>
          </p:nvPr>
        </p:nvSpPr>
        <p:spPr>
          <a:xfrm>
            <a:off x="3524360" y="437071"/>
            <a:ext cx="7783630" cy="5461858"/>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b="1" lang="en-IE" sz="2300">
                <a:solidFill>
                  <a:srgbClr val="424242"/>
                </a:solidFill>
              </a:rPr>
              <a:t>Buzzword! </a:t>
            </a:r>
            <a:r>
              <a:rPr lang="en-IE" sz="2300">
                <a:solidFill>
                  <a:srgbClr val="424242"/>
                </a:solidFill>
              </a:rPr>
              <a:t>Den plats där bina hålls kallas </a:t>
            </a:r>
            <a:r>
              <a:rPr b="1" lang="en-IE" sz="2300">
                <a:solidFill>
                  <a:srgbClr val="424242"/>
                </a:solidFill>
              </a:rPr>
              <a:t>bigård</a:t>
            </a:r>
            <a:r>
              <a:rPr lang="en-IE" sz="2300">
                <a:solidFill>
                  <a:srgbClr val="424242"/>
                </a:solidFill>
              </a:rPr>
              <a:t>. </a:t>
            </a:r>
            <a:r>
              <a:rPr b="1" lang="en-IE" sz="2300">
                <a:solidFill>
                  <a:srgbClr val="424242"/>
                </a:solidFill>
              </a:rPr>
              <a:t>Drottningen</a:t>
            </a:r>
            <a:r>
              <a:rPr lang="en-IE" sz="2300">
                <a:solidFill>
                  <a:srgbClr val="424242"/>
                </a:solidFill>
              </a:rPr>
              <a:t> är den enda äggläggande bihonan som alltid stannar kvar i yngelboxen och lever mellan 2 och 5 år. Hon kan producera upp till 2000 ägg per dag. En </a:t>
            </a:r>
            <a:r>
              <a:rPr b="1" lang="en-IE" sz="2300">
                <a:solidFill>
                  <a:srgbClr val="424242"/>
                </a:solidFill>
              </a:rPr>
              <a:t>drönare</a:t>
            </a:r>
            <a:r>
              <a:rPr lang="en-IE" sz="2300">
                <a:solidFill>
                  <a:srgbClr val="424242"/>
                </a:solidFill>
              </a:rPr>
              <a:t> är en hane vars enda syfte är att para sig med drottningen - de arbetar inte och gör inte honung. </a:t>
            </a:r>
            <a:r>
              <a:rPr b="1" lang="en-IE" sz="2300">
                <a:solidFill>
                  <a:srgbClr val="424242"/>
                </a:solidFill>
              </a:rPr>
              <a:t>Arbetarbiet</a:t>
            </a:r>
            <a:r>
              <a:rPr lang="en-IE" sz="2300">
                <a:solidFill>
                  <a:srgbClr val="424242"/>
                </a:solidFill>
              </a:rPr>
              <a:t> är den hona som samlar </a:t>
            </a:r>
            <a:r>
              <a:rPr b="1" lang="en-IE" sz="2300">
                <a:solidFill>
                  <a:srgbClr val="424242"/>
                </a:solidFill>
              </a:rPr>
              <a:t>pollen</a:t>
            </a:r>
            <a:r>
              <a:rPr lang="en-IE" sz="2300">
                <a:solidFill>
                  <a:srgbClr val="424242"/>
                </a:solidFill>
              </a:rPr>
              <a:t> (proteinrikt) och </a:t>
            </a:r>
            <a:r>
              <a:rPr b="1" lang="en-IE" sz="2300">
                <a:solidFill>
                  <a:srgbClr val="424242"/>
                </a:solidFill>
              </a:rPr>
              <a:t>nektar</a:t>
            </a:r>
            <a:r>
              <a:rPr lang="en-IE" sz="2300">
                <a:solidFill>
                  <a:srgbClr val="424242"/>
                </a:solidFill>
              </a:rPr>
              <a:t> (kolhydrater) från blommor. Arbetarbiet utsöndrar bidrottninggelé, en protein- och sockerrik gelé, för att mata </a:t>
            </a:r>
            <a:r>
              <a:rPr b="1" lang="en-IE" sz="2300">
                <a:solidFill>
                  <a:srgbClr val="424242"/>
                </a:solidFill>
              </a:rPr>
              <a:t>larverna</a:t>
            </a:r>
            <a:r>
              <a:rPr lang="en-IE" sz="2300">
                <a:solidFill>
                  <a:srgbClr val="424242"/>
                </a:solidFill>
              </a:rPr>
              <a:t> (de unga som kläcks ur äggen) och bidrottningen. Arbetarbin utsöndrar också vax som används för att bygga sitt bo i bikupan. Drönare och arbetare livnär sig på uppstött nektar och pollen. Pollen och uppstött nektar, som reagerar med enzymer som utsöndras av honungsbiet, lagras i vaxceller för att mogna och utvecklas där det blir tjockare med tiden.</a:t>
            </a:r>
            <a:endParaRPr sz="2300"/>
          </a:p>
        </p:txBody>
      </p:sp>
      <p:sp>
        <p:nvSpPr>
          <p:cNvPr id="1895" name="Google Shape;1895;p42"/>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a:t>
            </a:r>
            <a:r>
              <a:rPr b="1" lang="en-IE">
                <a:solidFill>
                  <a:srgbClr val="E8A116"/>
                </a:solidFill>
              </a:rPr>
              <a:t>Urban biodling: Biodling och honungsproduktion</a:t>
            </a:r>
            <a:endParaRPr/>
          </a:p>
        </p:txBody>
      </p:sp>
      <p:cxnSp>
        <p:nvCxnSpPr>
          <p:cNvPr id="1896" name="Google Shape;1896;p42"/>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897" name="Google Shape;1897;p42"/>
          <p:cNvGrpSpPr/>
          <p:nvPr/>
        </p:nvGrpSpPr>
        <p:grpSpPr>
          <a:xfrm>
            <a:off x="2328072" y="4794279"/>
            <a:ext cx="1196186" cy="1190483"/>
            <a:chOff x="1404139" y="4323606"/>
            <a:chExt cx="1290045" cy="1283894"/>
          </a:xfrm>
        </p:grpSpPr>
        <p:grpSp>
          <p:nvGrpSpPr>
            <p:cNvPr id="1898" name="Google Shape;1898;p42"/>
            <p:cNvGrpSpPr/>
            <p:nvPr/>
          </p:nvGrpSpPr>
          <p:grpSpPr>
            <a:xfrm>
              <a:off x="1404139" y="4323606"/>
              <a:ext cx="1290045" cy="1283894"/>
              <a:chOff x="8997742" y="2537669"/>
              <a:chExt cx="1290045" cy="1283894"/>
            </a:xfrm>
          </p:grpSpPr>
          <p:sp>
            <p:nvSpPr>
              <p:cNvPr id="1899" name="Google Shape;1899;p42"/>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0" name="Google Shape;1900;p42"/>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1" name="Google Shape;1901;p42"/>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2" name="Google Shape;1902;p42"/>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3" name="Google Shape;1903;p42"/>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4" name="Google Shape;1904;p42"/>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5" name="Google Shape;1905;p42"/>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6" name="Google Shape;1906;p42"/>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07" name="Google Shape;1907;p42"/>
            <p:cNvGrpSpPr/>
            <p:nvPr/>
          </p:nvGrpSpPr>
          <p:grpSpPr>
            <a:xfrm>
              <a:off x="2332611" y="4670411"/>
              <a:ext cx="164944" cy="211585"/>
              <a:chOff x="9926214" y="2884474"/>
              <a:chExt cx="164944" cy="211585"/>
            </a:xfrm>
          </p:grpSpPr>
          <p:sp>
            <p:nvSpPr>
              <p:cNvPr id="1908" name="Google Shape;1908;p42"/>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9" name="Google Shape;1909;p42"/>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0" name="Google Shape;1910;p42"/>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sp>
        <p:nvSpPr>
          <p:cNvPr id="1915" name="Google Shape;1915;p43"/>
          <p:cNvSpPr txBox="1"/>
          <p:nvPr>
            <p:ph idx="1" type="body"/>
          </p:nvPr>
        </p:nvSpPr>
        <p:spPr>
          <a:xfrm>
            <a:off x="3590681" y="448283"/>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300">
                <a:solidFill>
                  <a:srgbClr val="424242"/>
                </a:solidFill>
              </a:rPr>
              <a:t>När dessa celler har täckts med vax är honungen klar. Honungen är ett matförråd för bisamhället under vintern eller kan skördas av biodlaren. Se direktiv 2014/63EU för sammansättning och märkning av honung. En </a:t>
            </a:r>
            <a:r>
              <a:rPr b="1" lang="en-IE" sz="2300">
                <a:solidFill>
                  <a:srgbClr val="424242"/>
                </a:solidFill>
              </a:rPr>
              <a:t>bi-rökare</a:t>
            </a:r>
            <a:r>
              <a:rPr lang="en-IE" sz="2300">
                <a:solidFill>
                  <a:srgbClr val="424242"/>
                </a:solidFill>
              </a:rPr>
              <a:t> används av biodlare för att maskera binas feromoner och håller därför bina lugna när de öppnar och lyfter honungskakorna från kupan. </a:t>
            </a:r>
            <a:r>
              <a:rPr b="1" lang="en-IE" sz="2300">
                <a:solidFill>
                  <a:srgbClr val="424242"/>
                </a:solidFill>
              </a:rPr>
              <a:t>Bivax</a:t>
            </a:r>
            <a:r>
              <a:rPr lang="en-IE" sz="2300">
                <a:solidFill>
                  <a:srgbClr val="424242"/>
                </a:solidFill>
              </a:rPr>
              <a:t> kan tillverkas av vaxkakorna från honungskakan. Försök att uppmuntra samhället att odla </a:t>
            </a:r>
            <a:r>
              <a:rPr b="1" lang="en-IE" sz="2300">
                <a:solidFill>
                  <a:srgbClr val="424242"/>
                </a:solidFill>
              </a:rPr>
              <a:t>pollinerande växter </a:t>
            </a:r>
            <a:r>
              <a:rPr lang="en-IE" sz="2300">
                <a:solidFill>
                  <a:srgbClr val="424242"/>
                </a:solidFill>
              </a:rPr>
              <a:t>som lockar bin vid olika årstider så att bina kan hitta föda. Bin samlar vanligtvis nektar från blommor inom en radie på 6 km. </a:t>
            </a:r>
            <a:r>
              <a:rPr b="1" lang="en-IE" sz="2300">
                <a:solidFill>
                  <a:srgbClr val="424242"/>
                </a:solidFill>
              </a:rPr>
              <a:t>Bekämpningsmedel</a:t>
            </a:r>
            <a:r>
              <a:rPr lang="en-IE" sz="2300">
                <a:solidFill>
                  <a:srgbClr val="424242"/>
                </a:solidFill>
              </a:rPr>
              <a:t> kan vara giftiga för bin. Herbicider och fungicider är i allmänhet inte giftiga för bin. När bikupan blir för trång, eller drottningen för gammal, lämnar drottningen kupan med ungefär hälften av arbetsbina - detta kallas för en bisvärm.</a:t>
            </a:r>
            <a:endParaRPr sz="2300"/>
          </a:p>
        </p:txBody>
      </p:sp>
      <p:sp>
        <p:nvSpPr>
          <p:cNvPr id="1916" name="Google Shape;1916;p43"/>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a:t>
            </a:r>
            <a:r>
              <a:rPr b="1" lang="en-IE">
                <a:solidFill>
                  <a:srgbClr val="E8A116"/>
                </a:solidFill>
              </a:rPr>
              <a:t>Urban biodling: Biodling och honungsproduktion</a:t>
            </a:r>
            <a:endParaRPr/>
          </a:p>
        </p:txBody>
      </p:sp>
      <p:cxnSp>
        <p:nvCxnSpPr>
          <p:cNvPr id="1917" name="Google Shape;1917;p43"/>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918" name="Google Shape;1918;p43"/>
          <p:cNvGrpSpPr/>
          <p:nvPr/>
        </p:nvGrpSpPr>
        <p:grpSpPr>
          <a:xfrm>
            <a:off x="2328072" y="4794279"/>
            <a:ext cx="1196186" cy="1190483"/>
            <a:chOff x="1404139" y="4323606"/>
            <a:chExt cx="1290045" cy="1283894"/>
          </a:xfrm>
        </p:grpSpPr>
        <p:grpSp>
          <p:nvGrpSpPr>
            <p:cNvPr id="1919" name="Google Shape;1919;p43"/>
            <p:cNvGrpSpPr/>
            <p:nvPr/>
          </p:nvGrpSpPr>
          <p:grpSpPr>
            <a:xfrm>
              <a:off x="1404139" y="4323606"/>
              <a:ext cx="1290045" cy="1283894"/>
              <a:chOff x="8997742" y="2537669"/>
              <a:chExt cx="1290045" cy="1283894"/>
            </a:xfrm>
          </p:grpSpPr>
          <p:sp>
            <p:nvSpPr>
              <p:cNvPr id="1920" name="Google Shape;1920;p43"/>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1" name="Google Shape;1921;p43"/>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2" name="Google Shape;1922;p43"/>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3" name="Google Shape;1923;p43"/>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4" name="Google Shape;1924;p43"/>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5" name="Google Shape;1925;p43"/>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6" name="Google Shape;1926;p43"/>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7" name="Google Shape;1927;p43"/>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28" name="Google Shape;1928;p43"/>
            <p:cNvGrpSpPr/>
            <p:nvPr/>
          </p:nvGrpSpPr>
          <p:grpSpPr>
            <a:xfrm>
              <a:off x="2332611" y="4670411"/>
              <a:ext cx="164944" cy="211585"/>
              <a:chOff x="9926214" y="2884474"/>
              <a:chExt cx="164944" cy="211585"/>
            </a:xfrm>
          </p:grpSpPr>
          <p:sp>
            <p:nvSpPr>
              <p:cNvPr id="1929" name="Google Shape;1929;p43"/>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0" name="Google Shape;1930;p43"/>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1" name="Google Shape;1931;p43"/>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5" name="Shape 1935"/>
        <p:cNvGrpSpPr/>
        <p:nvPr/>
      </p:nvGrpSpPr>
      <p:grpSpPr>
        <a:xfrm>
          <a:off x="0" y="0"/>
          <a:ext cx="0" cy="0"/>
          <a:chOff x="0" y="0"/>
          <a:chExt cx="0" cy="0"/>
        </a:xfrm>
      </p:grpSpPr>
      <p:sp>
        <p:nvSpPr>
          <p:cNvPr id="1936" name="Google Shape;1936;p44"/>
          <p:cNvSpPr txBox="1"/>
          <p:nvPr>
            <p:ph idx="1" type="body"/>
          </p:nvPr>
        </p:nvSpPr>
        <p:spPr>
          <a:xfrm>
            <a:off x="3605792" y="424099"/>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200">
                <a:solidFill>
                  <a:srgbClr val="424242"/>
                </a:solidFill>
              </a:rPr>
              <a:t>De kvarvarande bina stannar kvar och vårdar en ny bidrottning. Det är viktigt att kontrollera kupan för att se till att det finns tillräckligt med utrymme i lådan och att ta bort drottningceller för att undvika svärmning. </a:t>
            </a:r>
            <a:endParaRPr/>
          </a:p>
          <a:p>
            <a:pPr indent="-12700" lvl="0" marL="12700" rtl="0" algn="just">
              <a:lnSpc>
                <a:spcPct val="103333"/>
              </a:lnSpc>
              <a:spcBef>
                <a:spcPts val="0"/>
              </a:spcBef>
              <a:spcAft>
                <a:spcPts val="0"/>
              </a:spcAft>
              <a:buClr>
                <a:srgbClr val="424242"/>
              </a:buClr>
              <a:buSzPts val="2400"/>
              <a:buNone/>
            </a:pPr>
            <a:r>
              <a:t/>
            </a:r>
            <a:endParaRPr sz="2200">
              <a:solidFill>
                <a:srgbClr val="424242"/>
              </a:solidFill>
            </a:endParaRPr>
          </a:p>
          <a:p>
            <a:pPr indent="-12700" lvl="0" marL="12700" rtl="0" algn="just">
              <a:lnSpc>
                <a:spcPct val="103333"/>
              </a:lnSpc>
              <a:spcBef>
                <a:spcPts val="0"/>
              </a:spcBef>
              <a:spcAft>
                <a:spcPts val="0"/>
              </a:spcAft>
              <a:buClr>
                <a:srgbClr val="424242"/>
              </a:buClr>
              <a:buSzPts val="2400"/>
              <a:buNone/>
            </a:pPr>
            <a:r>
              <a:rPr b="1" lang="en-IE" sz="2200">
                <a:solidFill>
                  <a:srgbClr val="424242"/>
                </a:solidFill>
              </a:rPr>
              <a:t>Utvinning av honung</a:t>
            </a:r>
            <a:r>
              <a:rPr lang="en-IE" sz="2200">
                <a:solidFill>
                  <a:srgbClr val="424242"/>
                </a:solidFill>
              </a:rPr>
              <a:t>: Honung utvinns normalt ur bikakorna med hjälp av maskiner som "snurrar" ramarna. Ramarna måste först avtäckas, vilket innebär att det skyddande vaxlocket avlägsnas från toppen av bikakan. Extraktionsmaskinerna använder centrifugalkrafter för att centrifugera bort honungen från ramarna. Beroende på omfattningen kan båda aspekterna automatiseras, men det krävs fortfarande en hög grad av arbete. Honung stelnar naturligt och kommer sannolikt att behöva värmas i en särskild enhet under flera dagar före tappning. Utvinning och bearbetning av honung måste ske under hygieniska förhållanden. Livsmedelssäkerhetsbestämmelser gäller för honung i hela EU.</a:t>
            </a:r>
            <a:endParaRPr sz="2200"/>
          </a:p>
        </p:txBody>
      </p:sp>
      <p:sp>
        <p:nvSpPr>
          <p:cNvPr id="1937" name="Google Shape;1937;p44"/>
          <p:cNvSpPr txBox="1"/>
          <p:nvPr>
            <p:ph idx="2" type="body"/>
          </p:nvPr>
        </p:nvSpPr>
        <p:spPr>
          <a:xfrm>
            <a:off x="615501" y="761603"/>
            <a:ext cx="2881609" cy="80365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2.8 </a:t>
            </a:r>
            <a:r>
              <a:rPr b="1" lang="en-IE">
                <a:solidFill>
                  <a:srgbClr val="E8A116"/>
                </a:solidFill>
              </a:rPr>
              <a:t>Urban biodling: Biodling och honungsproduktion</a:t>
            </a:r>
            <a:endParaRPr/>
          </a:p>
        </p:txBody>
      </p:sp>
      <p:cxnSp>
        <p:nvCxnSpPr>
          <p:cNvPr id="1938" name="Google Shape;1938;p44"/>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939" name="Google Shape;1939;p44"/>
          <p:cNvGrpSpPr/>
          <p:nvPr/>
        </p:nvGrpSpPr>
        <p:grpSpPr>
          <a:xfrm>
            <a:off x="2328072" y="4794279"/>
            <a:ext cx="1196186" cy="1190483"/>
            <a:chOff x="1404139" y="4323606"/>
            <a:chExt cx="1290045" cy="1283894"/>
          </a:xfrm>
        </p:grpSpPr>
        <p:grpSp>
          <p:nvGrpSpPr>
            <p:cNvPr id="1940" name="Google Shape;1940;p44"/>
            <p:cNvGrpSpPr/>
            <p:nvPr/>
          </p:nvGrpSpPr>
          <p:grpSpPr>
            <a:xfrm>
              <a:off x="1404139" y="4323606"/>
              <a:ext cx="1290045" cy="1283894"/>
              <a:chOff x="8997742" y="2537669"/>
              <a:chExt cx="1290045" cy="1283894"/>
            </a:xfrm>
          </p:grpSpPr>
          <p:sp>
            <p:nvSpPr>
              <p:cNvPr id="1941" name="Google Shape;1941;p44"/>
              <p:cNvSpPr/>
              <p:nvPr/>
            </p:nvSpPr>
            <p:spPr>
              <a:xfrm>
                <a:off x="8997742" y="2742312"/>
                <a:ext cx="1166125" cy="1079251"/>
              </a:xfrm>
              <a:custGeom>
                <a:rect b="b" l="l" r="r" t="t"/>
                <a:pathLst>
                  <a:path extrusionOk="0" h="1079251" w="1166125">
                    <a:moveTo>
                      <a:pt x="326" y="228211"/>
                    </a:moveTo>
                    <a:cubicBezTo>
                      <a:pt x="38116" y="165630"/>
                      <a:pt x="75580" y="103374"/>
                      <a:pt x="113371" y="40793"/>
                    </a:cubicBezTo>
                    <a:cubicBezTo>
                      <a:pt x="121189" y="27755"/>
                      <a:pt x="126402" y="9828"/>
                      <a:pt x="137804" y="3635"/>
                    </a:cubicBezTo>
                    <a:cubicBezTo>
                      <a:pt x="149858" y="-2884"/>
                      <a:pt x="167775" y="1354"/>
                      <a:pt x="183413" y="1354"/>
                    </a:cubicBezTo>
                    <a:cubicBezTo>
                      <a:pt x="241401" y="1354"/>
                      <a:pt x="299064" y="1354"/>
                      <a:pt x="357052" y="1028"/>
                    </a:cubicBezTo>
                    <a:cubicBezTo>
                      <a:pt x="365196" y="1028"/>
                      <a:pt x="369757" y="3635"/>
                      <a:pt x="373992" y="10806"/>
                    </a:cubicBezTo>
                    <a:cubicBezTo>
                      <a:pt x="411131" y="73387"/>
                      <a:pt x="448921" y="135969"/>
                      <a:pt x="486060" y="198876"/>
                    </a:cubicBezTo>
                    <a:cubicBezTo>
                      <a:pt x="490621" y="206373"/>
                      <a:pt x="495507" y="208980"/>
                      <a:pt x="503978" y="208654"/>
                    </a:cubicBezTo>
                    <a:cubicBezTo>
                      <a:pt x="565224" y="208328"/>
                      <a:pt x="626470" y="208654"/>
                      <a:pt x="687716" y="208328"/>
                    </a:cubicBezTo>
                    <a:cubicBezTo>
                      <a:pt x="696186" y="208328"/>
                      <a:pt x="701073" y="210610"/>
                      <a:pt x="705634" y="218107"/>
                    </a:cubicBezTo>
                    <a:cubicBezTo>
                      <a:pt x="742773" y="281014"/>
                      <a:pt x="780563" y="343269"/>
                      <a:pt x="818027" y="405851"/>
                    </a:cubicBezTo>
                    <a:cubicBezTo>
                      <a:pt x="822588" y="413347"/>
                      <a:pt x="827149" y="416281"/>
                      <a:pt x="835945" y="415955"/>
                    </a:cubicBezTo>
                    <a:cubicBezTo>
                      <a:pt x="896865" y="415629"/>
                      <a:pt x="957460" y="415955"/>
                      <a:pt x="1018380" y="415629"/>
                    </a:cubicBezTo>
                    <a:cubicBezTo>
                      <a:pt x="1027828" y="415629"/>
                      <a:pt x="1033366" y="417911"/>
                      <a:pt x="1038253" y="426385"/>
                    </a:cubicBezTo>
                    <a:cubicBezTo>
                      <a:pt x="1079626" y="496137"/>
                      <a:pt x="1121326" y="565238"/>
                      <a:pt x="1163026" y="634664"/>
                    </a:cubicBezTo>
                    <a:cubicBezTo>
                      <a:pt x="1166935" y="641183"/>
                      <a:pt x="1167261" y="645746"/>
                      <a:pt x="1163351" y="652591"/>
                    </a:cubicBezTo>
                    <a:cubicBezTo>
                      <a:pt x="1121000" y="722669"/>
                      <a:pt x="1078975" y="792747"/>
                      <a:pt x="1037275" y="862825"/>
                    </a:cubicBezTo>
                    <a:cubicBezTo>
                      <a:pt x="1033040" y="869996"/>
                      <a:pt x="1028479" y="872277"/>
                      <a:pt x="1020335" y="872277"/>
                    </a:cubicBezTo>
                    <a:cubicBezTo>
                      <a:pt x="959089" y="871951"/>
                      <a:pt x="897843" y="872277"/>
                      <a:pt x="836596" y="871951"/>
                    </a:cubicBezTo>
                    <a:cubicBezTo>
                      <a:pt x="827475" y="871951"/>
                      <a:pt x="822588" y="874559"/>
                      <a:pt x="817701" y="882381"/>
                    </a:cubicBezTo>
                    <a:cubicBezTo>
                      <a:pt x="780889" y="944637"/>
                      <a:pt x="743098" y="1006892"/>
                      <a:pt x="705960" y="1069148"/>
                    </a:cubicBezTo>
                    <a:cubicBezTo>
                      <a:pt x="701399" y="1076644"/>
                      <a:pt x="696838" y="1079252"/>
                      <a:pt x="688042" y="1079252"/>
                    </a:cubicBezTo>
                    <a:cubicBezTo>
                      <a:pt x="618977" y="1078926"/>
                      <a:pt x="549587" y="1078926"/>
                      <a:pt x="480522" y="1079252"/>
                    </a:cubicBezTo>
                    <a:cubicBezTo>
                      <a:pt x="472051" y="1079252"/>
                      <a:pt x="467165" y="1076970"/>
                      <a:pt x="462604" y="1069148"/>
                    </a:cubicBezTo>
                    <a:cubicBezTo>
                      <a:pt x="425465" y="1006240"/>
                      <a:pt x="387675" y="943985"/>
                      <a:pt x="350536" y="881078"/>
                    </a:cubicBezTo>
                    <a:cubicBezTo>
                      <a:pt x="346301" y="873907"/>
                      <a:pt x="341741" y="871625"/>
                      <a:pt x="333596" y="871625"/>
                    </a:cubicBezTo>
                    <a:cubicBezTo>
                      <a:pt x="273979" y="871951"/>
                      <a:pt x="214362" y="871299"/>
                      <a:pt x="154744" y="872277"/>
                    </a:cubicBezTo>
                    <a:cubicBezTo>
                      <a:pt x="142039" y="872277"/>
                      <a:pt x="134872" y="868692"/>
                      <a:pt x="128030" y="857610"/>
                    </a:cubicBezTo>
                    <a:cubicBezTo>
                      <a:pt x="88611" y="790465"/>
                      <a:pt x="48215" y="723647"/>
                      <a:pt x="7819" y="656828"/>
                    </a:cubicBezTo>
                    <a:cubicBezTo>
                      <a:pt x="5538" y="652917"/>
                      <a:pt x="2606" y="649331"/>
                      <a:pt x="0" y="645746"/>
                    </a:cubicBezTo>
                    <a:cubicBezTo>
                      <a:pt x="0" y="644116"/>
                      <a:pt x="0" y="642486"/>
                      <a:pt x="0" y="640857"/>
                    </a:cubicBezTo>
                    <a:cubicBezTo>
                      <a:pt x="1303" y="639879"/>
                      <a:pt x="2606" y="638901"/>
                      <a:pt x="3583" y="637597"/>
                    </a:cubicBezTo>
                    <a:cubicBezTo>
                      <a:pt x="42677" y="572734"/>
                      <a:pt x="81770" y="507545"/>
                      <a:pt x="120212" y="442356"/>
                    </a:cubicBezTo>
                    <a:cubicBezTo>
                      <a:pt x="122167" y="438771"/>
                      <a:pt x="121189" y="431926"/>
                      <a:pt x="119234" y="428015"/>
                    </a:cubicBezTo>
                    <a:cubicBezTo>
                      <a:pt x="103271" y="400310"/>
                      <a:pt x="86983" y="373256"/>
                      <a:pt x="70368" y="345877"/>
                    </a:cubicBezTo>
                    <a:cubicBezTo>
                      <a:pt x="46912" y="307090"/>
                      <a:pt x="23456" y="268628"/>
                      <a:pt x="0" y="229841"/>
                    </a:cubicBezTo>
                    <a:cubicBezTo>
                      <a:pt x="326" y="230167"/>
                      <a:pt x="326" y="229189"/>
                      <a:pt x="326" y="228211"/>
                    </a:cubicBezTo>
                    <a:close/>
                    <a:moveTo>
                      <a:pt x="253455" y="42423"/>
                    </a:moveTo>
                    <a:cubicBezTo>
                      <a:pt x="225764" y="42423"/>
                      <a:pt x="198073" y="42097"/>
                      <a:pt x="170382" y="42749"/>
                    </a:cubicBezTo>
                    <a:cubicBezTo>
                      <a:pt x="165495" y="42749"/>
                      <a:pt x="158328" y="46660"/>
                      <a:pt x="155722" y="50897"/>
                    </a:cubicBezTo>
                    <a:cubicBezTo>
                      <a:pt x="121189" y="107286"/>
                      <a:pt x="87308" y="164326"/>
                      <a:pt x="53102" y="221040"/>
                    </a:cubicBezTo>
                    <a:cubicBezTo>
                      <a:pt x="49844" y="226581"/>
                      <a:pt x="49192" y="230819"/>
                      <a:pt x="52776" y="236686"/>
                    </a:cubicBezTo>
                    <a:cubicBezTo>
                      <a:pt x="87308" y="293726"/>
                      <a:pt x="121189" y="351092"/>
                      <a:pt x="156047" y="407806"/>
                    </a:cubicBezTo>
                    <a:cubicBezTo>
                      <a:pt x="158328" y="411718"/>
                      <a:pt x="165169" y="415629"/>
                      <a:pt x="169730" y="415629"/>
                    </a:cubicBezTo>
                    <a:cubicBezTo>
                      <a:pt x="224786" y="416281"/>
                      <a:pt x="279517" y="415955"/>
                      <a:pt x="334573" y="416281"/>
                    </a:cubicBezTo>
                    <a:cubicBezTo>
                      <a:pt x="341741" y="416281"/>
                      <a:pt x="345976" y="413673"/>
                      <a:pt x="349559" y="407806"/>
                    </a:cubicBezTo>
                    <a:cubicBezTo>
                      <a:pt x="383440" y="350766"/>
                      <a:pt x="417321" y="294052"/>
                      <a:pt x="451853" y="237338"/>
                    </a:cubicBezTo>
                    <a:cubicBezTo>
                      <a:pt x="455763" y="230819"/>
                      <a:pt x="455111" y="226581"/>
                      <a:pt x="451527" y="220388"/>
                    </a:cubicBezTo>
                    <a:cubicBezTo>
                      <a:pt x="417647" y="164000"/>
                      <a:pt x="383766" y="107612"/>
                      <a:pt x="350211" y="51223"/>
                    </a:cubicBezTo>
                    <a:cubicBezTo>
                      <a:pt x="346301" y="44704"/>
                      <a:pt x="342066" y="42097"/>
                      <a:pt x="334248" y="42097"/>
                    </a:cubicBezTo>
                    <a:cubicBezTo>
                      <a:pt x="307208" y="42749"/>
                      <a:pt x="280494" y="42423"/>
                      <a:pt x="253455" y="42423"/>
                    </a:cubicBezTo>
                    <a:close/>
                    <a:moveTo>
                      <a:pt x="584771" y="623582"/>
                    </a:moveTo>
                    <a:cubicBezTo>
                      <a:pt x="612136" y="623582"/>
                      <a:pt x="639175" y="623256"/>
                      <a:pt x="666541" y="623908"/>
                    </a:cubicBezTo>
                    <a:cubicBezTo>
                      <a:pt x="673708" y="623908"/>
                      <a:pt x="677617" y="621626"/>
                      <a:pt x="681526" y="615433"/>
                    </a:cubicBezTo>
                    <a:cubicBezTo>
                      <a:pt x="715407" y="558393"/>
                      <a:pt x="749288" y="501678"/>
                      <a:pt x="783820" y="444964"/>
                    </a:cubicBezTo>
                    <a:cubicBezTo>
                      <a:pt x="787730" y="438771"/>
                      <a:pt x="787078" y="434208"/>
                      <a:pt x="783495" y="428015"/>
                    </a:cubicBezTo>
                    <a:cubicBezTo>
                      <a:pt x="749614" y="371627"/>
                      <a:pt x="715733" y="315238"/>
                      <a:pt x="681852" y="258850"/>
                    </a:cubicBezTo>
                    <a:cubicBezTo>
                      <a:pt x="678269" y="252983"/>
                      <a:pt x="674359" y="250049"/>
                      <a:pt x="667192" y="250049"/>
                    </a:cubicBezTo>
                    <a:cubicBezTo>
                      <a:pt x="612136" y="250375"/>
                      <a:pt x="557405" y="250375"/>
                      <a:pt x="502349" y="250049"/>
                    </a:cubicBezTo>
                    <a:cubicBezTo>
                      <a:pt x="495182" y="250049"/>
                      <a:pt x="490947" y="252005"/>
                      <a:pt x="487363" y="258198"/>
                    </a:cubicBezTo>
                    <a:cubicBezTo>
                      <a:pt x="453482" y="315238"/>
                      <a:pt x="419601" y="371953"/>
                      <a:pt x="385395" y="428667"/>
                    </a:cubicBezTo>
                    <a:cubicBezTo>
                      <a:pt x="381811" y="434534"/>
                      <a:pt x="381811" y="438445"/>
                      <a:pt x="385395" y="444312"/>
                    </a:cubicBezTo>
                    <a:cubicBezTo>
                      <a:pt x="419927" y="501352"/>
                      <a:pt x="453808" y="558719"/>
                      <a:pt x="488666" y="615433"/>
                    </a:cubicBezTo>
                    <a:cubicBezTo>
                      <a:pt x="490947" y="619344"/>
                      <a:pt x="497462" y="622930"/>
                      <a:pt x="502349" y="622930"/>
                    </a:cubicBezTo>
                    <a:cubicBezTo>
                      <a:pt x="529388" y="623908"/>
                      <a:pt x="557079" y="623582"/>
                      <a:pt x="584771" y="623582"/>
                    </a:cubicBezTo>
                    <a:close/>
                    <a:moveTo>
                      <a:pt x="252152" y="830882"/>
                    </a:moveTo>
                    <a:cubicBezTo>
                      <a:pt x="279843" y="830882"/>
                      <a:pt x="307534" y="831208"/>
                      <a:pt x="335225" y="830556"/>
                    </a:cubicBezTo>
                    <a:cubicBezTo>
                      <a:pt x="339786" y="830556"/>
                      <a:pt x="346627" y="826971"/>
                      <a:pt x="348908" y="823060"/>
                    </a:cubicBezTo>
                    <a:cubicBezTo>
                      <a:pt x="383440" y="766345"/>
                      <a:pt x="417972" y="708979"/>
                      <a:pt x="451853" y="651613"/>
                    </a:cubicBezTo>
                    <a:cubicBezTo>
                      <a:pt x="454134" y="648027"/>
                      <a:pt x="454134" y="640857"/>
                      <a:pt x="452179" y="637271"/>
                    </a:cubicBezTo>
                    <a:cubicBezTo>
                      <a:pt x="417972" y="579579"/>
                      <a:pt x="383766" y="522213"/>
                      <a:pt x="348908" y="464847"/>
                    </a:cubicBezTo>
                    <a:cubicBezTo>
                      <a:pt x="346627" y="461261"/>
                      <a:pt x="340763" y="457676"/>
                      <a:pt x="336528" y="457676"/>
                    </a:cubicBezTo>
                    <a:cubicBezTo>
                      <a:pt x="280820" y="457350"/>
                      <a:pt x="225112" y="457350"/>
                      <a:pt x="169404" y="457676"/>
                    </a:cubicBezTo>
                    <a:cubicBezTo>
                      <a:pt x="165169" y="457676"/>
                      <a:pt x="159305" y="461261"/>
                      <a:pt x="157025" y="465173"/>
                    </a:cubicBezTo>
                    <a:cubicBezTo>
                      <a:pt x="122492" y="522213"/>
                      <a:pt x="87960" y="579253"/>
                      <a:pt x="54405" y="636619"/>
                    </a:cubicBezTo>
                    <a:cubicBezTo>
                      <a:pt x="52124" y="640531"/>
                      <a:pt x="52124" y="648027"/>
                      <a:pt x="54405" y="651939"/>
                    </a:cubicBezTo>
                    <a:cubicBezTo>
                      <a:pt x="87960" y="708979"/>
                      <a:pt x="122492" y="765693"/>
                      <a:pt x="156047" y="822408"/>
                    </a:cubicBezTo>
                    <a:cubicBezTo>
                      <a:pt x="159957" y="828601"/>
                      <a:pt x="163866" y="830882"/>
                      <a:pt x="171033" y="830556"/>
                    </a:cubicBezTo>
                    <a:cubicBezTo>
                      <a:pt x="197747" y="830556"/>
                      <a:pt x="225112" y="830882"/>
                      <a:pt x="252152" y="830882"/>
                    </a:cubicBezTo>
                    <a:close/>
                    <a:moveTo>
                      <a:pt x="788056" y="851743"/>
                    </a:moveTo>
                    <a:cubicBezTo>
                      <a:pt x="751894" y="791443"/>
                      <a:pt x="716059" y="731469"/>
                      <a:pt x="679572" y="671496"/>
                    </a:cubicBezTo>
                    <a:cubicBezTo>
                      <a:pt x="677291" y="667910"/>
                      <a:pt x="671102" y="664977"/>
                      <a:pt x="666541" y="664977"/>
                    </a:cubicBezTo>
                    <a:cubicBezTo>
                      <a:pt x="611484" y="664651"/>
                      <a:pt x="556754" y="664651"/>
                      <a:pt x="501697" y="664977"/>
                    </a:cubicBezTo>
                    <a:cubicBezTo>
                      <a:pt x="497136" y="664977"/>
                      <a:pt x="490295" y="668562"/>
                      <a:pt x="488015" y="672473"/>
                    </a:cubicBezTo>
                    <a:cubicBezTo>
                      <a:pt x="453156" y="729839"/>
                      <a:pt x="418624" y="787206"/>
                      <a:pt x="384417" y="844898"/>
                    </a:cubicBezTo>
                    <a:cubicBezTo>
                      <a:pt x="382463" y="848157"/>
                      <a:pt x="382463" y="854676"/>
                      <a:pt x="384417" y="857936"/>
                    </a:cubicBezTo>
                    <a:cubicBezTo>
                      <a:pt x="418624" y="915628"/>
                      <a:pt x="453156" y="972994"/>
                      <a:pt x="488015" y="1030360"/>
                    </a:cubicBezTo>
                    <a:cubicBezTo>
                      <a:pt x="490295" y="1034272"/>
                      <a:pt x="496159" y="1037857"/>
                      <a:pt x="500394" y="1037857"/>
                    </a:cubicBezTo>
                    <a:cubicBezTo>
                      <a:pt x="556102" y="1038509"/>
                      <a:pt x="611810" y="1038183"/>
                      <a:pt x="667518" y="1037857"/>
                    </a:cubicBezTo>
                    <a:cubicBezTo>
                      <a:pt x="671427" y="1037857"/>
                      <a:pt x="677291" y="1034597"/>
                      <a:pt x="679246" y="1031338"/>
                    </a:cubicBezTo>
                    <a:cubicBezTo>
                      <a:pt x="716059" y="972016"/>
                      <a:pt x="751894" y="912042"/>
                      <a:pt x="788056" y="851743"/>
                    </a:cubicBezTo>
                    <a:close/>
                    <a:moveTo>
                      <a:pt x="916412" y="457676"/>
                    </a:moveTo>
                    <a:cubicBezTo>
                      <a:pt x="888721" y="457676"/>
                      <a:pt x="861030" y="457350"/>
                      <a:pt x="833339" y="458002"/>
                    </a:cubicBezTo>
                    <a:cubicBezTo>
                      <a:pt x="828778" y="458002"/>
                      <a:pt x="822262" y="461587"/>
                      <a:pt x="819982" y="465499"/>
                    </a:cubicBezTo>
                    <a:cubicBezTo>
                      <a:pt x="785449" y="522213"/>
                      <a:pt x="751243" y="579579"/>
                      <a:pt x="716710" y="636619"/>
                    </a:cubicBezTo>
                    <a:cubicBezTo>
                      <a:pt x="713127" y="642486"/>
                      <a:pt x="713453" y="646724"/>
                      <a:pt x="717036" y="652265"/>
                    </a:cubicBezTo>
                    <a:cubicBezTo>
                      <a:pt x="751243" y="708979"/>
                      <a:pt x="785449" y="765693"/>
                      <a:pt x="819004" y="822734"/>
                    </a:cubicBezTo>
                    <a:cubicBezTo>
                      <a:pt x="822588" y="828927"/>
                      <a:pt x="827149" y="830882"/>
                      <a:pt x="833990" y="830882"/>
                    </a:cubicBezTo>
                    <a:cubicBezTo>
                      <a:pt x="888395" y="830556"/>
                      <a:pt x="943126" y="830556"/>
                      <a:pt x="997531" y="830882"/>
                    </a:cubicBezTo>
                    <a:cubicBezTo>
                      <a:pt x="1005023" y="830882"/>
                      <a:pt x="1009584" y="828927"/>
                      <a:pt x="1013494" y="822082"/>
                    </a:cubicBezTo>
                    <a:cubicBezTo>
                      <a:pt x="1047049" y="765367"/>
                      <a:pt x="1080930" y="709305"/>
                      <a:pt x="1114810" y="652917"/>
                    </a:cubicBezTo>
                    <a:cubicBezTo>
                      <a:pt x="1118394" y="646724"/>
                      <a:pt x="1119046" y="642161"/>
                      <a:pt x="1115136" y="635968"/>
                    </a:cubicBezTo>
                    <a:cubicBezTo>
                      <a:pt x="1080930" y="579253"/>
                      <a:pt x="1046723" y="522539"/>
                      <a:pt x="1012842" y="465824"/>
                    </a:cubicBezTo>
                    <a:cubicBezTo>
                      <a:pt x="1008933" y="459632"/>
                      <a:pt x="1005023" y="457350"/>
                      <a:pt x="997856" y="457676"/>
                    </a:cubicBezTo>
                    <a:cubicBezTo>
                      <a:pt x="970817" y="457676"/>
                      <a:pt x="943451" y="457676"/>
                      <a:pt x="916412" y="45767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2" name="Google Shape;1942;p44"/>
              <p:cNvSpPr/>
              <p:nvPr/>
            </p:nvSpPr>
            <p:spPr>
              <a:xfrm>
                <a:off x="9747919" y="2537669"/>
                <a:ext cx="539868" cy="599950"/>
              </a:xfrm>
              <a:custGeom>
                <a:rect b="b" l="l" r="r" t="t"/>
                <a:pathLst>
                  <a:path extrusionOk="0" h="599950" w="539868">
                    <a:moveTo>
                      <a:pt x="101731" y="38787"/>
                    </a:moveTo>
                    <a:cubicBezTo>
                      <a:pt x="105966" y="25750"/>
                      <a:pt x="109875" y="13038"/>
                      <a:pt x="114111" y="0"/>
                    </a:cubicBezTo>
                    <a:cubicBezTo>
                      <a:pt x="162651" y="15971"/>
                      <a:pt x="198161" y="45958"/>
                      <a:pt x="222920" y="90287"/>
                    </a:cubicBezTo>
                    <a:cubicBezTo>
                      <a:pt x="247679" y="79856"/>
                      <a:pt x="272113" y="79530"/>
                      <a:pt x="297198" y="90287"/>
                    </a:cubicBezTo>
                    <a:cubicBezTo>
                      <a:pt x="321631" y="46284"/>
                      <a:pt x="357140" y="15971"/>
                      <a:pt x="406007" y="0"/>
                    </a:cubicBezTo>
                    <a:cubicBezTo>
                      <a:pt x="410242" y="13038"/>
                      <a:pt x="414152" y="25750"/>
                      <a:pt x="418061" y="37484"/>
                    </a:cubicBezTo>
                    <a:cubicBezTo>
                      <a:pt x="403727" y="45306"/>
                      <a:pt x="389393" y="51499"/>
                      <a:pt x="377339" y="60626"/>
                    </a:cubicBezTo>
                    <a:cubicBezTo>
                      <a:pt x="365285" y="69752"/>
                      <a:pt x="354534" y="81486"/>
                      <a:pt x="344435" y="93220"/>
                    </a:cubicBezTo>
                    <a:cubicBezTo>
                      <a:pt x="334336" y="105280"/>
                      <a:pt x="328798" y="117014"/>
                      <a:pt x="339223" y="134289"/>
                    </a:cubicBezTo>
                    <a:cubicBezTo>
                      <a:pt x="350625" y="153520"/>
                      <a:pt x="347367" y="175684"/>
                      <a:pt x="340200" y="195567"/>
                    </a:cubicBezTo>
                    <a:cubicBezTo>
                      <a:pt x="360073" y="201760"/>
                      <a:pt x="380596" y="205997"/>
                      <a:pt x="398514" y="214471"/>
                    </a:cubicBezTo>
                    <a:cubicBezTo>
                      <a:pt x="462367" y="244784"/>
                      <a:pt x="509930" y="291720"/>
                      <a:pt x="533060" y="359843"/>
                    </a:cubicBezTo>
                    <a:cubicBezTo>
                      <a:pt x="543160" y="389830"/>
                      <a:pt x="543811" y="420794"/>
                      <a:pt x="522636" y="447196"/>
                    </a:cubicBezTo>
                    <a:cubicBezTo>
                      <a:pt x="498528" y="476857"/>
                      <a:pt x="465625" y="479790"/>
                      <a:pt x="430766" y="472619"/>
                    </a:cubicBezTo>
                    <a:cubicBezTo>
                      <a:pt x="414803" y="469360"/>
                      <a:pt x="399817" y="463167"/>
                      <a:pt x="385809" y="458930"/>
                    </a:cubicBezTo>
                    <a:cubicBezTo>
                      <a:pt x="375710" y="483702"/>
                      <a:pt x="366588" y="509451"/>
                      <a:pt x="354860" y="533571"/>
                    </a:cubicBezTo>
                    <a:cubicBezTo>
                      <a:pt x="345087" y="554105"/>
                      <a:pt x="329775" y="571055"/>
                      <a:pt x="310229" y="583767"/>
                    </a:cubicBezTo>
                    <a:cubicBezTo>
                      <a:pt x="274067" y="608212"/>
                      <a:pt x="230739" y="604627"/>
                      <a:pt x="197835" y="575292"/>
                    </a:cubicBezTo>
                    <a:cubicBezTo>
                      <a:pt x="170796" y="550846"/>
                      <a:pt x="154833" y="519881"/>
                      <a:pt x="144082" y="485983"/>
                    </a:cubicBezTo>
                    <a:cubicBezTo>
                      <a:pt x="141802" y="479138"/>
                      <a:pt x="140173" y="472293"/>
                      <a:pt x="138218" y="465123"/>
                    </a:cubicBezTo>
                    <a:cubicBezTo>
                      <a:pt x="123558" y="468382"/>
                      <a:pt x="109550" y="472619"/>
                      <a:pt x="95216" y="474901"/>
                    </a:cubicBezTo>
                    <a:cubicBezTo>
                      <a:pt x="47652" y="482072"/>
                      <a:pt x="8559" y="455996"/>
                      <a:pt x="1392" y="412320"/>
                    </a:cubicBezTo>
                    <a:cubicBezTo>
                      <a:pt x="-2518" y="388526"/>
                      <a:pt x="2043" y="365384"/>
                      <a:pt x="12142" y="343545"/>
                    </a:cubicBezTo>
                    <a:cubicBezTo>
                      <a:pt x="44720" y="273793"/>
                      <a:pt x="97496" y="226531"/>
                      <a:pt x="171447" y="203715"/>
                    </a:cubicBezTo>
                    <a:cubicBezTo>
                      <a:pt x="174705" y="202737"/>
                      <a:pt x="177637" y="201760"/>
                      <a:pt x="182198" y="200456"/>
                    </a:cubicBezTo>
                    <a:cubicBezTo>
                      <a:pt x="180243" y="194263"/>
                      <a:pt x="177963" y="188396"/>
                      <a:pt x="176660" y="182529"/>
                    </a:cubicBezTo>
                    <a:cubicBezTo>
                      <a:pt x="171773" y="161994"/>
                      <a:pt x="175031" y="142764"/>
                      <a:pt x="185130" y="124185"/>
                    </a:cubicBezTo>
                    <a:cubicBezTo>
                      <a:pt x="187410" y="119948"/>
                      <a:pt x="187410" y="112777"/>
                      <a:pt x="185130" y="108865"/>
                    </a:cubicBezTo>
                    <a:cubicBezTo>
                      <a:pt x="169167" y="78227"/>
                      <a:pt x="144734" y="57040"/>
                      <a:pt x="113133" y="43677"/>
                    </a:cubicBezTo>
                    <a:cubicBezTo>
                      <a:pt x="109550" y="41721"/>
                      <a:pt x="105966" y="40417"/>
                      <a:pt x="101731" y="38787"/>
                    </a:cubicBezTo>
                    <a:close/>
                    <a:moveTo>
                      <a:pt x="82836" y="433180"/>
                    </a:moveTo>
                    <a:cubicBezTo>
                      <a:pt x="86094" y="433180"/>
                      <a:pt x="89677" y="433506"/>
                      <a:pt x="92935" y="433180"/>
                    </a:cubicBezTo>
                    <a:cubicBezTo>
                      <a:pt x="95541" y="432854"/>
                      <a:pt x="97822" y="432528"/>
                      <a:pt x="100428" y="431876"/>
                    </a:cubicBezTo>
                    <a:cubicBezTo>
                      <a:pt x="168515" y="412972"/>
                      <a:pt x="216079" y="370273"/>
                      <a:pt x="242793" y="304758"/>
                    </a:cubicBezTo>
                    <a:cubicBezTo>
                      <a:pt x="246050" y="296609"/>
                      <a:pt x="247354" y="286831"/>
                      <a:pt x="247679" y="277705"/>
                    </a:cubicBezTo>
                    <a:cubicBezTo>
                      <a:pt x="248657" y="254563"/>
                      <a:pt x="237254" y="241525"/>
                      <a:pt x="213798" y="239569"/>
                    </a:cubicBezTo>
                    <a:cubicBezTo>
                      <a:pt x="207609" y="238917"/>
                      <a:pt x="201093" y="239243"/>
                      <a:pt x="195229" y="240547"/>
                    </a:cubicBezTo>
                    <a:cubicBezTo>
                      <a:pt x="142127" y="250651"/>
                      <a:pt x="103034" y="282268"/>
                      <a:pt x="71108" y="323663"/>
                    </a:cubicBezTo>
                    <a:cubicBezTo>
                      <a:pt x="56448" y="342893"/>
                      <a:pt x="45372" y="363754"/>
                      <a:pt x="42765" y="388526"/>
                    </a:cubicBezTo>
                    <a:cubicBezTo>
                      <a:pt x="38856" y="418513"/>
                      <a:pt x="52539" y="433832"/>
                      <a:pt x="82836" y="433180"/>
                    </a:cubicBezTo>
                    <a:close/>
                    <a:moveTo>
                      <a:pt x="448032" y="433506"/>
                    </a:moveTo>
                    <a:cubicBezTo>
                      <a:pt x="486474" y="434158"/>
                      <a:pt x="499831" y="419816"/>
                      <a:pt x="496573" y="388526"/>
                    </a:cubicBezTo>
                    <a:cubicBezTo>
                      <a:pt x="495922" y="382333"/>
                      <a:pt x="495270" y="375814"/>
                      <a:pt x="492664" y="370273"/>
                    </a:cubicBezTo>
                    <a:cubicBezTo>
                      <a:pt x="464647" y="302476"/>
                      <a:pt x="416106" y="256844"/>
                      <a:pt x="343784" y="240873"/>
                    </a:cubicBezTo>
                    <a:cubicBezTo>
                      <a:pt x="305342" y="232398"/>
                      <a:pt x="284818" y="254563"/>
                      <a:pt x="292637" y="293024"/>
                    </a:cubicBezTo>
                    <a:cubicBezTo>
                      <a:pt x="293614" y="297587"/>
                      <a:pt x="294917" y="301825"/>
                      <a:pt x="296546" y="306388"/>
                    </a:cubicBezTo>
                    <a:cubicBezTo>
                      <a:pt x="311532" y="347457"/>
                      <a:pt x="339549" y="377770"/>
                      <a:pt x="374081" y="402541"/>
                    </a:cubicBezTo>
                    <a:cubicBezTo>
                      <a:pt x="398514" y="419490"/>
                      <a:pt x="424576" y="432202"/>
                      <a:pt x="448032" y="433506"/>
                    </a:cubicBezTo>
                    <a:close/>
                    <a:moveTo>
                      <a:pt x="338571" y="463819"/>
                    </a:moveTo>
                    <a:cubicBezTo>
                      <a:pt x="339874" y="458278"/>
                      <a:pt x="340852" y="454692"/>
                      <a:pt x="341503" y="451107"/>
                    </a:cubicBezTo>
                    <a:cubicBezTo>
                      <a:pt x="346064" y="429595"/>
                      <a:pt x="342480" y="423402"/>
                      <a:pt x="320654" y="419816"/>
                    </a:cubicBezTo>
                    <a:cubicBezTo>
                      <a:pt x="304039" y="417209"/>
                      <a:pt x="287424" y="414601"/>
                      <a:pt x="270809" y="413949"/>
                    </a:cubicBezTo>
                    <a:cubicBezTo>
                      <a:pt x="241815" y="413298"/>
                      <a:pt x="212821" y="411342"/>
                      <a:pt x="188714" y="434810"/>
                    </a:cubicBezTo>
                    <a:cubicBezTo>
                      <a:pt x="178614" y="444262"/>
                      <a:pt x="175031" y="450781"/>
                      <a:pt x="182198" y="463493"/>
                    </a:cubicBezTo>
                    <a:cubicBezTo>
                      <a:pt x="233671" y="453063"/>
                      <a:pt x="285795" y="453063"/>
                      <a:pt x="338571" y="463819"/>
                    </a:cubicBezTo>
                    <a:close/>
                    <a:moveTo>
                      <a:pt x="304365" y="164602"/>
                    </a:moveTo>
                    <a:cubicBezTo>
                      <a:pt x="304365" y="142438"/>
                      <a:pt x="284492" y="123533"/>
                      <a:pt x="260710" y="123207"/>
                    </a:cubicBezTo>
                    <a:cubicBezTo>
                      <a:pt x="235951" y="122881"/>
                      <a:pt x="215753" y="141460"/>
                      <a:pt x="215753" y="164602"/>
                    </a:cubicBezTo>
                    <a:cubicBezTo>
                      <a:pt x="215753" y="187092"/>
                      <a:pt x="235300" y="205671"/>
                      <a:pt x="259407" y="205997"/>
                    </a:cubicBezTo>
                    <a:cubicBezTo>
                      <a:pt x="283515" y="206323"/>
                      <a:pt x="304365" y="187092"/>
                      <a:pt x="304365" y="164602"/>
                    </a:cubicBezTo>
                    <a:close/>
                    <a:moveTo>
                      <a:pt x="195555" y="503258"/>
                    </a:moveTo>
                    <a:cubicBezTo>
                      <a:pt x="210541" y="530638"/>
                      <a:pt x="225852" y="556061"/>
                      <a:pt x="259733" y="558343"/>
                    </a:cubicBezTo>
                    <a:cubicBezTo>
                      <a:pt x="283515" y="559973"/>
                      <a:pt x="311206" y="534549"/>
                      <a:pt x="322282" y="502932"/>
                    </a:cubicBezTo>
                    <a:cubicBezTo>
                      <a:pt x="280583" y="494784"/>
                      <a:pt x="238883" y="494784"/>
                      <a:pt x="195555" y="503258"/>
                    </a:cubicBezTo>
                    <a:close/>
                    <a:moveTo>
                      <a:pt x="253869" y="371903"/>
                    </a:moveTo>
                    <a:cubicBezTo>
                      <a:pt x="265271" y="371903"/>
                      <a:pt x="274393" y="371903"/>
                      <a:pt x="285469" y="371903"/>
                    </a:cubicBezTo>
                    <a:cubicBezTo>
                      <a:pt x="279931" y="363102"/>
                      <a:pt x="275045" y="355605"/>
                      <a:pt x="269506" y="346805"/>
                    </a:cubicBezTo>
                    <a:cubicBezTo>
                      <a:pt x="263968" y="355931"/>
                      <a:pt x="259407" y="363102"/>
                      <a:pt x="253869" y="3719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3" name="Google Shape;1943;p44"/>
              <p:cNvSpPr/>
              <p:nvPr/>
            </p:nvSpPr>
            <p:spPr>
              <a:xfrm>
                <a:off x="9101665" y="2826700"/>
                <a:ext cx="204913" cy="155231"/>
              </a:xfrm>
              <a:custGeom>
                <a:rect b="b" l="l" r="r" t="t"/>
                <a:pathLst>
                  <a:path extrusionOk="0" h="155231" w="204913">
                    <a:moveTo>
                      <a:pt x="204914" y="1711"/>
                    </a:moveTo>
                    <a:cubicBezTo>
                      <a:pt x="204914" y="14097"/>
                      <a:pt x="204914" y="26483"/>
                      <a:pt x="204914" y="40499"/>
                    </a:cubicBezTo>
                    <a:cubicBezTo>
                      <a:pt x="200353" y="40825"/>
                      <a:pt x="196118" y="41151"/>
                      <a:pt x="191557" y="41151"/>
                    </a:cubicBezTo>
                    <a:cubicBezTo>
                      <a:pt x="165821" y="41151"/>
                      <a:pt x="140410" y="41476"/>
                      <a:pt x="114999" y="40825"/>
                    </a:cubicBezTo>
                    <a:cubicBezTo>
                      <a:pt x="106855" y="40499"/>
                      <a:pt x="102294" y="43106"/>
                      <a:pt x="98059" y="50277"/>
                    </a:cubicBezTo>
                    <a:cubicBezTo>
                      <a:pt x="79815" y="81894"/>
                      <a:pt x="60920" y="112858"/>
                      <a:pt x="42025" y="144149"/>
                    </a:cubicBezTo>
                    <a:cubicBezTo>
                      <a:pt x="40071" y="147734"/>
                      <a:pt x="37464" y="150994"/>
                      <a:pt x="34858" y="155231"/>
                    </a:cubicBezTo>
                    <a:cubicBezTo>
                      <a:pt x="23130" y="148386"/>
                      <a:pt x="12054" y="141541"/>
                      <a:pt x="0" y="134371"/>
                    </a:cubicBezTo>
                    <a:cubicBezTo>
                      <a:pt x="3258" y="128504"/>
                      <a:pt x="6516" y="123288"/>
                      <a:pt x="9773" y="118073"/>
                    </a:cubicBezTo>
                    <a:cubicBezTo>
                      <a:pt x="31600" y="81894"/>
                      <a:pt x="53102" y="45388"/>
                      <a:pt x="75255" y="9208"/>
                    </a:cubicBezTo>
                    <a:cubicBezTo>
                      <a:pt x="77535" y="5297"/>
                      <a:pt x="82747" y="407"/>
                      <a:pt x="86983" y="407"/>
                    </a:cubicBezTo>
                    <a:cubicBezTo>
                      <a:pt x="125099" y="-244"/>
                      <a:pt x="163215" y="81"/>
                      <a:pt x="201330" y="81"/>
                    </a:cubicBezTo>
                    <a:cubicBezTo>
                      <a:pt x="201982" y="407"/>
                      <a:pt x="203285" y="1059"/>
                      <a:pt x="204914" y="171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4" name="Google Shape;1944;p44"/>
              <p:cNvSpPr/>
              <p:nvPr/>
            </p:nvSpPr>
            <p:spPr>
              <a:xfrm>
                <a:off x="9525827" y="3034082"/>
                <a:ext cx="205239" cy="155801"/>
              </a:xfrm>
              <a:custGeom>
                <a:rect b="b" l="l" r="r" t="t"/>
                <a:pathLst>
                  <a:path extrusionOk="0" h="155801" w="205239">
                    <a:moveTo>
                      <a:pt x="205240" y="134289"/>
                    </a:moveTo>
                    <a:cubicBezTo>
                      <a:pt x="192860" y="141786"/>
                      <a:pt x="181784" y="148305"/>
                      <a:pt x="169730" y="155801"/>
                    </a:cubicBezTo>
                    <a:cubicBezTo>
                      <a:pt x="155070" y="131356"/>
                      <a:pt x="140736" y="107236"/>
                      <a:pt x="126076" y="83442"/>
                    </a:cubicBezTo>
                    <a:cubicBezTo>
                      <a:pt x="117931" y="69752"/>
                      <a:pt x="112393" y="51173"/>
                      <a:pt x="100014" y="44328"/>
                    </a:cubicBezTo>
                    <a:cubicBezTo>
                      <a:pt x="87308" y="37484"/>
                      <a:pt x="68413" y="42047"/>
                      <a:pt x="52124" y="41721"/>
                    </a:cubicBezTo>
                    <a:cubicBezTo>
                      <a:pt x="35184" y="41395"/>
                      <a:pt x="17918" y="41721"/>
                      <a:pt x="0" y="41721"/>
                    </a:cubicBezTo>
                    <a:cubicBezTo>
                      <a:pt x="0" y="27379"/>
                      <a:pt x="0" y="14016"/>
                      <a:pt x="0" y="0"/>
                    </a:cubicBezTo>
                    <a:cubicBezTo>
                      <a:pt x="40396" y="0"/>
                      <a:pt x="80141" y="0"/>
                      <a:pt x="119886" y="326"/>
                    </a:cubicBezTo>
                    <a:cubicBezTo>
                      <a:pt x="122492" y="326"/>
                      <a:pt x="125750" y="3259"/>
                      <a:pt x="127379" y="5541"/>
                    </a:cubicBezTo>
                    <a:cubicBezTo>
                      <a:pt x="153441" y="47914"/>
                      <a:pt x="179178" y="90613"/>
                      <a:pt x="205240" y="13428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5" name="Google Shape;1945;p44"/>
              <p:cNvSpPr/>
              <p:nvPr/>
            </p:nvSpPr>
            <p:spPr>
              <a:xfrm>
                <a:off x="9101339" y="3376324"/>
                <a:ext cx="204913" cy="155556"/>
              </a:xfrm>
              <a:custGeom>
                <a:rect b="b" l="l" r="r" t="t"/>
                <a:pathLst>
                  <a:path extrusionOk="0" h="155556" w="204913">
                    <a:moveTo>
                      <a:pt x="0" y="21186"/>
                    </a:moveTo>
                    <a:cubicBezTo>
                      <a:pt x="11728" y="14016"/>
                      <a:pt x="22804" y="7497"/>
                      <a:pt x="35184" y="0"/>
                    </a:cubicBezTo>
                    <a:cubicBezTo>
                      <a:pt x="37790" y="3911"/>
                      <a:pt x="40396" y="7497"/>
                      <a:pt x="42677" y="11408"/>
                    </a:cubicBezTo>
                    <a:cubicBezTo>
                      <a:pt x="61246" y="42373"/>
                      <a:pt x="80141" y="73011"/>
                      <a:pt x="98059" y="104302"/>
                    </a:cubicBezTo>
                    <a:cubicBezTo>
                      <a:pt x="102620" y="112125"/>
                      <a:pt x="107507" y="114406"/>
                      <a:pt x="115977" y="114081"/>
                    </a:cubicBezTo>
                    <a:cubicBezTo>
                      <a:pt x="145297" y="113754"/>
                      <a:pt x="174617" y="113754"/>
                      <a:pt x="204914" y="113754"/>
                    </a:cubicBezTo>
                    <a:cubicBezTo>
                      <a:pt x="204914" y="127770"/>
                      <a:pt x="204914" y="140808"/>
                      <a:pt x="204914" y="155475"/>
                    </a:cubicBezTo>
                    <a:cubicBezTo>
                      <a:pt x="193838" y="155475"/>
                      <a:pt x="182435" y="155475"/>
                      <a:pt x="171359" y="155475"/>
                    </a:cubicBezTo>
                    <a:cubicBezTo>
                      <a:pt x="143994" y="155475"/>
                      <a:pt x="116954" y="155801"/>
                      <a:pt x="89589" y="155149"/>
                    </a:cubicBezTo>
                    <a:cubicBezTo>
                      <a:pt x="85679" y="155149"/>
                      <a:pt x="79815" y="153194"/>
                      <a:pt x="78187" y="150260"/>
                    </a:cubicBezTo>
                    <a:cubicBezTo>
                      <a:pt x="51799" y="107888"/>
                      <a:pt x="26062" y="64863"/>
                      <a:pt x="0" y="2118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6" name="Google Shape;1946;p44"/>
              <p:cNvSpPr/>
              <p:nvPr/>
            </p:nvSpPr>
            <p:spPr>
              <a:xfrm>
                <a:off x="9428693" y="3448471"/>
                <a:ext cx="132318" cy="280524"/>
              </a:xfrm>
              <a:custGeom>
                <a:rect b="b" l="l" r="r" t="t"/>
                <a:pathLst>
                  <a:path extrusionOk="0" h="280524" w="132318">
                    <a:moveTo>
                      <a:pt x="114401" y="259339"/>
                    </a:moveTo>
                    <a:cubicBezTo>
                      <a:pt x="102021" y="266835"/>
                      <a:pt x="90945" y="273354"/>
                      <a:pt x="78891" y="280525"/>
                    </a:cubicBezTo>
                    <a:cubicBezTo>
                      <a:pt x="69443" y="264554"/>
                      <a:pt x="59996" y="249234"/>
                      <a:pt x="50874" y="233915"/>
                    </a:cubicBezTo>
                    <a:cubicBezTo>
                      <a:pt x="34911" y="207187"/>
                      <a:pt x="19273" y="180460"/>
                      <a:pt x="2985" y="154059"/>
                    </a:cubicBezTo>
                    <a:cubicBezTo>
                      <a:pt x="-599" y="148192"/>
                      <a:pt x="-1250" y="143628"/>
                      <a:pt x="2659" y="137109"/>
                    </a:cubicBezTo>
                    <a:cubicBezTo>
                      <a:pt x="28721" y="94085"/>
                      <a:pt x="54458" y="50734"/>
                      <a:pt x="80845" y="8036"/>
                    </a:cubicBezTo>
                    <a:cubicBezTo>
                      <a:pt x="83126" y="4450"/>
                      <a:pt x="88990" y="865"/>
                      <a:pt x="93225" y="539"/>
                    </a:cubicBezTo>
                    <a:cubicBezTo>
                      <a:pt x="105930" y="-439"/>
                      <a:pt x="118961" y="213"/>
                      <a:pt x="132318" y="213"/>
                    </a:cubicBezTo>
                    <a:cubicBezTo>
                      <a:pt x="132318" y="14554"/>
                      <a:pt x="132318" y="27266"/>
                      <a:pt x="132318" y="42260"/>
                    </a:cubicBezTo>
                    <a:cubicBezTo>
                      <a:pt x="107559" y="33459"/>
                      <a:pt x="102021" y="52690"/>
                      <a:pt x="93225" y="67357"/>
                    </a:cubicBezTo>
                    <a:cubicBezTo>
                      <a:pt x="79542" y="90499"/>
                      <a:pt x="65860" y="113642"/>
                      <a:pt x="51525" y="136132"/>
                    </a:cubicBezTo>
                    <a:cubicBezTo>
                      <a:pt x="47290" y="142651"/>
                      <a:pt x="47616" y="147540"/>
                      <a:pt x="51525" y="154385"/>
                    </a:cubicBezTo>
                    <a:cubicBezTo>
                      <a:pt x="72375" y="188935"/>
                      <a:pt x="92899" y="223485"/>
                      <a:pt x="114401" y="2593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7" name="Google Shape;1947;p44"/>
              <p:cNvSpPr/>
              <p:nvPr/>
            </p:nvSpPr>
            <p:spPr>
              <a:xfrm>
                <a:off x="9603362" y="3449987"/>
                <a:ext cx="40396" cy="39439"/>
              </a:xfrm>
              <a:custGeom>
                <a:rect b="b" l="l" r="r" t="t"/>
                <a:pathLst>
                  <a:path extrusionOk="0" h="39439" w="40396">
                    <a:moveTo>
                      <a:pt x="0" y="39439"/>
                    </a:moveTo>
                    <a:cubicBezTo>
                      <a:pt x="0" y="26076"/>
                      <a:pt x="0" y="13364"/>
                      <a:pt x="0" y="0"/>
                    </a:cubicBezTo>
                    <a:cubicBezTo>
                      <a:pt x="13683" y="0"/>
                      <a:pt x="26714" y="0"/>
                      <a:pt x="40396" y="0"/>
                    </a:cubicBezTo>
                    <a:cubicBezTo>
                      <a:pt x="40396" y="13364"/>
                      <a:pt x="40396" y="26076"/>
                      <a:pt x="40396" y="39439"/>
                    </a:cubicBezTo>
                    <a:cubicBezTo>
                      <a:pt x="26714" y="39439"/>
                      <a:pt x="13683" y="39439"/>
                      <a:pt x="0" y="394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8" name="Google Shape;1948;p44"/>
              <p:cNvSpPr/>
              <p:nvPr/>
            </p:nvSpPr>
            <p:spPr>
              <a:xfrm>
                <a:off x="9760967" y="3252139"/>
                <a:ext cx="214106" cy="279986"/>
              </a:xfrm>
              <a:custGeom>
                <a:rect b="b" l="l" r="r" t="t"/>
                <a:pathLst>
                  <a:path extrusionOk="0" h="279986" w="214106">
                    <a:moveTo>
                      <a:pt x="214107" y="237939"/>
                    </a:moveTo>
                    <a:cubicBezTo>
                      <a:pt x="214107" y="252281"/>
                      <a:pt x="214107" y="264993"/>
                      <a:pt x="214107" y="279660"/>
                    </a:cubicBezTo>
                    <a:cubicBezTo>
                      <a:pt x="206939" y="279660"/>
                      <a:pt x="199772" y="279660"/>
                      <a:pt x="192931" y="279660"/>
                    </a:cubicBezTo>
                    <a:cubicBezTo>
                      <a:pt x="160353" y="279660"/>
                      <a:pt x="127450" y="279334"/>
                      <a:pt x="94872" y="279986"/>
                    </a:cubicBezTo>
                    <a:cubicBezTo>
                      <a:pt x="87379" y="279986"/>
                      <a:pt x="82818" y="277705"/>
                      <a:pt x="78909" y="271186"/>
                    </a:cubicBezTo>
                    <a:cubicBezTo>
                      <a:pt x="53498" y="228161"/>
                      <a:pt x="27762" y="185788"/>
                      <a:pt x="2351" y="142764"/>
                    </a:cubicBezTo>
                    <a:cubicBezTo>
                      <a:pt x="71" y="138852"/>
                      <a:pt x="-907" y="132007"/>
                      <a:pt x="1048" y="128748"/>
                    </a:cubicBezTo>
                    <a:cubicBezTo>
                      <a:pt x="25481" y="87027"/>
                      <a:pt x="50240" y="45958"/>
                      <a:pt x="75000" y="4563"/>
                    </a:cubicBezTo>
                    <a:cubicBezTo>
                      <a:pt x="75977" y="3259"/>
                      <a:pt x="76954" y="1956"/>
                      <a:pt x="78583" y="0"/>
                    </a:cubicBezTo>
                    <a:cubicBezTo>
                      <a:pt x="89985" y="6845"/>
                      <a:pt x="101387" y="13690"/>
                      <a:pt x="113441" y="20861"/>
                    </a:cubicBezTo>
                    <a:cubicBezTo>
                      <a:pt x="92266" y="56062"/>
                      <a:pt x="72393" y="90287"/>
                      <a:pt x="51543" y="123859"/>
                    </a:cubicBezTo>
                    <a:cubicBezTo>
                      <a:pt x="46657" y="131682"/>
                      <a:pt x="46657" y="137223"/>
                      <a:pt x="51543" y="145045"/>
                    </a:cubicBezTo>
                    <a:cubicBezTo>
                      <a:pt x="68810" y="172425"/>
                      <a:pt x="85099" y="200130"/>
                      <a:pt x="101387" y="228161"/>
                    </a:cubicBezTo>
                    <a:cubicBezTo>
                      <a:pt x="105623" y="235658"/>
                      <a:pt x="110835" y="238265"/>
                      <a:pt x="119305" y="238265"/>
                    </a:cubicBezTo>
                    <a:cubicBezTo>
                      <a:pt x="146019" y="237614"/>
                      <a:pt x="173058" y="237939"/>
                      <a:pt x="199772" y="237939"/>
                    </a:cubicBezTo>
                    <a:cubicBezTo>
                      <a:pt x="204333" y="237939"/>
                      <a:pt x="208894" y="237939"/>
                      <a:pt x="214107" y="23793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49" name="Google Shape;1949;p44"/>
            <p:cNvGrpSpPr/>
            <p:nvPr/>
          </p:nvGrpSpPr>
          <p:grpSpPr>
            <a:xfrm>
              <a:off x="2332611" y="4670411"/>
              <a:ext cx="164944" cy="211585"/>
              <a:chOff x="9926214" y="2884474"/>
              <a:chExt cx="164944" cy="211585"/>
            </a:xfrm>
          </p:grpSpPr>
          <p:sp>
            <p:nvSpPr>
              <p:cNvPr id="1950" name="Google Shape;1950;p44"/>
              <p:cNvSpPr/>
              <p:nvPr/>
            </p:nvSpPr>
            <p:spPr>
              <a:xfrm>
                <a:off x="9926214" y="2951316"/>
                <a:ext cx="164944" cy="50172"/>
              </a:xfrm>
              <a:custGeom>
                <a:rect b="b" l="l" r="r" t="t"/>
                <a:pathLst>
                  <a:path extrusionOk="0" h="50172" w="164944">
                    <a:moveTo>
                      <a:pt x="160276" y="50172"/>
                    </a:moveTo>
                    <a:cubicBezTo>
                      <a:pt x="107500" y="39416"/>
                      <a:pt x="55375" y="39416"/>
                      <a:pt x="3903" y="49846"/>
                    </a:cubicBezTo>
                    <a:cubicBezTo>
                      <a:pt x="-3590" y="37134"/>
                      <a:pt x="319" y="30941"/>
                      <a:pt x="10418" y="21163"/>
                    </a:cubicBezTo>
                    <a:cubicBezTo>
                      <a:pt x="34851" y="-1979"/>
                      <a:pt x="63520" y="-349"/>
                      <a:pt x="92514" y="302"/>
                    </a:cubicBezTo>
                    <a:cubicBezTo>
                      <a:pt x="109129" y="628"/>
                      <a:pt x="125743" y="3236"/>
                      <a:pt x="142358" y="6170"/>
                    </a:cubicBezTo>
                    <a:cubicBezTo>
                      <a:pt x="164185" y="9755"/>
                      <a:pt x="167769" y="15622"/>
                      <a:pt x="163208" y="37460"/>
                    </a:cubicBezTo>
                    <a:cubicBezTo>
                      <a:pt x="162556" y="41045"/>
                      <a:pt x="161579" y="44631"/>
                      <a:pt x="160276" y="5017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1" name="Google Shape;1951;p44"/>
              <p:cNvSpPr/>
              <p:nvPr/>
            </p:nvSpPr>
            <p:spPr>
              <a:xfrm>
                <a:off x="9943474" y="3034530"/>
                <a:ext cx="127053" cy="61529"/>
              </a:xfrm>
              <a:custGeom>
                <a:rect b="b" l="l" r="r" t="t"/>
                <a:pathLst>
                  <a:path extrusionOk="0" h="61529" w="127053">
                    <a:moveTo>
                      <a:pt x="0" y="6397"/>
                    </a:moveTo>
                    <a:cubicBezTo>
                      <a:pt x="43328" y="-2077"/>
                      <a:pt x="85028" y="-2077"/>
                      <a:pt x="127053" y="6071"/>
                    </a:cubicBezTo>
                    <a:cubicBezTo>
                      <a:pt x="115977" y="37362"/>
                      <a:pt x="87960" y="62786"/>
                      <a:pt x="64504" y="61482"/>
                    </a:cubicBezTo>
                    <a:cubicBezTo>
                      <a:pt x="30297" y="59200"/>
                      <a:pt x="15312" y="33777"/>
                      <a:pt x="0" y="639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2" name="Google Shape;1952;p44"/>
              <p:cNvSpPr/>
              <p:nvPr/>
            </p:nvSpPr>
            <p:spPr>
              <a:xfrm>
                <a:off x="10001788" y="2884474"/>
                <a:ext cx="31600" cy="25097"/>
              </a:xfrm>
              <a:custGeom>
                <a:rect b="b" l="l" r="r" t="t"/>
                <a:pathLst>
                  <a:path extrusionOk="0" h="25097" w="31600">
                    <a:moveTo>
                      <a:pt x="0" y="25098"/>
                    </a:moveTo>
                    <a:cubicBezTo>
                      <a:pt x="5538" y="16297"/>
                      <a:pt x="10099" y="9126"/>
                      <a:pt x="15637" y="0"/>
                    </a:cubicBezTo>
                    <a:cubicBezTo>
                      <a:pt x="21176" y="8801"/>
                      <a:pt x="26062" y="16297"/>
                      <a:pt x="31600" y="25098"/>
                    </a:cubicBezTo>
                    <a:cubicBezTo>
                      <a:pt x="20524" y="25098"/>
                      <a:pt x="11402" y="25098"/>
                      <a:pt x="0" y="2509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6" name="Shape 1956"/>
        <p:cNvGrpSpPr/>
        <p:nvPr/>
      </p:nvGrpSpPr>
      <p:grpSpPr>
        <a:xfrm>
          <a:off x="0" y="0"/>
          <a:ext cx="0" cy="0"/>
          <a:chOff x="0" y="0"/>
          <a:chExt cx="0" cy="0"/>
        </a:xfrm>
      </p:grpSpPr>
      <p:sp>
        <p:nvSpPr>
          <p:cNvPr id="1957" name="Google Shape;1957;p46"/>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8" name="Google Shape;1958;p46"/>
          <p:cNvSpPr txBox="1"/>
          <p:nvPr>
            <p:ph idx="1" type="body"/>
          </p:nvPr>
        </p:nvSpPr>
        <p:spPr>
          <a:xfrm>
            <a:off x="582130" y="1475921"/>
            <a:ext cx="11405082" cy="4995245"/>
          </a:xfrm>
          <a:prstGeom prst="rect">
            <a:avLst/>
          </a:prstGeom>
          <a:noFill/>
          <a:ln>
            <a:noFill/>
          </a:ln>
        </p:spPr>
        <p:txBody>
          <a:bodyPr anchorCtr="0" anchor="t" bIns="45700" lIns="91425" spcFirstLastPara="1" rIns="91425" wrap="square" tIns="45700">
            <a:noAutofit/>
          </a:bodyPr>
          <a:lstStyle/>
          <a:p>
            <a:pPr indent="-1212850" lvl="0" marL="1212850" rtl="0" algn="l">
              <a:lnSpc>
                <a:spcPct val="120000"/>
              </a:lnSpc>
              <a:spcBef>
                <a:spcPts val="0"/>
              </a:spcBef>
              <a:spcAft>
                <a:spcPts val="0"/>
              </a:spcAft>
              <a:buClr>
                <a:srgbClr val="424242"/>
              </a:buClr>
              <a:buSzPts val="1800"/>
              <a:buNone/>
            </a:pPr>
            <a:r>
              <a:rPr b="1" lang="en-IE" sz="1800"/>
              <a:t>Träning:	</a:t>
            </a:r>
            <a:r>
              <a:rPr lang="en-IE" sz="1800"/>
              <a:t>Sätt ihop en lista med 8 pollinatorväxter som är lämpliga att odla i din stadsgård; Välj två plantor som blommar varje årstid.</a:t>
            </a:r>
            <a:endParaRPr sz="2100">
              <a:solidFill>
                <a:srgbClr val="202124"/>
              </a:solidFill>
              <a:highlight>
                <a:srgbClr val="F8F9FA"/>
              </a:highlight>
              <a:latin typeface="Arial"/>
              <a:ea typeface="Arial"/>
              <a:cs typeface="Arial"/>
              <a:sym typeface="Arial"/>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Webbsidor</a:t>
            </a:r>
            <a:r>
              <a:rPr lang="en-IE" sz="1800"/>
              <a:t>:</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https://pollinators.ie</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https://irishbeekeeping.ie</a:t>
            </a:r>
            <a:r>
              <a:rPr lang="en-IE" sz="1800">
                <a:solidFill>
                  <a:srgbClr val="87AF3F"/>
                </a:solidFill>
              </a:rPr>
              <a:t>. </a:t>
            </a:r>
            <a:r>
              <a:rPr lang="en-IE" sz="1800" u="sng">
                <a:solidFill>
                  <a:srgbClr val="87AF3F"/>
                </a:solidFill>
                <a:hlinkClick r:id="rId5">
                  <a:extLst>
                    <a:ext uri="{A12FA001-AC4F-418D-AE19-62706E023703}">
                      <ahyp:hlinkClr val="tx"/>
                    </a:ext>
                  </a:extLst>
                </a:hlinkClick>
              </a:rPr>
              <a:t>https://www.honeybeesonline.com</a:t>
            </a:r>
            <a:r>
              <a:rPr lang="en-IE" sz="1800">
                <a:solidFill>
                  <a:srgbClr val="87AF3F"/>
                </a:solidFill>
              </a:rPr>
              <a:t>. </a:t>
            </a:r>
            <a:r>
              <a:rPr lang="en-IE" sz="1800" u="sng">
                <a:solidFill>
                  <a:srgbClr val="87AF3F"/>
                </a:solidFill>
                <a:hlinkClick r:id="rId6">
                  <a:extLst>
                    <a:ext uri="{A12FA001-AC4F-418D-AE19-62706E023703}">
                      <ahyp:hlinkClr val="tx"/>
                    </a:ext>
                  </a:extLst>
                </a:hlinkClick>
              </a:rPr>
              <a:t>www.boomtreebees.com</a:t>
            </a:r>
            <a:r>
              <a:rPr lang="en-IE" sz="1800">
                <a:solidFill>
                  <a:srgbClr val="87AF3F"/>
                </a:solidFill>
              </a:rPr>
              <a:t>.  </a:t>
            </a:r>
            <a:r>
              <a:rPr lang="en-IE" sz="1800"/>
              <a:t>Bee Keeping &amp; Honey </a:t>
            </a:r>
            <a:r>
              <a:rPr lang="en-IE" sz="1800" u="sng">
                <a:solidFill>
                  <a:srgbClr val="87AF3F"/>
                </a:solidFill>
                <a:hlinkClick r:id="rId7">
                  <a:extLst>
                    <a:ext uri="{A12FA001-AC4F-418D-AE19-62706E023703}">
                      <ahyp:hlinkClr val="tx"/>
                    </a:ext>
                  </a:extLst>
                </a:hlinkClick>
              </a:rPr>
              <a:t>https://www.gov.ie/en/publication/9e1ff-beekeeping-honey/</a:t>
            </a:r>
            <a:r>
              <a:rPr lang="en-IE" sz="1800">
                <a:solidFill>
                  <a:srgbClr val="87AF3F"/>
                </a:solidFill>
              </a:rPr>
              <a:t> </a:t>
            </a:r>
            <a:r>
              <a:rPr lang="en-IE" sz="1800"/>
              <a:t>. Bee Keeping and Honey Production: </a:t>
            </a:r>
            <a:r>
              <a:rPr lang="en-IE" sz="1800" u="sng">
                <a:solidFill>
                  <a:srgbClr val="87AF3F"/>
                </a:solidFill>
                <a:hlinkClick r:id="rId8">
                  <a:extLst>
                    <a:ext uri="{A12FA001-AC4F-418D-AE19-62706E023703}">
                      <ahyp:hlinkClr val="tx"/>
                    </a:ext>
                  </a:extLst>
                </a:hlinkClick>
              </a:rPr>
              <a:t>https://www.teagasc.ie/media/website/rural-economy/rural-development/diversification/8-Bee-Keeping-and-Honey-Production.pdf</a:t>
            </a:r>
            <a:r>
              <a:rPr lang="en-IE" sz="1800">
                <a:solidFill>
                  <a:srgbClr val="87AF3F"/>
                </a:solidFill>
              </a:rPr>
              <a:t>. </a:t>
            </a:r>
            <a:r>
              <a:rPr lang="en-IE" sz="1800"/>
              <a:t>Products of animal origin for human consumption </a:t>
            </a:r>
            <a:r>
              <a:rPr lang="en-IE" sz="1800" u="sng">
                <a:solidFill>
                  <a:srgbClr val="87AF3F"/>
                </a:solidFill>
                <a:hlinkClick r:id="rId9">
                  <a:extLst>
                    <a:ext uri="{A12FA001-AC4F-418D-AE19-62706E023703}">
                      <ahyp:hlinkClr val="tx"/>
                    </a:ext>
                  </a:extLst>
                </a:hlinkClick>
              </a:rPr>
              <a:t>https://food.ec.europa.eu/animals/animal-products-movements/products-animal-origin-human-consumption_en</a:t>
            </a:r>
            <a:r>
              <a:rPr lang="en-IE" sz="1800">
                <a:solidFill>
                  <a:srgbClr val="87AF3F"/>
                </a:solidFill>
              </a:rPr>
              <a:t>. </a:t>
            </a:r>
            <a:r>
              <a:rPr lang="en-IE" sz="1800" u="sng">
                <a:solidFill>
                  <a:srgbClr val="87AF3F"/>
                </a:solidFill>
                <a:hlinkClick r:id="rId10">
                  <a:extLst>
                    <a:ext uri="{A12FA001-AC4F-418D-AE19-62706E023703}">
                      <ahyp:hlinkClr val="tx"/>
                    </a:ext>
                  </a:extLst>
                </a:hlinkClick>
              </a:rPr>
              <a:t>https://bees.techno-science.ca/</a:t>
            </a:r>
            <a:r>
              <a:rPr lang="en-IE" sz="1800">
                <a:solidFill>
                  <a:srgbClr val="87AF3F"/>
                </a:solidFill>
              </a:rPr>
              <a:t>. </a:t>
            </a:r>
            <a:r>
              <a:rPr lang="en-IE" sz="1800"/>
              <a:t>How do bees make honey </a:t>
            </a:r>
            <a:r>
              <a:rPr lang="en-IE" sz="1800" u="sng">
                <a:solidFill>
                  <a:srgbClr val="87AF3F"/>
                </a:solidFill>
                <a:hlinkClick r:id="rId11">
                  <a:extLst>
                    <a:ext uri="{A12FA001-AC4F-418D-AE19-62706E023703}">
                      <ahyp:hlinkClr val="tx"/>
                    </a:ext>
                  </a:extLst>
                </a:hlinkClick>
              </a:rPr>
              <a:t>https://www.buzzaboutbees.net/how-do-bees-make-honey.html</a:t>
            </a:r>
            <a:r>
              <a:rPr lang="en-IE" sz="1800">
                <a:solidFill>
                  <a:srgbClr val="87AF3F"/>
                </a:solidFill>
              </a:rPr>
              <a:t>. </a:t>
            </a:r>
            <a:r>
              <a:rPr lang="en-IE" sz="1800"/>
              <a:t>Top 10 pollinator-friendly plants for different </a:t>
            </a:r>
            <a:r>
              <a:rPr lang="en-IE" sz="1800">
                <a:solidFill>
                  <a:srgbClr val="87AF3F"/>
                </a:solidFill>
              </a:rPr>
              <a:t>situations </a:t>
            </a:r>
            <a:r>
              <a:rPr lang="en-IE" sz="1800" u="sng">
                <a:solidFill>
                  <a:srgbClr val="87AF3F"/>
                </a:solidFill>
                <a:hlinkClick r:id="rId12">
                  <a:extLst>
                    <a:ext uri="{A12FA001-AC4F-418D-AE19-62706E023703}">
                      <ahyp:hlinkClr val="tx"/>
                    </a:ext>
                  </a:extLst>
                </a:hlinkClick>
              </a:rPr>
              <a:t>https://pollinators.ie/top-10-pollinator-friendly-plants-for-different-situations/</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YouTube</a:t>
            </a:r>
            <a:r>
              <a:rPr lang="en-IE" sz="1800"/>
              <a:t>: 	Honey bee conservation in Ireland, </a:t>
            </a:r>
            <a:r>
              <a:rPr lang="en-IE" sz="1800" u="sng">
                <a:solidFill>
                  <a:srgbClr val="87AF3F"/>
                </a:solidFill>
                <a:hlinkClick r:id="rId13">
                  <a:extLst>
                    <a:ext uri="{A12FA001-AC4F-418D-AE19-62706E023703}">
                      <ahyp:hlinkClr val="tx"/>
                    </a:ext>
                  </a:extLst>
                </a:hlinkClick>
              </a:rPr>
              <a:t>https://www.youtube.com/watch?v=JMhvcd0KbEI</a:t>
            </a:r>
            <a:r>
              <a:rPr lang="en-IE" sz="1800">
                <a:solidFill>
                  <a:srgbClr val="87AF3F"/>
                </a:solidFill>
              </a:rPr>
              <a:t>. </a:t>
            </a:r>
            <a:r>
              <a:rPr lang="en-IE" sz="1800"/>
              <a:t>Monitoring Bee Health Through Sensors </a:t>
            </a:r>
            <a:r>
              <a:rPr lang="en-IE" sz="1800" u="sng">
                <a:solidFill>
                  <a:srgbClr val="87AF3F"/>
                </a:solidFill>
                <a:hlinkClick r:id="rId14">
                  <a:extLst>
                    <a:ext uri="{A12FA001-AC4F-418D-AE19-62706E023703}">
                      <ahyp:hlinkClr val="tx"/>
                    </a:ext>
                  </a:extLst>
                </a:hlinkClick>
              </a:rPr>
              <a:t>https://www.youtube.com/watch?v=Gh3zd2C4eQQ</a:t>
            </a:r>
            <a:r>
              <a:rPr lang="en-IE" sz="1800">
                <a:solidFill>
                  <a:srgbClr val="87AF3F"/>
                </a:solidFill>
              </a:rPr>
              <a:t>; </a:t>
            </a:r>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Case Study: 	</a:t>
            </a:r>
            <a:r>
              <a:rPr lang="en-IE" sz="1800"/>
              <a:t>Zone Sensible; Bybi Honey  </a:t>
            </a:r>
            <a:r>
              <a:rPr b="1" lang="en-IE" sz="1800"/>
              <a:t>New Urban Trade Sheet</a:t>
            </a:r>
            <a:r>
              <a:rPr lang="en-IE" sz="1800"/>
              <a:t>: Urban Beekeeper </a:t>
            </a:r>
            <a:endParaRPr/>
          </a:p>
          <a:p>
            <a:pPr indent="-1212850" lvl="0" marL="1212850" rtl="0" algn="l">
              <a:lnSpc>
                <a:spcPct val="120000"/>
              </a:lnSpc>
              <a:spcBef>
                <a:spcPts val="0"/>
              </a:spcBef>
              <a:spcAft>
                <a:spcPts val="0"/>
              </a:spcAft>
              <a:buClr>
                <a:srgbClr val="424242"/>
              </a:buClr>
              <a:buSzPts val="1800"/>
              <a:buNone/>
            </a:pPr>
            <a:r>
              <a:t/>
            </a:r>
            <a:endParaRPr sz="1800"/>
          </a:p>
          <a:p>
            <a:pPr indent="-1212850" lvl="0" marL="1212850" rtl="0" algn="l">
              <a:lnSpc>
                <a:spcPct val="120000"/>
              </a:lnSpc>
              <a:spcBef>
                <a:spcPts val="0"/>
              </a:spcBef>
              <a:spcAft>
                <a:spcPts val="0"/>
              </a:spcAft>
              <a:buClr>
                <a:srgbClr val="424242"/>
              </a:buClr>
              <a:buSzPts val="1800"/>
              <a:buNone/>
            </a:pPr>
            <a:r>
              <a:rPr b="1" lang="en-IE" sz="1800"/>
              <a:t>Publikation</a:t>
            </a:r>
            <a:r>
              <a:rPr lang="en-IE" sz="1800"/>
              <a:t>: 	FAO, IZSLT, Apimondia and CAAS. 2021. Good beekeeping practices for sustainable apiculture. FAO Animal Production and Health Guidelines No. 25. Rome. </a:t>
            </a:r>
            <a:r>
              <a:rPr lang="en-IE" sz="1800" u="sng">
                <a:solidFill>
                  <a:srgbClr val="87AF3F"/>
                </a:solidFill>
                <a:hlinkClick r:id="rId15">
                  <a:extLst>
                    <a:ext uri="{A12FA001-AC4F-418D-AE19-62706E023703}">
                      <ahyp:hlinkClr val="tx"/>
                    </a:ext>
                  </a:extLst>
                </a:hlinkClick>
              </a:rPr>
              <a:t>https://doi.org/10.4060/cb5353en</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solidFill>
                <a:srgbClr val="87AF3F"/>
              </a:solidFill>
            </a:endParaRPr>
          </a:p>
          <a:p>
            <a:pPr indent="-1212850" lvl="0" marL="1212850" rtl="0" algn="l">
              <a:lnSpc>
                <a:spcPct val="120000"/>
              </a:lnSpc>
              <a:spcBef>
                <a:spcPts val="0"/>
              </a:spcBef>
              <a:spcAft>
                <a:spcPts val="0"/>
              </a:spcAft>
              <a:buClr>
                <a:srgbClr val="424242"/>
              </a:buClr>
              <a:buSzPts val="1800"/>
              <a:buNone/>
            </a:pPr>
            <a:r>
              <a:t/>
            </a:r>
            <a:endParaRPr sz="1800"/>
          </a:p>
        </p:txBody>
      </p:sp>
      <p:sp>
        <p:nvSpPr>
          <p:cNvPr id="1959" name="Google Shape;1959;p46"/>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960" name="Google Shape;1960;p46"/>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4" name="Shape 1964"/>
        <p:cNvGrpSpPr/>
        <p:nvPr/>
      </p:nvGrpSpPr>
      <p:grpSpPr>
        <a:xfrm>
          <a:off x="0" y="0"/>
          <a:ext cx="0" cy="0"/>
          <a:chOff x="0" y="0"/>
          <a:chExt cx="0" cy="0"/>
        </a:xfrm>
      </p:grpSpPr>
      <p:sp>
        <p:nvSpPr>
          <p:cNvPr id="1965" name="Google Shape;1965;p51"/>
          <p:cNvSpPr txBox="1"/>
          <p:nvPr>
            <p:ph idx="1" type="body"/>
          </p:nvPr>
        </p:nvSpPr>
        <p:spPr>
          <a:xfrm>
            <a:off x="3792859" y="761604"/>
            <a:ext cx="3252399" cy="5234406"/>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rgbClr val="086575"/>
              </a:buClr>
              <a:buSzPts val="2400"/>
              <a:buNone/>
            </a:pPr>
            <a:r>
              <a:t/>
            </a:r>
            <a:endParaRPr>
              <a:solidFill>
                <a:srgbClr val="424242"/>
              </a:solidFill>
            </a:endParaRPr>
          </a:p>
          <a:p>
            <a:pPr indent="-457200" lvl="0" marL="457200" rtl="0" algn="l">
              <a:lnSpc>
                <a:spcPct val="97777"/>
              </a:lnSpc>
              <a:spcBef>
                <a:spcPts val="0"/>
              </a:spcBef>
              <a:spcAft>
                <a:spcPts val="0"/>
              </a:spcAft>
              <a:buClr>
                <a:srgbClr val="E8A116"/>
              </a:buClr>
              <a:buSzPts val="3600"/>
              <a:buChar char="●"/>
            </a:pPr>
            <a:r>
              <a:rPr b="1" lang="en-IE" sz="3600">
                <a:solidFill>
                  <a:srgbClr val="E8A116"/>
                </a:solidFill>
              </a:rPr>
              <a:t>Ät</a:t>
            </a:r>
            <a:endParaRPr b="1" sz="3600">
              <a:solidFill>
                <a:srgbClr val="E8A116"/>
              </a:solidFill>
            </a:endParaRPr>
          </a:p>
          <a:p>
            <a:pPr indent="-457200" lvl="0" marL="457200" rtl="0" algn="l">
              <a:lnSpc>
                <a:spcPct val="97777"/>
              </a:lnSpc>
              <a:spcBef>
                <a:spcPts val="0"/>
              </a:spcBef>
              <a:spcAft>
                <a:spcPts val="0"/>
              </a:spcAft>
              <a:buClr>
                <a:srgbClr val="E8A116"/>
              </a:buClr>
              <a:buSzPts val="3600"/>
              <a:buChar char="●"/>
            </a:pPr>
            <a:r>
              <a:rPr b="1" lang="en-IE" sz="3600">
                <a:solidFill>
                  <a:srgbClr val="E8A116"/>
                </a:solidFill>
              </a:rPr>
              <a:t>Bo</a:t>
            </a:r>
            <a:endParaRPr b="1" sz="3600">
              <a:solidFill>
                <a:srgbClr val="E8A116"/>
              </a:solidFill>
            </a:endParaRPr>
          </a:p>
          <a:p>
            <a:pPr indent="-457200" lvl="0" marL="457200" rtl="0" algn="l">
              <a:lnSpc>
                <a:spcPct val="97777"/>
              </a:lnSpc>
              <a:spcBef>
                <a:spcPts val="0"/>
              </a:spcBef>
              <a:spcAft>
                <a:spcPts val="0"/>
              </a:spcAft>
              <a:buClr>
                <a:srgbClr val="E8A116"/>
              </a:buClr>
              <a:buSzPts val="3600"/>
              <a:buChar char="●"/>
            </a:pPr>
            <a:r>
              <a:rPr b="1" lang="en-IE" sz="3600">
                <a:solidFill>
                  <a:srgbClr val="E8A116"/>
                </a:solidFill>
              </a:rPr>
              <a:t>Arbeta</a:t>
            </a:r>
            <a:endParaRPr b="1" sz="3600">
              <a:solidFill>
                <a:srgbClr val="E8A116"/>
              </a:solidFill>
            </a:endParaRPr>
          </a:p>
          <a:p>
            <a:pPr indent="-457200" lvl="0" marL="457200" rtl="0" algn="l">
              <a:lnSpc>
                <a:spcPct val="97777"/>
              </a:lnSpc>
              <a:spcBef>
                <a:spcPts val="0"/>
              </a:spcBef>
              <a:spcAft>
                <a:spcPts val="0"/>
              </a:spcAft>
              <a:buClr>
                <a:srgbClr val="E8A116"/>
              </a:buClr>
              <a:buSzPts val="3600"/>
              <a:buChar char="●"/>
            </a:pPr>
            <a:r>
              <a:rPr b="1" lang="en-IE" sz="3600">
                <a:solidFill>
                  <a:srgbClr val="E8A116"/>
                </a:solidFill>
              </a:rPr>
              <a:t>Lär</a:t>
            </a:r>
            <a:endParaRPr b="1" sz="3600">
              <a:solidFill>
                <a:srgbClr val="E8A116"/>
              </a:solidFill>
            </a:endParaRPr>
          </a:p>
          <a:p>
            <a:pPr indent="-457200" lvl="0" marL="457200" rtl="0" algn="l">
              <a:lnSpc>
                <a:spcPct val="97777"/>
              </a:lnSpc>
              <a:spcBef>
                <a:spcPts val="0"/>
              </a:spcBef>
              <a:spcAft>
                <a:spcPts val="0"/>
              </a:spcAft>
              <a:buClr>
                <a:srgbClr val="E8A116"/>
              </a:buClr>
              <a:buSzPts val="3600"/>
              <a:buChar char="●"/>
            </a:pPr>
            <a:r>
              <a:rPr b="1" lang="en-IE" sz="3600">
                <a:solidFill>
                  <a:srgbClr val="E8A116"/>
                </a:solidFill>
              </a:rPr>
              <a:t>Återanslut</a:t>
            </a:r>
            <a:endParaRPr b="1" sz="3600">
              <a:solidFill>
                <a:srgbClr val="E8A116"/>
              </a:solidFill>
            </a:endParaRPr>
          </a:p>
          <a:p>
            <a:pPr indent="-457200" lvl="0" marL="457200" rtl="0" algn="l">
              <a:lnSpc>
                <a:spcPct val="97777"/>
              </a:lnSpc>
              <a:spcBef>
                <a:spcPts val="0"/>
              </a:spcBef>
              <a:spcAft>
                <a:spcPts val="0"/>
              </a:spcAft>
              <a:buClr>
                <a:srgbClr val="E8A116"/>
              </a:buClr>
              <a:buSzPts val="3600"/>
              <a:buChar char="●"/>
            </a:pPr>
            <a:r>
              <a:rPr b="1" lang="en-IE" sz="3600">
                <a:solidFill>
                  <a:srgbClr val="E8A116"/>
                </a:solidFill>
              </a:rPr>
              <a:t>Shoppen</a:t>
            </a:r>
            <a:endParaRPr sz="3600"/>
          </a:p>
          <a:p>
            <a:pPr indent="-12700" lvl="0" marL="12700" rtl="0" algn="l">
              <a:lnSpc>
                <a:spcPct val="103333"/>
              </a:lnSpc>
              <a:spcBef>
                <a:spcPts val="0"/>
              </a:spcBef>
              <a:spcAft>
                <a:spcPts val="0"/>
              </a:spcAft>
              <a:buClr>
                <a:srgbClr val="424242"/>
              </a:buClr>
              <a:buSzPts val="2400"/>
              <a:buNone/>
            </a:pPr>
            <a:r>
              <a:t/>
            </a:r>
            <a:endParaRPr sz="2400">
              <a:solidFill>
                <a:srgbClr val="424242"/>
              </a:solidFill>
            </a:endParaRPr>
          </a:p>
        </p:txBody>
      </p:sp>
      <p:sp>
        <p:nvSpPr>
          <p:cNvPr id="1966" name="Google Shape;1966;p51"/>
          <p:cNvSpPr txBox="1"/>
          <p:nvPr>
            <p:ph idx="2" type="body"/>
          </p:nvPr>
        </p:nvSpPr>
        <p:spPr>
          <a:xfrm>
            <a:off x="615501" y="761602"/>
            <a:ext cx="2589495" cy="3996427"/>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2.9 </a:t>
            </a:r>
            <a:r>
              <a:rPr b="1" lang="en-IE">
                <a:solidFill>
                  <a:srgbClr val="E8A116"/>
                </a:solidFill>
              </a:rPr>
              <a:t>Urban Agri-Turism                            </a:t>
            </a:r>
            <a:endParaRPr/>
          </a:p>
        </p:txBody>
      </p:sp>
      <p:cxnSp>
        <p:nvCxnSpPr>
          <p:cNvPr id="1967" name="Google Shape;1967;p51"/>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968" name="Google Shape;1968;p51"/>
          <p:cNvGrpSpPr/>
          <p:nvPr/>
        </p:nvGrpSpPr>
        <p:grpSpPr>
          <a:xfrm>
            <a:off x="2396204" y="4842564"/>
            <a:ext cx="1028777" cy="1056365"/>
            <a:chOff x="986212" y="4755836"/>
            <a:chExt cx="715862" cy="735059"/>
          </a:xfrm>
        </p:grpSpPr>
        <p:sp>
          <p:nvSpPr>
            <p:cNvPr id="1969" name="Google Shape;1969;p51"/>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0" name="Google Shape;1970;p51"/>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971" name="Google Shape;1971;p51"/>
          <p:cNvPicPr preferRelativeResize="0"/>
          <p:nvPr/>
        </p:nvPicPr>
        <p:blipFill rotWithShape="1">
          <a:blip r:embed="rId3">
            <a:alphaModFix/>
          </a:blip>
          <a:srcRect b="0" l="0" r="0" t="0"/>
          <a:stretch/>
        </p:blipFill>
        <p:spPr>
          <a:xfrm>
            <a:off x="7159559" y="1256913"/>
            <a:ext cx="4531240" cy="4420889"/>
          </a:xfrm>
          <a:prstGeom prst="ellipse">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5" name="Shape 1975"/>
        <p:cNvGrpSpPr/>
        <p:nvPr/>
      </p:nvGrpSpPr>
      <p:grpSpPr>
        <a:xfrm>
          <a:off x="0" y="0"/>
          <a:ext cx="0" cy="0"/>
          <a:chOff x="0" y="0"/>
          <a:chExt cx="0" cy="0"/>
        </a:xfrm>
      </p:grpSpPr>
      <p:sp>
        <p:nvSpPr>
          <p:cNvPr id="1976" name="Google Shape;1976;p47"/>
          <p:cNvSpPr txBox="1"/>
          <p:nvPr>
            <p:ph idx="1" type="body"/>
          </p:nvPr>
        </p:nvSpPr>
        <p:spPr>
          <a:xfrm>
            <a:off x="3502783" y="346056"/>
            <a:ext cx="7783630" cy="5851544"/>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Den globala utvecklingen av agroturism i stadsområden har ökat sedan 1990-talet. Agroturism är en form av fördjupat och upplevelsebaserat resande där allmänheten deltar i jordbruksaktiviteter i rekreations-, utbildnings- eller underhållningssyfte. Stadsjordbruk kan därför diversifieras bortom traditionell produktion av jordbruksråvaror till andra multifunktionella ekonomiska och socialt värdefulla företag, inklusive utbildning, kultur, rekreation, naturskydd och turism. Stadsbesökares syn på jordbrukslandskap har förändrats från en funktionell-produktiv till en estetik-för-nöje syn under de senaste decennierna. Stadsbor tenderar att föredra urbana landskap som domineras av visuella aspekter av naturalistiska inslag och uppskattar i hög grad ekologiskt jordbruk även om det ekologiska värdet av den urbana gården kan undervärderas av allmänheten.</a:t>
            </a:r>
            <a:endParaRPr/>
          </a:p>
        </p:txBody>
      </p:sp>
      <p:sp>
        <p:nvSpPr>
          <p:cNvPr id="1977" name="Google Shape;1977;p47"/>
          <p:cNvSpPr txBox="1"/>
          <p:nvPr>
            <p:ph idx="2" type="body"/>
          </p:nvPr>
        </p:nvSpPr>
        <p:spPr>
          <a:xfrm>
            <a:off x="615501" y="761602"/>
            <a:ext cx="2589495" cy="3996428"/>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2.9 </a:t>
            </a:r>
            <a:r>
              <a:rPr b="1" lang="en-IE">
                <a:solidFill>
                  <a:srgbClr val="E8A116"/>
                </a:solidFill>
              </a:rPr>
              <a:t>Urban Agri-Turism                            </a:t>
            </a:r>
            <a:endParaRPr/>
          </a:p>
        </p:txBody>
      </p:sp>
      <p:cxnSp>
        <p:nvCxnSpPr>
          <p:cNvPr id="1978" name="Google Shape;1978;p47"/>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979" name="Google Shape;1979;p47"/>
          <p:cNvGrpSpPr/>
          <p:nvPr/>
        </p:nvGrpSpPr>
        <p:grpSpPr>
          <a:xfrm>
            <a:off x="2396204" y="4842564"/>
            <a:ext cx="1028777" cy="1056365"/>
            <a:chOff x="986212" y="4755836"/>
            <a:chExt cx="715862" cy="735059"/>
          </a:xfrm>
        </p:grpSpPr>
        <p:sp>
          <p:nvSpPr>
            <p:cNvPr id="1980" name="Google Shape;1980;p47"/>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1" name="Google Shape;1981;p47"/>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48"/>
          <p:cNvSpPr txBox="1"/>
          <p:nvPr>
            <p:ph idx="1" type="body"/>
          </p:nvPr>
        </p:nvSpPr>
        <p:spPr>
          <a:xfrm>
            <a:off x="3792859" y="761604"/>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424242"/>
              </a:buClr>
              <a:buSzPts val="2400"/>
              <a:buNone/>
            </a:pPr>
            <a:r>
              <a:rPr lang="en-IE" sz="2400">
                <a:solidFill>
                  <a:srgbClr val="424242"/>
                </a:solidFill>
              </a:rPr>
              <a:t>Jordbruksbaserad turism i form av boende, rekreation och utbildning har erkänts som en viktig diversifierings- och överlevnadsstrategi för jordbruksföretag.</a:t>
            </a:r>
            <a:endParaRPr sz="2400">
              <a:solidFill>
                <a:srgbClr val="424242"/>
              </a:solidFill>
            </a:endParaRPr>
          </a:p>
          <a:p>
            <a:pPr indent="-12700" lvl="0" marL="12700" rtl="0" algn="just">
              <a:lnSpc>
                <a:spcPct val="103333"/>
              </a:lnSpc>
              <a:spcBef>
                <a:spcPts val="0"/>
              </a:spcBef>
              <a:spcAft>
                <a:spcPts val="0"/>
              </a:spcAft>
              <a:buClr>
                <a:srgbClr val="424242"/>
              </a:buClr>
              <a:buSzPts val="2400"/>
              <a:buNone/>
            </a:pPr>
            <a:r>
              <a:t/>
            </a:r>
            <a:endParaRPr sz="1200">
              <a:solidFill>
                <a:srgbClr val="424242"/>
              </a:solidFill>
            </a:endParaRPr>
          </a:p>
          <a:p>
            <a:pPr indent="-12700" lvl="0" marL="12700" rtl="0" algn="just">
              <a:lnSpc>
                <a:spcPct val="103333"/>
              </a:lnSpc>
              <a:spcBef>
                <a:spcPts val="0"/>
              </a:spcBef>
              <a:spcAft>
                <a:spcPts val="0"/>
              </a:spcAft>
              <a:buClr>
                <a:srgbClr val="296B5F"/>
              </a:buClr>
              <a:buSzPts val="2400"/>
              <a:buNone/>
            </a:pPr>
            <a:r>
              <a:rPr b="1" lang="en-IE" sz="2400">
                <a:solidFill>
                  <a:srgbClr val="296B5F"/>
                </a:solidFill>
              </a:rPr>
              <a:t>Saker att tänka på innan interaktionen med turister: </a:t>
            </a:r>
            <a:endParaRPr/>
          </a:p>
          <a:p>
            <a:pPr indent="-12700" lvl="0" marL="12700" rtl="0" algn="just">
              <a:lnSpc>
                <a:spcPct val="103333"/>
              </a:lnSpc>
              <a:spcBef>
                <a:spcPts val="0"/>
              </a:spcBef>
              <a:spcAft>
                <a:spcPts val="0"/>
              </a:spcAft>
              <a:buClr>
                <a:srgbClr val="086575"/>
              </a:buClr>
              <a:buSzPts val="2400"/>
              <a:buNone/>
            </a:pPr>
            <a:r>
              <a:t/>
            </a:r>
            <a:endParaRPr b="1" sz="1050">
              <a:solidFill>
                <a:srgbClr val="424242"/>
              </a:solidFill>
            </a:endParaRPr>
          </a:p>
          <a:p>
            <a:pPr indent="-12700" lvl="0" marL="12700" rtl="0" algn="just">
              <a:lnSpc>
                <a:spcPct val="103333"/>
              </a:lnSpc>
              <a:spcBef>
                <a:spcPts val="0"/>
              </a:spcBef>
              <a:spcAft>
                <a:spcPts val="0"/>
              </a:spcAft>
              <a:buClr>
                <a:srgbClr val="424242"/>
              </a:buClr>
              <a:buSzPts val="2400"/>
              <a:buNone/>
            </a:pPr>
            <a:r>
              <a:rPr lang="en-IE" sz="2400">
                <a:solidFill>
                  <a:srgbClr val="424242"/>
                </a:solidFill>
              </a:rPr>
              <a:t>Vem är din/er målgrupp? Kommer du/ni att ha grupper? Kommer det finnas guidade turer eller självguidade leder (som navigeras med hjälp av tryckta/digitala kartor, skyltar eller QR-koder på plats)? En </a:t>
            </a:r>
            <a:r>
              <a:rPr lang="en-IE">
                <a:solidFill>
                  <a:srgbClr val="424242"/>
                </a:solidFill>
              </a:rPr>
              <a:t>g</a:t>
            </a:r>
            <a:r>
              <a:rPr lang="en-IE" sz="2400">
                <a:solidFill>
                  <a:srgbClr val="424242"/>
                </a:solidFill>
              </a:rPr>
              <a:t>lapp mellan besökarnas förväntningar och deras upplevelse kan leda till besvikelse. Ge alltid potentiella besökare exempel på resvägar. Det är mycket viktigt att ta hand om kundförfrågningar. Överväg att ha ett årligt evenemang för att fira med besökare, medlemmar, media och aktieägare.</a:t>
            </a:r>
            <a:endParaRPr/>
          </a:p>
        </p:txBody>
      </p:sp>
      <p:sp>
        <p:nvSpPr>
          <p:cNvPr id="1987" name="Google Shape;1987;p48"/>
          <p:cNvSpPr txBox="1"/>
          <p:nvPr>
            <p:ph idx="2" type="body"/>
          </p:nvPr>
        </p:nvSpPr>
        <p:spPr>
          <a:xfrm>
            <a:off x="615501" y="761603"/>
            <a:ext cx="2589495" cy="385983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2.9 </a:t>
            </a:r>
            <a:r>
              <a:rPr b="1" lang="en-IE">
                <a:solidFill>
                  <a:srgbClr val="E8A116"/>
                </a:solidFill>
              </a:rPr>
              <a:t>Urban Agri-Turism                            </a:t>
            </a:r>
            <a:endParaRPr/>
          </a:p>
        </p:txBody>
      </p:sp>
      <p:cxnSp>
        <p:nvCxnSpPr>
          <p:cNvPr id="1988" name="Google Shape;1988;p48"/>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989" name="Google Shape;1989;p48"/>
          <p:cNvGrpSpPr/>
          <p:nvPr/>
        </p:nvGrpSpPr>
        <p:grpSpPr>
          <a:xfrm>
            <a:off x="2396204" y="4842564"/>
            <a:ext cx="1028777" cy="1056365"/>
            <a:chOff x="986212" y="4755836"/>
            <a:chExt cx="715862" cy="735059"/>
          </a:xfrm>
        </p:grpSpPr>
        <p:sp>
          <p:nvSpPr>
            <p:cNvPr id="1990" name="Google Shape;1990;p48"/>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1" name="Google Shape;1991;p48"/>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49"/>
          <p:cNvSpPr txBox="1"/>
          <p:nvPr>
            <p:ph idx="1" type="body"/>
          </p:nvPr>
        </p:nvSpPr>
        <p:spPr>
          <a:xfrm>
            <a:off x="3655359" y="394854"/>
            <a:ext cx="7783500" cy="5234400"/>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200">
                <a:solidFill>
                  <a:srgbClr val="296B5F"/>
                </a:solidFill>
              </a:rPr>
              <a:t>Vilka upplevelse erbjuds? </a:t>
            </a:r>
            <a:endParaRPr sz="2200"/>
          </a:p>
          <a:p>
            <a:pPr indent="-12700" lvl="0" marL="12700" rtl="0" algn="just">
              <a:lnSpc>
                <a:spcPct val="103333"/>
              </a:lnSpc>
              <a:spcBef>
                <a:spcPts val="0"/>
              </a:spcBef>
              <a:spcAft>
                <a:spcPts val="0"/>
              </a:spcAft>
              <a:buClr>
                <a:srgbClr val="424242"/>
              </a:buClr>
              <a:buSzPts val="2400"/>
              <a:buNone/>
            </a:pPr>
            <a:r>
              <a:rPr lang="en-IE" sz="2200">
                <a:solidFill>
                  <a:srgbClr val="424242"/>
                </a:solidFill>
              </a:rPr>
              <a:t>Erbjudanden måste vara tydligt definierade och överensstämma med den primära jordbruksverksamheten på gården och kan inkludera: praktisk vistelse på garden (camping, B&amp;B); workshops om traditionella färdigheter (t.ex. etiskt jordbruk, konservering, inläggning, frösparande m.m.); matprovning och pop-up-restauranger, äggsamling, frukt- / blommplockning, utbildningsverksamheter, gårdsrundtur, avkopplingsretreat, fest-/evenemangslokaler, labyrinter, mångfalds- och hållbarhetsutbildning, direktförsäljning till konsumenter. </a:t>
            </a:r>
            <a:endParaRPr sz="2200">
              <a:solidFill>
                <a:srgbClr val="424242"/>
              </a:solidFill>
            </a:endParaRPr>
          </a:p>
          <a:p>
            <a:pPr indent="-12700" lvl="0" marL="12700" rtl="0" algn="just">
              <a:lnSpc>
                <a:spcPct val="103333"/>
              </a:lnSpc>
              <a:spcBef>
                <a:spcPts val="0"/>
              </a:spcBef>
              <a:spcAft>
                <a:spcPts val="0"/>
              </a:spcAft>
              <a:buClr>
                <a:srgbClr val="424242"/>
              </a:buClr>
              <a:buSzPts val="2400"/>
              <a:buNone/>
            </a:pPr>
            <a:r>
              <a:t/>
            </a:r>
            <a:endParaRPr sz="2200">
              <a:solidFill>
                <a:srgbClr val="FF0000"/>
              </a:solidFill>
            </a:endParaRPr>
          </a:p>
        </p:txBody>
      </p:sp>
      <p:sp>
        <p:nvSpPr>
          <p:cNvPr id="1997" name="Google Shape;1997;p49"/>
          <p:cNvSpPr txBox="1"/>
          <p:nvPr>
            <p:ph idx="2" type="body"/>
          </p:nvPr>
        </p:nvSpPr>
        <p:spPr>
          <a:xfrm>
            <a:off x="615501" y="761602"/>
            <a:ext cx="2589495" cy="3996427"/>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2.9 </a:t>
            </a:r>
            <a:r>
              <a:rPr b="1" lang="en-IE">
                <a:solidFill>
                  <a:srgbClr val="E8A116"/>
                </a:solidFill>
              </a:rPr>
              <a:t>Urban </a:t>
            </a:r>
            <a:r>
              <a:rPr b="1" lang="en-IE">
                <a:solidFill>
                  <a:srgbClr val="E8A116"/>
                </a:solidFill>
              </a:rPr>
              <a:t>Agri-Turism                            </a:t>
            </a:r>
            <a:endParaRPr b="1">
              <a:solidFill>
                <a:srgbClr val="E8A116"/>
              </a:solidFill>
            </a:endParaRPr>
          </a:p>
        </p:txBody>
      </p:sp>
      <p:cxnSp>
        <p:nvCxnSpPr>
          <p:cNvPr id="1998" name="Google Shape;1998;p49"/>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999" name="Google Shape;1999;p49"/>
          <p:cNvGrpSpPr/>
          <p:nvPr/>
        </p:nvGrpSpPr>
        <p:grpSpPr>
          <a:xfrm>
            <a:off x="2396204" y="4842564"/>
            <a:ext cx="1028777" cy="1056365"/>
            <a:chOff x="986212" y="4755836"/>
            <a:chExt cx="715862" cy="735059"/>
          </a:xfrm>
        </p:grpSpPr>
        <p:sp>
          <p:nvSpPr>
            <p:cNvPr id="2000" name="Google Shape;2000;p49"/>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1" name="Google Shape;2001;p49"/>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5"/>
          <p:cNvSpPr txBox="1"/>
          <p:nvPr>
            <p:ph idx="1" type="body"/>
          </p:nvPr>
        </p:nvSpPr>
        <p:spPr>
          <a:xfrm>
            <a:off x="719519" y="2714623"/>
            <a:ext cx="10479952" cy="3036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2400"/>
              <a:buNone/>
            </a:pPr>
            <a:r>
              <a:rPr lang="en-IE">
                <a:solidFill>
                  <a:srgbClr val="424242"/>
                </a:solidFill>
              </a:rPr>
              <a:t>Brett sett kommer modulens mål att uppnås genom att tillhandahålla utbildningsmaterial för användning av arbetare som utbildar sina kollegor, som främst är underprivilegierade, migranter och/eller flyktingar och som stöter på social eller professionell exkludering. Fokuset kommer att ligga på tre huvudområden:</a:t>
            </a:r>
            <a:endParaRPr/>
          </a:p>
          <a:p>
            <a:pPr indent="0" lvl="0" marL="0" rtl="0" algn="l">
              <a:lnSpc>
                <a:spcPct val="90000"/>
              </a:lnSpc>
              <a:spcBef>
                <a:spcPts val="0"/>
              </a:spcBef>
              <a:spcAft>
                <a:spcPts val="0"/>
              </a:spcAft>
              <a:buClr>
                <a:srgbClr val="E8A116"/>
              </a:buClr>
              <a:buSzPts val="2400"/>
              <a:buNone/>
            </a:pPr>
            <a:r>
              <a:t/>
            </a:r>
            <a:endParaRPr>
              <a:solidFill>
                <a:srgbClr val="424242"/>
              </a:solidFill>
            </a:endParaRPr>
          </a:p>
          <a:p>
            <a:pPr indent="-457200" lvl="0" marL="457200" rtl="0" algn="l">
              <a:lnSpc>
                <a:spcPct val="90000"/>
              </a:lnSpc>
              <a:spcBef>
                <a:spcPts val="0"/>
              </a:spcBef>
              <a:spcAft>
                <a:spcPts val="0"/>
              </a:spcAft>
              <a:buClr>
                <a:srgbClr val="E8A116"/>
              </a:buClr>
              <a:buSzPts val="2400"/>
              <a:buFont typeface="Arial"/>
              <a:buAutoNum type="arabicPeriod"/>
            </a:pPr>
            <a:r>
              <a:rPr b="1" lang="en-IE">
                <a:solidFill>
                  <a:srgbClr val="424242"/>
                </a:solidFill>
              </a:rPr>
              <a:t>Stadsjordbruk</a:t>
            </a:r>
            <a:r>
              <a:rPr lang="en-IE">
                <a:solidFill>
                  <a:srgbClr val="424242"/>
                </a:solidFill>
              </a:rPr>
              <a:t>: produktion av mat och flora i en stadsmiljö</a:t>
            </a:r>
            <a:endParaRPr/>
          </a:p>
          <a:p>
            <a:pPr indent="-457200" lvl="0" marL="457200" rtl="0" algn="l">
              <a:lnSpc>
                <a:spcPct val="90000"/>
              </a:lnSpc>
              <a:spcBef>
                <a:spcPts val="0"/>
              </a:spcBef>
              <a:spcAft>
                <a:spcPts val="0"/>
              </a:spcAft>
              <a:buClr>
                <a:srgbClr val="E8A116"/>
              </a:buClr>
              <a:buSzPts val="2400"/>
              <a:buFont typeface="Arial"/>
              <a:buAutoNum type="arabicPeriod"/>
            </a:pPr>
            <a:r>
              <a:rPr b="1" lang="en-IE">
                <a:solidFill>
                  <a:srgbClr val="424242"/>
                </a:solidFill>
              </a:rPr>
              <a:t>Livsmedelsbehandling</a:t>
            </a:r>
            <a:r>
              <a:rPr lang="en-IE">
                <a:solidFill>
                  <a:srgbClr val="424242"/>
                </a:solidFill>
              </a:rPr>
              <a:t> och hygienpraxis: produktion av säker mat</a:t>
            </a:r>
            <a:endParaRPr/>
          </a:p>
          <a:p>
            <a:pPr indent="-457200" lvl="0" marL="457200" rtl="0" algn="l">
              <a:lnSpc>
                <a:spcPct val="90000"/>
              </a:lnSpc>
              <a:spcBef>
                <a:spcPts val="0"/>
              </a:spcBef>
              <a:spcAft>
                <a:spcPts val="0"/>
              </a:spcAft>
              <a:buClr>
                <a:srgbClr val="E8A116"/>
              </a:buClr>
              <a:buSzPts val="2400"/>
              <a:buFont typeface="Arial"/>
              <a:buAutoNum type="arabicPeriod"/>
            </a:pPr>
            <a:r>
              <a:rPr b="1" lang="en-IE">
                <a:solidFill>
                  <a:srgbClr val="424242"/>
                </a:solidFill>
              </a:rPr>
              <a:t>Cirkulär ekonomi </a:t>
            </a:r>
            <a:r>
              <a:rPr lang="en-IE">
                <a:solidFill>
                  <a:srgbClr val="424242"/>
                </a:solidFill>
              </a:rPr>
              <a:t>och avfallshantering för motståndskraftiga stadsområden</a:t>
            </a:r>
            <a:endParaRPr/>
          </a:p>
        </p:txBody>
      </p:sp>
      <p:sp>
        <p:nvSpPr>
          <p:cNvPr id="1236" name="Google Shape;1236;p5"/>
          <p:cNvSpPr/>
          <p:nvPr/>
        </p:nvSpPr>
        <p:spPr>
          <a:xfrm>
            <a:off x="482456" y="299262"/>
            <a:ext cx="5046808" cy="1953020"/>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7" name="Google Shape;1237;p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Introduktion</a:t>
            </a:r>
            <a:endParaRPr/>
          </a:p>
        </p:txBody>
      </p:sp>
      <p:grpSp>
        <p:nvGrpSpPr>
          <p:cNvPr id="1238" name="Google Shape;1238;p5"/>
          <p:cNvGrpSpPr/>
          <p:nvPr/>
        </p:nvGrpSpPr>
        <p:grpSpPr>
          <a:xfrm>
            <a:off x="9972572" y="988421"/>
            <a:ext cx="1226899" cy="1225696"/>
            <a:chOff x="10376768" y="2334933"/>
            <a:chExt cx="920484" cy="919581"/>
          </a:xfrm>
        </p:grpSpPr>
        <p:sp>
          <p:nvSpPr>
            <p:cNvPr id="1239" name="Google Shape;1239;p5"/>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0" name="Google Shape;1240;p5"/>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41" name="Google Shape;1241;p5"/>
            <p:cNvGrpSpPr/>
            <p:nvPr/>
          </p:nvGrpSpPr>
          <p:grpSpPr>
            <a:xfrm>
              <a:off x="10376768" y="2334933"/>
              <a:ext cx="920484" cy="919581"/>
              <a:chOff x="10376768" y="2334933"/>
              <a:chExt cx="920484" cy="919581"/>
            </a:xfrm>
          </p:grpSpPr>
          <p:sp>
            <p:nvSpPr>
              <p:cNvPr id="1242" name="Google Shape;1242;p5"/>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3" name="Google Shape;1243;p5"/>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244" name="Google Shape;1244;p5"/>
          <p:cNvCxnSpPr/>
          <p:nvPr/>
        </p:nvCxnSpPr>
        <p:spPr>
          <a:xfrm flipH="1">
            <a:off x="-35953" y="1601269"/>
            <a:ext cx="10008525" cy="1"/>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5" name="Shape 2005"/>
        <p:cNvGrpSpPr/>
        <p:nvPr/>
      </p:nvGrpSpPr>
      <p:grpSpPr>
        <a:xfrm>
          <a:off x="0" y="0"/>
          <a:ext cx="0" cy="0"/>
          <a:chOff x="0" y="0"/>
          <a:chExt cx="0" cy="0"/>
        </a:xfrm>
      </p:grpSpPr>
      <p:sp>
        <p:nvSpPr>
          <p:cNvPr id="2006" name="Google Shape;2006;p50"/>
          <p:cNvSpPr txBox="1"/>
          <p:nvPr>
            <p:ph idx="1" type="body"/>
          </p:nvPr>
        </p:nvSpPr>
        <p:spPr>
          <a:xfrm>
            <a:off x="3502783" y="443396"/>
            <a:ext cx="7783630" cy="5234406"/>
          </a:xfrm>
          <a:prstGeom prst="rect">
            <a:avLst/>
          </a:prstGeom>
          <a:noFill/>
          <a:ln>
            <a:noFill/>
          </a:ln>
        </p:spPr>
        <p:txBody>
          <a:bodyPr anchorCtr="0" anchor="t" bIns="45700" lIns="91425" spcFirstLastPara="1" rIns="91425" wrap="square" tIns="45700">
            <a:noAutofit/>
          </a:bodyPr>
          <a:lstStyle/>
          <a:p>
            <a:pPr indent="-12700" lvl="0" marL="12700" rtl="0" algn="just">
              <a:lnSpc>
                <a:spcPct val="103333"/>
              </a:lnSpc>
              <a:spcBef>
                <a:spcPts val="0"/>
              </a:spcBef>
              <a:spcAft>
                <a:spcPts val="0"/>
              </a:spcAft>
              <a:buClr>
                <a:srgbClr val="296B5F"/>
              </a:buClr>
              <a:buSzPts val="2400"/>
              <a:buNone/>
            </a:pPr>
            <a:r>
              <a:rPr b="1" lang="en-IE" sz="2400">
                <a:solidFill>
                  <a:srgbClr val="296B5F"/>
                </a:solidFill>
              </a:rPr>
              <a:t>Viktiga faktorer för nöjda besökare: </a:t>
            </a:r>
            <a:endParaRPr/>
          </a:p>
          <a:p>
            <a:pPr indent="-12700" lvl="0" marL="12700" rtl="0" algn="just">
              <a:lnSpc>
                <a:spcPct val="103333"/>
              </a:lnSpc>
              <a:spcBef>
                <a:spcPts val="0"/>
              </a:spcBef>
              <a:spcAft>
                <a:spcPts val="0"/>
              </a:spcAft>
              <a:buClr>
                <a:srgbClr val="086575"/>
              </a:buClr>
              <a:buSzPts val="2400"/>
              <a:buNone/>
            </a:pPr>
            <a:r>
              <a:t/>
            </a:r>
            <a:endParaRPr b="1" sz="1200">
              <a:solidFill>
                <a:srgbClr val="424242"/>
              </a:solidFill>
            </a:endParaRPr>
          </a:p>
          <a:p>
            <a:pPr indent="-12700" lvl="0" marL="12700" rtl="0" algn="just">
              <a:lnSpc>
                <a:spcPct val="103333"/>
              </a:lnSpc>
              <a:spcBef>
                <a:spcPts val="0"/>
              </a:spcBef>
              <a:spcAft>
                <a:spcPts val="0"/>
              </a:spcAft>
              <a:buClr>
                <a:srgbClr val="424242"/>
              </a:buClr>
              <a:buSzPts val="2400"/>
              <a:buNone/>
            </a:pPr>
            <a:r>
              <a:rPr b="1" lang="en-IE" sz="2200">
                <a:solidFill>
                  <a:srgbClr val="424242"/>
                </a:solidFill>
              </a:rPr>
              <a:t>Berättande</a:t>
            </a:r>
            <a:r>
              <a:rPr lang="en-IE" sz="2200">
                <a:solidFill>
                  <a:srgbClr val="424242"/>
                </a:solidFill>
              </a:rPr>
              <a:t> är en viktig drivkraft för att kunderna ska vara nöjda med besöksattraktioner och måste tilltala intellektuella, känslomässiga och fysiska nivåer - upplevelsen måste vara praktisk och uppslukande och engagera alla sinnen. Det är viktigt att berättelsen bygger på ditt företags historia och måste vara intressant, unik och minnesvärd. Passionerade och </a:t>
            </a:r>
            <a:r>
              <a:rPr b="1" lang="en-IE" sz="2200">
                <a:solidFill>
                  <a:srgbClr val="424242"/>
                </a:solidFill>
              </a:rPr>
              <a:t>underhållande guider</a:t>
            </a:r>
            <a:r>
              <a:rPr lang="en-IE" sz="2200">
                <a:solidFill>
                  <a:srgbClr val="424242"/>
                </a:solidFill>
              </a:rPr>
              <a:t> är viktiga för att öka intresset. Mångfalden av </a:t>
            </a:r>
            <a:r>
              <a:rPr b="1" lang="en-IE" sz="2200">
                <a:solidFill>
                  <a:srgbClr val="424242"/>
                </a:solidFill>
              </a:rPr>
              <a:t>presentationer</a:t>
            </a:r>
            <a:r>
              <a:rPr lang="en-IE" sz="2200">
                <a:solidFill>
                  <a:srgbClr val="424242"/>
                </a:solidFill>
              </a:rPr>
              <a:t>, </a:t>
            </a:r>
            <a:r>
              <a:rPr b="1" lang="en-IE" sz="2200">
                <a:solidFill>
                  <a:srgbClr val="424242"/>
                </a:solidFill>
              </a:rPr>
              <a:t>utställningar</a:t>
            </a:r>
            <a:r>
              <a:rPr lang="en-IE" sz="2200">
                <a:solidFill>
                  <a:srgbClr val="424242"/>
                </a:solidFill>
              </a:rPr>
              <a:t> och </a:t>
            </a:r>
            <a:r>
              <a:rPr b="1" lang="en-IE" sz="2200">
                <a:solidFill>
                  <a:srgbClr val="424242"/>
                </a:solidFill>
              </a:rPr>
              <a:t>informationsverktyg</a:t>
            </a:r>
            <a:r>
              <a:rPr lang="en-IE" sz="2200">
                <a:solidFill>
                  <a:srgbClr val="424242"/>
                </a:solidFill>
              </a:rPr>
              <a:t> tilltalar besökarna. Se till att </a:t>
            </a:r>
            <a:r>
              <a:rPr b="1" lang="en-IE" sz="2200">
                <a:solidFill>
                  <a:srgbClr val="424242"/>
                </a:solidFill>
              </a:rPr>
              <a:t>interiör och exteriör är sammanhängande </a:t>
            </a:r>
            <a:r>
              <a:rPr lang="en-IE" sz="2200">
                <a:solidFill>
                  <a:srgbClr val="424242"/>
                </a:solidFill>
              </a:rPr>
              <a:t>och underlättar berättandet. Tillgång, bekvämligheter och personal bidrar till den allmänna tillfredsställelsen. Och naturligtvis är uppfattningen om </a:t>
            </a:r>
            <a:r>
              <a:rPr b="1" lang="en-IE" sz="2200">
                <a:solidFill>
                  <a:srgbClr val="424242"/>
                </a:solidFill>
              </a:rPr>
              <a:t>valuta för pengarna </a:t>
            </a:r>
            <a:r>
              <a:rPr lang="en-IE" sz="2200">
                <a:solidFill>
                  <a:srgbClr val="424242"/>
                </a:solidFill>
              </a:rPr>
              <a:t>viktig. Be om </a:t>
            </a:r>
            <a:r>
              <a:rPr b="1" lang="en-IE" sz="2200">
                <a:solidFill>
                  <a:srgbClr val="424242"/>
                </a:solidFill>
              </a:rPr>
              <a:t>feedback från besökarna</a:t>
            </a:r>
            <a:r>
              <a:rPr lang="en-IE" sz="2200">
                <a:solidFill>
                  <a:srgbClr val="424242"/>
                </a:solidFill>
              </a:rPr>
              <a:t> för att kontinuerligt förbättra ert erbjudande och ge människorna vad de vill ha!</a:t>
            </a:r>
            <a:endParaRPr sz="2200"/>
          </a:p>
        </p:txBody>
      </p:sp>
      <p:sp>
        <p:nvSpPr>
          <p:cNvPr id="2007" name="Google Shape;2007;p50"/>
          <p:cNvSpPr txBox="1"/>
          <p:nvPr>
            <p:ph idx="2" type="body"/>
          </p:nvPr>
        </p:nvSpPr>
        <p:spPr>
          <a:xfrm>
            <a:off x="615501" y="761603"/>
            <a:ext cx="2589495" cy="3859834"/>
          </a:xfrm>
          <a:prstGeom prst="rect">
            <a:avLst/>
          </a:prstGeom>
          <a:noFill/>
          <a:ln>
            <a:noFill/>
          </a:ln>
        </p:spPr>
        <p:txBody>
          <a:bodyPr anchorCtr="0" anchor="t" bIns="45700" lIns="91425" spcFirstLastPara="1" rIns="91425" wrap="square" tIns="45700">
            <a:noAutofit/>
          </a:bodyPr>
          <a:lstStyle/>
          <a:p>
            <a:pPr indent="0" lvl="0" marL="0" rtl="0" algn="l">
              <a:lnSpc>
                <a:spcPct val="97777"/>
              </a:lnSpc>
              <a:spcBef>
                <a:spcPts val="0"/>
              </a:spcBef>
              <a:spcAft>
                <a:spcPts val="0"/>
              </a:spcAft>
              <a:buClr>
                <a:srgbClr val="E8A116"/>
              </a:buClr>
              <a:buSzPts val="3600"/>
              <a:buNone/>
            </a:pPr>
            <a:r>
              <a:rPr b="1" lang="en-IE">
                <a:solidFill>
                  <a:srgbClr val="E8A116"/>
                </a:solidFill>
              </a:rPr>
              <a:t>2.9 </a:t>
            </a:r>
            <a:r>
              <a:rPr b="1" lang="en-IE">
                <a:solidFill>
                  <a:srgbClr val="E8A116"/>
                </a:solidFill>
              </a:rPr>
              <a:t>Urban Agri-Turism                            </a:t>
            </a:r>
            <a:endParaRPr b="1">
              <a:solidFill>
                <a:srgbClr val="E8A116"/>
              </a:solidFill>
            </a:endParaRPr>
          </a:p>
        </p:txBody>
      </p:sp>
      <p:cxnSp>
        <p:nvCxnSpPr>
          <p:cNvPr id="2008" name="Google Shape;2008;p50"/>
          <p:cNvCxnSpPr/>
          <p:nvPr/>
        </p:nvCxnSpPr>
        <p:spPr>
          <a:xfrm>
            <a:off x="3282798" y="346056"/>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009" name="Google Shape;2009;p50"/>
          <p:cNvGrpSpPr/>
          <p:nvPr/>
        </p:nvGrpSpPr>
        <p:grpSpPr>
          <a:xfrm>
            <a:off x="2396204" y="4842564"/>
            <a:ext cx="1028777" cy="1056365"/>
            <a:chOff x="986212" y="4755836"/>
            <a:chExt cx="715862" cy="735059"/>
          </a:xfrm>
        </p:grpSpPr>
        <p:sp>
          <p:nvSpPr>
            <p:cNvPr id="2010" name="Google Shape;2010;p50"/>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1" name="Google Shape;2011;p50"/>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5" name="Shape 2015"/>
        <p:cNvGrpSpPr/>
        <p:nvPr/>
      </p:nvGrpSpPr>
      <p:grpSpPr>
        <a:xfrm>
          <a:off x="0" y="0"/>
          <a:ext cx="0" cy="0"/>
          <a:chOff x="0" y="0"/>
          <a:chExt cx="0" cy="0"/>
        </a:xfrm>
      </p:grpSpPr>
      <p:sp>
        <p:nvSpPr>
          <p:cNvPr id="2016" name="Google Shape;2016;g2bf391cd4c5_1_1857"/>
          <p:cNvSpPr txBox="1"/>
          <p:nvPr>
            <p:ph idx="1" type="body"/>
          </p:nvPr>
        </p:nvSpPr>
        <p:spPr>
          <a:xfrm>
            <a:off x="3792859" y="761604"/>
            <a:ext cx="3252300" cy="5234400"/>
          </a:xfrm>
          <a:prstGeom prst="rect">
            <a:avLst/>
          </a:prstGeom>
          <a:noFill/>
          <a:ln>
            <a:noFill/>
          </a:ln>
        </p:spPr>
        <p:txBody>
          <a:bodyPr anchorCtr="0" anchor="t" bIns="45700" lIns="91425" spcFirstLastPara="1" rIns="91425" wrap="square" tIns="45700">
            <a:noAutofit/>
          </a:bodyPr>
          <a:lstStyle/>
          <a:p>
            <a:pPr indent="-12700" lvl="0" marL="12700" rtl="0" algn="l">
              <a:lnSpc>
                <a:spcPct val="103333"/>
              </a:lnSpc>
              <a:spcBef>
                <a:spcPts val="0"/>
              </a:spcBef>
              <a:spcAft>
                <a:spcPts val="0"/>
              </a:spcAft>
              <a:buClr>
                <a:srgbClr val="296B5F"/>
              </a:buClr>
              <a:buSzPts val="2400"/>
              <a:buNone/>
            </a:pPr>
            <a:r>
              <a:rPr b="1" lang="en-IE">
                <a:solidFill>
                  <a:srgbClr val="296B5F"/>
                </a:solidFill>
              </a:rPr>
              <a:t>Se till besökarnas behov</a:t>
            </a:r>
            <a:r>
              <a:rPr lang="en-IE" sz="2100">
                <a:solidFill>
                  <a:srgbClr val="202124"/>
                </a:solidFill>
                <a:highlight>
                  <a:srgbClr val="F8F9FA"/>
                </a:highlight>
                <a:latin typeface="Arial"/>
                <a:ea typeface="Arial"/>
                <a:cs typeface="Arial"/>
                <a:sym typeface="Arial"/>
              </a:rPr>
              <a:t>:</a:t>
            </a:r>
            <a:endParaRPr sz="2100">
              <a:solidFill>
                <a:srgbClr val="202124"/>
              </a:solidFill>
              <a:highlight>
                <a:srgbClr val="F8F9FA"/>
              </a:highlight>
              <a:latin typeface="Arial"/>
              <a:ea typeface="Arial"/>
              <a:cs typeface="Arial"/>
              <a:sym typeface="Arial"/>
            </a:endParaRPr>
          </a:p>
          <a:p>
            <a:pPr indent="-12700" lvl="0" marL="12700" rtl="0" algn="l">
              <a:lnSpc>
                <a:spcPct val="103333"/>
              </a:lnSpc>
              <a:spcBef>
                <a:spcPts val="0"/>
              </a:spcBef>
              <a:spcAft>
                <a:spcPts val="0"/>
              </a:spcAft>
              <a:buClr>
                <a:srgbClr val="296B5F"/>
              </a:buClr>
              <a:buSzPts val="2400"/>
              <a:buNone/>
            </a:pPr>
            <a:r>
              <a:rPr lang="en-IE" sz="2400">
                <a:solidFill>
                  <a:srgbClr val="296B5F"/>
                </a:solidFill>
              </a:rPr>
              <a:t> </a:t>
            </a:r>
            <a:endParaRPr/>
          </a:p>
          <a:p>
            <a:pPr indent="0" lvl="0" marL="0" marR="38100" rtl="0" algn="l">
              <a:lnSpc>
                <a:spcPct val="128571"/>
              </a:lnSpc>
              <a:spcBef>
                <a:spcPts val="0"/>
              </a:spcBef>
              <a:spcAft>
                <a:spcPts val="0"/>
              </a:spcAft>
              <a:buNone/>
            </a:pPr>
            <a:r>
              <a:rPr lang="en-IE" sz="2100">
                <a:solidFill>
                  <a:srgbClr val="202124"/>
                </a:solidFill>
                <a:highlight>
                  <a:srgbClr val="F8F9FA"/>
                </a:highlight>
                <a:latin typeface="Arial"/>
                <a:ea typeface="Arial"/>
                <a:cs typeface="Arial"/>
                <a:sym typeface="Arial"/>
              </a:rPr>
              <a:t>Andra saker att tänka på samt turismberättelsen och berättelsen inkluderar parkering, toaletter, tillgänglighet för funktionshindrade, länkar till den bredare destinationsberättelsen</a:t>
            </a:r>
            <a:endParaRPr sz="2100">
              <a:solidFill>
                <a:srgbClr val="202124"/>
              </a:solidFill>
              <a:highlight>
                <a:srgbClr val="F8F9FA"/>
              </a:highlight>
              <a:latin typeface="Arial"/>
              <a:ea typeface="Arial"/>
              <a:cs typeface="Arial"/>
              <a:sym typeface="Arial"/>
            </a:endParaRPr>
          </a:p>
          <a:p>
            <a:pPr indent="0" lvl="0" marL="0" rtl="0" algn="l">
              <a:lnSpc>
                <a:spcPct val="103333"/>
              </a:lnSpc>
              <a:spcBef>
                <a:spcPts val="0"/>
              </a:spcBef>
              <a:spcAft>
                <a:spcPts val="0"/>
              </a:spcAft>
              <a:buClr>
                <a:srgbClr val="424242"/>
              </a:buClr>
              <a:buSzPts val="2400"/>
              <a:buNone/>
            </a:pPr>
            <a:r>
              <a:t/>
            </a:r>
            <a:endParaRPr/>
          </a:p>
          <a:p>
            <a:pPr indent="-12700" lvl="0" marL="12700" rtl="0" algn="l">
              <a:lnSpc>
                <a:spcPct val="103333"/>
              </a:lnSpc>
              <a:spcBef>
                <a:spcPts val="0"/>
              </a:spcBef>
              <a:spcAft>
                <a:spcPts val="0"/>
              </a:spcAft>
              <a:buClr>
                <a:srgbClr val="086575"/>
              </a:buClr>
              <a:buSzPts val="2400"/>
              <a:buNone/>
            </a:pPr>
            <a:r>
              <a:t/>
            </a:r>
            <a:endParaRPr sz="2400">
              <a:solidFill>
                <a:srgbClr val="424242"/>
              </a:solidFill>
            </a:endParaRPr>
          </a:p>
        </p:txBody>
      </p:sp>
      <p:cxnSp>
        <p:nvCxnSpPr>
          <p:cNvPr id="2017" name="Google Shape;2017;g2bf391cd4c5_1_1857"/>
          <p:cNvCxnSpPr/>
          <p:nvPr/>
        </p:nvCxnSpPr>
        <p:spPr>
          <a:xfrm>
            <a:off x="3282798" y="346056"/>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2018" name="Google Shape;2018;g2bf391cd4c5_1_1857"/>
          <p:cNvGrpSpPr/>
          <p:nvPr/>
        </p:nvGrpSpPr>
        <p:grpSpPr>
          <a:xfrm>
            <a:off x="2396188" y="4842488"/>
            <a:ext cx="1028765" cy="1056353"/>
            <a:chOff x="986212" y="4755836"/>
            <a:chExt cx="715862" cy="735059"/>
          </a:xfrm>
        </p:grpSpPr>
        <p:sp>
          <p:nvSpPr>
            <p:cNvPr id="2019" name="Google Shape;2019;g2bf391cd4c5_1_1857"/>
            <p:cNvSpPr/>
            <p:nvPr/>
          </p:nvSpPr>
          <p:spPr>
            <a:xfrm rot="10800000">
              <a:off x="1061666" y="5068237"/>
              <a:ext cx="93254" cy="268790"/>
            </a:xfrm>
            <a:custGeom>
              <a:rect b="b" l="l" r="r" t="t"/>
              <a:pathLst>
                <a:path extrusionOk="0" h="268790" w="93254">
                  <a:moveTo>
                    <a:pt x="0" y="0"/>
                  </a:moveTo>
                  <a:lnTo>
                    <a:pt x="93254" y="0"/>
                  </a:lnTo>
                  <a:lnTo>
                    <a:pt x="93254" y="268790"/>
                  </a:lnTo>
                  <a:lnTo>
                    <a:pt x="0" y="26879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0" name="Google Shape;2020;g2bf391cd4c5_1_1857"/>
            <p:cNvSpPr/>
            <p:nvPr/>
          </p:nvSpPr>
          <p:spPr>
            <a:xfrm>
              <a:off x="986212" y="4755836"/>
              <a:ext cx="715862" cy="735059"/>
            </a:xfrm>
            <a:custGeom>
              <a:rect b="b" l="l" r="r" t="t"/>
              <a:pathLst>
                <a:path extrusionOk="0" h="735059" w="715862">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021" name="Google Shape;2021;g2bf391cd4c5_1_1857"/>
          <p:cNvPicPr preferRelativeResize="0"/>
          <p:nvPr/>
        </p:nvPicPr>
        <p:blipFill rotWithShape="1">
          <a:blip r:embed="rId3">
            <a:alphaModFix/>
          </a:blip>
          <a:srcRect b="0" l="0" r="0" t="0"/>
          <a:stretch/>
        </p:blipFill>
        <p:spPr>
          <a:xfrm>
            <a:off x="6850250" y="577116"/>
            <a:ext cx="5228100" cy="5100600"/>
          </a:xfrm>
          <a:prstGeom prst="ellipse">
            <a:avLst/>
          </a:prstGeom>
          <a:noFill/>
          <a:ln>
            <a:noFill/>
          </a:ln>
        </p:spPr>
      </p:pic>
      <p:sp>
        <p:nvSpPr>
          <p:cNvPr id="2022" name="Google Shape;2022;g2bf391cd4c5_1_1857"/>
          <p:cNvSpPr txBox="1"/>
          <p:nvPr/>
        </p:nvSpPr>
        <p:spPr>
          <a:xfrm>
            <a:off x="615501" y="761602"/>
            <a:ext cx="2802900" cy="1798800"/>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2.9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Urban </a:t>
            </a:r>
            <a:endParaRPr/>
          </a:p>
          <a:p>
            <a:pPr indent="0" lvl="0" marL="0" marR="0" rtl="0" algn="l">
              <a:lnSpc>
                <a:spcPct val="97777"/>
              </a:lnSpc>
              <a:spcBef>
                <a:spcPts val="0"/>
              </a:spcBef>
              <a:spcAft>
                <a:spcPts val="0"/>
              </a:spcAft>
              <a:buClr>
                <a:srgbClr val="E8A116"/>
              </a:buClr>
              <a:buSzPts val="3600"/>
              <a:buFont typeface="Arial"/>
              <a:buNone/>
            </a:pPr>
            <a:r>
              <a:rPr b="1" i="0" lang="en-IE" sz="3600">
                <a:solidFill>
                  <a:srgbClr val="E8A116"/>
                </a:solidFill>
                <a:latin typeface="Calibri"/>
                <a:ea typeface="Calibri"/>
                <a:cs typeface="Calibri"/>
                <a:sym typeface="Calibri"/>
              </a:rPr>
              <a:t>Agri-Turism</a:t>
            </a:r>
            <a:endParaRPr b="1" i="0" sz="3600">
              <a:solidFill>
                <a:srgbClr val="E8A116"/>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6" name="Shape 2026"/>
        <p:cNvGrpSpPr/>
        <p:nvPr/>
      </p:nvGrpSpPr>
      <p:grpSpPr>
        <a:xfrm>
          <a:off x="0" y="0"/>
          <a:ext cx="0" cy="0"/>
          <a:chOff x="0" y="0"/>
          <a:chExt cx="0" cy="0"/>
        </a:xfrm>
      </p:grpSpPr>
      <p:sp>
        <p:nvSpPr>
          <p:cNvPr id="2027" name="Google Shape;2027;p5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8" name="Google Shape;2028;p52"/>
          <p:cNvSpPr txBox="1"/>
          <p:nvPr>
            <p:ph idx="1" type="body"/>
          </p:nvPr>
        </p:nvSpPr>
        <p:spPr>
          <a:xfrm>
            <a:off x="582130" y="1475921"/>
            <a:ext cx="11405082" cy="4995245"/>
          </a:xfrm>
          <a:prstGeom prst="rect">
            <a:avLst/>
          </a:prstGeom>
          <a:noFill/>
          <a:ln>
            <a:noFill/>
          </a:ln>
        </p:spPr>
        <p:txBody>
          <a:bodyPr anchorCtr="0" anchor="t" bIns="45700" lIns="91425" spcFirstLastPara="1" rIns="91425" wrap="square" tIns="45700">
            <a:noAutofit/>
          </a:bodyPr>
          <a:lstStyle/>
          <a:p>
            <a:pPr indent="-1568450" lvl="0" marL="1568450" rtl="0" algn="l">
              <a:spcBef>
                <a:spcPts val="0"/>
              </a:spcBef>
              <a:spcAft>
                <a:spcPts val="0"/>
              </a:spcAft>
              <a:buClr>
                <a:srgbClr val="424242"/>
              </a:buClr>
              <a:buSzPts val="1800"/>
              <a:buNone/>
            </a:pPr>
            <a:r>
              <a:rPr b="1" lang="en-IE" sz="1800"/>
              <a:t>Övning:	</a:t>
            </a:r>
            <a:r>
              <a:rPr lang="en-IE" sz="1800"/>
              <a:t>Vad kan du lägga till i din urbana gård som hjälper dig att berätta din historia för att göra den mer vänlig för turister?</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Clr>
                <a:srgbClr val="424242"/>
              </a:buClr>
              <a:buSzPts val="1800"/>
              <a:buNone/>
            </a:pPr>
            <a:r>
              <a:t/>
            </a:r>
            <a:endParaRPr b="1" sz="1800"/>
          </a:p>
          <a:p>
            <a:pPr indent="0" lvl="0" marL="0" rtl="0" algn="l">
              <a:lnSpc>
                <a:spcPct val="90000"/>
              </a:lnSpc>
              <a:spcBef>
                <a:spcPts val="0"/>
              </a:spcBef>
              <a:spcAft>
                <a:spcPts val="0"/>
              </a:spcAft>
              <a:buClr>
                <a:srgbClr val="424242"/>
              </a:buClr>
              <a:buSzPts val="1800"/>
              <a:buNone/>
            </a:pPr>
            <a:r>
              <a:t/>
            </a:r>
            <a:endParaRPr b="1" sz="1800"/>
          </a:p>
          <a:p>
            <a:pPr indent="-1568450" lvl="0" marL="1568450" rtl="0" algn="l">
              <a:lnSpc>
                <a:spcPct val="90000"/>
              </a:lnSpc>
              <a:spcBef>
                <a:spcPts val="0"/>
              </a:spcBef>
              <a:spcAft>
                <a:spcPts val="0"/>
              </a:spcAft>
              <a:buClr>
                <a:srgbClr val="424242"/>
              </a:buClr>
              <a:buSzPts val="1800"/>
              <a:buNone/>
            </a:pPr>
            <a:r>
              <a:rPr b="1" lang="en-IE" sz="1800"/>
              <a:t>Webbsidor</a:t>
            </a:r>
            <a:r>
              <a:rPr lang="en-IE" sz="1800"/>
              <a:t>:	</a:t>
            </a:r>
            <a:r>
              <a:rPr lang="en-IE" sz="1800" u="sng">
                <a:solidFill>
                  <a:srgbClr val="87AF3F"/>
                </a:solidFill>
                <a:hlinkClick r:id="rId3">
                  <a:extLst>
                    <a:ext uri="{A12FA001-AC4F-418D-AE19-62706E023703}">
                      <ahyp:hlinkClr val="tx"/>
                    </a:ext>
                  </a:extLst>
                </a:hlinkClick>
              </a:rPr>
              <a:t>https://www.failteireland.ie/FailteIreland/media/WebsiteStructure/Documents/3_Research_Insights/4_       Visitor_Insights/Visitor-Attraction-Experience-Research-2018.pdf?ext=.pdf</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https://www.bienvenue-a-la-ferme.com/</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b="1" lang="en-IE" sz="1800"/>
              <a:t>YouTube</a:t>
            </a:r>
            <a:r>
              <a:rPr lang="en-IE" sz="1800"/>
              <a:t>: 	Urban Gardening </a:t>
            </a:r>
            <a:r>
              <a:rPr lang="en-IE" sz="1800" u="sng">
                <a:solidFill>
                  <a:srgbClr val="87AF3F"/>
                </a:solidFill>
                <a:hlinkClick r:id="rId5">
                  <a:extLst>
                    <a:ext uri="{A12FA001-AC4F-418D-AE19-62706E023703}">
                      <ahyp:hlinkClr val="tx"/>
                    </a:ext>
                  </a:extLst>
                </a:hlinkClick>
              </a:rPr>
              <a:t>https://www.youtube.com/watch?v=ddiYlzTbrGU</a:t>
            </a:r>
            <a:r>
              <a:rPr lang="en-IE" sz="1800">
                <a:solidFill>
                  <a:srgbClr val="87AF3F"/>
                </a:solidFill>
              </a:rPr>
              <a:t>; </a:t>
            </a:r>
            <a:r>
              <a:rPr lang="en-IE" sz="1800"/>
              <a:t>Agritourism </a:t>
            </a:r>
            <a:r>
              <a:rPr lang="en-IE" sz="1800" u="sng">
                <a:solidFill>
                  <a:srgbClr val="87AF3F"/>
                </a:solidFill>
                <a:hlinkClick r:id="rId6">
                  <a:extLst>
                    <a:ext uri="{A12FA001-AC4F-418D-AE19-62706E023703}">
                      <ahyp:hlinkClr val="tx"/>
                    </a:ext>
                  </a:extLst>
                </a:hlinkClick>
              </a:rPr>
              <a:t>https://www.youtube.com/watch?v=hZ1IrxNt9mo&amp;t=1s</a:t>
            </a:r>
            <a:r>
              <a:rPr lang="en-IE" sz="1800">
                <a:solidFill>
                  <a:srgbClr val="87AF3F"/>
                </a:solidFill>
              </a:rPr>
              <a:t> </a:t>
            </a:r>
            <a:endParaRPr/>
          </a:p>
          <a:p>
            <a:pPr indent="-1568450" lvl="0" marL="1568450" rtl="0" algn="l">
              <a:lnSpc>
                <a:spcPct val="90000"/>
              </a:lnSpc>
              <a:spcBef>
                <a:spcPts val="1000"/>
              </a:spcBef>
              <a:spcAft>
                <a:spcPts val="0"/>
              </a:spcAft>
              <a:buClr>
                <a:srgbClr val="424242"/>
              </a:buClr>
              <a:buSzPts val="1800"/>
              <a:buNone/>
            </a:pPr>
            <a:r>
              <a:rPr b="1" lang="en-IE" sz="1800"/>
              <a:t>Case Study: 	</a:t>
            </a:r>
            <a:r>
              <a:rPr lang="en-IE" sz="1800"/>
              <a:t>Pioneers of Our Time   </a:t>
            </a:r>
            <a:r>
              <a:rPr b="1" lang="en-IE" sz="1800"/>
              <a:t>New Urban Trade Sheet</a:t>
            </a:r>
            <a:r>
              <a:rPr lang="en-IE" sz="1800"/>
              <a:t>: Eco-Touristic Mediator</a:t>
            </a:r>
            <a:endParaRPr sz="1800">
              <a:solidFill>
                <a:srgbClr val="FF0000"/>
              </a:solidFill>
            </a:endParaRPr>
          </a:p>
          <a:p>
            <a:pPr indent="-1568450" lvl="0" marL="1568450" rtl="0" algn="l">
              <a:lnSpc>
                <a:spcPct val="90000"/>
              </a:lnSpc>
              <a:spcBef>
                <a:spcPts val="1000"/>
              </a:spcBef>
              <a:spcAft>
                <a:spcPts val="0"/>
              </a:spcAft>
              <a:buClr>
                <a:srgbClr val="424242"/>
              </a:buClr>
              <a:buSzPts val="1800"/>
              <a:buNone/>
            </a:pPr>
            <a:r>
              <a:rPr b="1" lang="en-IE" sz="1800"/>
              <a:t>Publikation</a:t>
            </a:r>
            <a:r>
              <a:rPr lang="en-IE" sz="1800"/>
              <a:t>: 	Zasada, I. 2011. Multifunctional peri-urban agriculture—A review of societal demands and the provision of goods and services by farming. Land Use Policy. Vol. 28 (4) pp. 639-648. Carril, V.P. and Vila, N.A., 2012. Agritourism in peri-urban areas: lessons from a vegetable tourism initiative in the Baix Llobregat agrarian park (Catalonia). Cuadernos de Turismo, 29, pp.283-288. Failte Ireland. 2018. What makes a Great Visitor Attraction. Available at: </a:t>
            </a:r>
            <a:r>
              <a:rPr lang="en-IE" sz="1800" u="sng">
                <a:solidFill>
                  <a:srgbClr val="87AF3F"/>
                </a:solidFill>
                <a:hlinkClick r:id="rId7">
                  <a:extLst>
                    <a:ext uri="{A12FA001-AC4F-418D-AE19-62706E023703}">
                      <ahyp:hlinkClr val="tx"/>
                    </a:ext>
                  </a:extLst>
                </a:hlinkClick>
              </a:rPr>
              <a:t>https://www.failteireland.ie/FailteIreland/media/WebsiteStructure/Documents/3_Research_Insights/4_Visitor_Insights/Visitor-Attraction-Experience-Research-2018.pdf?ext=.pdf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rPr lang="en-IE" sz="1800"/>
              <a:t>	Failte Ireland. 2021. Guidelines for the development of Food trails. Available at: </a:t>
            </a:r>
            <a:r>
              <a:rPr lang="en-IE" sz="1800" u="sng">
                <a:solidFill>
                  <a:srgbClr val="87AF3F"/>
                </a:solidFill>
                <a:hlinkClick r:id="rId8">
                  <a:extLst>
                    <a:ext uri="{A12FA001-AC4F-418D-AE19-62706E023703}">
                      <ahyp:hlinkClr val="tx"/>
                    </a:ext>
                  </a:extLst>
                </a:hlinkClick>
              </a:rPr>
              <a:t>https://www.failteireland.ie/FailteIreland/media/WebsiteStructure/Documents/Product_Development/Food_Tourism/FI_Guidelines_Development_Food-Trails_V4.pdf</a:t>
            </a:r>
            <a:endParaRPr sz="1800">
              <a:solidFill>
                <a:srgbClr val="87AF3F"/>
              </a:solidFill>
            </a:endParaRPr>
          </a:p>
          <a:p>
            <a:pPr indent="-1568450" lvl="0" marL="1568450" rtl="0" algn="l">
              <a:lnSpc>
                <a:spcPct val="90000"/>
              </a:lnSpc>
              <a:spcBef>
                <a:spcPts val="1000"/>
              </a:spcBef>
              <a:spcAft>
                <a:spcPts val="0"/>
              </a:spcAft>
              <a:buClr>
                <a:srgbClr val="424242"/>
              </a:buClr>
              <a:buSzPts val="1800"/>
              <a:buNone/>
            </a:pPr>
            <a:r>
              <a:t/>
            </a:r>
            <a:endParaRPr sz="1800"/>
          </a:p>
          <a:p>
            <a:pPr indent="-1568450" lvl="0" marL="1568450" rtl="0" algn="l">
              <a:lnSpc>
                <a:spcPct val="120000"/>
              </a:lnSpc>
              <a:spcBef>
                <a:spcPts val="0"/>
              </a:spcBef>
              <a:spcAft>
                <a:spcPts val="0"/>
              </a:spcAft>
              <a:buClr>
                <a:srgbClr val="424242"/>
              </a:buClr>
              <a:buSzPts val="1800"/>
              <a:buNone/>
            </a:pPr>
            <a:r>
              <a:t/>
            </a:r>
            <a:endParaRPr sz="1800">
              <a:solidFill>
                <a:srgbClr val="87AF3F"/>
              </a:solidFill>
            </a:endParaRPr>
          </a:p>
          <a:p>
            <a:pPr indent="-1568450" lvl="0" marL="1568450" rtl="0" algn="l">
              <a:lnSpc>
                <a:spcPct val="120000"/>
              </a:lnSpc>
              <a:spcBef>
                <a:spcPts val="0"/>
              </a:spcBef>
              <a:spcAft>
                <a:spcPts val="0"/>
              </a:spcAft>
              <a:buClr>
                <a:srgbClr val="424242"/>
              </a:buClr>
              <a:buSzPts val="1800"/>
              <a:buNone/>
            </a:pPr>
            <a:r>
              <a:t/>
            </a:r>
            <a:endParaRPr sz="1800"/>
          </a:p>
        </p:txBody>
      </p:sp>
      <p:sp>
        <p:nvSpPr>
          <p:cNvPr id="2029" name="Google Shape;2029;p5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030" name="Google Shape;2030;p5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4" name="Shape 2034"/>
        <p:cNvGrpSpPr/>
        <p:nvPr/>
      </p:nvGrpSpPr>
      <p:grpSpPr>
        <a:xfrm>
          <a:off x="0" y="0"/>
          <a:ext cx="0" cy="0"/>
          <a:chOff x="0" y="0"/>
          <a:chExt cx="0" cy="0"/>
        </a:xfrm>
      </p:grpSpPr>
      <p:pic>
        <p:nvPicPr>
          <p:cNvPr id="2035" name="Google Shape;2035;p53"/>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2036" name="Google Shape;2036;p5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7" name="Google Shape;2037;p53"/>
          <p:cNvSpPr txBox="1"/>
          <p:nvPr/>
        </p:nvSpPr>
        <p:spPr>
          <a:xfrm>
            <a:off x="292977" y="2803631"/>
            <a:ext cx="5248131"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400" u="none" cap="none" strike="noStrike">
                <a:solidFill>
                  <a:schemeClr val="lt1"/>
                </a:solidFill>
                <a:latin typeface="Calibri"/>
                <a:ea typeface="Calibri"/>
                <a:cs typeface="Calibri"/>
                <a:sym typeface="Calibri"/>
              </a:rPr>
              <a:t>Livsmedelsbehandling och hygien: producera säker mat</a:t>
            </a:r>
            <a:endParaRPr b="0" i="0" sz="1200" u="none" cap="none" strike="noStrike">
              <a:solidFill>
                <a:srgbClr val="000000"/>
              </a:solidFill>
              <a:latin typeface="Arial"/>
              <a:ea typeface="Arial"/>
              <a:cs typeface="Arial"/>
              <a:sym typeface="Arial"/>
            </a:endParaRPr>
          </a:p>
        </p:txBody>
      </p:sp>
      <p:sp>
        <p:nvSpPr>
          <p:cNvPr id="2038" name="Google Shape;2038;p5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2" name="Shape 2042"/>
        <p:cNvGrpSpPr/>
        <p:nvPr/>
      </p:nvGrpSpPr>
      <p:grpSpPr>
        <a:xfrm>
          <a:off x="0" y="0"/>
          <a:ext cx="0" cy="0"/>
          <a:chOff x="0" y="0"/>
          <a:chExt cx="0" cy="0"/>
        </a:xfrm>
      </p:grpSpPr>
      <p:sp>
        <p:nvSpPr>
          <p:cNvPr id="2043" name="Google Shape;2043;p54"/>
          <p:cNvSpPr txBox="1"/>
          <p:nvPr>
            <p:ph idx="1" type="body"/>
          </p:nvPr>
        </p:nvSpPr>
        <p:spPr>
          <a:xfrm>
            <a:off x="297375" y="1470632"/>
            <a:ext cx="11096244" cy="4965903"/>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050">
                <a:solidFill>
                  <a:srgbClr val="424242"/>
                </a:solidFill>
                <a:latin typeface="Calibri"/>
                <a:ea typeface="Calibri"/>
                <a:cs typeface="Calibri"/>
                <a:sym typeface="Calibri"/>
              </a:rPr>
              <a:t>Livsmedelssäkerhet används som en vetenskaplig metod/disciplin som beskriver hantering, beredning och lagring av livsmedel på ett sätt som förebygger matförgiftning. Förordning (EG) nr 178/2002 behandlar de allmänna principerna och kraven för livsmedelslagstiftningen, inrättandet av Europeiska myndigheten för livsmedelssäkerhet och fastställande av förfaranden i frågor om livsmedelssäkerhet. Enligt WHO drabbas uppskattningsvis 600 miljoner människor - nästan 1 av 10 - i världen av sjukdom efter att ha ätit förorenad mat och 420 000 dör varje år, vilket resulterar i förlust av 33 miljoner friska levnadsår.</a:t>
            </a:r>
            <a:endParaRPr/>
          </a:p>
          <a:p>
            <a:pPr indent="-12700" lvl="0" marL="12700" rtl="0" algn="just">
              <a:lnSpc>
                <a:spcPct val="106363"/>
              </a:lnSpc>
              <a:spcBef>
                <a:spcPts val="0"/>
              </a:spcBef>
              <a:spcAft>
                <a:spcPts val="0"/>
              </a:spcAft>
              <a:buClr>
                <a:srgbClr val="424242"/>
              </a:buClr>
              <a:buSzPts val="2200"/>
              <a:buNone/>
            </a:pPr>
            <a:r>
              <a:t/>
            </a:r>
            <a:endParaRPr sz="1400">
              <a:solidFill>
                <a:srgbClr val="424242"/>
              </a:solidFill>
              <a:latin typeface="Calibri"/>
              <a:ea typeface="Calibri"/>
              <a:cs typeface="Calibri"/>
              <a:sym typeface="Calibri"/>
            </a:endParaRPr>
          </a:p>
          <a:p>
            <a:pPr indent="-12700" lvl="0" marL="12700" rtl="0" algn="just">
              <a:lnSpc>
                <a:spcPct val="106363"/>
              </a:lnSpc>
              <a:spcBef>
                <a:spcPts val="0"/>
              </a:spcBef>
              <a:spcAft>
                <a:spcPts val="0"/>
              </a:spcAft>
              <a:buClr>
                <a:srgbClr val="424242"/>
              </a:buClr>
              <a:buSzPts val="2200"/>
              <a:buNone/>
            </a:pPr>
            <a:r>
              <a:rPr lang="en-IE" sz="2050">
                <a:solidFill>
                  <a:srgbClr val="424242"/>
                </a:solidFill>
                <a:latin typeface="Calibri"/>
                <a:ea typeface="Calibri"/>
                <a:cs typeface="Calibri"/>
                <a:sym typeface="Calibri"/>
              </a:rPr>
              <a:t>Allmänna och specifika hygienkrav inklusive </a:t>
            </a:r>
            <a:r>
              <a:rPr b="1" lang="en-IE" sz="2050">
                <a:solidFill>
                  <a:srgbClr val="424242"/>
                </a:solidFill>
                <a:latin typeface="Calibri"/>
                <a:ea typeface="Calibri"/>
                <a:cs typeface="Calibri"/>
                <a:sym typeface="Calibri"/>
              </a:rPr>
              <a:t>HACCP</a:t>
            </a:r>
            <a:r>
              <a:rPr lang="en-IE" sz="2050">
                <a:solidFill>
                  <a:srgbClr val="424242"/>
                </a:solidFill>
                <a:latin typeface="Calibri"/>
                <a:ea typeface="Calibri"/>
                <a:cs typeface="Calibri"/>
                <a:sym typeface="Calibri"/>
              </a:rPr>
              <a:t> definieras och detaljeras i EC 852 av 2004. Hazard analysis and critical control point (HACCP)-systemet är ett system för hantering av livsmedelssäkerhet som syftar till att förhindra matförgiftning från biologiska, fysiska och kemiska faror. HACCP-konceptet utvecklades först på 1960-talet av det amerikanska nationella flyg- och rymdstyrelsen (NASA), i samarbete med företaget Pillsbury, ett livsmedelsföretag, för att säkerställa mat som var fri från smulor och patogener och hade långa hållbarhetstider för rymdresor - det första kravet på övervakning och mätning av patogener som ålades livsmedelsindustrin.</a:t>
            </a:r>
            <a:endParaRPr sz="2050"/>
          </a:p>
        </p:txBody>
      </p:sp>
      <p:sp>
        <p:nvSpPr>
          <p:cNvPr id="2044" name="Google Shape;2044;p54"/>
          <p:cNvSpPr/>
          <p:nvPr/>
        </p:nvSpPr>
        <p:spPr>
          <a:xfrm>
            <a:off x="494990" y="308377"/>
            <a:ext cx="4019206" cy="1113228"/>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5" name="Google Shape;2045;p54"/>
          <p:cNvSpPr txBox="1"/>
          <p:nvPr>
            <p:ph idx="2" type="body"/>
          </p:nvPr>
        </p:nvSpPr>
        <p:spPr>
          <a:xfrm>
            <a:off x="494990" y="557045"/>
            <a:ext cx="5816733" cy="6109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a:t>
            </a:r>
            <a:r>
              <a:rPr lang="en-IE">
                <a:solidFill>
                  <a:schemeClr val="lt1"/>
                </a:solidFill>
              </a:rPr>
              <a:t>Livsmedelssäkerhet</a:t>
            </a:r>
            <a:endParaRPr/>
          </a:p>
          <a:p>
            <a:pPr indent="0" lvl="0" marL="0" rtl="0" algn="l">
              <a:lnSpc>
                <a:spcPct val="90000"/>
              </a:lnSpc>
              <a:spcBef>
                <a:spcPts val="0"/>
              </a:spcBef>
              <a:spcAft>
                <a:spcPts val="0"/>
              </a:spcAft>
              <a:buClr>
                <a:schemeClr val="lt1"/>
              </a:buClr>
              <a:buSzPts val="3600"/>
              <a:buNone/>
            </a:pPr>
            <a:r>
              <a:t/>
            </a:r>
            <a:endParaRPr>
              <a:solidFill>
                <a:schemeClr val="lt1"/>
              </a:solidFill>
            </a:endParaRPr>
          </a:p>
          <a:p>
            <a:pPr indent="0" lvl="0" marL="0" rtl="0" algn="l">
              <a:lnSpc>
                <a:spcPct val="90000"/>
              </a:lnSpc>
              <a:spcBef>
                <a:spcPts val="0"/>
              </a:spcBef>
              <a:spcAft>
                <a:spcPts val="0"/>
              </a:spcAft>
              <a:buClr>
                <a:schemeClr val="lt1"/>
              </a:buClr>
              <a:buSzPts val="3600"/>
              <a:buNone/>
            </a:pPr>
            <a:r>
              <a:t/>
            </a:r>
            <a:endParaRPr>
              <a:solidFill>
                <a:schemeClr val="lt1"/>
              </a:solidFill>
            </a:endParaRPr>
          </a:p>
          <a:p>
            <a:pPr indent="0" lvl="0" marL="0" rtl="0" algn="l">
              <a:lnSpc>
                <a:spcPct val="90000"/>
              </a:lnSpc>
              <a:spcBef>
                <a:spcPts val="0"/>
              </a:spcBef>
              <a:spcAft>
                <a:spcPts val="0"/>
              </a:spcAft>
              <a:buClr>
                <a:schemeClr val="lt1"/>
              </a:buClr>
              <a:buSzPts val="3600"/>
              <a:buNone/>
            </a:pPr>
            <a:r>
              <a:t/>
            </a:r>
            <a:endParaRPr>
              <a:solidFill>
                <a:schemeClr val="lt1"/>
              </a:solidFill>
            </a:endParaRPr>
          </a:p>
          <a:p>
            <a:pPr indent="0" lvl="0" marL="0" rtl="0" algn="l">
              <a:lnSpc>
                <a:spcPct val="90000"/>
              </a:lnSpc>
              <a:spcBef>
                <a:spcPts val="0"/>
              </a:spcBef>
              <a:spcAft>
                <a:spcPts val="0"/>
              </a:spcAft>
              <a:buClr>
                <a:schemeClr val="lt1"/>
              </a:buClr>
              <a:buSzPts val="3600"/>
              <a:buNone/>
            </a:pPr>
            <a:r>
              <a:t/>
            </a:r>
            <a:endParaRPr>
              <a:solidFill>
                <a:schemeClr val="lt1"/>
              </a:solidFill>
            </a:endParaRPr>
          </a:p>
        </p:txBody>
      </p:sp>
      <p:cxnSp>
        <p:nvCxnSpPr>
          <p:cNvPr id="2046" name="Google Shape;2046;p54"/>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047" name="Google Shape;2047;p54"/>
          <p:cNvGrpSpPr/>
          <p:nvPr/>
        </p:nvGrpSpPr>
        <p:grpSpPr>
          <a:xfrm>
            <a:off x="10100712" y="351928"/>
            <a:ext cx="1069679" cy="1069677"/>
            <a:chOff x="4621636" y="3685754"/>
            <a:chExt cx="1069679" cy="1069677"/>
          </a:xfrm>
        </p:grpSpPr>
        <p:sp>
          <p:nvSpPr>
            <p:cNvPr id="2048" name="Google Shape;2048;p54"/>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49" name="Google Shape;2049;p54"/>
            <p:cNvGrpSpPr/>
            <p:nvPr/>
          </p:nvGrpSpPr>
          <p:grpSpPr>
            <a:xfrm>
              <a:off x="4621636" y="3685754"/>
              <a:ext cx="1069679" cy="1069677"/>
              <a:chOff x="4621636" y="3685754"/>
              <a:chExt cx="1069679" cy="1069677"/>
            </a:xfrm>
          </p:grpSpPr>
          <p:grpSp>
            <p:nvGrpSpPr>
              <p:cNvPr id="2050" name="Google Shape;2050;p54"/>
              <p:cNvGrpSpPr/>
              <p:nvPr/>
            </p:nvGrpSpPr>
            <p:grpSpPr>
              <a:xfrm>
                <a:off x="4621636" y="3685754"/>
                <a:ext cx="1069679" cy="1069677"/>
                <a:chOff x="4621636" y="3685754"/>
                <a:chExt cx="1069679" cy="1069677"/>
              </a:xfrm>
            </p:grpSpPr>
            <p:sp>
              <p:nvSpPr>
                <p:cNvPr id="2051" name="Google Shape;2051;p54"/>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2" name="Google Shape;2052;p54"/>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3" name="Google Shape;2053;p54"/>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4" name="Google Shape;2054;p54"/>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5" name="Google Shape;2055;p54"/>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6" name="Google Shape;2056;p54"/>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7" name="Google Shape;2057;p54"/>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58" name="Google Shape;2058;p54"/>
                <p:cNvGrpSpPr/>
                <p:nvPr/>
              </p:nvGrpSpPr>
              <p:grpSpPr>
                <a:xfrm>
                  <a:off x="5021366" y="3862855"/>
                  <a:ext cx="233848" cy="83460"/>
                  <a:chOff x="5021366" y="3862855"/>
                  <a:chExt cx="233848" cy="83460"/>
                </a:xfrm>
              </p:grpSpPr>
              <p:sp>
                <p:nvSpPr>
                  <p:cNvPr id="2059" name="Google Shape;2059;p54"/>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0" name="Google Shape;2060;p54"/>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61" name="Google Shape;2061;p54"/>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62" name="Google Shape;2062;p54"/>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6" name="Shape 2066"/>
        <p:cNvGrpSpPr/>
        <p:nvPr/>
      </p:nvGrpSpPr>
      <p:grpSpPr>
        <a:xfrm>
          <a:off x="0" y="0"/>
          <a:ext cx="0" cy="0"/>
          <a:chOff x="0" y="0"/>
          <a:chExt cx="0" cy="0"/>
        </a:xfrm>
      </p:grpSpPr>
      <p:sp>
        <p:nvSpPr>
          <p:cNvPr id="2067" name="Google Shape;2067;p55"/>
          <p:cNvSpPr txBox="1"/>
          <p:nvPr>
            <p:ph idx="1" type="body"/>
          </p:nvPr>
        </p:nvSpPr>
        <p:spPr>
          <a:xfrm>
            <a:off x="608906" y="1901891"/>
            <a:ext cx="10317675" cy="4158940"/>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En </a:t>
            </a:r>
            <a:r>
              <a:rPr b="1" lang="en-IE" sz="2200">
                <a:solidFill>
                  <a:srgbClr val="424242"/>
                </a:solidFill>
                <a:latin typeface="Calibri"/>
                <a:ea typeface="Calibri"/>
                <a:cs typeface="Calibri"/>
                <a:sym typeface="Calibri"/>
              </a:rPr>
              <a:t>fara för livsmedelssäkerheten </a:t>
            </a:r>
            <a:r>
              <a:rPr lang="en-IE" sz="2200">
                <a:solidFill>
                  <a:srgbClr val="424242"/>
                </a:solidFill>
                <a:latin typeface="Calibri"/>
                <a:ea typeface="Calibri"/>
                <a:cs typeface="Calibri"/>
                <a:sym typeface="Calibri"/>
              </a:rPr>
              <a:t>är en biologisk, kemisk eller fysisk agens i livsmedel som kan orsaka negativa hälsoeffekter, sjukdom eller dödsfall. Källor till riskfaktorer kommer från: </a:t>
            </a:r>
            <a:endParaRPr/>
          </a:p>
          <a:p>
            <a:pPr indent="-457200" lvl="0" marL="457200" rtl="0" algn="l">
              <a:lnSpc>
                <a:spcPct val="106363"/>
              </a:lnSpc>
              <a:spcBef>
                <a:spcPts val="0"/>
              </a:spcBef>
              <a:spcAft>
                <a:spcPts val="0"/>
              </a:spcAft>
              <a:buClr>
                <a:srgbClr val="424242"/>
              </a:buClr>
              <a:buSzPts val="2200"/>
              <a:buFont typeface="Arial"/>
              <a:buAutoNum type="arabicPeriod"/>
            </a:pPr>
            <a:r>
              <a:rPr lang="en-IE" sz="2200">
                <a:solidFill>
                  <a:srgbClr val="424242"/>
                </a:solidFill>
                <a:latin typeface="Calibri"/>
                <a:ea typeface="Calibri"/>
                <a:cs typeface="Calibri"/>
                <a:sym typeface="Calibri"/>
              </a:rPr>
              <a:t>Ingredienser, </a:t>
            </a:r>
            <a:endParaRPr/>
          </a:p>
          <a:p>
            <a:pPr indent="-457200" lvl="0" marL="457200" rtl="0" algn="l">
              <a:lnSpc>
                <a:spcPct val="106363"/>
              </a:lnSpc>
              <a:spcBef>
                <a:spcPts val="0"/>
              </a:spcBef>
              <a:spcAft>
                <a:spcPts val="0"/>
              </a:spcAft>
              <a:buClr>
                <a:srgbClr val="424242"/>
              </a:buClr>
              <a:buSzPts val="2200"/>
              <a:buFont typeface="Arial"/>
              <a:buAutoNum type="arabicPeriod"/>
            </a:pPr>
            <a:r>
              <a:rPr lang="en-IE" sz="2200">
                <a:solidFill>
                  <a:srgbClr val="424242"/>
                </a:solidFill>
                <a:latin typeface="Calibri"/>
                <a:ea typeface="Calibri"/>
                <a:cs typeface="Calibri"/>
                <a:sym typeface="Calibri"/>
              </a:rPr>
              <a:t>bearbetningsmiljö </a:t>
            </a:r>
            <a:endParaRPr/>
          </a:p>
          <a:p>
            <a:pPr indent="-457200" lvl="0" marL="457200" rtl="0" algn="l">
              <a:lnSpc>
                <a:spcPct val="106363"/>
              </a:lnSpc>
              <a:spcBef>
                <a:spcPts val="0"/>
              </a:spcBef>
              <a:spcAft>
                <a:spcPts val="0"/>
              </a:spcAft>
              <a:buClr>
                <a:srgbClr val="424242"/>
              </a:buClr>
              <a:buSzPts val="2200"/>
              <a:buFont typeface="Arial"/>
              <a:buAutoNum type="arabicPeriod"/>
            </a:pPr>
            <a:r>
              <a:rPr lang="en-IE" sz="2200">
                <a:solidFill>
                  <a:srgbClr val="424242"/>
                </a:solidFill>
                <a:latin typeface="Calibri"/>
                <a:ea typeface="Calibri"/>
                <a:cs typeface="Calibri"/>
                <a:sym typeface="Calibri"/>
              </a:rPr>
              <a:t>och människor. </a:t>
            </a:r>
            <a:r>
              <a:rPr b="1" lang="en-IE" sz="2200">
                <a:solidFill>
                  <a:srgbClr val="424242"/>
                </a:solidFill>
                <a:latin typeface="Calibri"/>
                <a:ea typeface="Calibri"/>
                <a:cs typeface="Calibri"/>
                <a:sym typeface="Calibri"/>
              </a:rPr>
              <a:t>Biologiska</a:t>
            </a:r>
            <a:r>
              <a:rPr lang="en-IE" sz="2200">
                <a:solidFill>
                  <a:srgbClr val="424242"/>
                </a:solidFill>
                <a:latin typeface="Calibri"/>
                <a:ea typeface="Calibri"/>
                <a:cs typeface="Calibri"/>
                <a:sym typeface="Calibri"/>
              </a:rPr>
              <a:t> risker omfattar bakterier, virus, svampar och parasiter. </a:t>
            </a:r>
            <a:endParaRPr/>
          </a:p>
          <a:p>
            <a:pPr indent="-12700" lvl="0" marL="12700" rtl="0" algn="l">
              <a:lnSpc>
                <a:spcPct val="106363"/>
              </a:lnSpc>
              <a:spcBef>
                <a:spcPts val="0"/>
              </a:spcBef>
              <a:spcAft>
                <a:spcPts val="0"/>
              </a:spcAft>
              <a:buClr>
                <a:srgbClr val="424242"/>
              </a:buClr>
              <a:buSzPts val="2200"/>
              <a:buNone/>
            </a:pPr>
            <a:r>
              <a:t/>
            </a:r>
            <a:endParaRPr sz="2200">
              <a:solidFill>
                <a:srgbClr val="424242"/>
              </a:solidFill>
            </a:endParaRPr>
          </a:p>
          <a:p>
            <a:pPr indent="-12700" lvl="0" marL="12700" rtl="0" algn="l">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Fysiska</a:t>
            </a:r>
            <a:r>
              <a:rPr lang="en-IE" sz="2200">
                <a:solidFill>
                  <a:srgbClr val="424242"/>
                </a:solidFill>
                <a:latin typeface="Calibri"/>
                <a:ea typeface="Calibri"/>
                <a:cs typeface="Calibri"/>
                <a:sym typeface="Calibri"/>
              </a:rPr>
              <a:t> risker är kända som "främmande föremål" som antingen är </a:t>
            </a:r>
            <a:endParaRPr/>
          </a:p>
          <a:p>
            <a:pPr indent="-457200" lvl="0" marL="457200" rtl="0" algn="l">
              <a:lnSpc>
                <a:spcPct val="106363"/>
              </a:lnSpc>
              <a:spcBef>
                <a:spcPts val="0"/>
              </a:spcBef>
              <a:spcAft>
                <a:spcPts val="0"/>
              </a:spcAft>
              <a:buClr>
                <a:srgbClr val="424242"/>
              </a:buClr>
              <a:buSzPts val="2200"/>
              <a:buFont typeface="Arial"/>
              <a:buAutoNum type="arabicPeriod"/>
            </a:pPr>
            <a:r>
              <a:rPr lang="en-IE" sz="2200">
                <a:solidFill>
                  <a:srgbClr val="424242"/>
                </a:solidFill>
                <a:latin typeface="Calibri"/>
                <a:ea typeface="Calibri"/>
                <a:cs typeface="Calibri"/>
                <a:sym typeface="Calibri"/>
              </a:rPr>
              <a:t>obehagliga (t.ex. hår); </a:t>
            </a:r>
            <a:endParaRPr/>
          </a:p>
          <a:p>
            <a:pPr indent="-457200" lvl="0" marL="457200" rtl="0" algn="l">
              <a:lnSpc>
                <a:spcPct val="106363"/>
              </a:lnSpc>
              <a:spcBef>
                <a:spcPts val="0"/>
              </a:spcBef>
              <a:spcAft>
                <a:spcPts val="0"/>
              </a:spcAft>
              <a:buClr>
                <a:srgbClr val="424242"/>
              </a:buClr>
              <a:buSzPts val="2200"/>
              <a:buFont typeface="Arial"/>
              <a:buAutoNum type="arabicPeriod"/>
            </a:pPr>
            <a:r>
              <a:rPr lang="en-IE" sz="2200">
                <a:solidFill>
                  <a:srgbClr val="424242"/>
                </a:solidFill>
                <a:latin typeface="Calibri"/>
                <a:ea typeface="Calibri"/>
                <a:cs typeface="Calibri"/>
                <a:sym typeface="Calibri"/>
              </a:rPr>
              <a:t>kan skada (t.ex. skära sig, bryta en tand) eller </a:t>
            </a:r>
            <a:endParaRPr/>
          </a:p>
          <a:p>
            <a:pPr indent="-457200" lvl="0" marL="457200" rtl="0" algn="l">
              <a:lnSpc>
                <a:spcPct val="106363"/>
              </a:lnSpc>
              <a:spcBef>
                <a:spcPts val="0"/>
              </a:spcBef>
              <a:spcAft>
                <a:spcPts val="0"/>
              </a:spcAft>
              <a:buClr>
                <a:srgbClr val="424242"/>
              </a:buClr>
              <a:buSzPts val="2200"/>
              <a:buFont typeface="Arial"/>
              <a:buAutoNum type="arabicPeriod"/>
            </a:pPr>
            <a:r>
              <a:rPr lang="en-IE" sz="2200">
                <a:solidFill>
                  <a:srgbClr val="424242"/>
                </a:solidFill>
                <a:latin typeface="Calibri"/>
                <a:ea typeface="Calibri"/>
                <a:cs typeface="Calibri"/>
                <a:sym typeface="Calibri"/>
              </a:rPr>
              <a:t>kan döda (t.ex. genom kvävning). Exempel är glas, trä, stenar, metall, plast, ben, snäckor, personlig skyddsutrustning, personliga tillhörigheter och så vidare.</a:t>
            </a:r>
            <a:endParaRPr sz="2200">
              <a:solidFill>
                <a:srgbClr val="424242"/>
              </a:solidFill>
              <a:latin typeface="Calibri"/>
              <a:ea typeface="Calibri"/>
              <a:cs typeface="Calibri"/>
              <a:sym typeface="Calibri"/>
            </a:endParaRPr>
          </a:p>
        </p:txBody>
      </p:sp>
      <p:sp>
        <p:nvSpPr>
          <p:cNvPr id="2068" name="Google Shape;2068;p55"/>
          <p:cNvSpPr/>
          <p:nvPr/>
        </p:nvSpPr>
        <p:spPr>
          <a:xfrm>
            <a:off x="608906" y="288992"/>
            <a:ext cx="4149506" cy="1039359"/>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9" name="Google Shape;2069;p55"/>
          <p:cNvSpPr txBox="1"/>
          <p:nvPr>
            <p:ph idx="2" type="body"/>
          </p:nvPr>
        </p:nvSpPr>
        <p:spPr>
          <a:xfrm>
            <a:off x="608906" y="532132"/>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3.1 </a:t>
            </a:r>
            <a:r>
              <a:rPr lang="en-IE">
                <a:solidFill>
                  <a:schemeClr val="lt1"/>
                </a:solidFill>
              </a:rPr>
              <a:t>Livsmedelssäkerhet</a:t>
            </a:r>
            <a:endParaRPr>
              <a:solidFill>
                <a:schemeClr val="lt1"/>
              </a:solidFill>
            </a:endParaRPr>
          </a:p>
        </p:txBody>
      </p:sp>
      <p:cxnSp>
        <p:nvCxnSpPr>
          <p:cNvPr id="2070" name="Google Shape;2070;p55"/>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071" name="Google Shape;2071;p55"/>
          <p:cNvGrpSpPr/>
          <p:nvPr/>
        </p:nvGrpSpPr>
        <p:grpSpPr>
          <a:xfrm>
            <a:off x="10102249" y="886766"/>
            <a:ext cx="1069679" cy="1069677"/>
            <a:chOff x="4621636" y="3685754"/>
            <a:chExt cx="1069679" cy="1069677"/>
          </a:xfrm>
        </p:grpSpPr>
        <p:sp>
          <p:nvSpPr>
            <p:cNvPr id="2072" name="Google Shape;2072;p55"/>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73" name="Google Shape;2073;p55"/>
            <p:cNvGrpSpPr/>
            <p:nvPr/>
          </p:nvGrpSpPr>
          <p:grpSpPr>
            <a:xfrm>
              <a:off x="4621636" y="3685754"/>
              <a:ext cx="1069679" cy="1069677"/>
              <a:chOff x="4621636" y="3685754"/>
              <a:chExt cx="1069679" cy="1069677"/>
            </a:xfrm>
          </p:grpSpPr>
          <p:grpSp>
            <p:nvGrpSpPr>
              <p:cNvPr id="2074" name="Google Shape;2074;p55"/>
              <p:cNvGrpSpPr/>
              <p:nvPr/>
            </p:nvGrpSpPr>
            <p:grpSpPr>
              <a:xfrm>
                <a:off x="4621636" y="3685754"/>
                <a:ext cx="1069679" cy="1069677"/>
                <a:chOff x="4621636" y="3685754"/>
                <a:chExt cx="1069679" cy="1069677"/>
              </a:xfrm>
            </p:grpSpPr>
            <p:sp>
              <p:nvSpPr>
                <p:cNvPr id="2075" name="Google Shape;2075;p55"/>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6" name="Google Shape;2076;p55"/>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7" name="Google Shape;2077;p55"/>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8" name="Google Shape;2078;p55"/>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9" name="Google Shape;2079;p55"/>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0" name="Google Shape;2080;p55"/>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1" name="Google Shape;2081;p55"/>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82" name="Google Shape;2082;p55"/>
                <p:cNvGrpSpPr/>
                <p:nvPr/>
              </p:nvGrpSpPr>
              <p:grpSpPr>
                <a:xfrm>
                  <a:off x="5021366" y="3862855"/>
                  <a:ext cx="233848" cy="83460"/>
                  <a:chOff x="5021366" y="3862855"/>
                  <a:chExt cx="233848" cy="83460"/>
                </a:xfrm>
              </p:grpSpPr>
              <p:sp>
                <p:nvSpPr>
                  <p:cNvPr id="2083" name="Google Shape;2083;p55"/>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4" name="Google Shape;2084;p55"/>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85" name="Google Shape;2085;p55"/>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86" name="Google Shape;2086;p55"/>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56"/>
          <p:cNvSpPr txBox="1"/>
          <p:nvPr>
            <p:ph idx="1" type="body"/>
          </p:nvPr>
        </p:nvSpPr>
        <p:spPr>
          <a:xfrm>
            <a:off x="676657" y="2205962"/>
            <a:ext cx="11096244" cy="4363041"/>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b="1" lang="en-IE" sz="2200">
                <a:solidFill>
                  <a:srgbClr val="424242"/>
                </a:solidFill>
                <a:latin typeface="Calibri"/>
                <a:ea typeface="Calibri"/>
                <a:cs typeface="Calibri"/>
                <a:sym typeface="Calibri"/>
              </a:rPr>
              <a:t>God tillverknings- och hygienpraxis </a:t>
            </a:r>
            <a:r>
              <a:rPr lang="en-IE" sz="2200">
                <a:solidFill>
                  <a:srgbClr val="424242"/>
                </a:solidFill>
                <a:latin typeface="Calibri"/>
                <a:ea typeface="Calibri"/>
                <a:cs typeface="Calibri"/>
                <a:sym typeface="Calibri"/>
              </a:rPr>
              <a:t>bör undvika risker för livsmedelssäkerheten. Kemiska risker kan vara oavsiktliga (t.ex. kemikalier för rengöring från dålig sköljning eller spill, för mycket tillsatser som når toxisk belastning, personlig medicin som faller i maten under produktionen) eller naturligt förekommande (blåsfisk tetrodoxin, svamp psilocybin, psilocin, muskarin, coprine etc). </a:t>
            </a:r>
            <a:endParaRPr/>
          </a:p>
          <a:p>
            <a:pPr indent="-12700" lvl="0" marL="12700" rtl="0" algn="just">
              <a:lnSpc>
                <a:spcPct val="106363"/>
              </a:lnSpc>
              <a:spcBef>
                <a:spcPts val="0"/>
              </a:spcBef>
              <a:spcAft>
                <a:spcPts val="0"/>
              </a:spcAft>
              <a:buClr>
                <a:srgbClr val="424242"/>
              </a:buClr>
              <a:buSzPts val="2200"/>
              <a:buNone/>
            </a:pPr>
            <a:r>
              <a:t/>
            </a:r>
            <a:endParaRPr sz="14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latin typeface="Calibri"/>
                <a:ea typeface="Calibri"/>
                <a:cs typeface="Calibri"/>
                <a:sym typeface="Calibri"/>
              </a:rPr>
              <a:t>Allergena riskfaktorer är ämnen som kan utlösa en allergisk reaktion och kan orsaka dödsfall på grund av anafylaxi. Allergener omfattar: spannmål som innehåller gluten, kräftdjur, ägg, jordnötter, sojabönor, trädnötter, selleri, svaveldioxid/sulfiter, sesamfrön, senap, lupin, blötdjur, fisk och mjölk. Utbildning i analys av riskfaktorer är avgörande innan man blir livsmedelsföretagare (FBO). En FBO måste registrera sig hos den relevanta behöriga myndigheten</a:t>
            </a:r>
            <a:endParaRPr sz="2200">
              <a:solidFill>
                <a:srgbClr val="424242"/>
              </a:solidFill>
              <a:latin typeface="Calibri"/>
              <a:ea typeface="Calibri"/>
              <a:cs typeface="Calibri"/>
              <a:sym typeface="Calibri"/>
            </a:endParaRPr>
          </a:p>
        </p:txBody>
      </p:sp>
      <p:cxnSp>
        <p:nvCxnSpPr>
          <p:cNvPr id="2092" name="Google Shape;2092;p56"/>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093" name="Google Shape;2093;p56"/>
          <p:cNvGrpSpPr/>
          <p:nvPr/>
        </p:nvGrpSpPr>
        <p:grpSpPr>
          <a:xfrm>
            <a:off x="10102249" y="886766"/>
            <a:ext cx="1069679" cy="1069677"/>
            <a:chOff x="4621636" y="3685754"/>
            <a:chExt cx="1069679" cy="1069677"/>
          </a:xfrm>
        </p:grpSpPr>
        <p:sp>
          <p:nvSpPr>
            <p:cNvPr id="2094" name="Google Shape;2094;p56"/>
            <p:cNvSpPr/>
            <p:nvPr/>
          </p:nvSpPr>
          <p:spPr>
            <a:xfrm>
              <a:off x="4972710" y="3981972"/>
              <a:ext cx="123424" cy="551295"/>
            </a:xfrm>
            <a:custGeom>
              <a:rect b="b" l="l" r="r" t="t"/>
              <a:pathLst>
                <a:path extrusionOk="0" h="551295" w="123424">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95" name="Google Shape;2095;p56"/>
            <p:cNvGrpSpPr/>
            <p:nvPr/>
          </p:nvGrpSpPr>
          <p:grpSpPr>
            <a:xfrm>
              <a:off x="4621636" y="3685754"/>
              <a:ext cx="1069679" cy="1069677"/>
              <a:chOff x="4621636" y="3685754"/>
              <a:chExt cx="1069679" cy="1069677"/>
            </a:xfrm>
          </p:grpSpPr>
          <p:grpSp>
            <p:nvGrpSpPr>
              <p:cNvPr id="2096" name="Google Shape;2096;p56"/>
              <p:cNvGrpSpPr/>
              <p:nvPr/>
            </p:nvGrpSpPr>
            <p:grpSpPr>
              <a:xfrm>
                <a:off x="4621636" y="3685754"/>
                <a:ext cx="1069679" cy="1069677"/>
                <a:chOff x="4621636" y="3685754"/>
                <a:chExt cx="1069679" cy="1069677"/>
              </a:xfrm>
            </p:grpSpPr>
            <p:sp>
              <p:nvSpPr>
                <p:cNvPr id="2097" name="Google Shape;2097;p56"/>
                <p:cNvSpPr/>
                <p:nvPr/>
              </p:nvSpPr>
              <p:spPr>
                <a:xfrm>
                  <a:off x="5191271" y="3950485"/>
                  <a:ext cx="196653" cy="605466"/>
                </a:xfrm>
                <a:custGeom>
                  <a:rect b="b" l="l" r="r" t="t"/>
                  <a:pathLst>
                    <a:path extrusionOk="0" h="605466" w="196653">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8" name="Google Shape;2098;p56"/>
                <p:cNvSpPr/>
                <p:nvPr/>
              </p:nvSpPr>
              <p:spPr>
                <a:xfrm>
                  <a:off x="4931568" y="3951802"/>
                  <a:ext cx="191993" cy="603597"/>
                </a:xfrm>
                <a:custGeom>
                  <a:rect b="b" l="l" r="r" t="t"/>
                  <a:pathLst>
                    <a:path extrusionOk="0" h="603597" w="191993">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9" name="Google Shape;2099;p56"/>
                <p:cNvSpPr/>
                <p:nvPr/>
              </p:nvSpPr>
              <p:spPr>
                <a:xfrm>
                  <a:off x="4980938" y="3951802"/>
                  <a:ext cx="32913" cy="175537"/>
                </a:xfrm>
                <a:custGeom>
                  <a:rect b="b" l="l" r="r" t="t"/>
                  <a:pathLst>
                    <a:path extrusionOk="0" h="175537" w="32913">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0" name="Google Shape;2100;p56"/>
                <p:cNvSpPr/>
                <p:nvPr/>
              </p:nvSpPr>
              <p:spPr>
                <a:xfrm>
                  <a:off x="5033051" y="3951802"/>
                  <a:ext cx="33444" cy="175537"/>
                </a:xfrm>
                <a:custGeom>
                  <a:rect b="b" l="l" r="r" t="t"/>
                  <a:pathLst>
                    <a:path extrusionOk="0" h="175537" w="33444">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1" name="Google Shape;2101;p56"/>
                <p:cNvSpPr/>
                <p:nvPr/>
              </p:nvSpPr>
              <p:spPr>
                <a:xfrm>
                  <a:off x="4621636" y="3685754"/>
                  <a:ext cx="1069679" cy="1069677"/>
                </a:xfrm>
                <a:custGeom>
                  <a:rect b="b" l="l" r="r" t="t"/>
                  <a:pathLst>
                    <a:path extrusionOk="0" h="1069677" w="1069679">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2" name="Google Shape;2102;p56"/>
                <p:cNvSpPr/>
                <p:nvPr/>
              </p:nvSpPr>
              <p:spPr>
                <a:xfrm>
                  <a:off x="5098878" y="4536010"/>
                  <a:ext cx="115733" cy="37713"/>
                </a:xfrm>
                <a:custGeom>
                  <a:rect b="b" l="l" r="r" t="t"/>
                  <a:pathLst>
                    <a:path extrusionOk="0" h="37713" w="11573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3" name="Google Shape;2103;p56"/>
                <p:cNvSpPr/>
                <p:nvPr/>
              </p:nvSpPr>
              <p:spPr>
                <a:xfrm>
                  <a:off x="5377954" y="3983635"/>
                  <a:ext cx="135765" cy="492720"/>
                </a:xfrm>
                <a:custGeom>
                  <a:rect b="b" l="l" r="r" t="t"/>
                  <a:pathLst>
                    <a:path extrusionOk="0" h="492720" w="135765">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04" name="Google Shape;2104;p56"/>
                <p:cNvGrpSpPr/>
                <p:nvPr/>
              </p:nvGrpSpPr>
              <p:grpSpPr>
                <a:xfrm>
                  <a:off x="5021366" y="3862855"/>
                  <a:ext cx="233848" cy="83460"/>
                  <a:chOff x="5021366" y="3862855"/>
                  <a:chExt cx="233848" cy="83460"/>
                </a:xfrm>
              </p:grpSpPr>
              <p:sp>
                <p:nvSpPr>
                  <p:cNvPr id="2105" name="Google Shape;2105;p56"/>
                  <p:cNvSpPr/>
                  <p:nvPr/>
                </p:nvSpPr>
                <p:spPr>
                  <a:xfrm>
                    <a:off x="5038537" y="3918888"/>
                    <a:ext cx="27427" cy="27427"/>
                  </a:xfrm>
                  <a:custGeom>
                    <a:rect b="b" l="l" r="r" t="t"/>
                    <a:pathLst>
                      <a:path extrusionOk="0" h="27427" w="27427">
                        <a:moveTo>
                          <a:pt x="0" y="0"/>
                        </a:moveTo>
                        <a:cubicBezTo>
                          <a:pt x="0" y="0"/>
                          <a:pt x="0" y="0"/>
                          <a:pt x="0" y="0"/>
                        </a:cubicBezTo>
                        <a:cubicBezTo>
                          <a:pt x="0" y="0"/>
                          <a:pt x="0" y="0"/>
                          <a:pt x="0" y="0"/>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6" name="Google Shape;2106;p56"/>
                  <p:cNvSpPr/>
                  <p:nvPr/>
                </p:nvSpPr>
                <p:spPr>
                  <a:xfrm>
                    <a:off x="5021366" y="3862855"/>
                    <a:ext cx="233848" cy="56033"/>
                  </a:xfrm>
                  <a:custGeom>
                    <a:rect b="b" l="l" r="r" t="t"/>
                    <a:pathLst>
                      <a:path extrusionOk="0" h="56033" w="233848">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07" name="Google Shape;2107;p56"/>
                <p:cNvSpPr/>
                <p:nvPr/>
              </p:nvSpPr>
              <p:spPr>
                <a:xfrm>
                  <a:off x="4799828" y="4002834"/>
                  <a:ext cx="134190" cy="473521"/>
                </a:xfrm>
                <a:custGeom>
                  <a:rect b="b" l="l" r="r" t="t"/>
                  <a:pathLst>
                    <a:path extrusionOk="0" h="473521" w="134190">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08" name="Google Shape;2108;p56"/>
              <p:cNvSpPr/>
              <p:nvPr/>
            </p:nvSpPr>
            <p:spPr>
              <a:xfrm>
                <a:off x="5235905" y="3987499"/>
                <a:ext cx="121217" cy="534797"/>
              </a:xfrm>
              <a:custGeom>
                <a:rect b="b" l="l" r="r" t="t"/>
                <a:pathLst>
                  <a:path extrusionOk="0" h="534797" w="12121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2109" name="Google Shape;2109;p56"/>
          <p:cNvSpPr/>
          <p:nvPr/>
        </p:nvSpPr>
        <p:spPr>
          <a:xfrm>
            <a:off x="608906" y="288992"/>
            <a:ext cx="4149506" cy="1039359"/>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0" name="Google Shape;2110;p56"/>
          <p:cNvSpPr txBox="1"/>
          <p:nvPr/>
        </p:nvSpPr>
        <p:spPr>
          <a:xfrm>
            <a:off x="608906" y="532132"/>
            <a:ext cx="5816733"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3.1 </a:t>
            </a:r>
            <a:r>
              <a:rPr b="0" i="0" lang="en-IE" sz="3600" u="none" cap="none" strike="noStrike">
                <a:solidFill>
                  <a:schemeClr val="lt1"/>
                </a:solidFill>
                <a:latin typeface="Calibri"/>
                <a:ea typeface="Calibri"/>
                <a:cs typeface="Calibri"/>
                <a:sym typeface="Calibri"/>
              </a:rPr>
              <a:t>Livsmedelssäkerhet</a:t>
            </a:r>
            <a:endParaRPr b="0" i="0" sz="3600" u="none" cap="none" strike="noStrike">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4" name="Shape 2114"/>
        <p:cNvGrpSpPr/>
        <p:nvPr/>
      </p:nvGrpSpPr>
      <p:grpSpPr>
        <a:xfrm>
          <a:off x="0" y="0"/>
          <a:ext cx="0" cy="0"/>
          <a:chOff x="0" y="0"/>
          <a:chExt cx="0" cy="0"/>
        </a:xfrm>
      </p:grpSpPr>
      <p:sp>
        <p:nvSpPr>
          <p:cNvPr id="2115" name="Google Shape;2115;p5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6" name="Google Shape;2116;p5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468437" lvl="0" marL="1468437" rtl="0" algn="l">
              <a:spcBef>
                <a:spcPts val="0"/>
              </a:spcBef>
              <a:spcAft>
                <a:spcPts val="0"/>
              </a:spcAft>
              <a:buClr>
                <a:srgbClr val="424242"/>
              </a:buClr>
              <a:buSzPts val="1800"/>
              <a:buNone/>
            </a:pPr>
            <a:r>
              <a:rPr b="1" lang="en-IE" sz="1800"/>
              <a:t>Träning:	</a:t>
            </a:r>
            <a:r>
              <a:rPr lang="en-IE" sz="1800"/>
              <a:t>Vilka är de 7 principerna för HACCP? Fråga en lokal restaurang eller delikatessbutik om de kommer att visa dig sitt HACCP-system.</a:t>
            </a:r>
            <a:endParaRPr sz="2100">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Clr>
                <a:srgbClr val="424242"/>
              </a:buClr>
              <a:buSzPts val="1800"/>
              <a:buNone/>
            </a:pPr>
            <a:r>
              <a:t/>
            </a:r>
            <a:endParaRPr b="1" sz="1800"/>
          </a:p>
          <a:p>
            <a:pPr indent="-1468438" lvl="0" marL="1468438" rtl="0" algn="l">
              <a:lnSpc>
                <a:spcPct val="90000"/>
              </a:lnSpc>
              <a:spcBef>
                <a:spcPts val="0"/>
              </a:spcBef>
              <a:spcAft>
                <a:spcPts val="0"/>
              </a:spcAft>
              <a:buClr>
                <a:srgbClr val="424242"/>
              </a:buClr>
              <a:buSzPts val="1800"/>
              <a:buNone/>
            </a:pPr>
            <a:r>
              <a:rPr b="1" lang="en-IE" sz="1800"/>
              <a:t>Webbsidor</a:t>
            </a:r>
            <a:r>
              <a:rPr lang="en-IE" sz="1800"/>
              <a:t>: 	ww.fsai.ie . Good Safety Guidance Documents </a:t>
            </a:r>
            <a:r>
              <a:rPr lang="en-IE" sz="1800" u="sng">
                <a:solidFill>
                  <a:srgbClr val="87AF3F"/>
                </a:solidFill>
                <a:hlinkClick r:id="rId3">
                  <a:extLst>
                    <a:ext uri="{A12FA001-AC4F-418D-AE19-62706E023703}">
                      <ahyp:hlinkClr val="tx"/>
                    </a:ext>
                  </a:extLst>
                </a:hlinkClick>
              </a:rPr>
              <a:t>https://food.ec.europa.eu/safety/labelling-and-nutrition/food-information-consumers-legislation/guidance-documents_en#questions_and_answers_on_</a:t>
            </a:r>
            <a:r>
              <a:rPr lang="en-IE" sz="1800">
                <a:solidFill>
                  <a:srgbClr val="87AF3F"/>
                </a:solidFill>
              </a:rPr>
              <a:t>   </a:t>
            </a:r>
            <a:r>
              <a:rPr lang="en-IE" sz="1800"/>
              <a:t>WHO Food safety </a:t>
            </a:r>
            <a:r>
              <a:rPr lang="en-IE" sz="1800" u="sng">
                <a:solidFill>
                  <a:srgbClr val="87AF3F"/>
                </a:solidFill>
                <a:hlinkClick r:id="rId4">
                  <a:extLst>
                    <a:ext uri="{A12FA001-AC4F-418D-AE19-62706E023703}">
                      <ahyp:hlinkClr val="tx"/>
                    </a:ext>
                  </a:extLst>
                </a:hlinkClick>
              </a:rPr>
              <a:t>https://www.who.int/news-room/fact-sheets/detail/food-safety</a:t>
            </a:r>
            <a:r>
              <a:rPr lang="en-IE" sz="1800">
                <a:solidFill>
                  <a:srgbClr val="87AF3F"/>
                </a:solidFill>
              </a:rPr>
              <a:t>  </a:t>
            </a:r>
            <a:r>
              <a:rPr lang="en-IE" sz="1800"/>
              <a:t>Allergen guideance for food businesses </a:t>
            </a:r>
            <a:r>
              <a:rPr lang="en-IE" sz="1800" u="sng">
                <a:solidFill>
                  <a:srgbClr val="87AF3F"/>
                </a:solidFill>
                <a:hlinkClick r:id="rId5">
                  <a:extLst>
                    <a:ext uri="{A12FA001-AC4F-418D-AE19-62706E023703}">
                      <ahyp:hlinkClr val="tx"/>
                    </a:ext>
                  </a:extLst>
                </a:hlinkClick>
              </a:rPr>
              <a:t>https://www.food.gov.uk/business-guidance/allergen-guidance-for-food-businesses#:~:text=The%2014%20allergens%20are%3A%20celery,and%20sulphites%20are%20at%20a</a:t>
            </a:r>
            <a:endParaRPr sz="1800">
              <a:solidFill>
                <a:srgbClr val="87AF3F"/>
              </a:solidFill>
            </a:endParaRPr>
          </a:p>
          <a:p>
            <a:pPr indent="0" lvl="0" marL="0" rtl="0" algn="l">
              <a:lnSpc>
                <a:spcPct val="90000"/>
              </a:lnSpc>
              <a:spcBef>
                <a:spcPts val="1000"/>
              </a:spcBef>
              <a:spcAft>
                <a:spcPts val="0"/>
              </a:spcAft>
              <a:buClr>
                <a:srgbClr val="424242"/>
              </a:buClr>
              <a:buSzPts val="1800"/>
              <a:buNone/>
            </a:pPr>
            <a:r>
              <a:t/>
            </a:r>
            <a:endParaRPr sz="1800"/>
          </a:p>
          <a:p>
            <a:pPr indent="-1468438" lvl="0" marL="1468438" rtl="0" algn="l">
              <a:lnSpc>
                <a:spcPct val="90000"/>
              </a:lnSpc>
              <a:spcBef>
                <a:spcPts val="1000"/>
              </a:spcBef>
              <a:spcAft>
                <a:spcPts val="0"/>
              </a:spcAft>
              <a:buClr>
                <a:srgbClr val="424242"/>
              </a:buClr>
              <a:buSzPts val="1800"/>
              <a:buNone/>
            </a:pPr>
            <a:r>
              <a:rPr b="1" lang="en-IE" sz="1800"/>
              <a:t>Case Study: 	</a:t>
            </a:r>
            <a:r>
              <a:rPr lang="en-IE" sz="1800"/>
              <a:t>Au Bon Transit, Madre Project  </a:t>
            </a:r>
            <a:r>
              <a:rPr b="1" lang="en-IE" sz="1800"/>
              <a:t>New Urban Trade Sheet</a:t>
            </a:r>
            <a:r>
              <a:rPr lang="en-IE" sz="1800"/>
              <a:t>: Food Re-Distributor; Sustainable Cook</a:t>
            </a:r>
            <a:endParaRPr sz="1800">
              <a:solidFill>
                <a:srgbClr val="FF0000"/>
              </a:solidFill>
            </a:endParaRPr>
          </a:p>
          <a:p>
            <a:pPr indent="-1468438" lvl="0" marL="1468438" rtl="0" algn="l">
              <a:lnSpc>
                <a:spcPct val="90000"/>
              </a:lnSpc>
              <a:spcBef>
                <a:spcPts val="1000"/>
              </a:spcBef>
              <a:spcAft>
                <a:spcPts val="0"/>
              </a:spcAft>
              <a:buClr>
                <a:srgbClr val="424242"/>
              </a:buClr>
              <a:buSzPts val="1800"/>
              <a:buNone/>
            </a:pPr>
            <a:r>
              <a:t/>
            </a:r>
            <a:endParaRPr b="1" sz="1800"/>
          </a:p>
          <a:p>
            <a:pPr indent="-1468438" lvl="0" marL="1468438" rtl="0" algn="l">
              <a:lnSpc>
                <a:spcPct val="90000"/>
              </a:lnSpc>
              <a:spcBef>
                <a:spcPts val="1000"/>
              </a:spcBef>
              <a:spcAft>
                <a:spcPts val="0"/>
              </a:spcAft>
              <a:buClr>
                <a:srgbClr val="424242"/>
              </a:buClr>
              <a:buSzPts val="1800"/>
              <a:buNone/>
            </a:pPr>
            <a:r>
              <a:rPr b="1" lang="en-IE" sz="1800"/>
              <a:t>Publikation</a:t>
            </a:r>
            <a:r>
              <a:rPr lang="en-IE" sz="1800"/>
              <a:t>: 	ISO 22000:2018 Food safety management systems – Requirements for any organization in the food chain; I.S. 342: 2002 Hyiene for Food Processors. NSAI</a:t>
            </a:r>
            <a:endParaRPr/>
          </a:p>
          <a:p>
            <a:pPr indent="-1468438" lvl="0" marL="1468438" rtl="0" algn="l">
              <a:lnSpc>
                <a:spcPct val="90000"/>
              </a:lnSpc>
              <a:spcBef>
                <a:spcPts val="1000"/>
              </a:spcBef>
              <a:spcAft>
                <a:spcPts val="0"/>
              </a:spcAft>
              <a:buClr>
                <a:srgbClr val="424242"/>
              </a:buClr>
              <a:buSzPts val="1800"/>
              <a:buNone/>
            </a:pPr>
            <a:r>
              <a:t/>
            </a:r>
            <a:endParaRPr sz="1800"/>
          </a:p>
          <a:p>
            <a:pPr indent="-1354138" lvl="0" marL="1468438" rtl="0" algn="l">
              <a:lnSpc>
                <a:spcPct val="100000"/>
              </a:lnSpc>
              <a:spcBef>
                <a:spcPts val="400"/>
              </a:spcBef>
              <a:spcAft>
                <a:spcPts val="0"/>
              </a:spcAft>
              <a:buClr>
                <a:srgbClr val="E8A116"/>
              </a:buClr>
              <a:buSzPts val="1800"/>
              <a:buFont typeface="Arial"/>
              <a:buNone/>
            </a:pPr>
            <a:r>
              <a:t/>
            </a:r>
            <a:endParaRPr sz="1800"/>
          </a:p>
        </p:txBody>
      </p:sp>
      <p:sp>
        <p:nvSpPr>
          <p:cNvPr id="2117" name="Google Shape;2117;p5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118" name="Google Shape;2118;p5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2" name="Shape 2122"/>
        <p:cNvGrpSpPr/>
        <p:nvPr/>
      </p:nvGrpSpPr>
      <p:grpSpPr>
        <a:xfrm>
          <a:off x="0" y="0"/>
          <a:ext cx="0" cy="0"/>
          <a:chOff x="0" y="0"/>
          <a:chExt cx="0" cy="0"/>
        </a:xfrm>
      </p:grpSpPr>
      <p:sp>
        <p:nvSpPr>
          <p:cNvPr id="2123" name="Google Shape;2123;p61"/>
          <p:cNvSpPr txBox="1"/>
          <p:nvPr>
            <p:ph idx="2" type="body"/>
          </p:nvPr>
        </p:nvSpPr>
        <p:spPr>
          <a:xfrm>
            <a:off x="453994" y="531396"/>
            <a:ext cx="345388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r>
              <a:rPr b="1" lang="en-IE">
                <a:solidFill>
                  <a:srgbClr val="E8A116"/>
                </a:solidFill>
              </a:rPr>
              <a:t>Livsmedelsburna sjukdomar</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124" name="Google Shape;2124;p61"/>
          <p:cNvCxnSpPr/>
          <p:nvPr/>
        </p:nvCxnSpPr>
        <p:spPr>
          <a:xfrm>
            <a:off x="3788084" y="53045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125" name="Google Shape;2125;p61"/>
          <p:cNvGrpSpPr/>
          <p:nvPr/>
        </p:nvGrpSpPr>
        <p:grpSpPr>
          <a:xfrm>
            <a:off x="2132357" y="4823006"/>
            <a:ext cx="1073455" cy="1074802"/>
            <a:chOff x="6601914" y="3685068"/>
            <a:chExt cx="1090935" cy="1092304"/>
          </a:xfrm>
        </p:grpSpPr>
        <p:sp>
          <p:nvSpPr>
            <p:cNvPr id="2126" name="Google Shape;2126;p61"/>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7" name="Google Shape;2127;p61"/>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28" name="Google Shape;2128;p61"/>
            <p:cNvGrpSpPr/>
            <p:nvPr/>
          </p:nvGrpSpPr>
          <p:grpSpPr>
            <a:xfrm>
              <a:off x="6601914" y="3685068"/>
              <a:ext cx="1090935" cy="1092304"/>
              <a:chOff x="6601914" y="3685068"/>
              <a:chExt cx="1090935" cy="1092304"/>
            </a:xfrm>
          </p:grpSpPr>
          <p:sp>
            <p:nvSpPr>
              <p:cNvPr id="2129" name="Google Shape;2129;p61"/>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0" name="Google Shape;2130;p61"/>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31" name="Google Shape;2131;p61"/>
              <p:cNvGrpSpPr/>
              <p:nvPr/>
            </p:nvGrpSpPr>
            <p:grpSpPr>
              <a:xfrm>
                <a:off x="6601914" y="3685068"/>
                <a:ext cx="1090935" cy="1092304"/>
                <a:chOff x="6601914" y="3685068"/>
                <a:chExt cx="1090935" cy="1092304"/>
              </a:xfrm>
            </p:grpSpPr>
            <p:sp>
              <p:nvSpPr>
                <p:cNvPr id="2132" name="Google Shape;2132;p61"/>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3" name="Google Shape;2133;p61"/>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34" name="Google Shape;2134;p61"/>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5" name="Google Shape;2135;p61"/>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6" name="Google Shape;2136;p61"/>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7" name="Google Shape;2137;p61"/>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8" name="Google Shape;2138;p61"/>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9" name="Google Shape;2139;p61"/>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0" name="Google Shape;2140;p61"/>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1" name="Google Shape;2141;p61"/>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2" name="Google Shape;2142;p61"/>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3" name="Google Shape;2143;p61"/>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4" name="Google Shape;2144;p61"/>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5" name="Google Shape;2145;p61"/>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6" name="Google Shape;2146;p61"/>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7" name="Google Shape;2147;p61"/>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8" name="Google Shape;2148;p61"/>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9" name="Google Shape;2149;p61"/>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0" name="Google Shape;2150;p61"/>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1" name="Google Shape;2151;p61"/>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2" name="Google Shape;2152;p61"/>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3" name="Google Shape;2153;p61"/>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154" name="Google Shape;2154;p61"/>
          <p:cNvGrpSpPr/>
          <p:nvPr/>
        </p:nvGrpSpPr>
        <p:grpSpPr>
          <a:xfrm>
            <a:off x="3907879" y="377997"/>
            <a:ext cx="7668621" cy="5519803"/>
            <a:chOff x="3907879" y="377997"/>
            <a:chExt cx="7668621" cy="5519803"/>
          </a:xfrm>
        </p:grpSpPr>
        <p:grpSp>
          <p:nvGrpSpPr>
            <p:cNvPr id="2155" name="Google Shape;2155;p61"/>
            <p:cNvGrpSpPr/>
            <p:nvPr/>
          </p:nvGrpSpPr>
          <p:grpSpPr>
            <a:xfrm>
              <a:off x="6871700" y="1415450"/>
              <a:ext cx="4704800" cy="4482350"/>
              <a:chOff x="6871700" y="1415450"/>
              <a:chExt cx="4704800" cy="4482350"/>
            </a:xfrm>
          </p:grpSpPr>
          <p:pic>
            <p:nvPicPr>
              <p:cNvPr id="2156" name="Google Shape;2156;p61"/>
              <p:cNvPicPr preferRelativeResize="0"/>
              <p:nvPr/>
            </p:nvPicPr>
            <p:blipFill rotWithShape="1">
              <a:blip r:embed="rId3">
                <a:alphaModFix/>
              </a:blip>
              <a:srcRect b="0" l="0" r="16254" t="0"/>
              <a:stretch/>
            </p:blipFill>
            <p:spPr>
              <a:xfrm>
                <a:off x="6871700" y="1415450"/>
                <a:ext cx="4704800" cy="4482350"/>
              </a:xfrm>
              <a:prstGeom prst="rect">
                <a:avLst/>
              </a:prstGeom>
              <a:noFill/>
              <a:ln>
                <a:noFill/>
              </a:ln>
            </p:spPr>
          </p:pic>
          <p:sp>
            <p:nvSpPr>
              <p:cNvPr id="2157" name="Google Shape;2157;p61"/>
              <p:cNvSpPr txBox="1"/>
              <p:nvPr/>
            </p:nvSpPr>
            <p:spPr>
              <a:xfrm>
                <a:off x="7557477" y="5034188"/>
                <a:ext cx="1719385" cy="461665"/>
              </a:xfrm>
              <a:prstGeom prst="rect">
                <a:avLst/>
              </a:prstGeom>
              <a:solidFill>
                <a:srgbClr val="6DB6CB"/>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Fryst mat förvaras vid -15°C eller under</a:t>
                </a:r>
                <a:endParaRPr/>
              </a:p>
            </p:txBody>
          </p:sp>
          <p:sp>
            <p:nvSpPr>
              <p:cNvPr id="2158" name="Google Shape;2158;p61"/>
              <p:cNvSpPr txBox="1"/>
              <p:nvPr/>
            </p:nvSpPr>
            <p:spPr>
              <a:xfrm>
                <a:off x="7557476" y="4432185"/>
                <a:ext cx="1719385" cy="461665"/>
              </a:xfrm>
              <a:prstGeom prst="rect">
                <a:avLst/>
              </a:prstGeom>
              <a:solidFill>
                <a:srgbClr val="6DB6CB"/>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Kylskåpsmat förvaras vid 5°C eller under</a:t>
                </a:r>
                <a:endParaRPr/>
              </a:p>
            </p:txBody>
          </p:sp>
          <p:sp>
            <p:nvSpPr>
              <p:cNvPr id="2159" name="Google Shape;2159;p61"/>
              <p:cNvSpPr txBox="1"/>
              <p:nvPr/>
            </p:nvSpPr>
            <p:spPr>
              <a:xfrm>
                <a:off x="7557476" y="3205089"/>
                <a:ext cx="1719385" cy="1200329"/>
              </a:xfrm>
              <a:prstGeom prst="rect">
                <a:avLst/>
              </a:prstGeom>
              <a:solidFill>
                <a:srgbClr val="FFF04D"/>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Förvara inte mat i farozonen mellan 5°C till 60°C i mer än 2 timmar</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2160" name="Google Shape;2160;p61"/>
              <p:cNvSpPr txBox="1"/>
              <p:nvPr/>
            </p:nvSpPr>
            <p:spPr>
              <a:xfrm>
                <a:off x="7557476" y="2656095"/>
                <a:ext cx="1719385" cy="461665"/>
              </a:xfrm>
              <a:prstGeom prst="rect">
                <a:avLst/>
              </a:prstGeom>
              <a:solidFill>
                <a:srgbClr val="BD4449"/>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Förvara lagad mat vid 60°C eller över</a:t>
                </a:r>
                <a:endParaRPr/>
              </a:p>
            </p:txBody>
          </p:sp>
        </p:grpSp>
        <p:sp>
          <p:nvSpPr>
            <p:cNvPr id="2161" name="Google Shape;2161;p61"/>
            <p:cNvSpPr txBox="1"/>
            <p:nvPr/>
          </p:nvSpPr>
          <p:spPr>
            <a:xfrm rot="-327075">
              <a:off x="3990073" y="612340"/>
              <a:ext cx="5027376" cy="1969770"/>
            </a:xfrm>
            <a:prstGeom prst="rect">
              <a:avLst/>
            </a:prstGeom>
            <a:solidFill>
              <a:srgbClr val="83BF5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OBS: </a:t>
              </a:r>
              <a:r>
                <a:rPr b="0" i="0" lang="en-IE" sz="1800" u="none" cap="none" strike="noStrike">
                  <a:solidFill>
                    <a:schemeClr val="lt1"/>
                  </a:solidFill>
                  <a:latin typeface="Arial"/>
                  <a:ea typeface="Arial"/>
                  <a:cs typeface="Arial"/>
                  <a:sym typeface="Arial"/>
                </a:rPr>
                <a:t>Vanlig matlagning kommer att döda mikroorganismer som orsakar matförgiftning. Det kommer dock inte att förstöra de toxiner som vissa mikroorganismer producerar. Dessa toxiner är giftiga om de konsumeras i stora mängder.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5" name="Shape 2165"/>
        <p:cNvGrpSpPr/>
        <p:nvPr/>
      </p:nvGrpSpPr>
      <p:grpSpPr>
        <a:xfrm>
          <a:off x="0" y="0"/>
          <a:ext cx="0" cy="0"/>
          <a:chOff x="0" y="0"/>
          <a:chExt cx="0" cy="0"/>
        </a:xfrm>
      </p:grpSpPr>
      <p:sp>
        <p:nvSpPr>
          <p:cNvPr id="2166" name="Google Shape;2166;p58"/>
          <p:cNvSpPr txBox="1"/>
          <p:nvPr>
            <p:ph idx="1" type="body"/>
          </p:nvPr>
        </p:nvSpPr>
        <p:spPr>
          <a:xfrm>
            <a:off x="3440610" y="468640"/>
            <a:ext cx="8100833" cy="5733321"/>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150">
                <a:solidFill>
                  <a:srgbClr val="424242"/>
                </a:solidFill>
              </a:rPr>
              <a:t>Livsmedelsburna sjukdomar orsakar matförgiftning och omfattar olika </a:t>
            </a:r>
            <a:r>
              <a:rPr b="1" lang="en-IE" sz="2150">
                <a:solidFill>
                  <a:srgbClr val="424242"/>
                </a:solidFill>
              </a:rPr>
              <a:t>biologiska riskfaktorer</a:t>
            </a:r>
            <a:r>
              <a:rPr lang="en-IE" sz="2150">
                <a:solidFill>
                  <a:srgbClr val="424242"/>
                </a:solidFill>
              </a:rPr>
              <a:t>, inklusive bakterier, virus, svampar och parasiter som kan orsaka sjukdom eller död. Bakterier och virus finns överallt men främst i avlopp, tarmar, jord, näsa, hud, infekterade sår, damm och obehandlat vatten. Beroende på vilken mikrob kan symtom på matförgiftning vara diarré, kräkningar, blodig urin, influensa, förlamning, suddig syn eller gulsot.</a:t>
            </a:r>
            <a:endParaRPr/>
          </a:p>
          <a:p>
            <a:pPr indent="-12700" lvl="0" marL="12700" rtl="0" algn="just">
              <a:lnSpc>
                <a:spcPct val="106363"/>
              </a:lnSpc>
              <a:spcBef>
                <a:spcPts val="0"/>
              </a:spcBef>
              <a:spcAft>
                <a:spcPts val="0"/>
              </a:spcAft>
              <a:buClr>
                <a:srgbClr val="424242"/>
              </a:buClr>
              <a:buSzPts val="2200"/>
              <a:buNone/>
            </a:pPr>
            <a:r>
              <a:t/>
            </a:r>
            <a:endParaRPr sz="14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150">
                <a:solidFill>
                  <a:srgbClr val="424242"/>
                </a:solidFill>
              </a:rPr>
              <a:t>Biologiska risker kontrolleras genom temperatur (till exempel lämplig tillagning, kylning, nedfrysning - se diagram över farozonen), surhetsgrad (pH), fuktighet (bakterier etc. behöver vatten för att växa), undvikande av korskontaminering och efterlevnad av personlig hygien hos livsmedelshanterare. Av de biologiska riskerna är bakterier den primära organismen som är inblandad i matburna sjukdomar. Att kontrollera bakteriernas överlevnad och tillväxthastighet är av störst vikt för livsmedelsföretagsoperatören.</a:t>
            </a:r>
            <a:endParaRPr/>
          </a:p>
        </p:txBody>
      </p:sp>
      <p:sp>
        <p:nvSpPr>
          <p:cNvPr id="2167" name="Google Shape;2167;p58"/>
          <p:cNvSpPr txBox="1"/>
          <p:nvPr>
            <p:ph idx="2" type="body"/>
          </p:nvPr>
        </p:nvSpPr>
        <p:spPr>
          <a:xfrm>
            <a:off x="394250" y="472300"/>
            <a:ext cx="38652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r>
              <a:rPr b="1" lang="en-IE">
                <a:solidFill>
                  <a:srgbClr val="E8A116"/>
                </a:solidFill>
              </a:rPr>
              <a:t>Livsmedelsburna sjukdomar</a:t>
            </a:r>
            <a:endParaRPr b="1">
              <a:solidFill>
                <a:srgbClr val="E8A116"/>
              </a:solidFill>
            </a:endParaRPr>
          </a:p>
        </p:txBody>
      </p:sp>
      <p:cxnSp>
        <p:nvCxnSpPr>
          <p:cNvPr id="2168" name="Google Shape;2168;p58"/>
          <p:cNvCxnSpPr/>
          <p:nvPr/>
        </p:nvCxnSpPr>
        <p:spPr>
          <a:xfrm flipH="1">
            <a:off x="3440500" y="1732350"/>
            <a:ext cx="15300" cy="4016400"/>
          </a:xfrm>
          <a:prstGeom prst="straightConnector1">
            <a:avLst/>
          </a:prstGeom>
          <a:noFill/>
          <a:ln cap="flat" cmpd="sng" w="34925">
            <a:solidFill>
              <a:srgbClr val="E8A116"/>
            </a:solidFill>
            <a:prstDash val="solid"/>
            <a:miter lim="800000"/>
            <a:headEnd len="sm" w="sm" type="none"/>
            <a:tailEnd len="sm" w="sm" type="none"/>
          </a:ln>
        </p:spPr>
      </p:cxnSp>
      <p:pic>
        <p:nvPicPr>
          <p:cNvPr id="2169" name="Google Shape;2169;p58"/>
          <p:cNvPicPr preferRelativeResize="0"/>
          <p:nvPr/>
        </p:nvPicPr>
        <p:blipFill rotWithShape="1">
          <a:blip r:embed="rId3">
            <a:alphaModFix/>
          </a:blip>
          <a:srcRect b="0" l="0" r="16254" t="0"/>
          <a:stretch/>
        </p:blipFill>
        <p:spPr>
          <a:xfrm>
            <a:off x="770350" y="1979125"/>
            <a:ext cx="2035200" cy="275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6"/>
          <p:cNvSpPr txBox="1"/>
          <p:nvPr>
            <p:ph idx="1" type="body"/>
          </p:nvPr>
        </p:nvSpPr>
        <p:spPr>
          <a:xfrm>
            <a:off x="3596202" y="519077"/>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Klassificera hälso- och säkerhetsfrågor vid arbete i en stadsjordbruksmiljö</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Tillämpa jordbruksmetoder som också ger en positiv social påverkan på individer och samhällen i missgynnade stadsområden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Identifiera sambanden mellan jord, vatten, växter, insekter, mikrober och sjukdomar i en stadsjordbruksmiljö</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Tillämpa bästa metoder och insatser för att förbättra markhälsan och producera ekonomiskt och ekologiskt hållbara produkter</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Genomföra plan för sanering och återställning av stadsjord</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Identifiera och odla de största växtfamiljerna för livsmedels- och blomproduktion som vanligtvis finns i tempererade klimat i Europa</a:t>
            </a:r>
            <a:endParaRPr/>
          </a:p>
        </p:txBody>
      </p:sp>
      <p:sp>
        <p:nvSpPr>
          <p:cNvPr id="1250" name="Google Shape;1250;p6"/>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a:t>
            </a:r>
            <a:r>
              <a:rPr b="1" lang="en-IE">
                <a:solidFill>
                  <a:srgbClr val="E8A116"/>
                </a:solidFill>
              </a:rPr>
              <a:t>Lärandemål</a:t>
            </a:r>
            <a:endParaRPr/>
          </a:p>
        </p:txBody>
      </p:sp>
      <p:sp>
        <p:nvSpPr>
          <p:cNvPr id="1251" name="Google Shape;1251;p6"/>
          <p:cNvSpPr txBox="1"/>
          <p:nvPr/>
        </p:nvSpPr>
        <p:spPr>
          <a:xfrm>
            <a:off x="715255" y="2011283"/>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u="none" cap="none" strike="noStrike">
                <a:solidFill>
                  <a:srgbClr val="424242"/>
                </a:solidFill>
                <a:latin typeface="Calibri"/>
                <a:ea typeface="Calibri"/>
                <a:cs typeface="Calibri"/>
                <a:sym typeface="Calibri"/>
              </a:rPr>
              <a:t>Vid avslutad kurs bör utbildaren kunna:</a:t>
            </a:r>
            <a:endParaRPr/>
          </a:p>
        </p:txBody>
      </p:sp>
      <p:cxnSp>
        <p:nvCxnSpPr>
          <p:cNvPr id="1252" name="Google Shape;1252;p6"/>
          <p:cNvCxnSpPr/>
          <p:nvPr/>
        </p:nvCxnSpPr>
        <p:spPr>
          <a:xfrm>
            <a:off x="3673064" y="742902"/>
            <a:ext cx="0" cy="4482300"/>
          </a:xfrm>
          <a:prstGeom prst="straightConnector1">
            <a:avLst/>
          </a:prstGeom>
          <a:noFill/>
          <a:ln cap="flat" cmpd="sng" w="34925">
            <a:solidFill>
              <a:srgbClr val="E8A116"/>
            </a:solidFill>
            <a:prstDash val="solid"/>
            <a:miter lim="800000"/>
            <a:headEnd len="sm" w="sm" type="none"/>
            <a:tailEnd len="sm" w="sm" type="none"/>
          </a:ln>
        </p:spPr>
      </p:cxnSp>
      <p:grpSp>
        <p:nvGrpSpPr>
          <p:cNvPr id="1253" name="Google Shape;1253;p6"/>
          <p:cNvGrpSpPr/>
          <p:nvPr/>
        </p:nvGrpSpPr>
        <p:grpSpPr>
          <a:xfrm>
            <a:off x="2727451" y="4882206"/>
            <a:ext cx="789352" cy="789216"/>
            <a:chOff x="3258209" y="1217582"/>
            <a:chExt cx="4712093" cy="4711281"/>
          </a:xfrm>
        </p:grpSpPr>
        <p:sp>
          <p:nvSpPr>
            <p:cNvPr id="1254" name="Google Shape;1254;p6"/>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5" name="Google Shape;1255;p6"/>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56" name="Google Shape;1256;p6"/>
            <p:cNvGrpSpPr/>
            <p:nvPr/>
          </p:nvGrpSpPr>
          <p:grpSpPr>
            <a:xfrm>
              <a:off x="3258209" y="1217582"/>
              <a:ext cx="4712093" cy="4711281"/>
              <a:chOff x="3258209" y="1217582"/>
              <a:chExt cx="4712093" cy="4711281"/>
            </a:xfrm>
          </p:grpSpPr>
          <p:sp>
            <p:nvSpPr>
              <p:cNvPr id="1257" name="Google Shape;1257;p6"/>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8" name="Google Shape;1258;p6"/>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9" name="Google Shape;1259;p6"/>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0" name="Google Shape;1260;p6"/>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1" name="Google Shape;1261;p6"/>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2" name="Google Shape;1262;p6"/>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3" name="Google Shape;1263;p6"/>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4" name="Google Shape;1264;p6"/>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5" name="Google Shape;1265;p6"/>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6" name="Google Shape;1266;p6"/>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7" name="Google Shape;1267;p6"/>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8" name="Google Shape;1268;p6"/>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9" name="Google Shape;1269;p6"/>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0" name="Google Shape;1270;p6"/>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3" name="Shape 2173"/>
        <p:cNvGrpSpPr/>
        <p:nvPr/>
      </p:nvGrpSpPr>
      <p:grpSpPr>
        <a:xfrm>
          <a:off x="0" y="0"/>
          <a:ext cx="0" cy="0"/>
          <a:chOff x="0" y="0"/>
          <a:chExt cx="0" cy="0"/>
        </a:xfrm>
      </p:grpSpPr>
      <p:sp>
        <p:nvSpPr>
          <p:cNvPr id="2174" name="Google Shape;2174;p59"/>
          <p:cNvSpPr txBox="1"/>
          <p:nvPr>
            <p:ph idx="1" type="body"/>
          </p:nvPr>
        </p:nvSpPr>
        <p:spPr>
          <a:xfrm>
            <a:off x="3374550" y="448028"/>
            <a:ext cx="810083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Människor blir sjuka antingen genom att äta bakterier/virus eller genom att äta de toxiner som produceras av bakterier. Vissa bakterier producerar sporer som är mycket motståndskraftiga mot normala matlagningstemperaturer (vilket är anledningen till att konservering fungerar så bra för att bevara livsmedel).</a:t>
            </a:r>
            <a:endParaRPr/>
          </a:p>
          <a:p>
            <a:pPr indent="-12700" lvl="0" marL="12700" rtl="0" algn="just">
              <a:lnSpc>
                <a:spcPct val="106363"/>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296B5F"/>
              </a:buClr>
              <a:buSzPts val="2200"/>
              <a:buNone/>
            </a:pPr>
            <a:r>
              <a:rPr b="1" lang="en-IE" sz="2200">
                <a:solidFill>
                  <a:srgbClr val="296B5F"/>
                </a:solidFill>
              </a:rPr>
              <a:t>Matförgiftning orsakas vanligast av: </a:t>
            </a:r>
            <a:endParaRPr/>
          </a:p>
          <a:p>
            <a:pPr indent="-12700" lvl="0" marL="12700" rtl="0" algn="just">
              <a:lnSpc>
                <a:spcPct val="106363"/>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Campylobacter, Salmonella, Listeria, E. coli och Norovirus. Andra bakterier är t.ex: Clostridium perfringens, Clostridium botulinum, Staphylococcus aureus, Bascillus cereus, Cronobacter samt hepatit A-virus. De drabbar ofta sårbara grupper som spädbarn, äldre, gravida kvinnor och personer med nedsatt immunförsvar.</a:t>
            </a:r>
            <a:endParaRPr/>
          </a:p>
        </p:txBody>
      </p:sp>
      <p:sp>
        <p:nvSpPr>
          <p:cNvPr id="2175" name="Google Shape;2175;p59"/>
          <p:cNvSpPr txBox="1"/>
          <p:nvPr>
            <p:ph idx="2" type="body"/>
          </p:nvPr>
        </p:nvSpPr>
        <p:spPr>
          <a:xfrm>
            <a:off x="592563" y="646502"/>
            <a:ext cx="2404768" cy="14478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r>
              <a:rPr b="1" lang="en-IE">
                <a:solidFill>
                  <a:srgbClr val="E8A116"/>
                </a:solidFill>
              </a:rPr>
              <a:t>Livsmedelsburna sjukdomar</a:t>
            </a:r>
            <a:endParaRPr b="1">
              <a:solidFill>
                <a:srgbClr val="E8A116"/>
              </a:solidFill>
            </a:endParaRPr>
          </a:p>
        </p:txBody>
      </p:sp>
      <p:cxnSp>
        <p:nvCxnSpPr>
          <p:cNvPr id="2176" name="Google Shape;2176;p59"/>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177" name="Google Shape;2177;p59"/>
          <p:cNvGrpSpPr/>
          <p:nvPr/>
        </p:nvGrpSpPr>
        <p:grpSpPr>
          <a:xfrm>
            <a:off x="2132357" y="4823006"/>
            <a:ext cx="1073455" cy="1074802"/>
            <a:chOff x="6601914" y="3685068"/>
            <a:chExt cx="1090935" cy="1092304"/>
          </a:xfrm>
        </p:grpSpPr>
        <p:sp>
          <p:nvSpPr>
            <p:cNvPr id="2178" name="Google Shape;2178;p59"/>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9" name="Google Shape;2179;p59"/>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80" name="Google Shape;2180;p59"/>
            <p:cNvGrpSpPr/>
            <p:nvPr/>
          </p:nvGrpSpPr>
          <p:grpSpPr>
            <a:xfrm>
              <a:off x="6601914" y="3685068"/>
              <a:ext cx="1090935" cy="1092304"/>
              <a:chOff x="6601914" y="3685068"/>
              <a:chExt cx="1090935" cy="1092304"/>
            </a:xfrm>
          </p:grpSpPr>
          <p:sp>
            <p:nvSpPr>
              <p:cNvPr id="2181" name="Google Shape;2181;p59"/>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2" name="Google Shape;2182;p59"/>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83" name="Google Shape;2183;p59"/>
              <p:cNvGrpSpPr/>
              <p:nvPr/>
            </p:nvGrpSpPr>
            <p:grpSpPr>
              <a:xfrm>
                <a:off x="6601914" y="3685068"/>
                <a:ext cx="1090935" cy="1092304"/>
                <a:chOff x="6601914" y="3685068"/>
                <a:chExt cx="1090935" cy="1092304"/>
              </a:xfrm>
            </p:grpSpPr>
            <p:sp>
              <p:nvSpPr>
                <p:cNvPr id="2184" name="Google Shape;2184;p59"/>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5" name="Google Shape;2185;p59"/>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86" name="Google Shape;2186;p59"/>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7" name="Google Shape;2187;p59"/>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8" name="Google Shape;2188;p59"/>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9" name="Google Shape;2189;p59"/>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0" name="Google Shape;2190;p59"/>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1" name="Google Shape;2191;p59"/>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2" name="Google Shape;2192;p59"/>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3" name="Google Shape;2193;p59"/>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4" name="Google Shape;2194;p59"/>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5" name="Google Shape;2195;p59"/>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6" name="Google Shape;2196;p59"/>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7" name="Google Shape;2197;p59"/>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8" name="Google Shape;2198;p59"/>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9" name="Google Shape;2199;p59"/>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0" name="Google Shape;2200;p59"/>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1" name="Google Shape;2201;p59"/>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2" name="Google Shape;2202;p59"/>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3" name="Google Shape;2203;p59"/>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4" name="Google Shape;2204;p59"/>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5" name="Google Shape;2205;p59"/>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60"/>
          <p:cNvSpPr txBox="1"/>
          <p:nvPr>
            <p:ph idx="1" type="body"/>
          </p:nvPr>
        </p:nvSpPr>
        <p:spPr>
          <a:xfrm>
            <a:off x="3440610" y="552773"/>
            <a:ext cx="8100833" cy="5134019"/>
          </a:xfrm>
          <a:prstGeom prst="rect">
            <a:avLst/>
          </a:prstGeom>
          <a:noFill/>
          <a:ln>
            <a:noFill/>
          </a:ln>
        </p:spPr>
        <p:txBody>
          <a:bodyPr anchorCtr="0" anchor="t" bIns="45700" lIns="91425" spcFirstLastPara="1" rIns="91425" wrap="square" tIns="45700">
            <a:noAutofit/>
          </a:bodyPr>
          <a:lstStyle/>
          <a:p>
            <a:pPr indent="-12700" lvl="0" marL="12700" rtl="0" algn="l">
              <a:lnSpc>
                <a:spcPct val="106363"/>
              </a:lnSpc>
              <a:spcBef>
                <a:spcPts val="0"/>
              </a:spcBef>
              <a:spcAft>
                <a:spcPts val="0"/>
              </a:spcAft>
              <a:buClr>
                <a:srgbClr val="296B5F"/>
              </a:buClr>
              <a:buSzPts val="2200"/>
              <a:buNone/>
            </a:pPr>
            <a:r>
              <a:rPr b="1" lang="en-IE" sz="2200">
                <a:solidFill>
                  <a:srgbClr val="296B5F"/>
                </a:solidFill>
              </a:rPr>
              <a:t>Risklivsmedel inkluderar: </a:t>
            </a:r>
            <a:endParaRPr/>
          </a:p>
          <a:p>
            <a:pPr indent="-12700" lvl="0" marL="12700" rtl="0" algn="l">
              <a:lnSpc>
                <a:spcPct val="106363"/>
              </a:lnSpc>
              <a:spcBef>
                <a:spcPts val="0"/>
              </a:spcBef>
              <a:spcAft>
                <a:spcPts val="0"/>
              </a:spcAft>
              <a:buClr>
                <a:srgbClr val="296B5F"/>
              </a:buClr>
              <a:buSzPts val="2200"/>
              <a:buNone/>
            </a:pPr>
            <a:r>
              <a:t/>
            </a:r>
            <a:endParaRPr sz="800">
              <a:solidFill>
                <a:srgbClr val="424242"/>
              </a:solidFill>
            </a:endParaRPr>
          </a:p>
          <a:p>
            <a:pPr indent="-342900" lvl="0" marL="342900" rtl="0" algn="l">
              <a:lnSpc>
                <a:spcPct val="106363"/>
              </a:lnSpc>
              <a:spcBef>
                <a:spcPts val="0"/>
              </a:spcBef>
              <a:spcAft>
                <a:spcPts val="0"/>
              </a:spcAft>
              <a:buClr>
                <a:srgbClr val="296B5F"/>
              </a:buClr>
              <a:buSzPts val="2200"/>
              <a:buFont typeface="Arial"/>
              <a:buChar char="•"/>
            </a:pPr>
            <a:r>
              <a:rPr lang="en-IE" sz="2000">
                <a:solidFill>
                  <a:srgbClr val="424242"/>
                </a:solidFill>
              </a:rPr>
              <a:t>Färdiglagade livsmedel; </a:t>
            </a:r>
            <a:endParaRPr/>
          </a:p>
          <a:p>
            <a:pPr indent="-342900" lvl="0" marL="342900" rtl="0" algn="l">
              <a:lnSpc>
                <a:spcPct val="106363"/>
              </a:lnSpc>
              <a:spcBef>
                <a:spcPts val="0"/>
              </a:spcBef>
              <a:spcAft>
                <a:spcPts val="0"/>
              </a:spcAft>
              <a:buClr>
                <a:srgbClr val="296B5F"/>
              </a:buClr>
              <a:buSzPts val="2200"/>
              <a:buFont typeface="Arial"/>
              <a:buChar char="•"/>
            </a:pPr>
            <a:r>
              <a:rPr lang="en-IE" sz="2000">
                <a:solidFill>
                  <a:srgbClr val="424242"/>
                </a:solidFill>
              </a:rPr>
              <a:t>Sallader och råa gröna bladgrönsaker;  </a:t>
            </a:r>
            <a:endParaRPr/>
          </a:p>
          <a:p>
            <a:pPr indent="-342900" lvl="0" marL="342900" rtl="0" algn="l">
              <a:lnSpc>
                <a:spcPct val="106363"/>
              </a:lnSpc>
              <a:spcBef>
                <a:spcPts val="0"/>
              </a:spcBef>
              <a:spcAft>
                <a:spcPts val="0"/>
              </a:spcAft>
              <a:buClr>
                <a:srgbClr val="296B5F"/>
              </a:buClr>
              <a:buSzPts val="2200"/>
              <a:buFont typeface="Arial"/>
              <a:buChar char="•"/>
            </a:pPr>
            <a:r>
              <a:rPr lang="en-IE" sz="2000">
                <a:solidFill>
                  <a:srgbClr val="424242"/>
                </a:solidFill>
              </a:rPr>
              <a:t>Fisk och köttprodukter, både tillagade och råa; </a:t>
            </a:r>
            <a:endParaRPr/>
          </a:p>
          <a:p>
            <a:pPr indent="-342900" lvl="0" marL="342900" rtl="0" algn="l">
              <a:lnSpc>
                <a:spcPct val="106363"/>
              </a:lnSpc>
              <a:spcBef>
                <a:spcPts val="0"/>
              </a:spcBef>
              <a:spcAft>
                <a:spcPts val="0"/>
              </a:spcAft>
              <a:buClr>
                <a:srgbClr val="296B5F"/>
              </a:buClr>
              <a:buSzPts val="2200"/>
              <a:buFont typeface="Arial"/>
              <a:buChar char="•"/>
            </a:pPr>
            <a:r>
              <a:rPr lang="en-IE" sz="2000">
                <a:solidFill>
                  <a:srgbClr val="424242"/>
                </a:solidFill>
              </a:rPr>
              <a:t>Mjölk och mjölkprodukter, särskilt opastöriserad mjölk och mjölkprodukter; </a:t>
            </a:r>
            <a:endParaRPr/>
          </a:p>
          <a:p>
            <a:pPr indent="-342900" lvl="0" marL="342900" rtl="0" algn="l">
              <a:lnSpc>
                <a:spcPct val="106363"/>
              </a:lnSpc>
              <a:spcBef>
                <a:spcPts val="0"/>
              </a:spcBef>
              <a:spcAft>
                <a:spcPts val="0"/>
              </a:spcAft>
              <a:buClr>
                <a:srgbClr val="296B5F"/>
              </a:buClr>
              <a:buSzPts val="2200"/>
              <a:buFont typeface="Arial"/>
              <a:buChar char="•"/>
            </a:pPr>
            <a:r>
              <a:rPr lang="en-IE" sz="2000">
                <a:solidFill>
                  <a:srgbClr val="424242"/>
                </a:solidFill>
              </a:rPr>
              <a:t>Ägg och äggprodukter, särskilt produkter gjorda på råa ägg som tiramisu, mousse och hemgjord majonnäs; </a:t>
            </a:r>
            <a:endParaRPr/>
          </a:p>
          <a:p>
            <a:pPr indent="-342900" lvl="0" marL="342900" rtl="0" algn="l">
              <a:lnSpc>
                <a:spcPct val="106363"/>
              </a:lnSpc>
              <a:spcBef>
                <a:spcPts val="0"/>
              </a:spcBef>
              <a:spcAft>
                <a:spcPts val="0"/>
              </a:spcAft>
              <a:buClr>
                <a:srgbClr val="296B5F"/>
              </a:buClr>
              <a:buSzPts val="2200"/>
              <a:buFont typeface="Arial"/>
              <a:buChar char="•"/>
            </a:pPr>
            <a:r>
              <a:rPr lang="en-IE" sz="2000">
                <a:solidFill>
                  <a:srgbClr val="424242"/>
                </a:solidFill>
              </a:rPr>
              <a:t>Opastöriserade frukt- och grönsaksjuicer; </a:t>
            </a:r>
            <a:endParaRPr/>
          </a:p>
          <a:p>
            <a:pPr indent="-342900" lvl="0" marL="342900" rtl="0" algn="l">
              <a:lnSpc>
                <a:spcPct val="106363"/>
              </a:lnSpc>
              <a:spcBef>
                <a:spcPts val="0"/>
              </a:spcBef>
              <a:spcAft>
                <a:spcPts val="0"/>
              </a:spcAft>
              <a:buClr>
                <a:srgbClr val="296B5F"/>
              </a:buClr>
              <a:buSzPts val="2200"/>
              <a:buFont typeface="Arial"/>
              <a:buChar char="•"/>
            </a:pPr>
            <a:r>
              <a:rPr lang="en-IE" sz="2000">
                <a:solidFill>
                  <a:srgbClr val="424242"/>
                </a:solidFill>
              </a:rPr>
              <a:t>Oklorerat dricksvatten från privata brunnar och källor med gruppsystem. </a:t>
            </a:r>
            <a:endParaRPr/>
          </a:p>
          <a:p>
            <a:pPr indent="-203200" lvl="0" marL="342900" rtl="0" algn="l">
              <a:lnSpc>
                <a:spcPct val="106363"/>
              </a:lnSpc>
              <a:spcBef>
                <a:spcPts val="0"/>
              </a:spcBef>
              <a:spcAft>
                <a:spcPts val="0"/>
              </a:spcAft>
              <a:buClr>
                <a:srgbClr val="296B5F"/>
              </a:buClr>
              <a:buSzPts val="2200"/>
              <a:buFont typeface="Arial"/>
              <a:buNone/>
            </a:pPr>
            <a:r>
              <a:t/>
            </a:r>
            <a:endParaRPr sz="20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000">
                <a:solidFill>
                  <a:srgbClr val="424242"/>
                </a:solidFill>
              </a:rPr>
              <a:t>Data från brittiska och amerikanska studier har visat att endast 50-60 % av befolkningen tvättar händerna efter toalettbesök och att män och personer i de yngre åldersgrupperna tenderar att ha sämre handtvättvanor. Kul fakta: 1 g mänsklig avföring innehåller 1 biljon mikrober (det är en miljon miljoner! Eller 1 000 000 000 000 000)</a:t>
            </a:r>
            <a:endParaRPr sz="2000"/>
          </a:p>
        </p:txBody>
      </p:sp>
      <p:sp>
        <p:nvSpPr>
          <p:cNvPr id="2211" name="Google Shape;2211;p60"/>
          <p:cNvSpPr txBox="1"/>
          <p:nvPr>
            <p:ph idx="2" type="body"/>
          </p:nvPr>
        </p:nvSpPr>
        <p:spPr>
          <a:xfrm>
            <a:off x="615501" y="720951"/>
            <a:ext cx="240476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3.2 </a:t>
            </a:r>
            <a:r>
              <a:rPr b="1" lang="en-IE">
                <a:solidFill>
                  <a:srgbClr val="E8A116"/>
                </a:solidFill>
              </a:rPr>
              <a:t>Livsmedelsburna sjukdomar</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212" name="Google Shape;2212;p60"/>
          <p:cNvCxnSpPr/>
          <p:nvPr/>
        </p:nvCxnSpPr>
        <p:spPr>
          <a:xfrm>
            <a:off x="3123070" y="324587"/>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213" name="Google Shape;2213;p60"/>
          <p:cNvGrpSpPr/>
          <p:nvPr/>
        </p:nvGrpSpPr>
        <p:grpSpPr>
          <a:xfrm>
            <a:off x="2132357" y="4823006"/>
            <a:ext cx="1073455" cy="1074802"/>
            <a:chOff x="6601914" y="3685068"/>
            <a:chExt cx="1090935" cy="1092304"/>
          </a:xfrm>
        </p:grpSpPr>
        <p:sp>
          <p:nvSpPr>
            <p:cNvPr id="2214" name="Google Shape;2214;p6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5" name="Google Shape;2215;p6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16" name="Google Shape;2216;p60"/>
            <p:cNvGrpSpPr/>
            <p:nvPr/>
          </p:nvGrpSpPr>
          <p:grpSpPr>
            <a:xfrm>
              <a:off x="6601914" y="3685068"/>
              <a:ext cx="1090935" cy="1092304"/>
              <a:chOff x="6601914" y="3685068"/>
              <a:chExt cx="1090935" cy="1092304"/>
            </a:xfrm>
          </p:grpSpPr>
          <p:sp>
            <p:nvSpPr>
              <p:cNvPr id="2217" name="Google Shape;2217;p6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8" name="Google Shape;2218;p6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19" name="Google Shape;2219;p60"/>
              <p:cNvGrpSpPr/>
              <p:nvPr/>
            </p:nvGrpSpPr>
            <p:grpSpPr>
              <a:xfrm>
                <a:off x="6601914" y="3685068"/>
                <a:ext cx="1090935" cy="1092304"/>
                <a:chOff x="6601914" y="3685068"/>
                <a:chExt cx="1090935" cy="1092304"/>
              </a:xfrm>
            </p:grpSpPr>
            <p:sp>
              <p:nvSpPr>
                <p:cNvPr id="2220" name="Google Shape;2220;p6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1" name="Google Shape;2221;p6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22" name="Google Shape;2222;p6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3" name="Google Shape;2223;p6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4" name="Google Shape;2224;p6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5" name="Google Shape;2225;p6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6" name="Google Shape;2226;p6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7" name="Google Shape;2227;p6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8" name="Google Shape;2228;p6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9" name="Google Shape;2229;p6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0" name="Google Shape;2230;p6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1" name="Google Shape;2231;p6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2" name="Google Shape;2232;p6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3" name="Google Shape;2233;p6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4" name="Google Shape;2234;p6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5" name="Google Shape;2235;p6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6" name="Google Shape;2236;p6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7" name="Google Shape;2237;p6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8" name="Google Shape;2238;p6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9" name="Google Shape;2239;p6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0" name="Google Shape;2240;p6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1" name="Google Shape;2241;p6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5" name="Shape 2245"/>
        <p:cNvGrpSpPr/>
        <p:nvPr/>
      </p:nvGrpSpPr>
      <p:grpSpPr>
        <a:xfrm>
          <a:off x="0" y="0"/>
          <a:ext cx="0" cy="0"/>
          <a:chOff x="0" y="0"/>
          <a:chExt cx="0" cy="0"/>
        </a:xfrm>
      </p:grpSpPr>
      <p:sp>
        <p:nvSpPr>
          <p:cNvPr id="2246" name="Google Shape;2246;p6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7" name="Google Shape;2247;p6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spcBef>
                <a:spcPts val="0"/>
              </a:spcBef>
              <a:spcAft>
                <a:spcPts val="0"/>
              </a:spcAft>
              <a:buClr>
                <a:srgbClr val="424242"/>
              </a:buClr>
              <a:buSzPts val="1800"/>
              <a:buNone/>
            </a:pPr>
            <a:r>
              <a:rPr b="1" lang="en-IE" sz="1800"/>
              <a:t>Träning:	</a:t>
            </a:r>
            <a:r>
              <a:rPr lang="en-IE" sz="1800"/>
              <a:t>Du har rätt till säker mat...Ta reda på vem som är ansvarig för att inspektera och reglera livsmedelsföretag i ditt land. Till exempel i Irland inspekteras livsmedelslokaler och livsmedelsklagomål av Environmental Health Officers (EHOs) från Health Service på uppdrag av Food Safety Authority of Ireland.</a:t>
            </a:r>
            <a:endParaRPr sz="2100">
              <a:solidFill>
                <a:srgbClr val="202124"/>
              </a:solidFill>
              <a:highlight>
                <a:srgbClr val="F8F9FA"/>
              </a:highlight>
              <a:latin typeface="Arial"/>
              <a:ea typeface="Arial"/>
              <a:cs typeface="Arial"/>
              <a:sym typeface="Arial"/>
            </a:endParaRPr>
          </a:p>
          <a:p>
            <a:pPr indent="-1254125" lvl="0" marL="1254125" rtl="0" algn="l">
              <a:spcBef>
                <a:spcPts val="0"/>
              </a:spcBef>
              <a:spcAft>
                <a:spcPts val="0"/>
              </a:spcAft>
              <a:buClr>
                <a:srgbClr val="424242"/>
              </a:buClr>
              <a:buSzPts val="1800"/>
              <a:buNone/>
            </a:pPr>
            <a:r>
              <a:t/>
            </a:r>
            <a:endParaRPr sz="1800"/>
          </a:p>
          <a:p>
            <a:pPr indent="-1254125" lvl="0" marL="1254125" rtl="0" algn="l">
              <a:lnSpc>
                <a:spcPct val="90000"/>
              </a:lnSpc>
              <a:spcBef>
                <a:spcPts val="0"/>
              </a:spcBef>
              <a:spcAft>
                <a:spcPts val="0"/>
              </a:spcAft>
              <a:buClr>
                <a:srgbClr val="424242"/>
              </a:buClr>
              <a:buSzPts val="1800"/>
              <a:buNone/>
            </a:pPr>
            <a:r>
              <a:t/>
            </a:r>
            <a:endParaRPr b="1" sz="1800"/>
          </a:p>
          <a:p>
            <a:pPr indent="-1254125" lvl="0" marL="1254125" rtl="0" algn="l">
              <a:lnSpc>
                <a:spcPct val="90000"/>
              </a:lnSpc>
              <a:spcBef>
                <a:spcPts val="0"/>
              </a:spcBef>
              <a:spcAft>
                <a:spcPts val="0"/>
              </a:spcAft>
              <a:buClr>
                <a:srgbClr val="424242"/>
              </a:buClr>
              <a:buSzPts val="1800"/>
              <a:buNone/>
            </a:pPr>
            <a:r>
              <a:t/>
            </a:r>
            <a:endParaRPr b="1" sz="1800"/>
          </a:p>
          <a:p>
            <a:pPr indent="-1254125" lvl="0" marL="1254125" rtl="0" algn="l">
              <a:lnSpc>
                <a:spcPct val="90000"/>
              </a:lnSpc>
              <a:spcBef>
                <a:spcPts val="0"/>
              </a:spcBef>
              <a:spcAft>
                <a:spcPts val="0"/>
              </a:spcAft>
              <a:buClr>
                <a:srgbClr val="424242"/>
              </a:buClr>
              <a:buSzPts val="1800"/>
              <a:buNone/>
            </a:pPr>
            <a:r>
              <a:rPr b="1" lang="en-IE" sz="1800"/>
              <a:t>Webbsidor</a:t>
            </a:r>
            <a:r>
              <a:rPr lang="en-IE" sz="1800"/>
              <a:t>: 	Why wash your hands. </a:t>
            </a:r>
            <a:r>
              <a:rPr lang="en-IE" sz="1800" u="sng">
                <a:solidFill>
                  <a:srgbClr val="87AF3F"/>
                </a:solidFill>
                <a:hlinkClick r:id="rId3">
                  <a:extLst>
                    <a:ext uri="{A12FA001-AC4F-418D-AE19-62706E023703}">
                      <ahyp:hlinkClr val="tx"/>
                    </a:ext>
                  </a:extLst>
                </a:hlinkClick>
              </a:rPr>
              <a:t>https://www.cdc.gov/handwashing/why-handwashing</a:t>
            </a:r>
            <a:r>
              <a:rPr lang="en-IE" sz="1800">
                <a:solidFill>
                  <a:srgbClr val="87AF3F"/>
                </a:solidFill>
              </a:rPr>
              <a:t>. </a:t>
            </a:r>
            <a:r>
              <a:rPr lang="en-IE" sz="1800"/>
              <a:t>Foodbore patheogens html</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https://www.fda.gov/food/foodborne-pathogens</a:t>
            </a:r>
            <a:endParaRPr sz="1800">
              <a:solidFill>
                <a:srgbClr val="87AF3F"/>
              </a:solidFill>
            </a:endParaRPr>
          </a:p>
          <a:p>
            <a:pPr indent="-1254125" lvl="0" marL="1254125" rtl="0" algn="l">
              <a:lnSpc>
                <a:spcPct val="90000"/>
              </a:lnSpc>
              <a:spcBef>
                <a:spcPts val="1000"/>
              </a:spcBef>
              <a:spcAft>
                <a:spcPts val="0"/>
              </a:spcAft>
              <a:buClr>
                <a:srgbClr val="424242"/>
              </a:buClr>
              <a:buSzPts val="1800"/>
              <a:buNone/>
            </a:pPr>
            <a:r>
              <a:t/>
            </a:r>
            <a:endParaRPr sz="1800"/>
          </a:p>
          <a:p>
            <a:pPr indent="-1254125" lvl="0" marL="1254125" rtl="0" algn="l">
              <a:lnSpc>
                <a:spcPct val="90000"/>
              </a:lnSpc>
              <a:spcBef>
                <a:spcPts val="1000"/>
              </a:spcBef>
              <a:spcAft>
                <a:spcPts val="0"/>
              </a:spcAft>
              <a:buClr>
                <a:srgbClr val="424242"/>
              </a:buClr>
              <a:buSzPts val="1800"/>
              <a:buNone/>
            </a:pPr>
            <a:r>
              <a:rPr b="1" lang="en-IE" sz="1800"/>
              <a:t>YouTube:       </a:t>
            </a:r>
            <a:r>
              <a:rPr lang="en-IE" sz="1800"/>
              <a:t>The truth about food poisoning </a:t>
            </a:r>
            <a:r>
              <a:rPr lang="en-IE" sz="1800" u="sng">
                <a:solidFill>
                  <a:schemeClr val="accent3"/>
                </a:solidFill>
                <a:hlinkClick r:id="rId5">
                  <a:extLst>
                    <a:ext uri="{A12FA001-AC4F-418D-AE19-62706E023703}">
                      <ahyp:hlinkClr val="tx"/>
                    </a:ext>
                  </a:extLst>
                </a:hlinkClick>
              </a:rPr>
              <a:t>https://www.youtube.com/watch?v=Pq2me3r0cz4</a:t>
            </a:r>
            <a:r>
              <a:rPr lang="en-IE" sz="1800"/>
              <a:t> </a:t>
            </a:r>
            <a:endParaRPr/>
          </a:p>
          <a:p>
            <a:pPr indent="-1254125" lvl="0" marL="1254125" rtl="0" algn="l">
              <a:spcBef>
                <a:spcPts val="1000"/>
              </a:spcBef>
              <a:spcAft>
                <a:spcPts val="0"/>
              </a:spcAft>
              <a:buClr>
                <a:srgbClr val="424242"/>
              </a:buClr>
              <a:buSzPts val="1800"/>
              <a:buFont typeface="Arial"/>
              <a:buNone/>
            </a:pPr>
            <a:r>
              <a:rPr lang="en-IE" sz="1800"/>
              <a:t>	Food poisoning and Food illness </a:t>
            </a:r>
            <a:r>
              <a:rPr lang="en-IE" sz="1800" u="sng">
                <a:solidFill>
                  <a:schemeClr val="accent3"/>
                </a:solidFill>
                <a:hlinkClick r:id="rId6">
                  <a:extLst>
                    <a:ext uri="{A12FA001-AC4F-418D-AE19-62706E023703}">
                      <ahyp:hlinkClr val="tx"/>
                    </a:ext>
                  </a:extLst>
                </a:hlinkClick>
              </a:rPr>
              <a:t>https://www.youtube.com/watch?v=e6F-wg9ESEE</a:t>
            </a:r>
            <a:r>
              <a:rPr lang="en-IE" sz="1800"/>
              <a:t> </a:t>
            </a:r>
            <a:endParaRPr sz="1800"/>
          </a:p>
          <a:p>
            <a:pPr indent="-1254125" lvl="0" marL="1254125" rtl="0" algn="l">
              <a:lnSpc>
                <a:spcPct val="90000"/>
              </a:lnSpc>
              <a:spcBef>
                <a:spcPts val="1000"/>
              </a:spcBef>
              <a:spcAft>
                <a:spcPts val="0"/>
              </a:spcAft>
              <a:buClr>
                <a:srgbClr val="424242"/>
              </a:buClr>
              <a:buSzPts val="1800"/>
              <a:buNone/>
            </a:pPr>
            <a:r>
              <a:t/>
            </a:r>
            <a:endParaRPr b="1" sz="1800"/>
          </a:p>
          <a:p>
            <a:pPr indent="-1254125" lvl="0" marL="1254125" rtl="0" algn="l">
              <a:lnSpc>
                <a:spcPct val="90000"/>
              </a:lnSpc>
              <a:spcBef>
                <a:spcPts val="1000"/>
              </a:spcBef>
              <a:spcAft>
                <a:spcPts val="0"/>
              </a:spcAft>
              <a:buClr>
                <a:srgbClr val="424242"/>
              </a:buClr>
              <a:buSzPts val="1800"/>
              <a:buNone/>
            </a:pPr>
            <a:r>
              <a:t/>
            </a:r>
            <a:endParaRPr b="1" sz="1800"/>
          </a:p>
          <a:p>
            <a:pPr indent="-1254125" lvl="0" marL="1254125" rtl="0" algn="l">
              <a:lnSpc>
                <a:spcPct val="90000"/>
              </a:lnSpc>
              <a:spcBef>
                <a:spcPts val="1000"/>
              </a:spcBef>
              <a:spcAft>
                <a:spcPts val="0"/>
              </a:spcAft>
              <a:buClr>
                <a:srgbClr val="424242"/>
              </a:buClr>
              <a:buSzPts val="1800"/>
              <a:buNone/>
            </a:pPr>
            <a:r>
              <a:rPr b="1" lang="en-IE" sz="1800"/>
              <a:t>Publikation: </a:t>
            </a:r>
            <a:r>
              <a:rPr lang="en-IE" sz="1800"/>
              <a:t>	WHO. 2009. Hand Hygiene Guideline </a:t>
            </a:r>
            <a:r>
              <a:rPr lang="en-IE" sz="1800" u="sng">
                <a:solidFill>
                  <a:srgbClr val="87AF3F"/>
                </a:solidFill>
                <a:hlinkClick r:id="rId7">
                  <a:extLst>
                    <a:ext uri="{A12FA001-AC4F-418D-AE19-62706E023703}">
                      <ahyp:hlinkClr val="tx"/>
                    </a:ext>
                  </a:extLst>
                </a:hlinkClick>
              </a:rPr>
              <a:t>https://www.ncbi.nlm.nih.gov/books/NBK144001/</a:t>
            </a:r>
            <a:r>
              <a:rPr lang="en-IE" sz="1800">
                <a:solidFill>
                  <a:srgbClr val="87AF3F"/>
                </a:solidFill>
              </a:rPr>
              <a:t> </a:t>
            </a:r>
            <a:endParaRPr/>
          </a:p>
          <a:p>
            <a:pPr indent="-1254125" lvl="0" marL="1254125" rtl="0" algn="l">
              <a:lnSpc>
                <a:spcPct val="90000"/>
              </a:lnSpc>
              <a:spcBef>
                <a:spcPts val="1000"/>
              </a:spcBef>
              <a:spcAft>
                <a:spcPts val="0"/>
              </a:spcAft>
              <a:buClr>
                <a:srgbClr val="424242"/>
              </a:buClr>
              <a:buSzPts val="1800"/>
              <a:buNone/>
            </a:pPr>
            <a:r>
              <a:t/>
            </a:r>
            <a:endParaRPr sz="1800"/>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2248" name="Google Shape;2248;p6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249" name="Google Shape;2249;p6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3" name="Shape 2253"/>
        <p:cNvGrpSpPr/>
        <p:nvPr/>
      </p:nvGrpSpPr>
      <p:grpSpPr>
        <a:xfrm>
          <a:off x="0" y="0"/>
          <a:ext cx="0" cy="0"/>
          <a:chOff x="0" y="0"/>
          <a:chExt cx="0" cy="0"/>
        </a:xfrm>
      </p:grpSpPr>
      <p:sp>
        <p:nvSpPr>
          <p:cNvPr id="2254" name="Google Shape;2254;p67"/>
          <p:cNvSpPr txBox="1"/>
          <p:nvPr>
            <p:ph idx="2" type="body"/>
          </p:nvPr>
        </p:nvSpPr>
        <p:spPr>
          <a:xfrm>
            <a:off x="414292" y="447566"/>
            <a:ext cx="3257520"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EU Livsmedelsmärkning, närings- och hälsopåstående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255" name="Google Shape;2255;p67"/>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256" name="Google Shape;2256;p67"/>
          <p:cNvGrpSpPr/>
          <p:nvPr/>
        </p:nvGrpSpPr>
        <p:grpSpPr>
          <a:xfrm>
            <a:off x="3171123" y="4850921"/>
            <a:ext cx="877031" cy="989677"/>
            <a:chOff x="4643578" y="432838"/>
            <a:chExt cx="1028134" cy="1160188"/>
          </a:xfrm>
        </p:grpSpPr>
        <p:sp>
          <p:nvSpPr>
            <p:cNvPr id="2257" name="Google Shape;2257;p67"/>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58" name="Google Shape;2258;p67"/>
            <p:cNvGrpSpPr/>
            <p:nvPr/>
          </p:nvGrpSpPr>
          <p:grpSpPr>
            <a:xfrm>
              <a:off x="4643578" y="432838"/>
              <a:ext cx="1028134" cy="1160188"/>
              <a:chOff x="4643578" y="432838"/>
              <a:chExt cx="1028134" cy="1160188"/>
            </a:xfrm>
          </p:grpSpPr>
          <p:sp>
            <p:nvSpPr>
              <p:cNvPr id="2259" name="Google Shape;2259;p67"/>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60" name="Google Shape;2260;p67"/>
              <p:cNvGrpSpPr/>
              <p:nvPr/>
            </p:nvGrpSpPr>
            <p:grpSpPr>
              <a:xfrm>
                <a:off x="4643578" y="432838"/>
                <a:ext cx="1028134" cy="1160188"/>
                <a:chOff x="4643578" y="432838"/>
                <a:chExt cx="1028134" cy="1160188"/>
              </a:xfrm>
            </p:grpSpPr>
            <p:sp>
              <p:nvSpPr>
                <p:cNvPr id="2261" name="Google Shape;2261;p67"/>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2" name="Google Shape;2262;p67"/>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pic>
        <p:nvPicPr>
          <p:cNvPr id="2263" name="Google Shape;2263;p67"/>
          <p:cNvPicPr preferRelativeResize="0"/>
          <p:nvPr/>
        </p:nvPicPr>
        <p:blipFill rotWithShape="1">
          <a:blip r:embed="rId3">
            <a:alphaModFix/>
          </a:blip>
          <a:srcRect b="0" l="0" r="0" t="0"/>
          <a:stretch/>
        </p:blipFill>
        <p:spPr>
          <a:xfrm>
            <a:off x="7229048" y="586465"/>
            <a:ext cx="3977724" cy="3228298"/>
          </a:xfrm>
          <a:prstGeom prst="rect">
            <a:avLst/>
          </a:prstGeom>
          <a:noFill/>
          <a:ln>
            <a:noFill/>
          </a:ln>
        </p:spPr>
      </p:pic>
      <p:pic>
        <p:nvPicPr>
          <p:cNvPr id="2264" name="Google Shape;2264;p67"/>
          <p:cNvPicPr preferRelativeResize="0"/>
          <p:nvPr/>
        </p:nvPicPr>
        <p:blipFill rotWithShape="1">
          <a:blip r:embed="rId4">
            <a:alphaModFix/>
          </a:blip>
          <a:srcRect b="0" l="0" r="0" t="0"/>
          <a:stretch/>
        </p:blipFill>
        <p:spPr>
          <a:xfrm>
            <a:off x="4048154" y="586465"/>
            <a:ext cx="3013147" cy="3436342"/>
          </a:xfrm>
          <a:prstGeom prst="rect">
            <a:avLst/>
          </a:prstGeom>
          <a:noFill/>
          <a:ln>
            <a:noFill/>
          </a:ln>
        </p:spPr>
      </p:pic>
      <p:pic>
        <p:nvPicPr>
          <p:cNvPr id="2265" name="Google Shape;2265;p67"/>
          <p:cNvPicPr preferRelativeResize="0"/>
          <p:nvPr/>
        </p:nvPicPr>
        <p:blipFill rotWithShape="1">
          <a:blip r:embed="rId5">
            <a:alphaModFix/>
          </a:blip>
          <a:srcRect b="0" l="0" r="0" t="0"/>
          <a:stretch/>
        </p:blipFill>
        <p:spPr>
          <a:xfrm>
            <a:off x="9216625" y="2448850"/>
            <a:ext cx="2570275" cy="35299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9" name="Shape 2269"/>
        <p:cNvGrpSpPr/>
        <p:nvPr/>
      </p:nvGrpSpPr>
      <p:grpSpPr>
        <a:xfrm>
          <a:off x="0" y="0"/>
          <a:ext cx="0" cy="0"/>
          <a:chOff x="0" y="0"/>
          <a:chExt cx="0" cy="0"/>
        </a:xfrm>
      </p:grpSpPr>
      <p:sp>
        <p:nvSpPr>
          <p:cNvPr id="2270" name="Google Shape;2270;p63"/>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Lagstiftningen om märkning av livsmedel handlar om att informera och skydda konsumenterna om den information som livsmedelsproducenterna presenterar antingen på förpackningen eller via reklam på sociala medier och webbplatser.  EU-lagstiftningen om märkning och information om allergener beskrivs i detalj i EU-förordning 1169/2011. Den gäller generellt för färdigförpackade livsmedel men allergiframkallande ämnen måste märkas i icke färdigförpackade livsmedel. Livsmedelsinformation får inte vilseleda konsumenten om livsmedlets egenskaper. Du får inte påstå eller antyda hälsofördelar där det inte finns några. Du får inte heller påstå att livsmedlet kan förebygga, behandla eller bota en mänsklig sjukdom, eftersom det då skulle betecknas som ett läkemedel.</a:t>
            </a:r>
            <a:endParaRPr/>
          </a:p>
        </p:txBody>
      </p:sp>
      <p:sp>
        <p:nvSpPr>
          <p:cNvPr id="2271" name="Google Shape;2271;p63"/>
          <p:cNvSpPr txBox="1"/>
          <p:nvPr>
            <p:ph idx="2" type="body"/>
          </p:nvPr>
        </p:nvSpPr>
        <p:spPr>
          <a:xfrm>
            <a:off x="563275" y="660308"/>
            <a:ext cx="3161353" cy="32562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EU Livsmedelsmärkning, närings- och hälsoinformation</a:t>
            </a:r>
            <a:endParaRPr b="1">
              <a:solidFill>
                <a:srgbClr val="E8A116"/>
              </a:solidFill>
            </a:endParaRPr>
          </a:p>
        </p:txBody>
      </p:sp>
      <p:cxnSp>
        <p:nvCxnSpPr>
          <p:cNvPr id="2272" name="Google Shape;2272;p63"/>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273" name="Google Shape;2273;p63"/>
          <p:cNvGrpSpPr/>
          <p:nvPr/>
        </p:nvGrpSpPr>
        <p:grpSpPr>
          <a:xfrm>
            <a:off x="3171123" y="4850921"/>
            <a:ext cx="877031" cy="989677"/>
            <a:chOff x="4643578" y="432838"/>
            <a:chExt cx="1028134" cy="1160188"/>
          </a:xfrm>
        </p:grpSpPr>
        <p:sp>
          <p:nvSpPr>
            <p:cNvPr id="2274" name="Google Shape;2274;p63"/>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75" name="Google Shape;2275;p63"/>
            <p:cNvGrpSpPr/>
            <p:nvPr/>
          </p:nvGrpSpPr>
          <p:grpSpPr>
            <a:xfrm>
              <a:off x="4643578" y="432838"/>
              <a:ext cx="1028134" cy="1160188"/>
              <a:chOff x="4643578" y="432838"/>
              <a:chExt cx="1028134" cy="1160188"/>
            </a:xfrm>
          </p:grpSpPr>
          <p:sp>
            <p:nvSpPr>
              <p:cNvPr id="2276" name="Google Shape;2276;p63"/>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77" name="Google Shape;2277;p63"/>
              <p:cNvGrpSpPr/>
              <p:nvPr/>
            </p:nvGrpSpPr>
            <p:grpSpPr>
              <a:xfrm>
                <a:off x="4643578" y="432838"/>
                <a:ext cx="1028134" cy="1160188"/>
                <a:chOff x="4643578" y="432838"/>
                <a:chExt cx="1028134" cy="1160188"/>
              </a:xfrm>
            </p:grpSpPr>
            <p:sp>
              <p:nvSpPr>
                <p:cNvPr id="2278" name="Google Shape;2278;p63"/>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9" name="Google Shape;2279;p63"/>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3" name="Shape 2283"/>
        <p:cNvGrpSpPr/>
        <p:nvPr/>
      </p:nvGrpSpPr>
      <p:grpSpPr>
        <a:xfrm>
          <a:off x="0" y="0"/>
          <a:ext cx="0" cy="0"/>
          <a:chOff x="0" y="0"/>
          <a:chExt cx="0" cy="0"/>
        </a:xfrm>
      </p:grpSpPr>
      <p:sp>
        <p:nvSpPr>
          <p:cNvPr id="2284" name="Google Shape;2284;p65"/>
          <p:cNvSpPr txBox="1"/>
          <p:nvPr>
            <p:ph idx="1" type="body"/>
          </p:nvPr>
        </p:nvSpPr>
        <p:spPr>
          <a:xfrm>
            <a:off x="4015743" y="385098"/>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Obligatorisk information</a:t>
            </a:r>
            <a:r>
              <a:rPr lang="en-IE" sz="2200">
                <a:solidFill>
                  <a:srgbClr val="296B5F"/>
                </a:solidFill>
              </a:rPr>
              <a:t>:</a:t>
            </a:r>
            <a:endParaRPr/>
          </a:p>
          <a:p>
            <a:pPr indent="-12700" lvl="0" marL="12700" rtl="0" algn="just">
              <a:lnSpc>
                <a:spcPct val="101818"/>
              </a:lnSpc>
              <a:spcBef>
                <a:spcPts val="0"/>
              </a:spcBef>
              <a:spcAft>
                <a:spcPts val="0"/>
              </a:spcAft>
              <a:buClr>
                <a:srgbClr val="086575"/>
              </a:buClr>
              <a:buSzPts val="2200"/>
              <a:buNone/>
            </a:pPr>
            <a:r>
              <a:t/>
            </a:r>
            <a:endParaRPr sz="8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Följande information måste finnas tydligt på förpackningen: Livsmedlets namn (inte varumärket); förteckning över alla ingredienser i fallande ordning; ingrediensens mängd; nettokvantitet; allergen (markeras med </a:t>
            </a:r>
            <a:r>
              <a:rPr b="1" lang="en-IE" sz="2200">
                <a:solidFill>
                  <a:srgbClr val="424242"/>
                </a:solidFill>
              </a:rPr>
              <a:t>fetstil</a:t>
            </a:r>
            <a:r>
              <a:rPr lang="en-IE" sz="2200">
                <a:solidFill>
                  <a:srgbClr val="424242"/>
                </a:solidFill>
              </a:rPr>
              <a:t> på förpackningen eller på en skylt för icke färdigförpackad); "bäst före"-datum; ursprungsland; lagrings-/användningsvillkor; livsmedelsföretagets namn och adress; alkoholhalt (om &gt; 1,5% vol); näringsdeklaration (näringsdeklaration på framsidan av förpackningen är inte obligatorisk). Allergener inkluderar: spannmål som innehåller gluten, kräftdjur, ägg, jordnötter, sojabönor, nötter, selleri, svaveldioxid/sulfiter, sesamfrön, senap, lupin, blötdjur, fisk och mjölk.</a:t>
            </a:r>
            <a:endParaRPr/>
          </a:p>
        </p:txBody>
      </p:sp>
      <p:sp>
        <p:nvSpPr>
          <p:cNvPr id="2285" name="Google Shape;2285;p65"/>
          <p:cNvSpPr txBox="1"/>
          <p:nvPr>
            <p:ph idx="2" type="body"/>
          </p:nvPr>
        </p:nvSpPr>
        <p:spPr>
          <a:xfrm>
            <a:off x="414290" y="530694"/>
            <a:ext cx="3257522"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EU Livsmedelsmärkning, närings- och hälsopåstående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286" name="Google Shape;2286;p65"/>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287" name="Google Shape;2287;p65"/>
          <p:cNvGrpSpPr/>
          <p:nvPr/>
        </p:nvGrpSpPr>
        <p:grpSpPr>
          <a:xfrm>
            <a:off x="3171123" y="4850921"/>
            <a:ext cx="877031" cy="989677"/>
            <a:chOff x="4643578" y="432838"/>
            <a:chExt cx="1028134" cy="1160188"/>
          </a:xfrm>
        </p:grpSpPr>
        <p:sp>
          <p:nvSpPr>
            <p:cNvPr id="2288" name="Google Shape;2288;p65"/>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89" name="Google Shape;2289;p65"/>
            <p:cNvGrpSpPr/>
            <p:nvPr/>
          </p:nvGrpSpPr>
          <p:grpSpPr>
            <a:xfrm>
              <a:off x="4643578" y="432838"/>
              <a:ext cx="1028134" cy="1160188"/>
              <a:chOff x="4643578" y="432838"/>
              <a:chExt cx="1028134" cy="1160188"/>
            </a:xfrm>
          </p:grpSpPr>
          <p:sp>
            <p:nvSpPr>
              <p:cNvPr id="2290" name="Google Shape;2290;p65"/>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91" name="Google Shape;2291;p65"/>
              <p:cNvGrpSpPr/>
              <p:nvPr/>
            </p:nvGrpSpPr>
            <p:grpSpPr>
              <a:xfrm>
                <a:off x="4643578" y="432838"/>
                <a:ext cx="1028134" cy="1160188"/>
                <a:chOff x="4643578" y="432838"/>
                <a:chExt cx="1028134" cy="1160188"/>
              </a:xfrm>
            </p:grpSpPr>
            <p:sp>
              <p:nvSpPr>
                <p:cNvPr id="2292" name="Google Shape;2292;p65"/>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3" name="Google Shape;2293;p65"/>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7" name="Shape 2297"/>
        <p:cNvGrpSpPr/>
        <p:nvPr/>
      </p:nvGrpSpPr>
      <p:grpSpPr>
        <a:xfrm>
          <a:off x="0" y="0"/>
          <a:ext cx="0" cy="0"/>
          <a:chOff x="0" y="0"/>
          <a:chExt cx="0" cy="0"/>
        </a:xfrm>
      </p:grpSpPr>
      <p:sp>
        <p:nvSpPr>
          <p:cNvPr id="2298" name="Google Shape;2298;p64"/>
          <p:cNvSpPr txBox="1"/>
          <p:nvPr>
            <p:ph idx="1" type="body"/>
          </p:nvPr>
        </p:nvSpPr>
        <p:spPr>
          <a:xfrm>
            <a:off x="4216954" y="468225"/>
            <a:ext cx="7469853" cy="5372373"/>
          </a:xfrm>
          <a:prstGeom prst="rect">
            <a:avLst/>
          </a:prstGeom>
          <a:noFill/>
          <a:ln>
            <a:noFill/>
          </a:ln>
        </p:spPr>
        <p:txBody>
          <a:bodyPr anchorCtr="0" anchor="t" bIns="45700" lIns="91425" spcFirstLastPara="1" rIns="91425" wrap="square" tIns="45700">
            <a:noAutofit/>
          </a:bodyPr>
          <a:lstStyle/>
          <a:p>
            <a:pPr indent="-12700" lvl="0" marL="12700" marR="0" rtl="0" algn="just">
              <a:lnSpc>
                <a:spcPct val="101818"/>
              </a:lnSpc>
              <a:spcBef>
                <a:spcPts val="0"/>
              </a:spcBef>
              <a:spcAft>
                <a:spcPts val="0"/>
              </a:spcAft>
              <a:buClr>
                <a:srgbClr val="424242"/>
              </a:buClr>
              <a:buSzPts val="2200"/>
              <a:buFont typeface="Arial"/>
              <a:buNone/>
            </a:pPr>
            <a:r>
              <a:rPr lang="en-IE" sz="2200">
                <a:solidFill>
                  <a:srgbClr val="424242"/>
                </a:solidFill>
              </a:rPr>
              <a:t>Närings- och hälsopåstående: </a:t>
            </a:r>
            <a:endParaRPr sz="2200">
              <a:solidFill>
                <a:srgbClr val="424242"/>
              </a:solidFill>
            </a:endParaRPr>
          </a:p>
          <a:p>
            <a:pPr indent="-12700" lvl="0" marL="12700" marR="0" rtl="0" algn="just">
              <a:lnSpc>
                <a:spcPct val="101818"/>
              </a:lnSpc>
              <a:spcBef>
                <a:spcPts val="0"/>
              </a:spcBef>
              <a:spcAft>
                <a:spcPts val="0"/>
              </a:spcAft>
              <a:buClr>
                <a:srgbClr val="424242"/>
              </a:buClr>
              <a:buSzPts val="2200"/>
              <a:buFont typeface="Arial"/>
              <a:buNone/>
            </a:pPr>
            <a:r>
              <a:t/>
            </a:r>
            <a:endParaRPr sz="2200">
              <a:solidFill>
                <a:srgbClr val="424242"/>
              </a:solidFill>
            </a:endParaRPr>
          </a:p>
          <a:p>
            <a:pPr indent="-12700" lvl="0" marL="12700" marR="0" rtl="0" algn="just">
              <a:lnSpc>
                <a:spcPct val="101818"/>
              </a:lnSpc>
              <a:spcBef>
                <a:spcPts val="0"/>
              </a:spcBef>
              <a:spcAft>
                <a:spcPts val="0"/>
              </a:spcAft>
              <a:buClr>
                <a:srgbClr val="424242"/>
              </a:buClr>
              <a:buSzPts val="2200"/>
              <a:buNone/>
            </a:pPr>
            <a:r>
              <a:rPr lang="en-IE" sz="2200">
                <a:solidFill>
                  <a:srgbClr val="424242"/>
                </a:solidFill>
              </a:rPr>
              <a:t>Ett hälsopåstående är varje påstående som anger, antyder eller antyder ett samband mellan ett livsmedel eller dess beståndsdel och hälsa, vanligtvis förekommande på framsidan av förpackningen.</a:t>
            </a:r>
            <a:endParaRPr sz="2200">
              <a:solidFill>
                <a:srgbClr val="424242"/>
              </a:solidFill>
            </a:endParaRPr>
          </a:p>
          <a:p>
            <a:pPr indent="-12700" lvl="0" marL="12700" marR="0" rtl="0" algn="just">
              <a:lnSpc>
                <a:spcPct val="101818"/>
              </a:lnSpc>
              <a:spcBef>
                <a:spcPts val="0"/>
              </a:spcBef>
              <a:spcAft>
                <a:spcPts val="0"/>
              </a:spcAft>
              <a:buClr>
                <a:srgbClr val="424242"/>
              </a:buClr>
              <a:buSzPts val="2200"/>
              <a:buNone/>
            </a:pPr>
            <a:r>
              <a:rPr lang="en-IE" sz="2200">
                <a:solidFill>
                  <a:srgbClr val="424242"/>
                </a:solidFill>
              </a:rPr>
              <a:t>Förordningarna (EG) nr 1924/2006 och 432/2012 tillåter olika hälsopåståenden förutsatt att de är baserade på vetenskapliga bevis och lätt kan förstås av konsumenterna.</a:t>
            </a:r>
            <a:endParaRPr sz="2200">
              <a:solidFill>
                <a:srgbClr val="424242"/>
              </a:solidFill>
            </a:endParaRPr>
          </a:p>
          <a:p>
            <a:pPr indent="-12700" lvl="0" marL="12700" marR="0" rtl="0" algn="just">
              <a:lnSpc>
                <a:spcPct val="101818"/>
              </a:lnSpc>
              <a:spcBef>
                <a:spcPts val="0"/>
              </a:spcBef>
              <a:spcAft>
                <a:spcPts val="0"/>
              </a:spcAft>
              <a:buClr>
                <a:srgbClr val="424242"/>
              </a:buClr>
              <a:buSzPts val="2200"/>
              <a:buNone/>
            </a:pPr>
            <a:r>
              <a:rPr lang="en-IE" sz="2200">
                <a:solidFill>
                  <a:srgbClr val="424242"/>
                </a:solidFill>
              </a:rPr>
              <a:t>Näringspåståenden finns i text, t.ex. "Hög kalciumhalt". Ytterligare hälsopåståenden kan läggas till och kan vara: funktionella; sjukdom rick minskning; eller hänvisar till barns utveckling och hälsa (t.ex. "kalcium spelar en viktig roll för att stärka skelett"; "regelbunden konsumtion av kalcium kan bidra till att minska risken för benskörhet"; "kalcium behövs för utveckling av ben hos barn").</a:t>
            </a:r>
            <a:endParaRPr sz="2200">
              <a:solidFill>
                <a:srgbClr val="424242"/>
              </a:solidFill>
            </a:endParaRPr>
          </a:p>
          <a:p>
            <a:pPr indent="-12700" lvl="0" marL="12700" marR="0" rtl="0" algn="just">
              <a:lnSpc>
                <a:spcPct val="101818"/>
              </a:lnSpc>
              <a:spcBef>
                <a:spcPts val="0"/>
              </a:spcBef>
              <a:spcAft>
                <a:spcPts val="0"/>
              </a:spcAft>
              <a:buClr>
                <a:srgbClr val="424242"/>
              </a:buClr>
              <a:buSzPts val="2200"/>
              <a:buNone/>
            </a:pPr>
            <a:r>
              <a:t/>
            </a:r>
            <a:endParaRPr sz="2200">
              <a:solidFill>
                <a:srgbClr val="424242"/>
              </a:solidFill>
            </a:endParaRPr>
          </a:p>
          <a:p>
            <a:pPr indent="-12700" lvl="0" marL="12700" marR="0" rtl="0" algn="just">
              <a:lnSpc>
                <a:spcPct val="101818"/>
              </a:lnSpc>
              <a:spcBef>
                <a:spcPts val="0"/>
              </a:spcBef>
              <a:spcAft>
                <a:spcPts val="0"/>
              </a:spcAft>
              <a:buClr>
                <a:srgbClr val="424242"/>
              </a:buClr>
              <a:buSzPts val="2200"/>
              <a:buFont typeface="Arial"/>
              <a:buNone/>
            </a:pPr>
            <a:r>
              <a:rPr lang="en-IE" sz="2200">
                <a:solidFill>
                  <a:srgbClr val="424242"/>
                </a:solidFill>
              </a:rPr>
              <a:t>En lista över anspråk finns i bilagan till den konsoliderade versionen av EG 1924/2006.</a:t>
            </a:r>
            <a:endParaRPr sz="2200">
              <a:solidFill>
                <a:srgbClr val="424242"/>
              </a:solidFill>
            </a:endParaRPr>
          </a:p>
          <a:p>
            <a:pPr indent="-12700" lvl="0" marL="12700" marR="0" rtl="0" algn="just">
              <a:lnSpc>
                <a:spcPct val="101818"/>
              </a:lnSpc>
              <a:spcBef>
                <a:spcPts val="0"/>
              </a:spcBef>
              <a:spcAft>
                <a:spcPts val="0"/>
              </a:spcAft>
              <a:buClr>
                <a:srgbClr val="424242"/>
              </a:buClr>
              <a:buSzPts val="2200"/>
              <a:buNone/>
            </a:pPr>
            <a:r>
              <a:t/>
            </a:r>
            <a:endParaRPr sz="2200">
              <a:solidFill>
                <a:srgbClr val="424242"/>
              </a:solidFill>
            </a:endParaRPr>
          </a:p>
        </p:txBody>
      </p:sp>
      <p:sp>
        <p:nvSpPr>
          <p:cNvPr id="2299" name="Google Shape;2299;p64"/>
          <p:cNvSpPr txBox="1"/>
          <p:nvPr>
            <p:ph idx="2" type="body"/>
          </p:nvPr>
        </p:nvSpPr>
        <p:spPr>
          <a:xfrm>
            <a:off x="436518" y="763789"/>
            <a:ext cx="3257520" cy="29677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EU Livsmedelsmärkning, närings- och hälsopåstående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300" name="Google Shape;2300;p64"/>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2301" name="Google Shape;2301;p64"/>
          <p:cNvGrpSpPr/>
          <p:nvPr/>
        </p:nvGrpSpPr>
        <p:grpSpPr>
          <a:xfrm>
            <a:off x="3171123" y="4850921"/>
            <a:ext cx="877031" cy="989677"/>
            <a:chOff x="4643578" y="432838"/>
            <a:chExt cx="1028134" cy="1160188"/>
          </a:xfrm>
        </p:grpSpPr>
        <p:sp>
          <p:nvSpPr>
            <p:cNvPr id="2302" name="Google Shape;2302;p64"/>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03" name="Google Shape;2303;p64"/>
            <p:cNvGrpSpPr/>
            <p:nvPr/>
          </p:nvGrpSpPr>
          <p:grpSpPr>
            <a:xfrm>
              <a:off x="4643578" y="432838"/>
              <a:ext cx="1028134" cy="1160188"/>
              <a:chOff x="4643578" y="432838"/>
              <a:chExt cx="1028134" cy="1160188"/>
            </a:xfrm>
          </p:grpSpPr>
          <p:sp>
            <p:nvSpPr>
              <p:cNvPr id="2304" name="Google Shape;2304;p6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05" name="Google Shape;2305;p64"/>
              <p:cNvGrpSpPr/>
              <p:nvPr/>
            </p:nvGrpSpPr>
            <p:grpSpPr>
              <a:xfrm>
                <a:off x="4643578" y="432838"/>
                <a:ext cx="1028134" cy="1160188"/>
                <a:chOff x="4643578" y="432838"/>
                <a:chExt cx="1028134" cy="1160188"/>
              </a:xfrm>
            </p:grpSpPr>
            <p:sp>
              <p:nvSpPr>
                <p:cNvPr id="2306" name="Google Shape;2306;p6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7" name="Google Shape;2307;p64"/>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sp>
        <p:nvSpPr>
          <p:cNvPr id="2312" name="Google Shape;2312;p66"/>
          <p:cNvSpPr txBox="1"/>
          <p:nvPr>
            <p:ph idx="1" type="body"/>
          </p:nvPr>
        </p:nvSpPr>
        <p:spPr>
          <a:xfrm>
            <a:off x="4106646" y="763789"/>
            <a:ext cx="7469853" cy="5134019"/>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296B5F"/>
              </a:buClr>
              <a:buSzPts val="2200"/>
              <a:buNone/>
            </a:pPr>
            <a:r>
              <a:rPr b="1" lang="en-IE" sz="2200">
                <a:solidFill>
                  <a:srgbClr val="296B5F"/>
                </a:solidFill>
              </a:rPr>
              <a:t>Skyddade livsmedelsnamn - Geografisk beteckning.</a:t>
            </a:r>
            <a:endParaRPr/>
          </a:p>
          <a:p>
            <a:pPr indent="-12700" lvl="0" marL="12700" rtl="0" algn="just">
              <a:lnSpc>
                <a:spcPct val="101818"/>
              </a:lnSpc>
              <a:spcBef>
                <a:spcPts val="0"/>
              </a:spcBef>
              <a:spcAft>
                <a:spcPts val="0"/>
              </a:spcAft>
              <a:buClr>
                <a:srgbClr val="296B5F"/>
              </a:buClr>
              <a:buSzPts val="2200"/>
              <a:buNone/>
            </a:pPr>
            <a:r>
              <a:rPr lang="en-IE" sz="2200">
                <a:solidFill>
                  <a:srgbClr val="424242"/>
                </a:solidFill>
              </a:rPr>
              <a:t>Geografiska beteckningar etablerar immateriella rättigheter för specifika produkter, vars egenskaper är specifikt kopplade till produktionsområdet.</a:t>
            </a:r>
            <a:endParaRPr sz="2200">
              <a:solidFill>
                <a:srgbClr val="424242"/>
              </a:solidFill>
            </a:endParaRPr>
          </a:p>
          <a:p>
            <a:pPr indent="-12700" lvl="0" marL="12700" rtl="0" algn="just">
              <a:lnSpc>
                <a:spcPct val="101818"/>
              </a:lnSpc>
              <a:spcBef>
                <a:spcPts val="0"/>
              </a:spcBef>
              <a:spcAft>
                <a:spcPts val="0"/>
              </a:spcAft>
              <a:buClr>
                <a:srgbClr val="086575"/>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296B5F"/>
              </a:buClr>
              <a:buSzPts val="2200"/>
              <a:buNone/>
            </a:pPr>
            <a:r>
              <a:rPr b="1" lang="en-IE" sz="2200">
                <a:solidFill>
                  <a:srgbClr val="296B5F"/>
                </a:solidFill>
              </a:rPr>
              <a:t>Det finns tre typer</a:t>
            </a:r>
            <a:r>
              <a:rPr lang="en-IE" sz="2200">
                <a:solidFill>
                  <a:srgbClr val="424242"/>
                </a:solidFill>
              </a:rPr>
              <a:t>: </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Skyddad ursprungsbeteckning (PDO) för livsmedel och vin där ingredienser och produktion sker i det specifika området, t.ex. Kalamata-oliver.</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Skyddad geografisk beteckning (PGI) för livsmedel, vin och spritdrycker där åtminstone ett av produktions-, bearbetnings- eller förberedelsestadierna äger rum i regionen.</a:t>
            </a:r>
            <a:endParaRPr/>
          </a:p>
          <a:p>
            <a:pPr indent="-457200" lvl="0" marL="457200" rtl="0" algn="just">
              <a:lnSpc>
                <a:spcPct val="101818"/>
              </a:lnSpc>
              <a:spcBef>
                <a:spcPts val="0"/>
              </a:spcBef>
              <a:spcAft>
                <a:spcPts val="0"/>
              </a:spcAft>
              <a:buClr>
                <a:srgbClr val="296B5F"/>
              </a:buClr>
              <a:buSzPts val="2200"/>
              <a:buFont typeface="Calibri"/>
              <a:buAutoNum type="arabicPeriod"/>
            </a:pPr>
            <a:r>
              <a:rPr lang="en-IE" sz="2200">
                <a:solidFill>
                  <a:srgbClr val="424242"/>
                </a:solidFill>
              </a:rPr>
              <a:t>Traditionellt garanterad specialitet (TSG) betonar den traditionella sammansättningen eller produktionsmetoden.</a:t>
            </a:r>
            <a:endParaRPr/>
          </a:p>
        </p:txBody>
      </p:sp>
      <p:sp>
        <p:nvSpPr>
          <p:cNvPr id="2313" name="Google Shape;2313;p66"/>
          <p:cNvSpPr txBox="1"/>
          <p:nvPr>
            <p:ph idx="2" type="body"/>
          </p:nvPr>
        </p:nvSpPr>
        <p:spPr>
          <a:xfrm>
            <a:off x="414292" y="502985"/>
            <a:ext cx="3257520"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EU Livsmedelsmärkning, närings- och hälsopåstående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314" name="Google Shape;2314;p66"/>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pic>
        <p:nvPicPr>
          <p:cNvPr id="2315" name="Google Shape;2315;p66"/>
          <p:cNvPicPr preferRelativeResize="0"/>
          <p:nvPr/>
        </p:nvPicPr>
        <p:blipFill rotWithShape="1">
          <a:blip r:embed="rId3">
            <a:alphaModFix/>
          </a:blip>
          <a:srcRect b="0" l="0" r="0" t="0"/>
          <a:stretch/>
        </p:blipFill>
        <p:spPr>
          <a:xfrm>
            <a:off x="497750" y="4882575"/>
            <a:ext cx="2944100" cy="14032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9" name="Shape 2319"/>
        <p:cNvGrpSpPr/>
        <p:nvPr/>
      </p:nvGrpSpPr>
      <p:grpSpPr>
        <a:xfrm>
          <a:off x="0" y="0"/>
          <a:ext cx="0" cy="0"/>
          <a:chOff x="0" y="0"/>
          <a:chExt cx="0" cy="0"/>
        </a:xfrm>
      </p:grpSpPr>
      <p:sp>
        <p:nvSpPr>
          <p:cNvPr id="2320" name="Google Shape;2320;p6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1" name="Google Shape;2321;p68"/>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39850" lvl="0" marL="1339850" rtl="0" algn="l">
              <a:spcBef>
                <a:spcPts val="0"/>
              </a:spcBef>
              <a:spcAft>
                <a:spcPts val="0"/>
              </a:spcAft>
              <a:buClr>
                <a:srgbClr val="424242"/>
              </a:buClr>
              <a:buSzPts val="1800"/>
              <a:buNone/>
            </a:pPr>
            <a:r>
              <a:rPr b="1" lang="en-IE" sz="1800"/>
              <a:t>Träning:          </a:t>
            </a:r>
            <a:r>
              <a:rPr lang="en-IE" sz="1800"/>
              <a:t> En geografisk beteckning är ett tecken på att en produkt kommer från en viss region som ger den en specifik kvalitet, rykte eller annan egenskap. Lista exempel på livsmedel som har en geografisk beteckning i ditt område.</a:t>
            </a:r>
            <a:endParaRPr b="1" sz="1800"/>
          </a:p>
          <a:p>
            <a:pPr indent="-1339850" lvl="0" marL="1339850" rtl="0" algn="l">
              <a:lnSpc>
                <a:spcPct val="90000"/>
              </a:lnSpc>
              <a:spcBef>
                <a:spcPts val="0"/>
              </a:spcBef>
              <a:spcAft>
                <a:spcPts val="0"/>
              </a:spcAft>
              <a:buClr>
                <a:srgbClr val="424242"/>
              </a:buClr>
              <a:buSzPts val="1800"/>
              <a:buNone/>
            </a:pPr>
            <a:r>
              <a:t/>
            </a:r>
            <a:endParaRPr b="1" sz="1800"/>
          </a:p>
          <a:p>
            <a:pPr indent="-1339850" lvl="0" marL="1339850" rtl="0" algn="l">
              <a:lnSpc>
                <a:spcPct val="90000"/>
              </a:lnSpc>
              <a:spcBef>
                <a:spcPts val="0"/>
              </a:spcBef>
              <a:spcAft>
                <a:spcPts val="0"/>
              </a:spcAft>
              <a:buClr>
                <a:srgbClr val="424242"/>
              </a:buClr>
              <a:buSzPts val="1800"/>
              <a:buNone/>
            </a:pPr>
            <a:r>
              <a:rPr b="1" lang="en-IE" sz="1800"/>
              <a:t>Webbsidor</a:t>
            </a:r>
            <a:r>
              <a:rPr lang="en-IE" sz="1800"/>
              <a:t>: 	Labelling and  Hygiene Guidelines for Producers of small quantities of eggs  </a:t>
            </a:r>
            <a:r>
              <a:rPr lang="en-IE" sz="1800" u="sng">
                <a:solidFill>
                  <a:schemeClr val="hlink"/>
                </a:solidFill>
                <a:hlinkClick r:id="rId3"/>
              </a:rPr>
              <a:t>https://www.fsai.ie/getmedia/2de2c9ba-ee0d-4fae-8880-8d0cad38d973/labelling-and-hygiene-guidelines-for-hen-eggs-2015-final.pdf?ext=.pdf</a:t>
            </a:r>
            <a:r>
              <a:rPr lang="en-IE" sz="1800"/>
              <a:t> . Geographical indications and quality schemes explained </a:t>
            </a:r>
            <a:r>
              <a:rPr lang="en-IE" sz="1800" u="sng">
                <a:solidFill>
                  <a:srgbClr val="87AF3F"/>
                </a:solidFill>
                <a:hlinkClick r:id="rId4">
                  <a:extLst>
                    <a:ext uri="{A12FA001-AC4F-418D-AE19-62706E023703}">
                      <ahyp:hlinkClr val="tx"/>
                    </a:ext>
                  </a:extLst>
                </a:hlinkClick>
              </a:rPr>
              <a:t>https://agriculture.ec.europa.eu/farming/geographical-indications-and-quality-schemes/geographical-indications-and-quality-schemes-explained_en</a:t>
            </a:r>
            <a:r>
              <a:rPr lang="en-IE" sz="1800">
                <a:solidFill>
                  <a:srgbClr val="87AF3F"/>
                </a:solidFill>
              </a:rPr>
              <a:t> </a:t>
            </a:r>
            <a:endParaRPr/>
          </a:p>
          <a:p>
            <a:pPr indent="-1339850" lvl="0" marL="1339850" rtl="0" algn="l">
              <a:lnSpc>
                <a:spcPct val="90000"/>
              </a:lnSpc>
              <a:spcBef>
                <a:spcPts val="1000"/>
              </a:spcBef>
              <a:spcAft>
                <a:spcPts val="0"/>
              </a:spcAft>
              <a:buClr>
                <a:srgbClr val="424242"/>
              </a:buClr>
              <a:buSzPts val="1800"/>
              <a:buNone/>
            </a:pPr>
            <a:r>
              <a:t/>
            </a:r>
            <a:endParaRPr sz="1800"/>
          </a:p>
          <a:p>
            <a:pPr indent="-1339850" lvl="0" marL="1339850" rtl="0" algn="l">
              <a:lnSpc>
                <a:spcPct val="90000"/>
              </a:lnSpc>
              <a:spcBef>
                <a:spcPts val="1000"/>
              </a:spcBef>
              <a:spcAft>
                <a:spcPts val="0"/>
              </a:spcAft>
              <a:buClr>
                <a:srgbClr val="424242"/>
              </a:buClr>
              <a:buSzPts val="1800"/>
              <a:buNone/>
            </a:pPr>
            <a:r>
              <a:rPr b="1" lang="en-IE" sz="1800"/>
              <a:t>YouTube</a:t>
            </a:r>
            <a:r>
              <a:rPr lang="en-IE" sz="1800"/>
              <a:t>: 	Food labelling: what you need to know </a:t>
            </a:r>
            <a:r>
              <a:rPr lang="en-IE" sz="1800" u="sng">
                <a:solidFill>
                  <a:srgbClr val="87AF3F"/>
                </a:solidFill>
                <a:hlinkClick r:id="rId5">
                  <a:extLst>
                    <a:ext uri="{A12FA001-AC4F-418D-AE19-62706E023703}">
                      <ahyp:hlinkClr val="tx"/>
                    </a:ext>
                  </a:extLst>
                </a:hlinkClick>
              </a:rPr>
              <a:t>https://www.youtube.com/watch?v=wFBmdbcuMC8</a:t>
            </a:r>
            <a:r>
              <a:rPr lang="en-IE" sz="1800">
                <a:solidFill>
                  <a:srgbClr val="87AF3F"/>
                </a:solidFill>
              </a:rPr>
              <a:t> </a:t>
            </a:r>
            <a:r>
              <a:rPr lang="en-IE" sz="1800"/>
              <a:t>; EU legislation on food information to consumers labellinghttps://</a:t>
            </a:r>
            <a:r>
              <a:rPr lang="en-IE" sz="1800">
                <a:solidFill>
                  <a:srgbClr val="87AF3F"/>
                </a:solidFill>
              </a:rPr>
              <a:t>www.youtube.com/watch?v=pq37f54vbsw</a:t>
            </a:r>
            <a:endParaRPr/>
          </a:p>
          <a:p>
            <a:pPr indent="-1339850" lvl="0" marL="1339850" rtl="0" algn="l">
              <a:lnSpc>
                <a:spcPct val="90000"/>
              </a:lnSpc>
              <a:spcBef>
                <a:spcPts val="1000"/>
              </a:spcBef>
              <a:spcAft>
                <a:spcPts val="0"/>
              </a:spcAft>
              <a:buClr>
                <a:srgbClr val="424242"/>
              </a:buClr>
              <a:buSzPts val="1800"/>
              <a:buNone/>
            </a:pPr>
            <a:r>
              <a:t/>
            </a:r>
            <a:endParaRPr sz="1800"/>
          </a:p>
          <a:p>
            <a:pPr indent="-1339850" lvl="0" marL="1339850" rtl="0" algn="l">
              <a:lnSpc>
                <a:spcPct val="90000"/>
              </a:lnSpc>
              <a:spcBef>
                <a:spcPts val="1000"/>
              </a:spcBef>
              <a:spcAft>
                <a:spcPts val="0"/>
              </a:spcAft>
              <a:buClr>
                <a:srgbClr val="424242"/>
              </a:buClr>
              <a:buSzPts val="1800"/>
              <a:buNone/>
            </a:pPr>
            <a:r>
              <a:rPr b="1" lang="en-IE" sz="1800"/>
              <a:t>Publikation</a:t>
            </a:r>
            <a:r>
              <a:rPr lang="en-IE" sz="1800"/>
              <a:t>: 	Fransvea A, Celano G, Pagliarone CN, Disanto C, Balzaretti C, Celano GV, Bonerba E. Food Labelling: A Brief Analysis of European Regulation 1169/2011. Ital J Food Saf. 2014 Aug 28;3(3):1703. doi: 10.4081/ijfs.2014.1703. PMID: 27800352; PMCID: PMC5076719.</a:t>
            </a:r>
            <a:endParaRPr/>
          </a:p>
          <a:p>
            <a:pPr indent="-1339850" lvl="0" marL="1339850" rtl="0" algn="l">
              <a:lnSpc>
                <a:spcPct val="90000"/>
              </a:lnSpc>
              <a:spcBef>
                <a:spcPts val="1000"/>
              </a:spcBef>
              <a:spcAft>
                <a:spcPts val="0"/>
              </a:spcAft>
              <a:buClr>
                <a:srgbClr val="424242"/>
              </a:buClr>
              <a:buSzPts val="1800"/>
              <a:buNone/>
            </a:pPr>
            <a:r>
              <a:rPr lang="en-IE" sz="1800"/>
              <a:t>	Food Drink Europe &amp; Eurocommerce: Guidance on the provision of food information to consumers. 2013. </a:t>
            </a:r>
            <a:r>
              <a:rPr lang="en-IE" sz="1800" u="sng">
                <a:solidFill>
                  <a:srgbClr val="87AF3F"/>
                </a:solidFill>
                <a:hlinkClick r:id="rId6">
                  <a:extLst>
                    <a:ext uri="{A12FA001-AC4F-418D-AE19-62706E023703}">
                      <ahyp:hlinkClr val="tx"/>
                    </a:ext>
                  </a:extLst>
                </a:hlinkClick>
              </a:rPr>
              <a:t>https://www.reading.ac.uk/foodlaw/pdf/eu-13017-FDE-FIC-Guidance.pd</a:t>
            </a:r>
            <a:r>
              <a:rPr lang="en-IE" sz="1800"/>
              <a:t>f</a:t>
            </a:r>
            <a:endParaRPr/>
          </a:p>
          <a:p>
            <a:pPr indent="-1339850" lvl="0" marL="1339850" rtl="0" algn="l">
              <a:lnSpc>
                <a:spcPct val="90000"/>
              </a:lnSpc>
              <a:spcBef>
                <a:spcPts val="1000"/>
              </a:spcBef>
              <a:spcAft>
                <a:spcPts val="0"/>
              </a:spcAft>
              <a:buClr>
                <a:srgbClr val="424242"/>
              </a:buClr>
              <a:buSzPts val="1800"/>
              <a:buNone/>
            </a:pPr>
            <a:r>
              <a:rPr lang="en-IE" sz="1800"/>
              <a:t> </a:t>
            </a:r>
            <a:endParaRPr/>
          </a:p>
          <a:p>
            <a:pPr indent="-1225550" lvl="0" marL="1339850" rtl="0" algn="l">
              <a:lnSpc>
                <a:spcPct val="100000"/>
              </a:lnSpc>
              <a:spcBef>
                <a:spcPts val="400"/>
              </a:spcBef>
              <a:spcAft>
                <a:spcPts val="0"/>
              </a:spcAft>
              <a:buClr>
                <a:srgbClr val="E8A116"/>
              </a:buClr>
              <a:buSzPts val="1800"/>
              <a:buFont typeface="Arial"/>
              <a:buNone/>
            </a:pPr>
            <a:r>
              <a:t/>
            </a:r>
            <a:endParaRPr sz="1800"/>
          </a:p>
        </p:txBody>
      </p:sp>
      <p:sp>
        <p:nvSpPr>
          <p:cNvPr id="2322" name="Google Shape;2322;p68"/>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323" name="Google Shape;2323;p6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7" name="Shape 2327"/>
        <p:cNvGrpSpPr/>
        <p:nvPr/>
      </p:nvGrpSpPr>
      <p:grpSpPr>
        <a:xfrm>
          <a:off x="0" y="0"/>
          <a:ext cx="0" cy="0"/>
          <a:chOff x="0" y="0"/>
          <a:chExt cx="0" cy="0"/>
        </a:xfrm>
      </p:grpSpPr>
      <p:pic>
        <p:nvPicPr>
          <p:cNvPr id="2328" name="Google Shape;2328;p69"/>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2329" name="Google Shape;2329;p6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0" name="Google Shape;2330;p69"/>
          <p:cNvSpPr txBox="1"/>
          <p:nvPr/>
        </p:nvSpPr>
        <p:spPr>
          <a:xfrm>
            <a:off x="-130143" y="2803631"/>
            <a:ext cx="5400000"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Cirkulär ekonomi och avfallshantering för motståndskraftiga urbana miljöer</a:t>
            </a:r>
            <a:endParaRPr/>
          </a:p>
        </p:txBody>
      </p:sp>
      <p:sp>
        <p:nvSpPr>
          <p:cNvPr id="2331" name="Google Shape;2331;p6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7"/>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Förstå produktion och bearbetning av livsmedelsprodukter från stadsgårdar baserade på kött och fjäderfä(höns)</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Följa bästa praxis inom biodling och honungsproduktion i en stadsmiljö</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Identifiera sociala företag, ekoturism och sysselsättnings-/affärsmöjligheter inom gröna urbana ekonomin med bioinspirerad innovation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Visa medvetenhet om livsmedelssäkerhetsrisker och principer för HACCP inom livsmedelsproduktion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Identifiera källan och förebyggande åtgärder för vissa livsmedelsburna sjukdomar i livsmedelsproduktionsmiljön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Producera olika livsmedelsprodukter som följer EU-lagstiftningen och kraven för livsmedelsmärkning</a:t>
            </a:r>
            <a:endParaRPr/>
          </a:p>
        </p:txBody>
      </p:sp>
      <p:cxnSp>
        <p:nvCxnSpPr>
          <p:cNvPr id="1276" name="Google Shape;1276;p7"/>
          <p:cNvCxnSpPr/>
          <p:nvPr/>
        </p:nvCxnSpPr>
        <p:spPr>
          <a:xfrm>
            <a:off x="3577564" y="701127"/>
            <a:ext cx="0" cy="4482300"/>
          </a:xfrm>
          <a:prstGeom prst="straightConnector1">
            <a:avLst/>
          </a:prstGeom>
          <a:noFill/>
          <a:ln cap="flat" cmpd="sng" w="34925">
            <a:solidFill>
              <a:srgbClr val="E8A116"/>
            </a:solidFill>
            <a:prstDash val="solid"/>
            <a:miter lim="800000"/>
            <a:headEnd len="sm" w="sm" type="none"/>
            <a:tailEnd len="sm" w="sm" type="none"/>
          </a:ln>
        </p:spPr>
      </p:cxnSp>
      <p:grpSp>
        <p:nvGrpSpPr>
          <p:cNvPr id="1277" name="Google Shape;1277;p7"/>
          <p:cNvGrpSpPr/>
          <p:nvPr/>
        </p:nvGrpSpPr>
        <p:grpSpPr>
          <a:xfrm>
            <a:off x="2727451" y="4882206"/>
            <a:ext cx="789352" cy="789216"/>
            <a:chOff x="3258209" y="1217582"/>
            <a:chExt cx="4712093" cy="4711281"/>
          </a:xfrm>
        </p:grpSpPr>
        <p:sp>
          <p:nvSpPr>
            <p:cNvPr id="1278" name="Google Shape;1278;p7"/>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9" name="Google Shape;1279;p7"/>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80" name="Google Shape;1280;p7"/>
            <p:cNvGrpSpPr/>
            <p:nvPr/>
          </p:nvGrpSpPr>
          <p:grpSpPr>
            <a:xfrm>
              <a:off x="3258209" y="1217582"/>
              <a:ext cx="4712093" cy="4711281"/>
              <a:chOff x="3258209" y="1217582"/>
              <a:chExt cx="4712093" cy="4711281"/>
            </a:xfrm>
          </p:grpSpPr>
          <p:sp>
            <p:nvSpPr>
              <p:cNvPr id="1281" name="Google Shape;1281;p7"/>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2" name="Google Shape;1282;p7"/>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3" name="Google Shape;1283;p7"/>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4" name="Google Shape;1284;p7"/>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5" name="Google Shape;1285;p7"/>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6" name="Google Shape;1286;p7"/>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7" name="Google Shape;1287;p7"/>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8" name="Google Shape;1288;p7"/>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9" name="Google Shape;1289;p7"/>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0" name="Google Shape;1290;p7"/>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1" name="Google Shape;1291;p7"/>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2" name="Google Shape;1292;p7"/>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3" name="Google Shape;1293;p7"/>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4" name="Google Shape;1294;p7"/>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1295" name="Google Shape;1295;p7"/>
          <p:cNvSpPr txBox="1"/>
          <p:nvPr/>
        </p:nvSpPr>
        <p:spPr>
          <a:xfrm>
            <a:off x="419101" y="719800"/>
            <a:ext cx="3158477"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1.2 </a:t>
            </a:r>
            <a:r>
              <a:rPr b="1" i="0" lang="en-IE" sz="3600" u="none" cap="none" strike="noStrike">
                <a:solidFill>
                  <a:srgbClr val="E8A116"/>
                </a:solidFill>
                <a:latin typeface="Calibri"/>
                <a:ea typeface="Calibri"/>
                <a:cs typeface="Calibri"/>
                <a:sym typeface="Calibri"/>
              </a:rPr>
              <a:t>Lärandemål</a:t>
            </a:r>
            <a:endParaRPr b="0" i="0" sz="3600" u="none" cap="none" strike="noStrike">
              <a:solidFill>
                <a:srgbClr val="086575"/>
              </a:solidFill>
              <a:latin typeface="Calibri"/>
              <a:ea typeface="Calibri"/>
              <a:cs typeface="Calibri"/>
              <a:sym typeface="Calibri"/>
            </a:endParaRPr>
          </a:p>
        </p:txBody>
      </p:sp>
      <p:sp>
        <p:nvSpPr>
          <p:cNvPr id="1296" name="Google Shape;1296;p7"/>
          <p:cNvSpPr txBox="1"/>
          <p:nvPr/>
        </p:nvSpPr>
        <p:spPr>
          <a:xfrm>
            <a:off x="518855" y="1969480"/>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u="none" cap="none" strike="noStrike">
                <a:solidFill>
                  <a:srgbClr val="424242"/>
                </a:solidFill>
                <a:latin typeface="Calibri"/>
                <a:ea typeface="Calibri"/>
                <a:cs typeface="Calibri"/>
                <a:sym typeface="Calibri"/>
              </a:rPr>
              <a:t>Vid avslutad kurs bör utbildaren kunna:</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5" name="Shape 2335"/>
        <p:cNvGrpSpPr/>
        <p:nvPr/>
      </p:nvGrpSpPr>
      <p:grpSpPr>
        <a:xfrm>
          <a:off x="0" y="0"/>
          <a:ext cx="0" cy="0"/>
          <a:chOff x="0" y="0"/>
          <a:chExt cx="0" cy="0"/>
        </a:xfrm>
      </p:grpSpPr>
      <p:sp>
        <p:nvSpPr>
          <p:cNvPr id="2336" name="Google Shape;2336;g2bf391cd4c5_1_2180"/>
          <p:cNvSpPr txBox="1"/>
          <p:nvPr>
            <p:ph idx="1" type="body"/>
          </p:nvPr>
        </p:nvSpPr>
        <p:spPr>
          <a:xfrm>
            <a:off x="1206927" y="985839"/>
            <a:ext cx="4524900" cy="4950900"/>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i="0" lang="en-IE" sz="2400"/>
              <a:t>“Vi är den första generationen som känner effekterna av klimatförändringarna – och den sista generationen som faktiskt kan göra något åt ​​det.” </a:t>
            </a:r>
            <a:endParaRPr/>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120000"/>
              </a:lnSpc>
              <a:spcBef>
                <a:spcPts val="0"/>
              </a:spcBef>
              <a:spcAft>
                <a:spcPts val="0"/>
              </a:spcAft>
              <a:buClr>
                <a:schemeClr val="lt1"/>
              </a:buClr>
              <a:buSzPts val="2400"/>
              <a:buNone/>
            </a:pPr>
            <a:r>
              <a:rPr i="0" lang="en-IE" sz="2400"/>
              <a:t>Gov. Jay Inslee -</a:t>
            </a:r>
            <a:endParaRPr/>
          </a:p>
          <a:p>
            <a:pPr indent="0" lvl="0" marL="0" rtl="0" algn="ctr">
              <a:lnSpc>
                <a:spcPct val="120000"/>
              </a:lnSpc>
              <a:spcBef>
                <a:spcPts val="0"/>
              </a:spcBef>
              <a:spcAft>
                <a:spcPts val="0"/>
              </a:spcAft>
              <a:buClr>
                <a:schemeClr val="lt1"/>
              </a:buClr>
              <a:buSzPts val="2400"/>
              <a:buNone/>
            </a:pPr>
            <a:r>
              <a:rPr i="0" lang="en-IE" sz="2400"/>
              <a:t>Washington State</a:t>
            </a:r>
            <a:endParaRPr i="0" sz="2400"/>
          </a:p>
          <a:p>
            <a:pPr indent="0" lvl="0" marL="0" rtl="0" algn="ctr">
              <a:lnSpc>
                <a:spcPct val="120000"/>
              </a:lnSpc>
              <a:spcBef>
                <a:spcPts val="0"/>
              </a:spcBef>
              <a:spcAft>
                <a:spcPts val="0"/>
              </a:spcAft>
              <a:buClr>
                <a:schemeClr val="lt1"/>
              </a:buClr>
              <a:buSzPts val="2400"/>
              <a:buNone/>
            </a:pPr>
            <a:r>
              <a:t/>
            </a:r>
            <a:endParaRPr sz="2400"/>
          </a:p>
          <a:p>
            <a:pPr indent="0" lvl="0" marL="0" rtl="0" algn="ctr">
              <a:lnSpc>
                <a:spcPct val="96000"/>
              </a:lnSpc>
              <a:spcBef>
                <a:spcPts val="0"/>
              </a:spcBef>
              <a:spcAft>
                <a:spcPts val="0"/>
              </a:spcAft>
              <a:buClr>
                <a:schemeClr val="lt1"/>
              </a:buClr>
              <a:buSzPts val="3000"/>
              <a:buNone/>
            </a:pPr>
            <a:r>
              <a:t/>
            </a:r>
            <a:endParaRPr i="0"/>
          </a:p>
        </p:txBody>
      </p:sp>
      <p:pic>
        <p:nvPicPr>
          <p:cNvPr id="2337" name="Google Shape;2337;g2bf391cd4c5_1_2180"/>
          <p:cNvPicPr preferRelativeResize="0"/>
          <p:nvPr>
            <p:ph idx="2" type="pic"/>
          </p:nvPr>
        </p:nvPicPr>
        <p:blipFill rotWithShape="1">
          <a:blip r:embed="rId3">
            <a:alphaModFix/>
          </a:blip>
          <a:srcRect b="0" l="4824" r="4824" t="0"/>
          <a:stretch/>
        </p:blipFill>
        <p:spPr>
          <a:xfrm>
            <a:off x="6096000" y="1893062"/>
            <a:ext cx="5496435" cy="4055776"/>
          </a:xfrm>
          <a:prstGeom prst="rect">
            <a:avLst/>
          </a:prstGeom>
          <a:solidFill>
            <a:srgbClr val="D8D8D8"/>
          </a:solidFill>
          <a:ln>
            <a:noFill/>
          </a:ln>
        </p:spPr>
      </p:pic>
      <p:sp>
        <p:nvSpPr>
          <p:cNvPr id="2338" name="Google Shape;2338;g2bf391cd4c5_1_2180"/>
          <p:cNvSpPr txBox="1"/>
          <p:nvPr/>
        </p:nvSpPr>
        <p:spPr>
          <a:xfrm>
            <a:off x="7219518" y="631973"/>
            <a:ext cx="4729800" cy="803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4.1 </a:t>
            </a:r>
            <a:r>
              <a:rPr b="1" lang="en-IE" sz="3600">
                <a:solidFill>
                  <a:srgbClr val="E8A116"/>
                </a:solidFill>
                <a:latin typeface="Calibri"/>
                <a:ea typeface="Calibri"/>
                <a:cs typeface="Calibri"/>
                <a:sym typeface="Calibri"/>
              </a:rPr>
              <a:t>Klimatförändring och växthusgaser</a:t>
            </a:r>
            <a:endParaRPr b="1" sz="3600">
              <a:solidFill>
                <a:srgbClr val="E8A116"/>
              </a:solidFill>
              <a:latin typeface="Calibri"/>
              <a:ea typeface="Calibri"/>
              <a:cs typeface="Calibri"/>
              <a:sym typeface="Calibri"/>
            </a:endParaRPr>
          </a:p>
          <a:p>
            <a:pPr indent="0" lvl="0" marL="0" marR="0" rtl="0" algn="r">
              <a:lnSpc>
                <a:spcPct val="90000"/>
              </a:lnSpc>
              <a:spcBef>
                <a:spcPts val="1000"/>
              </a:spcBef>
              <a:spcAft>
                <a:spcPts val="0"/>
              </a:spcAft>
              <a:buClr>
                <a:schemeClr val="dk1"/>
              </a:buClr>
              <a:buSzPts val="3600"/>
              <a:buFont typeface="Arial"/>
              <a:buNone/>
            </a:pPr>
            <a:r>
              <a:t/>
            </a:r>
            <a:endParaRPr b="1" sz="3600">
              <a:solidFill>
                <a:srgbClr val="E8A116"/>
              </a:solidFill>
              <a:latin typeface="Calibri"/>
              <a:ea typeface="Calibri"/>
              <a:cs typeface="Calibri"/>
              <a:sym typeface="Calibri"/>
            </a:endParaRPr>
          </a:p>
        </p:txBody>
      </p:sp>
      <p:grpSp>
        <p:nvGrpSpPr>
          <p:cNvPr id="2339" name="Google Shape;2339;g2bf391cd4c5_1_2180"/>
          <p:cNvGrpSpPr/>
          <p:nvPr/>
        </p:nvGrpSpPr>
        <p:grpSpPr>
          <a:xfrm>
            <a:off x="5731692" y="658350"/>
            <a:ext cx="1488446" cy="1083613"/>
            <a:chOff x="3400450" y="986392"/>
            <a:chExt cx="1488446" cy="1083613"/>
          </a:xfrm>
        </p:grpSpPr>
        <p:sp>
          <p:nvSpPr>
            <p:cNvPr id="2340" name="Google Shape;2340;g2bf391cd4c5_1_2180"/>
            <p:cNvSpPr/>
            <p:nvPr/>
          </p:nvSpPr>
          <p:spPr>
            <a:xfrm>
              <a:off x="3400450" y="986392"/>
              <a:ext cx="1367848" cy="997515"/>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41" name="Google Shape;2341;g2bf391cd4c5_1_2180"/>
            <p:cNvSpPr/>
            <p:nvPr/>
          </p:nvSpPr>
          <p:spPr>
            <a:xfrm>
              <a:off x="3400450" y="986392"/>
              <a:ext cx="1488446" cy="1083613"/>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5" name="Shape 2345"/>
        <p:cNvGrpSpPr/>
        <p:nvPr/>
      </p:nvGrpSpPr>
      <p:grpSpPr>
        <a:xfrm>
          <a:off x="0" y="0"/>
          <a:ext cx="0" cy="0"/>
          <a:chOff x="0" y="0"/>
          <a:chExt cx="0" cy="0"/>
        </a:xfrm>
      </p:grpSpPr>
      <p:sp>
        <p:nvSpPr>
          <p:cNvPr id="2346" name="Google Shape;2346;p70"/>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7" name="Google Shape;2347;p70"/>
          <p:cNvSpPr txBox="1"/>
          <p:nvPr>
            <p:ph idx="1" type="body"/>
          </p:nvPr>
        </p:nvSpPr>
        <p:spPr>
          <a:xfrm>
            <a:off x="574359" y="1970076"/>
            <a:ext cx="11041379" cy="3627160"/>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200">
                <a:solidFill>
                  <a:srgbClr val="424242"/>
                </a:solidFill>
              </a:rPr>
              <a:t>Klimatförändringar är långsiktiga förändringar av temperaturer och vädermönster. Sedan 1800-talet har mänskliga aktiviteter varit den främsta orsaken till klimatförändringarna, främst på grund av förbränningen av fossila bränslen som kol, olja och gas. Förbränning av fossila bränslen genererar utsläpp av växthusgaser (GHG) som fungerar som en filt runt jorden, fångar upp solens värme och höjer temperaturen. </a:t>
            </a:r>
            <a:endParaRPr/>
          </a:p>
          <a:p>
            <a:pPr indent="-12700" lvl="0" marL="12700" rtl="0" algn="just">
              <a:lnSpc>
                <a:spcPct val="101818"/>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200">
                <a:solidFill>
                  <a:srgbClr val="424242"/>
                </a:solidFill>
              </a:rPr>
              <a:t>De huvudsakliga växthusgaserna är metan och koldioxid. Förbränning av fossila bränslen är den största källan till utsläpp av växthusgaser; 74 % av växthusgasutsläppen i EU. Jordbruket står för 11,4 % av utsläppen. Kina, USA och EU står för cirka 76 % av de globala utsläppen av växthusgaser.</a:t>
            </a:r>
            <a:endParaRPr/>
          </a:p>
        </p:txBody>
      </p:sp>
      <p:sp>
        <p:nvSpPr>
          <p:cNvPr id="2348" name="Google Shape;2348;p70"/>
          <p:cNvSpPr txBox="1"/>
          <p:nvPr>
            <p:ph idx="2" type="body"/>
          </p:nvPr>
        </p:nvSpPr>
        <p:spPr>
          <a:xfrm>
            <a:off x="574359"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a:t>
            </a:r>
            <a:r>
              <a:rPr lang="en-IE">
                <a:solidFill>
                  <a:schemeClr val="lt1"/>
                </a:solidFill>
              </a:rPr>
              <a:t>Klimatförändring och växthusgaser</a:t>
            </a:r>
            <a:endParaRPr/>
          </a:p>
        </p:txBody>
      </p:sp>
      <p:cxnSp>
        <p:nvCxnSpPr>
          <p:cNvPr id="2349" name="Google Shape;2349;p70"/>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350" name="Google Shape;2350;p70"/>
          <p:cNvGrpSpPr/>
          <p:nvPr/>
        </p:nvGrpSpPr>
        <p:grpSpPr>
          <a:xfrm>
            <a:off x="10555044" y="415067"/>
            <a:ext cx="1060694" cy="1061397"/>
            <a:chOff x="5614841" y="786428"/>
            <a:chExt cx="901130" cy="901727"/>
          </a:xfrm>
        </p:grpSpPr>
        <p:grpSp>
          <p:nvGrpSpPr>
            <p:cNvPr id="2351" name="Google Shape;2351;p70"/>
            <p:cNvGrpSpPr/>
            <p:nvPr/>
          </p:nvGrpSpPr>
          <p:grpSpPr>
            <a:xfrm>
              <a:off x="5715019" y="1058540"/>
              <a:ext cx="543506" cy="445337"/>
              <a:chOff x="5715019" y="1058540"/>
              <a:chExt cx="543506" cy="445337"/>
            </a:xfrm>
          </p:grpSpPr>
          <p:sp>
            <p:nvSpPr>
              <p:cNvPr id="2352" name="Google Shape;2352;p70"/>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3" name="Google Shape;2353;p70"/>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54" name="Google Shape;2354;p70"/>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8" name="Shape 2358"/>
        <p:cNvGrpSpPr/>
        <p:nvPr/>
      </p:nvGrpSpPr>
      <p:grpSpPr>
        <a:xfrm>
          <a:off x="0" y="0"/>
          <a:ext cx="0" cy="0"/>
          <a:chOff x="0" y="0"/>
          <a:chExt cx="0" cy="0"/>
        </a:xfrm>
      </p:grpSpPr>
      <p:sp>
        <p:nvSpPr>
          <p:cNvPr id="2359" name="Google Shape;2359;p72"/>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0" name="Google Shape;2360;p72"/>
          <p:cNvSpPr txBox="1"/>
          <p:nvPr>
            <p:ph idx="2" type="body"/>
          </p:nvPr>
        </p:nvSpPr>
        <p:spPr>
          <a:xfrm>
            <a:off x="574359"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a:t>
            </a:r>
            <a:r>
              <a:rPr lang="en-IE">
                <a:solidFill>
                  <a:schemeClr val="lt1"/>
                </a:solidFill>
              </a:rPr>
              <a:t>Klimatförändring och växthusgaser</a:t>
            </a:r>
            <a:endParaRPr>
              <a:solidFill>
                <a:schemeClr val="lt1"/>
              </a:solidFill>
            </a:endParaRPr>
          </a:p>
        </p:txBody>
      </p:sp>
      <p:cxnSp>
        <p:nvCxnSpPr>
          <p:cNvPr id="2361" name="Google Shape;2361;p72"/>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362" name="Google Shape;2362;p72"/>
          <p:cNvGrpSpPr/>
          <p:nvPr/>
        </p:nvGrpSpPr>
        <p:grpSpPr>
          <a:xfrm>
            <a:off x="10555044" y="415067"/>
            <a:ext cx="1060694" cy="1061397"/>
            <a:chOff x="5614841" y="786428"/>
            <a:chExt cx="901130" cy="901727"/>
          </a:xfrm>
        </p:grpSpPr>
        <p:grpSp>
          <p:nvGrpSpPr>
            <p:cNvPr id="2363" name="Google Shape;2363;p72"/>
            <p:cNvGrpSpPr/>
            <p:nvPr/>
          </p:nvGrpSpPr>
          <p:grpSpPr>
            <a:xfrm>
              <a:off x="5715019" y="1058540"/>
              <a:ext cx="543506" cy="445337"/>
              <a:chOff x="5715019" y="1058540"/>
              <a:chExt cx="543506" cy="445337"/>
            </a:xfrm>
          </p:grpSpPr>
          <p:sp>
            <p:nvSpPr>
              <p:cNvPr id="2364" name="Google Shape;2364;p72"/>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5" name="Google Shape;2365;p72"/>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66" name="Google Shape;2366;p72"/>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367" name="Google Shape;2367;p72"/>
          <p:cNvPicPr preferRelativeResize="0"/>
          <p:nvPr/>
        </p:nvPicPr>
        <p:blipFill rotWithShape="1">
          <a:blip r:embed="rId3">
            <a:alphaModFix/>
          </a:blip>
          <a:srcRect b="0" l="0" r="0" t="0"/>
          <a:stretch/>
        </p:blipFill>
        <p:spPr>
          <a:xfrm>
            <a:off x="656301" y="1871667"/>
            <a:ext cx="9679840" cy="443529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1" name="Shape 2371"/>
        <p:cNvGrpSpPr/>
        <p:nvPr/>
      </p:nvGrpSpPr>
      <p:grpSpPr>
        <a:xfrm>
          <a:off x="0" y="0"/>
          <a:ext cx="0" cy="0"/>
          <a:chOff x="0" y="0"/>
          <a:chExt cx="0" cy="0"/>
        </a:xfrm>
      </p:grpSpPr>
      <p:sp>
        <p:nvSpPr>
          <p:cNvPr id="2372" name="Google Shape;2372;p71"/>
          <p:cNvSpPr/>
          <p:nvPr/>
        </p:nvSpPr>
        <p:spPr>
          <a:xfrm>
            <a:off x="0" y="0"/>
            <a:ext cx="8301038" cy="1612830"/>
          </a:xfrm>
          <a:custGeom>
            <a:rect b="b" l="l" r="r" t="t"/>
            <a:pathLst>
              <a:path extrusionOk="0" h="1612830" w="8301038">
                <a:moveTo>
                  <a:pt x="0" y="0"/>
                </a:moveTo>
                <a:lnTo>
                  <a:pt x="4042957" y="0"/>
                </a:lnTo>
                <a:lnTo>
                  <a:pt x="4686300" y="0"/>
                </a:lnTo>
                <a:lnTo>
                  <a:pt x="8301038" y="0"/>
                </a:lnTo>
                <a:lnTo>
                  <a:pt x="8301038" y="752694"/>
                </a:lnTo>
                <a:lnTo>
                  <a:pt x="8301038" y="752695"/>
                </a:lnTo>
                <a:lnTo>
                  <a:pt x="8301038" y="898331"/>
                </a:lnTo>
                <a:lnTo>
                  <a:pt x="8301038" y="1246294"/>
                </a:lnTo>
                <a:lnTo>
                  <a:pt x="8301038" y="1391931"/>
                </a:lnTo>
                <a:cubicBezTo>
                  <a:pt x="8301038" y="1514007"/>
                  <a:pt x="8165535" y="1612830"/>
                  <a:pt x="7998147" y="1612830"/>
                </a:cubicBezTo>
                <a:lnTo>
                  <a:pt x="7575776" y="1612830"/>
                </a:lnTo>
                <a:lnTo>
                  <a:pt x="6736633" y="1612830"/>
                </a:lnTo>
                <a:lnTo>
                  <a:pt x="4352949" y="1612830"/>
                </a:lnTo>
                <a:lnTo>
                  <a:pt x="4042957" y="1612830"/>
                </a:lnTo>
                <a:lnTo>
                  <a:pt x="3888101" y="1612830"/>
                </a:lnTo>
                <a:lnTo>
                  <a:pt x="2964569" y="1612830"/>
                </a:lnTo>
                <a:lnTo>
                  <a:pt x="0" y="161283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3" name="Google Shape;2373;p71"/>
          <p:cNvSpPr txBox="1"/>
          <p:nvPr>
            <p:ph idx="1" type="body"/>
          </p:nvPr>
        </p:nvSpPr>
        <p:spPr>
          <a:xfrm>
            <a:off x="575310" y="1612829"/>
            <a:ext cx="11041379" cy="4919775"/>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100">
                <a:solidFill>
                  <a:srgbClr val="424242"/>
                </a:solidFill>
              </a:rPr>
              <a:t>Medeltemperaturen på jordens yta är nu cirka 1,1 °C varmare än den var i slutet av 1800-talet. Denna till synes lilla förändring har haft en enorm inverkan och orsakat: intensiv torka, vattenbrist, svåra bränder, stigande havsnivåer, översvämningar, smältande polaris, katastrofala stormar och minskad biologisk mångfald. Globalt sett är de två huvuddragen i klimatförändringarna: förändringar i förekomsten och omfattningen av extrema väderhändelser, som värmeböljor eller skyfall, och långsamma förändringar som stigande havsnivåer, förlust av glaciärer och förändringar i ekosystemen. Dessa förändringar påverkar skördeavkastningen negativt, kan minska grödornas näringsmässiga kvalitet och orsaka störningar i leveranskedjan.  Genom att ställa om energisystemen från fossila bränslen till förnybara energikällor som sol- och vindkraft minskar vi de utsläpp som driver på klimatförändringarna. </a:t>
            </a:r>
            <a:endParaRPr/>
          </a:p>
          <a:p>
            <a:pPr indent="-12700" lvl="0" marL="12700" rtl="0" algn="just">
              <a:lnSpc>
                <a:spcPct val="101818"/>
              </a:lnSpc>
              <a:spcBef>
                <a:spcPts val="0"/>
              </a:spcBef>
              <a:spcAft>
                <a:spcPts val="0"/>
              </a:spcAft>
              <a:buClr>
                <a:srgbClr val="424242"/>
              </a:buClr>
              <a:buSzPts val="2200"/>
              <a:buNone/>
            </a:pPr>
            <a:r>
              <a:t/>
            </a:r>
            <a:endParaRPr sz="105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100">
                <a:solidFill>
                  <a:srgbClr val="424242"/>
                </a:solidFill>
              </a:rPr>
              <a:t>Koldbindning är processen att fånga upp och lagra atmosfärisk koldioxid. Det är en metod för att minska mängden koldioxid i atmosfären med målet att minska den globala klimatförändringen. Jord är en viktig kolpool (en plats där kol kan lagras). Kompostering bidrar till kolbindning i stadsmiljö.</a:t>
            </a:r>
            <a:endParaRPr sz="2100"/>
          </a:p>
        </p:txBody>
      </p:sp>
      <p:sp>
        <p:nvSpPr>
          <p:cNvPr id="2374" name="Google Shape;2374;p71"/>
          <p:cNvSpPr txBox="1"/>
          <p:nvPr>
            <p:ph idx="2" type="body"/>
          </p:nvPr>
        </p:nvSpPr>
        <p:spPr>
          <a:xfrm>
            <a:off x="574359" y="387666"/>
            <a:ext cx="8198166"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a:t>
            </a:r>
            <a:r>
              <a:rPr lang="en-IE">
                <a:solidFill>
                  <a:schemeClr val="lt1"/>
                </a:solidFill>
              </a:rPr>
              <a:t>Klimatförändring och växthusgaser</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p>
        </p:txBody>
      </p:sp>
      <p:cxnSp>
        <p:nvCxnSpPr>
          <p:cNvPr id="2375" name="Google Shape;2375;p71"/>
          <p:cNvCxnSpPr/>
          <p:nvPr/>
        </p:nvCxnSpPr>
        <p:spPr>
          <a:xfrm flipH="1">
            <a:off x="0" y="1191320"/>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376" name="Google Shape;2376;p71"/>
          <p:cNvGrpSpPr/>
          <p:nvPr/>
        </p:nvGrpSpPr>
        <p:grpSpPr>
          <a:xfrm>
            <a:off x="10555044" y="415067"/>
            <a:ext cx="1060694" cy="1061397"/>
            <a:chOff x="5614841" y="786428"/>
            <a:chExt cx="901130" cy="901727"/>
          </a:xfrm>
        </p:grpSpPr>
        <p:grpSp>
          <p:nvGrpSpPr>
            <p:cNvPr id="2377" name="Google Shape;2377;p71"/>
            <p:cNvGrpSpPr/>
            <p:nvPr/>
          </p:nvGrpSpPr>
          <p:grpSpPr>
            <a:xfrm>
              <a:off x="5715019" y="1058540"/>
              <a:ext cx="543506" cy="445337"/>
              <a:chOff x="5715019" y="1058540"/>
              <a:chExt cx="543506" cy="445337"/>
            </a:xfrm>
          </p:grpSpPr>
          <p:sp>
            <p:nvSpPr>
              <p:cNvPr id="2378" name="Google Shape;2378;p71"/>
              <p:cNvSpPr/>
              <p:nvPr/>
            </p:nvSpPr>
            <p:spPr>
              <a:xfrm>
                <a:off x="5715019" y="1219331"/>
                <a:ext cx="104422" cy="284546"/>
              </a:xfrm>
              <a:custGeom>
                <a:rect b="b" l="l" r="r" t="t"/>
                <a:pathLst>
                  <a:path extrusionOk="0" h="284546" w="104422">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9" name="Google Shape;2379;p71"/>
              <p:cNvSpPr/>
              <p:nvPr/>
            </p:nvSpPr>
            <p:spPr>
              <a:xfrm>
                <a:off x="5906636" y="1058540"/>
                <a:ext cx="351889" cy="398614"/>
              </a:xfrm>
              <a:custGeom>
                <a:rect b="b" l="l" r="r" t="t"/>
                <a:pathLst>
                  <a:path extrusionOk="0" h="398614" w="351889">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80" name="Google Shape;2380;p71"/>
            <p:cNvSpPr/>
            <p:nvPr/>
          </p:nvSpPr>
          <p:spPr>
            <a:xfrm>
              <a:off x="5614841" y="786428"/>
              <a:ext cx="901130" cy="901727"/>
            </a:xfrm>
            <a:custGeom>
              <a:rect b="b" l="l" r="r" t="t"/>
              <a:pathLst>
                <a:path extrusionOk="0" h="901727" w="901130">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4" name="Shape 2384"/>
        <p:cNvGrpSpPr/>
        <p:nvPr/>
      </p:nvGrpSpPr>
      <p:grpSpPr>
        <a:xfrm>
          <a:off x="0" y="0"/>
          <a:ext cx="0" cy="0"/>
          <a:chOff x="0" y="0"/>
          <a:chExt cx="0" cy="0"/>
        </a:xfrm>
      </p:grpSpPr>
      <p:sp>
        <p:nvSpPr>
          <p:cNvPr id="2385" name="Google Shape;2385;p7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6" name="Google Shape;2386;p73"/>
          <p:cNvSpPr txBox="1"/>
          <p:nvPr>
            <p:ph idx="1" type="body"/>
          </p:nvPr>
        </p:nvSpPr>
        <p:spPr>
          <a:xfrm>
            <a:off x="582130" y="931377"/>
            <a:ext cx="11027739" cy="4995245"/>
          </a:xfrm>
          <a:prstGeom prst="rect">
            <a:avLst/>
          </a:prstGeom>
          <a:noFill/>
          <a:ln>
            <a:noFill/>
          </a:ln>
        </p:spPr>
        <p:txBody>
          <a:bodyPr anchorCtr="0" anchor="t" bIns="45700" lIns="91425" spcFirstLastPara="1" rIns="91425" wrap="square" tIns="45700">
            <a:noAutofit/>
          </a:bodyPr>
          <a:lstStyle/>
          <a:p>
            <a:pPr indent="-1339850" lvl="0" marL="1339850" rtl="0" algn="l">
              <a:lnSpc>
                <a:spcPct val="120000"/>
              </a:lnSpc>
              <a:spcBef>
                <a:spcPts val="0"/>
              </a:spcBef>
              <a:spcAft>
                <a:spcPts val="0"/>
              </a:spcAft>
              <a:buClr>
                <a:srgbClr val="424242"/>
              </a:buClr>
              <a:buSzPts val="1800"/>
              <a:buNone/>
            </a:pPr>
            <a:r>
              <a:rPr b="1" lang="en-IE" sz="1800"/>
              <a:t>Träning:	</a:t>
            </a:r>
            <a:r>
              <a:rPr lang="en-IE" sz="1800"/>
              <a:t>Lista 10 saker du kan göra hemma för att minska klimatförändringarna.</a:t>
            </a:r>
            <a:endParaRPr sz="2100">
              <a:solidFill>
                <a:srgbClr val="202124"/>
              </a:solidFill>
              <a:highlight>
                <a:srgbClr val="F8F9FA"/>
              </a:highlight>
              <a:latin typeface="Arial"/>
              <a:ea typeface="Arial"/>
              <a:cs typeface="Arial"/>
              <a:sym typeface="Arial"/>
            </a:endParaRPr>
          </a:p>
          <a:p>
            <a:pPr indent="-1339850" lvl="0" marL="1339850" rtl="0" algn="l">
              <a:lnSpc>
                <a:spcPct val="120000"/>
              </a:lnSpc>
              <a:spcBef>
                <a:spcPts val="0"/>
              </a:spcBef>
              <a:spcAft>
                <a:spcPts val="0"/>
              </a:spcAft>
              <a:buClr>
                <a:srgbClr val="424242"/>
              </a:buClr>
              <a:buSzPts val="1800"/>
              <a:buNone/>
            </a:pPr>
            <a:r>
              <a:t/>
            </a:r>
            <a:endParaRPr sz="1800"/>
          </a:p>
          <a:p>
            <a:pPr indent="-1339850" lvl="0" marL="1339850" rtl="0" algn="l">
              <a:lnSpc>
                <a:spcPct val="120000"/>
              </a:lnSpc>
              <a:spcBef>
                <a:spcPts val="0"/>
              </a:spcBef>
              <a:spcAft>
                <a:spcPts val="0"/>
              </a:spcAft>
              <a:buClr>
                <a:srgbClr val="424242"/>
              </a:buClr>
              <a:buSzPts val="1800"/>
              <a:buNone/>
            </a:pPr>
            <a:r>
              <a:rPr b="1" lang="en-IE" sz="1800"/>
              <a:t>Övning:	</a:t>
            </a:r>
            <a:r>
              <a:rPr lang="en-IE" sz="1800"/>
              <a:t>What is climate change </a:t>
            </a:r>
            <a:r>
              <a:rPr lang="en-IE" sz="1800" u="sng">
                <a:solidFill>
                  <a:srgbClr val="87AF3F"/>
                </a:solidFill>
                <a:hlinkClick r:id="rId3">
                  <a:extLst>
                    <a:ext uri="{A12FA001-AC4F-418D-AE19-62706E023703}">
                      <ahyp:hlinkClr val="tx"/>
                    </a:ext>
                  </a:extLst>
                </a:hlinkClick>
              </a:rPr>
              <a:t>https://www.un.org/en/climatechange/what-is-climate-change</a:t>
            </a:r>
            <a:r>
              <a:rPr lang="en-IE" sz="1800">
                <a:solidFill>
                  <a:srgbClr val="87AF3F"/>
                </a:solidFill>
              </a:rPr>
              <a:t>; </a:t>
            </a:r>
            <a:r>
              <a:rPr lang="en-IE" sz="1800"/>
              <a:t>Greehouse gas emisssions by source sector EU 2020 </a:t>
            </a:r>
            <a:r>
              <a:rPr lang="en-IE" sz="1800" u="sng">
                <a:solidFill>
                  <a:srgbClr val="87AF3F"/>
                </a:solidFill>
                <a:hlinkClick r:id="rId4">
                  <a:extLst>
                    <a:ext uri="{A12FA001-AC4F-418D-AE19-62706E023703}">
                      <ahyp:hlinkClr val="tx"/>
                    </a:ext>
                  </a:extLst>
                </a:hlinkClick>
              </a:rPr>
              <a:t>https://ec.europa.eu/eurostat/statistics-explained/index.php?title=File:Greenhouse_gas_emissions_by_source_sector,_EU,_2020.png</a:t>
            </a:r>
            <a:r>
              <a:rPr lang="en-IE" sz="1800">
                <a:solidFill>
                  <a:srgbClr val="87AF3F"/>
                </a:solidFill>
              </a:rPr>
              <a:t> </a:t>
            </a:r>
            <a:r>
              <a:rPr lang="en-IE" sz="1800"/>
              <a:t>What are the sources of greenhouse gas emissions in the EU? https://www.eea.europa.eu/en/advanced-search?q=greenhouse%20gas&amp;size=n_10_n&amp;filters%5B0%5D%5Bfield%5D=readingTime&amp;filters%5B0%5D%5Btype%5D=any&amp;filters%5B0%5D%5Bvalues%5D%5B0%5D%5Bname%5D=All&amp;filters%5B0%5D%5Bvalues%5D%5B0%5D%5BrangeType%5D=fixed&amp;filters%5B1%5D%5Bfield%5D=issued.date&amp;filters%5B1%5D%5Btype%5D=any&amp;filters%5B1%5D%5Bvalues%5D%5B0%5D=Last%205%20years&amp;filters%5B2%5D%5Bfield%5D=language&amp;filters%5B2%5D%5Btype%5D=any&amp;filters%5B2%5D%5Bvalues%5D%5B0%5D=en</a:t>
            </a:r>
            <a:endParaRPr sz="1800"/>
          </a:p>
          <a:p>
            <a:pPr indent="-1339850" lvl="0" marL="1339850" rtl="0" algn="l">
              <a:lnSpc>
                <a:spcPct val="120000"/>
              </a:lnSpc>
              <a:spcBef>
                <a:spcPts val="0"/>
              </a:spcBef>
              <a:spcAft>
                <a:spcPts val="0"/>
              </a:spcAft>
              <a:buClr>
                <a:srgbClr val="424242"/>
              </a:buClr>
              <a:buSzPts val="1800"/>
              <a:buNone/>
            </a:pPr>
            <a:r>
              <a:t/>
            </a:r>
            <a:endParaRPr sz="1800"/>
          </a:p>
          <a:p>
            <a:pPr indent="-1339850" lvl="0" marL="1339850" rtl="0" algn="l">
              <a:lnSpc>
                <a:spcPct val="120000"/>
              </a:lnSpc>
              <a:spcBef>
                <a:spcPts val="0"/>
              </a:spcBef>
              <a:spcAft>
                <a:spcPts val="0"/>
              </a:spcAft>
              <a:buClr>
                <a:srgbClr val="424242"/>
              </a:buClr>
              <a:buSzPts val="1800"/>
              <a:buNone/>
            </a:pPr>
            <a:r>
              <a:rPr b="1" lang="en-IE" sz="1800"/>
              <a:t>YouTube</a:t>
            </a:r>
            <a:r>
              <a:rPr lang="en-IE" sz="1800"/>
              <a:t>: 	What is the Greenhouse Effect? </a:t>
            </a:r>
            <a:r>
              <a:rPr lang="en-IE" sz="1800" u="sng">
                <a:solidFill>
                  <a:srgbClr val="87AF3F"/>
                </a:solidFill>
                <a:hlinkClick r:id="rId5">
                  <a:extLst>
                    <a:ext uri="{A12FA001-AC4F-418D-AE19-62706E023703}">
                      <ahyp:hlinkClr val="tx"/>
                    </a:ext>
                  </a:extLst>
                </a:hlinkClick>
              </a:rPr>
              <a:t>https://www.youtube.com/watch?v=SN5-DnOHQmE</a:t>
            </a:r>
            <a:endParaRPr/>
          </a:p>
          <a:p>
            <a:pPr indent="-1339850" lvl="0" marL="1339850" rtl="0" algn="l">
              <a:lnSpc>
                <a:spcPct val="120000"/>
              </a:lnSpc>
              <a:spcBef>
                <a:spcPts val="0"/>
              </a:spcBef>
              <a:spcAft>
                <a:spcPts val="0"/>
              </a:spcAft>
              <a:buClr>
                <a:srgbClr val="424242"/>
              </a:buClr>
              <a:buSzPts val="1800"/>
              <a:buNone/>
            </a:pPr>
            <a:r>
              <a:t/>
            </a:r>
            <a:endParaRPr b="1" sz="1800"/>
          </a:p>
          <a:p>
            <a:pPr indent="-1339850" lvl="0" marL="1339850" rtl="0" algn="l">
              <a:lnSpc>
                <a:spcPct val="120000"/>
              </a:lnSpc>
              <a:spcBef>
                <a:spcPts val="0"/>
              </a:spcBef>
              <a:spcAft>
                <a:spcPts val="0"/>
              </a:spcAft>
              <a:buClr>
                <a:srgbClr val="424242"/>
              </a:buClr>
              <a:buSzPts val="1800"/>
              <a:buNone/>
            </a:pPr>
            <a:r>
              <a:rPr b="1" lang="en-IE" sz="1800"/>
              <a:t>Publikation</a:t>
            </a:r>
            <a:r>
              <a:rPr lang="en-IE" sz="1800"/>
              <a:t>: 	Lal, R. 2004. Soil carbon sequestration to mitigate climate change. Geoderma. Vol 123 (1-2_. P 1-22.)</a:t>
            </a:r>
            <a:endParaRPr/>
          </a:p>
          <a:p>
            <a:pPr indent="-1339850" lvl="0" marL="1339850" rtl="0" algn="l">
              <a:lnSpc>
                <a:spcPct val="120000"/>
              </a:lnSpc>
              <a:spcBef>
                <a:spcPts val="0"/>
              </a:spcBef>
              <a:spcAft>
                <a:spcPts val="0"/>
              </a:spcAft>
              <a:buClr>
                <a:srgbClr val="424242"/>
              </a:buClr>
              <a:buSzPts val="1800"/>
              <a:buNone/>
            </a:pPr>
            <a:r>
              <a:rPr lang="en-IE" sz="1800"/>
              <a:t> </a:t>
            </a:r>
            <a:endParaRPr/>
          </a:p>
          <a:p>
            <a:pPr indent="-1225550" lvl="0" marL="1339850" rtl="0" algn="l">
              <a:lnSpc>
                <a:spcPct val="120000"/>
              </a:lnSpc>
              <a:spcBef>
                <a:spcPts val="0"/>
              </a:spcBef>
              <a:spcAft>
                <a:spcPts val="0"/>
              </a:spcAft>
              <a:buClr>
                <a:srgbClr val="E8A116"/>
              </a:buClr>
              <a:buSzPts val="1800"/>
              <a:buFont typeface="Arial"/>
              <a:buNone/>
            </a:pPr>
            <a:r>
              <a:t/>
            </a:r>
            <a:endParaRPr sz="1800"/>
          </a:p>
        </p:txBody>
      </p:sp>
      <p:sp>
        <p:nvSpPr>
          <p:cNvPr id="2387" name="Google Shape;2387;p7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388" name="Google Shape;2388;p7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2" name="Shape 2392"/>
        <p:cNvGrpSpPr/>
        <p:nvPr/>
      </p:nvGrpSpPr>
      <p:grpSpPr>
        <a:xfrm>
          <a:off x="0" y="0"/>
          <a:ext cx="0" cy="0"/>
          <a:chOff x="0" y="0"/>
          <a:chExt cx="0" cy="0"/>
        </a:xfrm>
      </p:grpSpPr>
      <p:sp>
        <p:nvSpPr>
          <p:cNvPr id="2393" name="Google Shape;2393;g2bf391cd4c5_1_2508"/>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4" name="Google Shape;2394;g2bf391cd4c5_1_2508"/>
          <p:cNvSpPr txBox="1"/>
          <p:nvPr>
            <p:ph idx="2" type="body"/>
          </p:nvPr>
        </p:nvSpPr>
        <p:spPr>
          <a:xfrm>
            <a:off x="574360" y="387666"/>
            <a:ext cx="4640100" cy="8037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a:t>
            </a:r>
            <a:r>
              <a:rPr lang="en-IE">
                <a:solidFill>
                  <a:schemeClr val="lt1"/>
                </a:solidFill>
              </a:rPr>
              <a:t>Lagstiftning för avfallshantering</a:t>
            </a:r>
            <a:endParaRPr/>
          </a:p>
          <a:p>
            <a:pPr indent="0" lvl="0" marL="0" rtl="0" algn="l">
              <a:lnSpc>
                <a:spcPct val="103333"/>
              </a:lnSpc>
              <a:spcBef>
                <a:spcPts val="0"/>
              </a:spcBef>
              <a:spcAft>
                <a:spcPts val="0"/>
              </a:spcAft>
              <a:buClr>
                <a:srgbClr val="086575"/>
              </a:buClr>
              <a:buSzPts val="3600"/>
              <a:buNone/>
            </a:pPr>
            <a:r>
              <a:t/>
            </a:r>
            <a:endParaRPr/>
          </a:p>
        </p:txBody>
      </p:sp>
      <p:cxnSp>
        <p:nvCxnSpPr>
          <p:cNvPr id="2395" name="Google Shape;2395;g2bf391cd4c5_1_2508"/>
          <p:cNvCxnSpPr/>
          <p:nvPr/>
        </p:nvCxnSpPr>
        <p:spPr>
          <a:xfrm rot="10800000">
            <a:off x="-75" y="1574451"/>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2396" name="Google Shape;2396;g2bf391cd4c5_1_2508"/>
          <p:cNvGrpSpPr/>
          <p:nvPr/>
        </p:nvGrpSpPr>
        <p:grpSpPr>
          <a:xfrm>
            <a:off x="10206582" y="900582"/>
            <a:ext cx="1012046" cy="1023924"/>
            <a:chOff x="7190753" y="5365577"/>
            <a:chExt cx="745522" cy="754272"/>
          </a:xfrm>
        </p:grpSpPr>
        <p:grpSp>
          <p:nvGrpSpPr>
            <p:cNvPr id="2397" name="Google Shape;2397;g2bf391cd4c5_1_2508"/>
            <p:cNvGrpSpPr/>
            <p:nvPr/>
          </p:nvGrpSpPr>
          <p:grpSpPr>
            <a:xfrm>
              <a:off x="7353351" y="5647412"/>
              <a:ext cx="420044" cy="75879"/>
              <a:chOff x="7353351" y="5647412"/>
              <a:chExt cx="420044" cy="75879"/>
            </a:xfrm>
          </p:grpSpPr>
          <p:sp>
            <p:nvSpPr>
              <p:cNvPr id="2398" name="Google Shape;2398;g2bf391cd4c5_1_2508"/>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9" name="Google Shape;2399;g2bf391cd4c5_1_2508"/>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00" name="Google Shape;2400;g2bf391cd4c5_1_2508"/>
            <p:cNvGrpSpPr/>
            <p:nvPr/>
          </p:nvGrpSpPr>
          <p:grpSpPr>
            <a:xfrm>
              <a:off x="7190753" y="5365577"/>
              <a:ext cx="745522" cy="754272"/>
              <a:chOff x="7190753" y="5365577"/>
              <a:chExt cx="745522" cy="754272"/>
            </a:xfrm>
          </p:grpSpPr>
          <p:sp>
            <p:nvSpPr>
              <p:cNvPr id="2401" name="Google Shape;2401;g2bf391cd4c5_1_2508"/>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2" name="Google Shape;2402;g2bf391cd4c5_1_2508"/>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3" name="Google Shape;2403;g2bf391cd4c5_1_2508"/>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4" name="Google Shape;2404;g2bf391cd4c5_1_2508"/>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5" name="Google Shape;2405;g2bf391cd4c5_1_2508"/>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6" name="Google Shape;2406;g2bf391cd4c5_1_2508"/>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7" name="Google Shape;2407;g2bf391cd4c5_1_2508"/>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8" name="Google Shape;2408;g2bf391cd4c5_1_2508"/>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9" name="Google Shape;2409;g2bf391cd4c5_1_2508"/>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2410" name="Google Shape;2410;g2bf391cd4c5_1_2508"/>
          <p:cNvPicPr preferRelativeResize="0"/>
          <p:nvPr/>
        </p:nvPicPr>
        <p:blipFill rotWithShape="1">
          <a:blip r:embed="rId3">
            <a:alphaModFix/>
          </a:blip>
          <a:srcRect b="0" l="0" r="0" t="0"/>
          <a:stretch/>
        </p:blipFill>
        <p:spPr>
          <a:xfrm>
            <a:off x="0" y="1880093"/>
            <a:ext cx="6314948" cy="4499258"/>
          </a:xfrm>
          <a:prstGeom prst="rect">
            <a:avLst/>
          </a:prstGeom>
          <a:noFill/>
          <a:ln>
            <a:noFill/>
          </a:ln>
        </p:spPr>
      </p:pic>
      <p:pic>
        <p:nvPicPr>
          <p:cNvPr id="2411" name="Google Shape;2411;g2bf391cd4c5_1_2508"/>
          <p:cNvPicPr preferRelativeResize="0"/>
          <p:nvPr/>
        </p:nvPicPr>
        <p:blipFill rotWithShape="1">
          <a:blip r:embed="rId4">
            <a:alphaModFix/>
          </a:blip>
          <a:srcRect b="0" l="0" r="0" t="0"/>
          <a:stretch/>
        </p:blipFill>
        <p:spPr>
          <a:xfrm>
            <a:off x="6378573" y="5509415"/>
            <a:ext cx="5813428" cy="854438"/>
          </a:xfrm>
          <a:prstGeom prst="rect">
            <a:avLst/>
          </a:prstGeom>
          <a:noFill/>
          <a:ln>
            <a:noFill/>
          </a:ln>
        </p:spPr>
      </p:pic>
      <p:pic>
        <p:nvPicPr>
          <p:cNvPr id="2412" name="Google Shape;2412;g2bf391cd4c5_1_2508"/>
          <p:cNvPicPr preferRelativeResize="0"/>
          <p:nvPr/>
        </p:nvPicPr>
        <p:blipFill rotWithShape="1">
          <a:blip r:embed="rId5">
            <a:alphaModFix/>
          </a:blip>
          <a:srcRect b="0" l="0" r="0" t="0"/>
          <a:stretch/>
        </p:blipFill>
        <p:spPr>
          <a:xfrm>
            <a:off x="7375743" y="2489986"/>
            <a:ext cx="3843000" cy="2283000"/>
          </a:xfrm>
          <a:prstGeom prst="roundRect">
            <a:avLst>
              <a:gd fmla="val 16667" name="adj"/>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6" name="Shape 2416"/>
        <p:cNvGrpSpPr/>
        <p:nvPr/>
      </p:nvGrpSpPr>
      <p:grpSpPr>
        <a:xfrm>
          <a:off x="0" y="0"/>
          <a:ext cx="0" cy="0"/>
          <a:chOff x="0" y="0"/>
          <a:chExt cx="0" cy="0"/>
        </a:xfrm>
      </p:grpSpPr>
      <p:sp>
        <p:nvSpPr>
          <p:cNvPr id="2417" name="Google Shape;2417;p74"/>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8" name="Google Shape;2418;p74"/>
          <p:cNvSpPr txBox="1"/>
          <p:nvPr>
            <p:ph idx="1" type="body"/>
          </p:nvPr>
        </p:nvSpPr>
        <p:spPr>
          <a:xfrm>
            <a:off x="622922" y="2049327"/>
            <a:ext cx="10946155" cy="4379313"/>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100">
                <a:solidFill>
                  <a:srgbClr val="424242"/>
                </a:solidFill>
              </a:rPr>
              <a:t>Enligt europeisk lagstiftning avser "avfall" något som kasseras och definieras som "alla ämnen eller föremål som innehavaren kasserar eller avser eller är skyldig att kassera". Att hantera avfall "betyder insamling, transport, återvinning och avfallshantering, och inkluderar övervakning av sådana operationer och behandling av avfallsplatser". Att hantera avfall på ett miljövänligt sätt och att utnyttja de sekundära material som avfallet innehåller är viktiga delar av EU:s miljöpolitik. </a:t>
            </a:r>
            <a:endParaRPr/>
          </a:p>
          <a:p>
            <a:pPr indent="-12700" lvl="0" marL="12700" rtl="0" algn="just">
              <a:lnSpc>
                <a:spcPct val="106363"/>
              </a:lnSpc>
              <a:spcBef>
                <a:spcPts val="0"/>
              </a:spcBef>
              <a:spcAft>
                <a:spcPts val="0"/>
              </a:spcAft>
              <a:buClr>
                <a:srgbClr val="424242"/>
              </a:buClr>
              <a:buSzPts val="2200"/>
              <a:buNone/>
            </a:pPr>
            <a:r>
              <a:t/>
            </a:r>
            <a:endParaRPr sz="1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100">
                <a:solidFill>
                  <a:srgbClr val="424242"/>
                </a:solidFill>
              </a:rPr>
              <a:t>EU:s avfallspolitik syftar till att skydda miljön och människors hälsa och bidra till EU:s övergång till en cirkulär ekonomi. Den fastställer syften och mål för att: att förbättra avfallshantering, stimulera innovation inom återvinning och begränsa deponering. Avfallsproduktionen i EU är dock i hög grad beroende av den ekonomiska utvecklingen, vilket innebär att ju rikare ett land är, desto mer avfall genereras. Avfallsminskning, återanvändning och återvinning ("3R") har varit allmänt accepterade verktyg för avfallshantering.</a:t>
            </a:r>
            <a:endParaRPr sz="2100"/>
          </a:p>
        </p:txBody>
      </p:sp>
      <p:sp>
        <p:nvSpPr>
          <p:cNvPr id="2419" name="Google Shape;2419;p74"/>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a:t>
            </a:r>
            <a:r>
              <a:rPr lang="en-IE">
                <a:solidFill>
                  <a:schemeClr val="lt1"/>
                </a:solidFill>
              </a:rPr>
              <a:t>Lagstiftning för avfallshantering</a:t>
            </a:r>
            <a:endParaRPr/>
          </a:p>
        </p:txBody>
      </p:sp>
      <p:cxnSp>
        <p:nvCxnSpPr>
          <p:cNvPr id="2420" name="Google Shape;2420;p74"/>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421" name="Google Shape;2421;p74"/>
          <p:cNvGrpSpPr/>
          <p:nvPr/>
        </p:nvGrpSpPr>
        <p:grpSpPr>
          <a:xfrm>
            <a:off x="10206610" y="900599"/>
            <a:ext cx="1012049" cy="1023927"/>
            <a:chOff x="7190753" y="5365577"/>
            <a:chExt cx="745522" cy="754272"/>
          </a:xfrm>
        </p:grpSpPr>
        <p:grpSp>
          <p:nvGrpSpPr>
            <p:cNvPr id="2422" name="Google Shape;2422;p74"/>
            <p:cNvGrpSpPr/>
            <p:nvPr/>
          </p:nvGrpSpPr>
          <p:grpSpPr>
            <a:xfrm>
              <a:off x="7353351" y="5647412"/>
              <a:ext cx="420044" cy="75879"/>
              <a:chOff x="7353351" y="5647412"/>
              <a:chExt cx="420044" cy="75879"/>
            </a:xfrm>
          </p:grpSpPr>
          <p:sp>
            <p:nvSpPr>
              <p:cNvPr id="2423" name="Google Shape;2423;p74"/>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4" name="Google Shape;2424;p74"/>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25" name="Google Shape;2425;p74"/>
            <p:cNvGrpSpPr/>
            <p:nvPr/>
          </p:nvGrpSpPr>
          <p:grpSpPr>
            <a:xfrm>
              <a:off x="7190753" y="5365577"/>
              <a:ext cx="745522" cy="754272"/>
              <a:chOff x="7190753" y="5365577"/>
              <a:chExt cx="745522" cy="754272"/>
            </a:xfrm>
          </p:grpSpPr>
          <p:sp>
            <p:nvSpPr>
              <p:cNvPr id="2426" name="Google Shape;2426;p74"/>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7" name="Google Shape;2427;p74"/>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8" name="Google Shape;2428;p74"/>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9" name="Google Shape;2429;p74"/>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0" name="Google Shape;2430;p74"/>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1" name="Google Shape;2431;p74"/>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2" name="Google Shape;2432;p74"/>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3" name="Google Shape;2433;p74"/>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4" name="Google Shape;2434;p74"/>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8" name="Shape 2438"/>
        <p:cNvGrpSpPr/>
        <p:nvPr/>
      </p:nvGrpSpPr>
      <p:grpSpPr>
        <a:xfrm>
          <a:off x="0" y="0"/>
          <a:ext cx="0" cy="0"/>
          <a:chOff x="0" y="0"/>
          <a:chExt cx="0" cy="0"/>
        </a:xfrm>
      </p:grpSpPr>
      <p:sp>
        <p:nvSpPr>
          <p:cNvPr id="2439" name="Google Shape;2439;p75"/>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0" name="Google Shape;2440;p75"/>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Ramdirektivet om avfall 2008/98/EG (WFD) ses som en milstolpe för modern avfallshantering i EU. Det var inte förrän 2008 som begreppet </a:t>
            </a:r>
            <a:r>
              <a:rPr b="1" lang="en-IE" sz="2200">
                <a:solidFill>
                  <a:srgbClr val="424242"/>
                </a:solidFill>
              </a:rPr>
              <a:t>avfallshierarki</a:t>
            </a:r>
            <a:r>
              <a:rPr lang="en-IE" sz="2200">
                <a:solidFill>
                  <a:srgbClr val="424242"/>
                </a:solidFill>
              </a:rPr>
              <a:t> introducerades i EU-sammanhang, tillsammans med en tydligt definierad fullständig prioritetsordning för förebyggande åtgärder och avfallshantering. Senast genom direktiv 2018/851 ändrades WFD genom att avsevärt stärka kraven på </a:t>
            </a:r>
            <a:r>
              <a:rPr b="1" lang="en-IE" sz="2200">
                <a:solidFill>
                  <a:srgbClr val="424242"/>
                </a:solidFill>
              </a:rPr>
              <a:t>förebyggande av avfall</a:t>
            </a:r>
            <a:r>
              <a:rPr lang="en-IE" sz="2200">
                <a:solidFill>
                  <a:srgbClr val="424242"/>
                </a:solidFill>
              </a:rPr>
              <a:t>. </a:t>
            </a:r>
            <a:endParaRPr/>
          </a:p>
          <a:p>
            <a:pPr indent="-12700" lvl="0" marL="12700" rtl="0" algn="just">
              <a:lnSpc>
                <a:spcPct val="106363"/>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200">
                <a:solidFill>
                  <a:srgbClr val="424242"/>
                </a:solidFill>
              </a:rPr>
              <a:t>Jämfört med </a:t>
            </a:r>
            <a:r>
              <a:rPr b="1" lang="en-IE" sz="2200">
                <a:solidFill>
                  <a:srgbClr val="424242"/>
                </a:solidFill>
              </a:rPr>
              <a:t>3R:s ramverk för cirkulär ekonomi </a:t>
            </a:r>
            <a:r>
              <a:rPr lang="en-IE" sz="2200">
                <a:solidFill>
                  <a:srgbClr val="424242"/>
                </a:solidFill>
              </a:rPr>
              <a:t>beaktar avfallshierarkin särskilt prioriteringsordningen vid avfallshantering genom en femstegspyramid från det mest föredragna alternativet "förebyggande" till det minst föredragna alternativet "bortskaffande" (t.ex. från det minst miljöskadliga alternativet till det som har störst miljöpåverkan).</a:t>
            </a:r>
            <a:endParaRPr/>
          </a:p>
        </p:txBody>
      </p:sp>
      <p:sp>
        <p:nvSpPr>
          <p:cNvPr id="2441" name="Google Shape;2441;p75"/>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a:t>
            </a:r>
            <a:r>
              <a:rPr lang="en-IE">
                <a:solidFill>
                  <a:schemeClr val="lt1"/>
                </a:solidFill>
              </a:rPr>
              <a:t>Lagstiftning för avfallshantering</a:t>
            </a:r>
            <a:endParaRPr/>
          </a:p>
        </p:txBody>
      </p:sp>
      <p:cxnSp>
        <p:nvCxnSpPr>
          <p:cNvPr id="2442" name="Google Shape;2442;p75"/>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443" name="Google Shape;2443;p75"/>
          <p:cNvGrpSpPr/>
          <p:nvPr/>
        </p:nvGrpSpPr>
        <p:grpSpPr>
          <a:xfrm>
            <a:off x="10206610" y="900599"/>
            <a:ext cx="1012049" cy="1023927"/>
            <a:chOff x="7190753" y="5365577"/>
            <a:chExt cx="745522" cy="754272"/>
          </a:xfrm>
        </p:grpSpPr>
        <p:grpSp>
          <p:nvGrpSpPr>
            <p:cNvPr id="2444" name="Google Shape;2444;p75"/>
            <p:cNvGrpSpPr/>
            <p:nvPr/>
          </p:nvGrpSpPr>
          <p:grpSpPr>
            <a:xfrm>
              <a:off x="7353351" y="5647412"/>
              <a:ext cx="420044" cy="75879"/>
              <a:chOff x="7353351" y="5647412"/>
              <a:chExt cx="420044" cy="75879"/>
            </a:xfrm>
          </p:grpSpPr>
          <p:sp>
            <p:nvSpPr>
              <p:cNvPr id="2445" name="Google Shape;2445;p75"/>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6" name="Google Shape;2446;p75"/>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47" name="Google Shape;2447;p75"/>
            <p:cNvGrpSpPr/>
            <p:nvPr/>
          </p:nvGrpSpPr>
          <p:grpSpPr>
            <a:xfrm>
              <a:off x="7190753" y="5365577"/>
              <a:ext cx="745522" cy="754272"/>
              <a:chOff x="7190753" y="5365577"/>
              <a:chExt cx="745522" cy="754272"/>
            </a:xfrm>
          </p:grpSpPr>
          <p:sp>
            <p:nvSpPr>
              <p:cNvPr id="2448" name="Google Shape;2448;p75"/>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9" name="Google Shape;2449;p75"/>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0" name="Google Shape;2450;p75"/>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1" name="Google Shape;2451;p75"/>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2" name="Google Shape;2452;p75"/>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3" name="Google Shape;2453;p75"/>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4" name="Google Shape;2454;p75"/>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5" name="Google Shape;2455;p75"/>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6" name="Google Shape;2456;p75"/>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0" name="Shape 2460"/>
        <p:cNvGrpSpPr/>
        <p:nvPr/>
      </p:nvGrpSpPr>
      <p:grpSpPr>
        <a:xfrm>
          <a:off x="0" y="0"/>
          <a:ext cx="0" cy="0"/>
          <a:chOff x="0" y="0"/>
          <a:chExt cx="0" cy="0"/>
        </a:xfrm>
      </p:grpSpPr>
      <p:sp>
        <p:nvSpPr>
          <p:cNvPr id="2461" name="Google Shape;2461;p76"/>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2" name="Google Shape;2462;p76"/>
          <p:cNvSpPr txBox="1"/>
          <p:nvPr>
            <p:ph idx="1" type="body"/>
          </p:nvPr>
        </p:nvSpPr>
        <p:spPr>
          <a:xfrm>
            <a:off x="641242" y="2322786"/>
            <a:ext cx="10946155" cy="3428836"/>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200">
                <a:solidFill>
                  <a:srgbClr val="424242"/>
                </a:solidFill>
              </a:rPr>
              <a:t>Alla företag eller offentliga organ som producerar avfall måste bevisa att de tillämpar avfallshierarkin. Varje europeiskt land har en betydande nationell lagstiftning när det gäller att reglera kraven för avfall. Till skillnad från avfall är "biprodukter" ämnen som uppstår från en produktionsprocess, vars främsta syfte inte är att producera den varan, men som kan användas vidare lagligt utan negativa miljö- och hälsoeffekter (t.ex. spridning av flytgödsel för jordgödsling). Ett beslut om huruvida ett visst ämne är en biprodukt eller inte måste i första hand fattas av producenten av ämnet, tillsammans med de behöriga nationella myndigheterna, baserat på den behöriga nationella myndigheter, baserat på lämplig nationell lagstiftning som implementerar WFD.</a:t>
            </a:r>
            <a:endParaRPr/>
          </a:p>
        </p:txBody>
      </p:sp>
      <p:sp>
        <p:nvSpPr>
          <p:cNvPr id="2463" name="Google Shape;2463;p76"/>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a:t>
            </a:r>
            <a:r>
              <a:rPr lang="en-IE">
                <a:solidFill>
                  <a:schemeClr val="lt1"/>
                </a:solidFill>
              </a:rPr>
              <a:t>Lagstiftning för avfallshantering</a:t>
            </a:r>
            <a:endParaRPr/>
          </a:p>
        </p:txBody>
      </p:sp>
      <p:cxnSp>
        <p:nvCxnSpPr>
          <p:cNvPr id="2464" name="Google Shape;2464;p76"/>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465" name="Google Shape;2465;p76"/>
          <p:cNvGrpSpPr/>
          <p:nvPr/>
        </p:nvGrpSpPr>
        <p:grpSpPr>
          <a:xfrm>
            <a:off x="10206610" y="900599"/>
            <a:ext cx="1012049" cy="1023927"/>
            <a:chOff x="7190753" y="5365577"/>
            <a:chExt cx="745522" cy="754272"/>
          </a:xfrm>
        </p:grpSpPr>
        <p:grpSp>
          <p:nvGrpSpPr>
            <p:cNvPr id="2466" name="Google Shape;2466;p76"/>
            <p:cNvGrpSpPr/>
            <p:nvPr/>
          </p:nvGrpSpPr>
          <p:grpSpPr>
            <a:xfrm>
              <a:off x="7353351" y="5647412"/>
              <a:ext cx="420044" cy="75879"/>
              <a:chOff x="7353351" y="5647412"/>
              <a:chExt cx="420044" cy="75879"/>
            </a:xfrm>
          </p:grpSpPr>
          <p:sp>
            <p:nvSpPr>
              <p:cNvPr id="2467" name="Google Shape;2467;p76"/>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8" name="Google Shape;2468;p76"/>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69" name="Google Shape;2469;p76"/>
            <p:cNvGrpSpPr/>
            <p:nvPr/>
          </p:nvGrpSpPr>
          <p:grpSpPr>
            <a:xfrm>
              <a:off x="7190753" y="5365577"/>
              <a:ext cx="745522" cy="754272"/>
              <a:chOff x="7190753" y="5365577"/>
              <a:chExt cx="745522" cy="754272"/>
            </a:xfrm>
          </p:grpSpPr>
          <p:sp>
            <p:nvSpPr>
              <p:cNvPr id="2470" name="Google Shape;2470;p76"/>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1" name="Google Shape;2471;p76"/>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2" name="Google Shape;2472;p76"/>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3" name="Google Shape;2473;p76"/>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4" name="Google Shape;2474;p76"/>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5" name="Google Shape;2475;p76"/>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6" name="Google Shape;2476;p76"/>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7" name="Google Shape;2477;p76"/>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8" name="Google Shape;2478;p76"/>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2" name="Shape 2482"/>
        <p:cNvGrpSpPr/>
        <p:nvPr/>
      </p:nvGrpSpPr>
      <p:grpSpPr>
        <a:xfrm>
          <a:off x="0" y="0"/>
          <a:ext cx="0" cy="0"/>
          <a:chOff x="0" y="0"/>
          <a:chExt cx="0" cy="0"/>
        </a:xfrm>
      </p:grpSpPr>
      <p:sp>
        <p:nvSpPr>
          <p:cNvPr id="2483" name="Google Shape;2483;p77"/>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4" name="Google Shape;2484;p77"/>
          <p:cNvSpPr txBox="1"/>
          <p:nvPr>
            <p:ph idx="1" type="body"/>
          </p:nvPr>
        </p:nvSpPr>
        <p:spPr>
          <a:xfrm>
            <a:off x="438541" y="1978223"/>
            <a:ext cx="10946155" cy="4735839"/>
          </a:xfrm>
          <a:prstGeom prst="rect">
            <a:avLst/>
          </a:prstGeom>
          <a:noFill/>
          <a:ln>
            <a:noFill/>
          </a:ln>
        </p:spPr>
        <p:txBody>
          <a:bodyPr anchorCtr="0" anchor="t" bIns="45700" lIns="91425" spcFirstLastPara="1" rIns="91425" wrap="square" tIns="45700">
            <a:noAutofit/>
          </a:bodyPr>
          <a:lstStyle/>
          <a:p>
            <a:pPr indent="-12700" lvl="0" marL="12700" rtl="0" algn="just">
              <a:lnSpc>
                <a:spcPct val="106363"/>
              </a:lnSpc>
              <a:spcBef>
                <a:spcPts val="0"/>
              </a:spcBef>
              <a:spcAft>
                <a:spcPts val="0"/>
              </a:spcAft>
              <a:buClr>
                <a:srgbClr val="424242"/>
              </a:buClr>
              <a:buSzPts val="2200"/>
              <a:buNone/>
            </a:pPr>
            <a:r>
              <a:rPr lang="en-IE" sz="2100">
                <a:solidFill>
                  <a:srgbClr val="424242"/>
                </a:solidFill>
              </a:rPr>
              <a:t>I ramdirektivet för vatten ingår begreppet avfall som upphör att vara avfall (EoW) genom att fastställa villkor för hur ämnen som uppfyller avfallsdefinitionen efter en återvinningsprocess (inklusive återvinning) kan uppnå status som icke-avfall och därmed falla utanför avfallslagstiftningens tillämpningsområde. Avfall från livsmedelsbearbetning kan innehålla animaliska biprodukter (APB) som är material av animaliskt ursprung som människor inte konsumerar. ABP sorteras i tre kategorier beroende på risk. </a:t>
            </a:r>
            <a:endParaRPr/>
          </a:p>
          <a:p>
            <a:pPr indent="-12700" lvl="0" marL="12700" rtl="0" algn="just">
              <a:lnSpc>
                <a:spcPct val="106363"/>
              </a:lnSpc>
              <a:spcBef>
                <a:spcPts val="0"/>
              </a:spcBef>
              <a:spcAft>
                <a:spcPts val="0"/>
              </a:spcAft>
              <a:buClr>
                <a:srgbClr val="424242"/>
              </a:buClr>
              <a:buSzPts val="2200"/>
              <a:buNone/>
            </a:pPr>
            <a:r>
              <a:t/>
            </a:r>
            <a:endParaRPr sz="1400">
              <a:solidFill>
                <a:srgbClr val="424242"/>
              </a:solidFill>
            </a:endParaRPr>
          </a:p>
          <a:p>
            <a:pPr indent="-12700" lvl="0" marL="12700" rtl="0" algn="just">
              <a:lnSpc>
                <a:spcPct val="106363"/>
              </a:lnSpc>
              <a:spcBef>
                <a:spcPts val="0"/>
              </a:spcBef>
              <a:spcAft>
                <a:spcPts val="0"/>
              </a:spcAft>
              <a:buClr>
                <a:srgbClr val="424242"/>
              </a:buClr>
              <a:buSzPts val="2200"/>
              <a:buNone/>
            </a:pPr>
            <a:r>
              <a:rPr lang="en-IE" sz="2100">
                <a:solidFill>
                  <a:srgbClr val="424242"/>
                </a:solidFill>
              </a:rPr>
              <a:t>Kontrollera med din lokala leverantör av avfallshanteringstjänster och tillsynsmyndighet om kraven för avfallstillstånd (t.ex. tillstånd, licenser, registreringsbevis, krav på separering av avfall etc.) som gäller för din verksamhet. Betydande byråkratiska avfallstillstånd och planeringstillstånd för markanvändning kan krävas för projekt på lokal nivå för att behandla/lagra/återvinna/återanvända eller bortskaffa avfall. Flytande "handelsavloppsvatten" som produceras på plats kan också kräva ett tillstånd innan det släpps ut i avloppsvattenverk.</a:t>
            </a:r>
            <a:endParaRPr sz="2100">
              <a:solidFill>
                <a:srgbClr val="424242"/>
              </a:solidFill>
            </a:endParaRPr>
          </a:p>
        </p:txBody>
      </p:sp>
      <p:sp>
        <p:nvSpPr>
          <p:cNvPr id="2485" name="Google Shape;2485;p77"/>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4.2 </a:t>
            </a:r>
            <a:r>
              <a:rPr lang="en-IE">
                <a:solidFill>
                  <a:schemeClr val="lt1"/>
                </a:solidFill>
              </a:rPr>
              <a:t>Lagstiftning för avfallshantering</a:t>
            </a:r>
            <a:endParaRPr/>
          </a:p>
        </p:txBody>
      </p:sp>
      <p:cxnSp>
        <p:nvCxnSpPr>
          <p:cNvPr id="2486" name="Google Shape;2486;p77"/>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2487" name="Google Shape;2487;p77"/>
          <p:cNvGrpSpPr/>
          <p:nvPr/>
        </p:nvGrpSpPr>
        <p:grpSpPr>
          <a:xfrm>
            <a:off x="10206610" y="900599"/>
            <a:ext cx="1012049" cy="1023927"/>
            <a:chOff x="7190753" y="5365577"/>
            <a:chExt cx="745522" cy="754272"/>
          </a:xfrm>
        </p:grpSpPr>
        <p:grpSp>
          <p:nvGrpSpPr>
            <p:cNvPr id="2488" name="Google Shape;2488;p77"/>
            <p:cNvGrpSpPr/>
            <p:nvPr/>
          </p:nvGrpSpPr>
          <p:grpSpPr>
            <a:xfrm>
              <a:off x="7353351" y="5647412"/>
              <a:ext cx="420044" cy="75879"/>
              <a:chOff x="7353351" y="5647412"/>
              <a:chExt cx="420044" cy="75879"/>
            </a:xfrm>
          </p:grpSpPr>
          <p:sp>
            <p:nvSpPr>
              <p:cNvPr id="2489" name="Google Shape;2489;p77"/>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0" name="Google Shape;2490;p77"/>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91" name="Google Shape;2491;p77"/>
            <p:cNvGrpSpPr/>
            <p:nvPr/>
          </p:nvGrpSpPr>
          <p:grpSpPr>
            <a:xfrm>
              <a:off x="7190753" y="5365577"/>
              <a:ext cx="745522" cy="754272"/>
              <a:chOff x="7190753" y="5365577"/>
              <a:chExt cx="745522" cy="754272"/>
            </a:xfrm>
          </p:grpSpPr>
          <p:sp>
            <p:nvSpPr>
              <p:cNvPr id="2492" name="Google Shape;2492;p77"/>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3" name="Google Shape;2493;p77"/>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4" name="Google Shape;2494;p77"/>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5" name="Google Shape;2495;p77"/>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6" name="Google Shape;2496;p77"/>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7" name="Google Shape;2497;p77"/>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8" name="Google Shape;2498;p77"/>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9" name="Google Shape;2499;p77"/>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0" name="Google Shape;2500;p77"/>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8"/>
          <p:cNvSpPr txBox="1"/>
          <p:nvPr>
            <p:ph idx="1" type="body"/>
          </p:nvPr>
        </p:nvSpPr>
        <p:spPr>
          <a:xfrm>
            <a:off x="3694929" y="761603"/>
            <a:ext cx="8077970"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Bedöma och utvärdera betydelsen av nollavfall och cirkulär ekonomi som förebygger avfall: kompostering och upcycling i en stadsmiljö</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Följa europeisk och lokal lagstiftning om avfallshantering</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Förstå påverkan av att bygga nya urbana ekosystem på klimatförändringarna</a:t>
            </a:r>
            <a:endParaRPr/>
          </a:p>
          <a:p>
            <a:pPr indent="-190500" lvl="0" marL="342900" rtl="0" algn="l">
              <a:lnSpc>
                <a:spcPct val="100000"/>
              </a:lnSpc>
              <a:spcBef>
                <a:spcPts val="0"/>
              </a:spcBef>
              <a:spcAft>
                <a:spcPts val="0"/>
              </a:spcAft>
              <a:buClr>
                <a:srgbClr val="E8A116"/>
              </a:buClr>
              <a:buSzPts val="2400"/>
              <a:buFont typeface="Arial"/>
              <a:buNone/>
            </a:pPr>
            <a:r>
              <a:t/>
            </a:r>
            <a:endParaRPr>
              <a:solidFill>
                <a:srgbClr val="424242"/>
              </a:solidFill>
            </a:endParaRPr>
          </a:p>
          <a:p>
            <a:pPr indent="-190500" lvl="0" marL="342900" rtl="0" algn="l">
              <a:lnSpc>
                <a:spcPct val="100000"/>
              </a:lnSpc>
              <a:spcBef>
                <a:spcPts val="0"/>
              </a:spcBef>
              <a:spcAft>
                <a:spcPts val="0"/>
              </a:spcAft>
              <a:buClr>
                <a:srgbClr val="E8A116"/>
              </a:buClr>
              <a:buSzPts val="2400"/>
              <a:buFont typeface="Arial"/>
              <a:buNone/>
            </a:pPr>
            <a:r>
              <a:t/>
            </a:r>
            <a:endParaRPr>
              <a:solidFill>
                <a:srgbClr val="424242"/>
              </a:solidFill>
            </a:endParaRPr>
          </a:p>
          <a:p>
            <a:pPr indent="-190500" lvl="0" marL="342900" rtl="0" algn="l">
              <a:lnSpc>
                <a:spcPct val="100000"/>
              </a:lnSpc>
              <a:spcBef>
                <a:spcPts val="0"/>
              </a:spcBef>
              <a:spcAft>
                <a:spcPts val="0"/>
              </a:spcAft>
              <a:buClr>
                <a:srgbClr val="E8A116"/>
              </a:buClr>
              <a:buSzPts val="2400"/>
              <a:buFont typeface="Arial"/>
              <a:buNone/>
            </a:pPr>
            <a:r>
              <a:t/>
            </a:r>
            <a:endParaRPr>
              <a:solidFill>
                <a:srgbClr val="424242"/>
              </a:solidFill>
            </a:endParaRPr>
          </a:p>
          <a:p>
            <a:pPr indent="-190500" lvl="0" marL="342900" rtl="0" algn="l">
              <a:lnSpc>
                <a:spcPct val="100000"/>
              </a:lnSpc>
              <a:spcBef>
                <a:spcPts val="0"/>
              </a:spcBef>
              <a:spcAft>
                <a:spcPts val="0"/>
              </a:spcAft>
              <a:buClr>
                <a:srgbClr val="E8A116"/>
              </a:buClr>
              <a:buSzPts val="2400"/>
              <a:buFont typeface="Arial"/>
              <a:buNone/>
            </a:pPr>
            <a:r>
              <a:t/>
            </a:r>
            <a:endParaRPr>
              <a:solidFill>
                <a:srgbClr val="424242"/>
              </a:solidFill>
            </a:endParaRPr>
          </a:p>
          <a:p>
            <a:pPr indent="-190500" lvl="0" marL="342900" rtl="0" algn="l">
              <a:lnSpc>
                <a:spcPct val="100000"/>
              </a:lnSpc>
              <a:spcBef>
                <a:spcPts val="0"/>
              </a:spcBef>
              <a:spcAft>
                <a:spcPts val="0"/>
              </a:spcAft>
              <a:buClr>
                <a:srgbClr val="E8A116"/>
              </a:buClr>
              <a:buSzPts val="2400"/>
              <a:buFont typeface="Arial"/>
              <a:buNone/>
            </a:pPr>
            <a:r>
              <a:t/>
            </a:r>
            <a:endParaRPr>
              <a:solidFill>
                <a:srgbClr val="424242"/>
              </a:solidFill>
            </a:endParaRPr>
          </a:p>
        </p:txBody>
      </p:sp>
      <p:cxnSp>
        <p:nvCxnSpPr>
          <p:cNvPr id="1302" name="Google Shape;1302;p8"/>
          <p:cNvCxnSpPr/>
          <p:nvPr/>
        </p:nvCxnSpPr>
        <p:spPr>
          <a:xfrm>
            <a:off x="3577564" y="984227"/>
            <a:ext cx="0" cy="4482300"/>
          </a:xfrm>
          <a:prstGeom prst="straightConnector1">
            <a:avLst/>
          </a:prstGeom>
          <a:noFill/>
          <a:ln cap="flat" cmpd="sng" w="34925">
            <a:solidFill>
              <a:srgbClr val="E8A116"/>
            </a:solidFill>
            <a:prstDash val="solid"/>
            <a:miter lim="800000"/>
            <a:headEnd len="sm" w="sm" type="none"/>
            <a:tailEnd len="sm" w="sm" type="none"/>
          </a:ln>
        </p:spPr>
      </p:cxnSp>
      <p:grpSp>
        <p:nvGrpSpPr>
          <p:cNvPr id="1303" name="Google Shape;1303;p8"/>
          <p:cNvGrpSpPr/>
          <p:nvPr/>
        </p:nvGrpSpPr>
        <p:grpSpPr>
          <a:xfrm>
            <a:off x="2727451" y="4882206"/>
            <a:ext cx="789352" cy="789216"/>
            <a:chOff x="3258209" y="1217582"/>
            <a:chExt cx="4712093" cy="4711281"/>
          </a:xfrm>
        </p:grpSpPr>
        <p:sp>
          <p:nvSpPr>
            <p:cNvPr id="1304" name="Google Shape;1304;p8"/>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5" name="Google Shape;1305;p8"/>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06" name="Google Shape;1306;p8"/>
            <p:cNvGrpSpPr/>
            <p:nvPr/>
          </p:nvGrpSpPr>
          <p:grpSpPr>
            <a:xfrm>
              <a:off x="3258209" y="1217582"/>
              <a:ext cx="4712093" cy="4711281"/>
              <a:chOff x="3258209" y="1217582"/>
              <a:chExt cx="4712093" cy="4711281"/>
            </a:xfrm>
          </p:grpSpPr>
          <p:sp>
            <p:nvSpPr>
              <p:cNvPr id="1307" name="Google Shape;1307;p8"/>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8" name="Google Shape;1308;p8"/>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9" name="Google Shape;1309;p8"/>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0" name="Google Shape;1310;p8"/>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1" name="Google Shape;1311;p8"/>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2" name="Google Shape;1312;p8"/>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3" name="Google Shape;1313;p8"/>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4" name="Google Shape;1314;p8"/>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5" name="Google Shape;1315;p8"/>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6" name="Google Shape;1316;p8"/>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7" name="Google Shape;1317;p8"/>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8" name="Google Shape;1318;p8"/>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9" name="Google Shape;1319;p8"/>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0" name="Google Shape;1320;p8"/>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1321" name="Google Shape;1321;p8"/>
          <p:cNvSpPr txBox="1"/>
          <p:nvPr/>
        </p:nvSpPr>
        <p:spPr>
          <a:xfrm>
            <a:off x="419101" y="719800"/>
            <a:ext cx="3158477"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1.2 </a:t>
            </a:r>
            <a:r>
              <a:rPr b="1" i="0" lang="en-IE" sz="3600" u="none" cap="none" strike="noStrike">
                <a:solidFill>
                  <a:srgbClr val="E8A116"/>
                </a:solidFill>
                <a:latin typeface="Calibri"/>
                <a:ea typeface="Calibri"/>
                <a:cs typeface="Calibri"/>
                <a:sym typeface="Calibri"/>
              </a:rPr>
              <a:t>Lärandemål</a:t>
            </a:r>
            <a:endParaRPr b="0" i="0" sz="3600" u="none" cap="none" strike="noStrike">
              <a:solidFill>
                <a:srgbClr val="086575"/>
              </a:solidFill>
              <a:latin typeface="Calibri"/>
              <a:ea typeface="Calibri"/>
              <a:cs typeface="Calibri"/>
              <a:sym typeface="Calibri"/>
            </a:endParaRPr>
          </a:p>
        </p:txBody>
      </p:sp>
      <p:sp>
        <p:nvSpPr>
          <p:cNvPr id="1322" name="Google Shape;1322;p8"/>
          <p:cNvSpPr txBox="1"/>
          <p:nvPr/>
        </p:nvSpPr>
        <p:spPr>
          <a:xfrm>
            <a:off x="518855" y="1969480"/>
            <a:ext cx="2269372"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u="none" cap="none" strike="noStrike">
                <a:solidFill>
                  <a:srgbClr val="424242"/>
                </a:solidFill>
                <a:latin typeface="Calibri"/>
                <a:ea typeface="Calibri"/>
                <a:cs typeface="Calibri"/>
                <a:sym typeface="Calibri"/>
              </a:rPr>
              <a:t>Vid avslutad kurs bör utbildaren kunna:</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4" name="Shape 2504"/>
        <p:cNvGrpSpPr/>
        <p:nvPr/>
      </p:nvGrpSpPr>
      <p:grpSpPr>
        <a:xfrm>
          <a:off x="0" y="0"/>
          <a:ext cx="0" cy="0"/>
          <a:chOff x="0" y="0"/>
          <a:chExt cx="0" cy="0"/>
        </a:xfrm>
      </p:grpSpPr>
      <p:sp>
        <p:nvSpPr>
          <p:cNvPr id="2505" name="Google Shape;2505;p7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6" name="Google Shape;2506;p7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7" lvl="0" marL="1296987" rtl="0" algn="l">
              <a:spcBef>
                <a:spcPts val="0"/>
              </a:spcBef>
              <a:spcAft>
                <a:spcPts val="0"/>
              </a:spcAft>
              <a:buClr>
                <a:srgbClr val="424242"/>
              </a:buClr>
              <a:buSzPts val="1800"/>
              <a:buNone/>
            </a:pPr>
            <a:r>
              <a:rPr b="1" lang="en-IE" sz="1800"/>
              <a:t>Träning:	</a:t>
            </a:r>
            <a:r>
              <a:rPr lang="en-IE" sz="1800"/>
              <a:t>Vart går ditt avfall? Ta reda på var och hur ditt avfall återvinns, komposteras eller dumpas.</a:t>
            </a:r>
            <a:endParaRPr sz="2100">
              <a:solidFill>
                <a:srgbClr val="202124"/>
              </a:solidFill>
              <a:highlight>
                <a:srgbClr val="F8F9FA"/>
              </a:highlight>
              <a:latin typeface="Arial"/>
              <a:ea typeface="Arial"/>
              <a:cs typeface="Arial"/>
              <a:sym typeface="Arial"/>
            </a:endParaRPr>
          </a:p>
          <a:p>
            <a:pPr indent="-1296987" lvl="0" marL="1296987" rtl="0" algn="l">
              <a:spcBef>
                <a:spcPts val="0"/>
              </a:spcBef>
              <a:spcAft>
                <a:spcPts val="0"/>
              </a:spcAft>
              <a:buClr>
                <a:srgbClr val="424242"/>
              </a:buClr>
              <a:buSzPts val="1800"/>
              <a:buNone/>
            </a:pPr>
            <a:r>
              <a:t/>
            </a:r>
            <a:endParaRPr sz="1800"/>
          </a:p>
          <a:p>
            <a:pPr indent="-1296987" lvl="0" marL="1296987" rtl="0" algn="l">
              <a:spcBef>
                <a:spcPts val="0"/>
              </a:spcBef>
              <a:spcAft>
                <a:spcPts val="0"/>
              </a:spcAft>
              <a:buClr>
                <a:srgbClr val="424242"/>
              </a:buClr>
              <a:buSzPts val="1800"/>
              <a:buNone/>
            </a:pPr>
            <a:r>
              <a:t/>
            </a:r>
            <a:endParaRPr sz="1800"/>
          </a:p>
          <a:p>
            <a:pPr indent="-1296988" lvl="0" marL="1296988" rtl="0" algn="l">
              <a:lnSpc>
                <a:spcPct val="90000"/>
              </a:lnSpc>
              <a:spcBef>
                <a:spcPts val="0"/>
              </a:spcBef>
              <a:spcAft>
                <a:spcPts val="0"/>
              </a:spcAft>
              <a:buClr>
                <a:srgbClr val="424242"/>
              </a:buClr>
              <a:buSzPts val="1800"/>
              <a:buNone/>
            </a:pPr>
            <a:r>
              <a:rPr b="1" lang="en-IE" sz="1800"/>
              <a:t>Webbsidor</a:t>
            </a:r>
            <a:r>
              <a:rPr lang="en-IE" sz="1800"/>
              <a:t>: 	NEU Waste Management Law:</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https://eur-lex.europa.eu/EN/legal-content/summary/eu-waste-management-law.html#:~:text=Waste%20management%20must%20be%20carried,by%20an%20officially%20recognised%20operator</a:t>
            </a:r>
            <a:r>
              <a:rPr lang="en-IE" sz="1800">
                <a:solidFill>
                  <a:srgbClr val="87AF3F"/>
                </a:solidFill>
              </a:rPr>
              <a:t>. </a:t>
            </a:r>
            <a:r>
              <a:rPr lang="en-IE" sz="1800"/>
              <a:t>Waste and Recycling </a:t>
            </a:r>
            <a:r>
              <a:rPr lang="en-IE" sz="1800" u="sng">
                <a:solidFill>
                  <a:srgbClr val="87AF3F"/>
                </a:solidFill>
                <a:hlinkClick r:id="rId4">
                  <a:extLst>
                    <a:ext uri="{A12FA001-AC4F-418D-AE19-62706E023703}">
                      <ahyp:hlinkClr val="tx"/>
                    </a:ext>
                  </a:extLst>
                </a:hlinkClick>
              </a:rPr>
              <a:t>https://environment.ec.europa.eu/topics/waste-and-recycling_en#:~:text=The%20Waste%20Framework%20Directive%20is,of%20waste%20require%20specific%20approaches</a:t>
            </a:r>
            <a:r>
              <a:rPr lang="en-IE" sz="1800"/>
              <a:t>. Foodwaste.ie</a:t>
            </a:r>
            <a:endParaRPr sz="1800"/>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The waste hierarchy explained: </a:t>
            </a:r>
            <a:r>
              <a:rPr lang="en-IE" sz="1800" u="sng">
                <a:solidFill>
                  <a:srgbClr val="87AF3F"/>
                </a:solidFill>
                <a:hlinkClick r:id="rId5">
                  <a:extLst>
                    <a:ext uri="{A12FA001-AC4F-418D-AE19-62706E023703}">
                      <ahyp:hlinkClr val="tx"/>
                    </a:ext>
                  </a:extLst>
                </a:hlinkClick>
              </a:rPr>
              <a:t>https://www.youtube.com/watch?v=l3pZ4yqTv14</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Case Study: 	</a:t>
            </a:r>
            <a:r>
              <a:rPr lang="en-IE" sz="1800"/>
              <a:t>Au Bon Transit, Cork Urban Soil</a:t>
            </a:r>
            <a:endParaRPr/>
          </a:p>
          <a:p>
            <a:pPr indent="-1296988" lvl="0" marL="1296988" rtl="0" algn="l">
              <a:lnSpc>
                <a:spcPct val="90000"/>
              </a:lnSpc>
              <a:spcBef>
                <a:spcPts val="1000"/>
              </a:spcBef>
              <a:spcAft>
                <a:spcPts val="0"/>
              </a:spcAft>
              <a:buClr>
                <a:srgbClr val="424242"/>
              </a:buClr>
              <a:buSzPts val="1800"/>
              <a:buNone/>
            </a:pPr>
            <a:r>
              <a:t/>
            </a:r>
            <a:endParaRPr sz="1800"/>
          </a:p>
          <a:p>
            <a:pPr indent="-1296988" lvl="0" marL="1296988" rtl="0" algn="l">
              <a:lnSpc>
                <a:spcPct val="90000"/>
              </a:lnSpc>
              <a:spcBef>
                <a:spcPts val="1000"/>
              </a:spcBef>
              <a:spcAft>
                <a:spcPts val="0"/>
              </a:spcAft>
              <a:buClr>
                <a:srgbClr val="424242"/>
              </a:buClr>
              <a:buSzPts val="1800"/>
              <a:buNone/>
            </a:pPr>
            <a:r>
              <a:rPr b="1" lang="en-IE" sz="1800"/>
              <a:t>Publikation</a:t>
            </a:r>
            <a:r>
              <a:rPr lang="en-IE" sz="1800"/>
              <a:t>:	 Zhang, C. et al. 2022. An overview of the waste hierarchy framework for analyzing the circularity in construction and demolition waste management in Europe. Science of The Total Environment. Vol. 803</a:t>
            </a:r>
            <a:endParaRPr/>
          </a:p>
          <a:p>
            <a:pPr indent="-1296988" lvl="0" marL="1296988" rtl="0" algn="l">
              <a:lnSpc>
                <a:spcPct val="90000"/>
              </a:lnSpc>
              <a:spcBef>
                <a:spcPts val="1000"/>
              </a:spcBef>
              <a:spcAft>
                <a:spcPts val="0"/>
              </a:spcAft>
              <a:buClr>
                <a:srgbClr val="424242"/>
              </a:buClr>
              <a:buSzPts val="1800"/>
              <a:buNone/>
            </a:pPr>
            <a:r>
              <a:rPr lang="en-IE" sz="1800"/>
              <a:t>	Minelgaitė, A. and Liobikienė, G. 2019. Waste problem in European Union and its influence on waste management behaviours, Science of The Total Environment. Vol. 667.</a:t>
            </a:r>
            <a:endParaRPr/>
          </a:p>
          <a:p>
            <a:pPr indent="-1296988" lvl="0" marL="1296988" rtl="0" algn="l">
              <a:lnSpc>
                <a:spcPct val="90000"/>
              </a:lnSpc>
              <a:spcBef>
                <a:spcPts val="1000"/>
              </a:spcBef>
              <a:spcAft>
                <a:spcPts val="0"/>
              </a:spcAft>
              <a:buClr>
                <a:srgbClr val="424242"/>
              </a:buClr>
              <a:buSzPts val="1800"/>
              <a:buNone/>
            </a:pPr>
            <a:r>
              <a:rPr lang="en-IE" sz="1800"/>
              <a:t>	</a:t>
            </a:r>
            <a:endParaRPr/>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2507" name="Google Shape;2507;p7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508" name="Google Shape;2508;p7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2" name="Shape 2512"/>
        <p:cNvGrpSpPr/>
        <p:nvPr/>
      </p:nvGrpSpPr>
      <p:grpSpPr>
        <a:xfrm>
          <a:off x="0" y="0"/>
          <a:ext cx="0" cy="0"/>
          <a:chOff x="0" y="0"/>
          <a:chExt cx="0" cy="0"/>
        </a:xfrm>
      </p:grpSpPr>
      <p:sp>
        <p:nvSpPr>
          <p:cNvPr id="2513" name="Google Shape;2513;g2bf391cd4c5_1_2679"/>
          <p:cNvSpPr/>
          <p:nvPr/>
        </p:nvSpPr>
        <p:spPr>
          <a:xfrm>
            <a:off x="1" y="4535"/>
            <a:ext cx="3676305"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14" name="Google Shape;2514;g2bf391cd4c5_1_2679"/>
          <p:cNvCxnSpPr/>
          <p:nvPr/>
        </p:nvCxnSpPr>
        <p:spPr>
          <a:xfrm rot="-5400000">
            <a:off x="-1392220" y="1719000"/>
            <a:ext cx="3420000" cy="0"/>
          </a:xfrm>
          <a:prstGeom prst="straightConnector1">
            <a:avLst/>
          </a:prstGeom>
          <a:noFill/>
          <a:ln cap="flat" cmpd="sng" w="34925">
            <a:solidFill>
              <a:srgbClr val="E8A116"/>
            </a:solidFill>
            <a:prstDash val="solid"/>
            <a:miter lim="800000"/>
            <a:headEnd len="sm" w="sm" type="none"/>
            <a:tailEnd len="sm" w="sm" type="none"/>
          </a:ln>
        </p:spPr>
      </p:cxnSp>
      <p:sp>
        <p:nvSpPr>
          <p:cNvPr id="2515" name="Google Shape;2515;g2bf391cd4c5_1_2679"/>
          <p:cNvSpPr txBox="1"/>
          <p:nvPr>
            <p:ph idx="2" type="body"/>
          </p:nvPr>
        </p:nvSpPr>
        <p:spPr>
          <a:xfrm>
            <a:off x="384131" y="614086"/>
            <a:ext cx="3287400" cy="14211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a:t>
            </a:r>
            <a:r>
              <a:rPr lang="en-IE">
                <a:solidFill>
                  <a:schemeClr val="lt1"/>
                </a:solidFill>
              </a:rPr>
              <a:t>Cirkulär ekonomi - mindre avfall, mindre utsläpp</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p:txBody>
      </p:sp>
      <p:pic>
        <p:nvPicPr>
          <p:cNvPr id="2516" name="Google Shape;2516;g2bf391cd4c5_1_2679"/>
          <p:cNvPicPr preferRelativeResize="0"/>
          <p:nvPr/>
        </p:nvPicPr>
        <p:blipFill rotWithShape="1">
          <a:blip r:embed="rId3">
            <a:alphaModFix/>
          </a:blip>
          <a:srcRect b="0" l="0" r="0" t="0"/>
          <a:stretch/>
        </p:blipFill>
        <p:spPr>
          <a:xfrm>
            <a:off x="9326880" y="5076898"/>
            <a:ext cx="2998083" cy="1781102"/>
          </a:xfrm>
          <a:prstGeom prst="rect">
            <a:avLst/>
          </a:prstGeom>
          <a:noFill/>
          <a:ln>
            <a:noFill/>
          </a:ln>
        </p:spPr>
      </p:pic>
      <p:pic>
        <p:nvPicPr>
          <p:cNvPr id="2517" name="Google Shape;2517;g2bf391cd4c5_1_2679"/>
          <p:cNvPicPr preferRelativeResize="0"/>
          <p:nvPr/>
        </p:nvPicPr>
        <p:blipFill rotWithShape="1">
          <a:blip r:embed="rId4">
            <a:alphaModFix/>
          </a:blip>
          <a:srcRect b="0" l="0" r="0" t="0"/>
          <a:stretch/>
        </p:blipFill>
        <p:spPr>
          <a:xfrm>
            <a:off x="3737777" y="122688"/>
            <a:ext cx="5982999" cy="6085743"/>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1" name="Shape 2521"/>
        <p:cNvGrpSpPr/>
        <p:nvPr/>
      </p:nvGrpSpPr>
      <p:grpSpPr>
        <a:xfrm>
          <a:off x="0" y="0"/>
          <a:ext cx="0" cy="0"/>
          <a:chOff x="0" y="0"/>
          <a:chExt cx="0" cy="0"/>
        </a:xfrm>
      </p:grpSpPr>
      <p:sp>
        <p:nvSpPr>
          <p:cNvPr id="2522" name="Google Shape;2522;p80"/>
          <p:cNvSpPr txBox="1"/>
          <p:nvPr>
            <p:ph idx="1" type="body"/>
          </p:nvPr>
        </p:nvSpPr>
        <p:spPr>
          <a:xfrm>
            <a:off x="3922851" y="99549"/>
            <a:ext cx="7885018" cy="6319724"/>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050">
                <a:solidFill>
                  <a:srgbClr val="424242"/>
                </a:solidFill>
              </a:rPr>
              <a:t>Europeiska unionen producerar mer än 2,2 miljarder ton avfall varje år. EU uppdaterar för närvarande sin lagstiftning om avfallshantering för att främja en övergång till en mer hållbar modell som kallas den cirkulära ekonomin. I takt med att världen går mot en urban framtid har den linjära ekonomiska modellen, det så kallade "ta, tillverka och kassera"-mönstret, uppnått en tillväxtnivå utan motstycke, vilket har lett till allvarliga risker för resursförsörjningen och ett ökat tryck på avfallsproduktionen. </a:t>
            </a:r>
            <a:endParaRPr/>
          </a:p>
          <a:p>
            <a:pPr indent="-12700" lvl="0" marL="12700" rtl="0" algn="just">
              <a:lnSpc>
                <a:spcPct val="101818"/>
              </a:lnSpc>
              <a:spcBef>
                <a:spcPts val="0"/>
              </a:spcBef>
              <a:spcAft>
                <a:spcPts val="0"/>
              </a:spcAft>
              <a:buClr>
                <a:srgbClr val="424242"/>
              </a:buClr>
              <a:buSzPts val="2200"/>
              <a:buNone/>
            </a:pPr>
            <a:r>
              <a:t/>
            </a:r>
            <a:endParaRPr sz="120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050">
                <a:solidFill>
                  <a:srgbClr val="424242"/>
                </a:solidFill>
              </a:rPr>
              <a:t>Den "cirkulära ekonomin" är en modell för produktion och konsumtion som innebär delning, uthyrning, återanvändning, reparation, renovering och återvinning av befintliga material och produkter så långt som möjligt. På så sätt förlängs produkternas livscykel. Den cirkulära ekonomin sluter kretsloppen i industriella ekosystem genom att tillämpa principen minska-återanvända-återvinn (3R) som förhindrar uppkomsten av avfall och omvandlar avfall till resurser. I mars 2020 presenterade EU-kommissionen den nya handlingsplanen för cirkulär ekonomi, som syftade till att främja mer hållbar produktdesign, minska avfallet och stärka konsumenterna, till exempel genom att skapa en rätt till reparation.</a:t>
            </a:r>
            <a:endParaRPr sz="2050"/>
          </a:p>
        </p:txBody>
      </p:sp>
      <p:sp>
        <p:nvSpPr>
          <p:cNvPr id="2523" name="Google Shape;2523;p80"/>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524" name="Google Shape;2524;p80"/>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2525" name="Google Shape;2525;p80"/>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a:t>
            </a:r>
            <a:r>
              <a:rPr lang="en-IE">
                <a:solidFill>
                  <a:schemeClr val="lt1"/>
                </a:solidFill>
              </a:rPr>
              <a:t>Cirkulär ekonomi - mindre avfall, mindre utsläpp</a:t>
            </a:r>
            <a:endParaRPr>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9" name="Shape 2529"/>
        <p:cNvGrpSpPr/>
        <p:nvPr/>
      </p:nvGrpSpPr>
      <p:grpSpPr>
        <a:xfrm>
          <a:off x="0" y="0"/>
          <a:ext cx="0" cy="0"/>
          <a:chOff x="0" y="0"/>
          <a:chExt cx="0" cy="0"/>
        </a:xfrm>
      </p:grpSpPr>
      <p:sp>
        <p:nvSpPr>
          <p:cNvPr id="2530" name="Google Shape;2530;p81"/>
          <p:cNvSpPr txBox="1"/>
          <p:nvPr>
            <p:ph idx="1" type="body"/>
          </p:nvPr>
        </p:nvSpPr>
        <p:spPr>
          <a:xfrm>
            <a:off x="3989204" y="182676"/>
            <a:ext cx="7818664" cy="6014923"/>
          </a:xfrm>
          <a:prstGeom prst="rect">
            <a:avLst/>
          </a:prstGeom>
          <a:noFill/>
          <a:ln>
            <a:noFill/>
          </a:ln>
        </p:spPr>
        <p:txBody>
          <a:bodyPr anchorCtr="0" anchor="t" bIns="45700" lIns="91425" spcFirstLastPara="1" rIns="91425" wrap="square" tIns="45700">
            <a:noAutofit/>
          </a:bodyPr>
          <a:lstStyle/>
          <a:p>
            <a:pPr indent="-12700" lvl="0" marL="12700" rtl="0" algn="just">
              <a:lnSpc>
                <a:spcPct val="101818"/>
              </a:lnSpc>
              <a:spcBef>
                <a:spcPts val="0"/>
              </a:spcBef>
              <a:spcAft>
                <a:spcPts val="0"/>
              </a:spcAft>
              <a:buClr>
                <a:srgbClr val="424242"/>
              </a:buClr>
              <a:buSzPts val="2200"/>
              <a:buNone/>
            </a:pPr>
            <a:r>
              <a:rPr lang="en-IE" sz="2150">
                <a:solidFill>
                  <a:srgbClr val="424242"/>
                </a:solidFill>
              </a:rPr>
              <a:t>Fokus ligger på resursintensiva sektorer som elektronik och IKT, plast, textil och bygg. I november 2022 föreslog kommissionen nya EU-omfattande regler om förpackningar. Syftet är att minska förpackningsavfallet och förbättra förpackningsdesignen, till exempel med tydlig märkning för att främja återanvändning och återvinning, och man efterlyser en övergång till biobaserad, biologiskt nedbrytbar och komposterbar plast.</a:t>
            </a:r>
            <a:endParaRPr/>
          </a:p>
          <a:p>
            <a:pPr indent="-12700" lvl="0" marL="12700" rtl="0" algn="just">
              <a:lnSpc>
                <a:spcPct val="101818"/>
              </a:lnSpc>
              <a:spcBef>
                <a:spcPts val="0"/>
              </a:spcBef>
              <a:spcAft>
                <a:spcPts val="0"/>
              </a:spcAft>
              <a:buClr>
                <a:srgbClr val="424242"/>
              </a:buClr>
              <a:buSzPts val="2200"/>
              <a:buNone/>
            </a:pPr>
            <a:r>
              <a:t/>
            </a:r>
            <a:endParaRPr sz="2150">
              <a:solidFill>
                <a:srgbClr val="424242"/>
              </a:solidFill>
            </a:endParaRPr>
          </a:p>
          <a:p>
            <a:pPr indent="-12700" lvl="0" marL="12700" rtl="0" algn="just">
              <a:lnSpc>
                <a:spcPct val="101818"/>
              </a:lnSpc>
              <a:spcBef>
                <a:spcPts val="0"/>
              </a:spcBef>
              <a:spcAft>
                <a:spcPts val="0"/>
              </a:spcAft>
              <a:buClr>
                <a:srgbClr val="424242"/>
              </a:buClr>
              <a:buSzPts val="2200"/>
              <a:buNone/>
            </a:pPr>
            <a:r>
              <a:rPr lang="en-IE" sz="2150">
                <a:solidFill>
                  <a:srgbClr val="424242"/>
                </a:solidFill>
              </a:rPr>
              <a:t>En fördel med den cirkulära ekonomin är en minskning av de totala årliga utsläppen av växthusgaser. Att skapa mer effektiva och hållbara produkter från början skulle bidra till att minska energi- och resursförbrukningen. En övergång till mer tillförlitliga produkter som kan återanvändas, uppgraderas och repareras skulle minska mängden avfall. Förpackningar är ett växande problem och i genomsnitt genererar en genomsnittlig europé nästan 180 kilo förpackningsavfall per år. Målet är att ta itu med överflödiga förpackningar och förbättra deras utformning för att främja återanvändning och återvinning.</a:t>
            </a:r>
            <a:endParaRPr sz="2150"/>
          </a:p>
        </p:txBody>
      </p:sp>
      <p:sp>
        <p:nvSpPr>
          <p:cNvPr id="2531" name="Google Shape;2531;p8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532" name="Google Shape;2532;p81"/>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2533" name="Google Shape;2533;p81"/>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a:t>
            </a:r>
            <a:r>
              <a:rPr lang="en-IE">
                <a:solidFill>
                  <a:schemeClr val="lt1"/>
                </a:solidFill>
              </a:rPr>
              <a:t>Cirkulär ekonomi - mindre avfall, mindre utsläpp</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7" name="Shape 2537"/>
        <p:cNvGrpSpPr/>
        <p:nvPr/>
      </p:nvGrpSpPr>
      <p:grpSpPr>
        <a:xfrm>
          <a:off x="0" y="0"/>
          <a:ext cx="0" cy="0"/>
          <a:chOff x="0" y="0"/>
          <a:chExt cx="0" cy="0"/>
        </a:xfrm>
      </p:grpSpPr>
      <p:sp>
        <p:nvSpPr>
          <p:cNvPr id="2538" name="Google Shape;2538;p82"/>
          <p:cNvSpPr txBox="1"/>
          <p:nvPr>
            <p:ph idx="1" type="body"/>
          </p:nvPr>
        </p:nvSpPr>
        <p:spPr>
          <a:xfrm>
            <a:off x="3989204" y="487477"/>
            <a:ext cx="3883209" cy="3428836"/>
          </a:xfrm>
          <a:prstGeom prst="rect">
            <a:avLst/>
          </a:prstGeom>
          <a:noFill/>
          <a:ln>
            <a:noFill/>
          </a:ln>
        </p:spPr>
        <p:txBody>
          <a:bodyPr anchorCtr="0" anchor="t" bIns="45700" lIns="91425" spcFirstLastPara="1" rIns="91425" wrap="square" tIns="45700">
            <a:noAutofit/>
          </a:bodyPr>
          <a:lstStyle/>
          <a:p>
            <a:pPr indent="-12700" lvl="0" marL="12700" rtl="0" algn="l">
              <a:lnSpc>
                <a:spcPct val="101818"/>
              </a:lnSpc>
              <a:spcBef>
                <a:spcPts val="0"/>
              </a:spcBef>
              <a:spcAft>
                <a:spcPts val="0"/>
              </a:spcAft>
              <a:buClr>
                <a:srgbClr val="296B5F"/>
              </a:buClr>
              <a:buSzPts val="2200"/>
              <a:buNone/>
            </a:pPr>
            <a:r>
              <a:rPr b="1" lang="en-IE" sz="2200">
                <a:solidFill>
                  <a:srgbClr val="296B5F"/>
                </a:solidFill>
              </a:rPr>
              <a:t>Den cirkulära ekonomin kommer att uppnås genom: </a:t>
            </a:r>
            <a:endParaRPr/>
          </a:p>
          <a:p>
            <a:pPr indent="-12700" lvl="0" marL="12700" rtl="0" algn="l">
              <a:lnSpc>
                <a:spcPct val="101818"/>
              </a:lnSpc>
              <a:spcBef>
                <a:spcPts val="0"/>
              </a:spcBef>
              <a:spcAft>
                <a:spcPts val="0"/>
              </a:spcAft>
              <a:buClr>
                <a:srgbClr val="296B5F"/>
              </a:buClr>
              <a:buSzPts val="2200"/>
              <a:buNone/>
            </a:pPr>
            <a:r>
              <a:t/>
            </a:r>
            <a:endParaRPr b="1" sz="2200">
              <a:solidFill>
                <a:srgbClr val="296B5F"/>
              </a:solidFill>
            </a:endParaRPr>
          </a:p>
          <a:p>
            <a:pPr indent="-457200" lvl="0" marL="457200" rtl="0" algn="l">
              <a:lnSpc>
                <a:spcPct val="101818"/>
              </a:lnSpc>
              <a:spcBef>
                <a:spcPts val="0"/>
              </a:spcBef>
              <a:spcAft>
                <a:spcPts val="0"/>
              </a:spcAft>
              <a:buClr>
                <a:srgbClr val="296B5F"/>
              </a:buClr>
              <a:buSzPts val="2200"/>
              <a:buFont typeface="Calibri"/>
              <a:buAutoNum type="arabicPeriod"/>
            </a:pPr>
            <a:r>
              <a:rPr lang="en-IE" sz="2200">
                <a:solidFill>
                  <a:srgbClr val="424242"/>
                </a:solidFill>
              </a:rPr>
              <a:t>Moderera vår konsumtion; </a:t>
            </a:r>
            <a:endParaRPr/>
          </a:p>
          <a:p>
            <a:pPr indent="-457200" lvl="0" marL="457200" rtl="0" algn="l">
              <a:lnSpc>
                <a:spcPct val="101818"/>
              </a:lnSpc>
              <a:spcBef>
                <a:spcPts val="0"/>
              </a:spcBef>
              <a:spcAft>
                <a:spcPts val="0"/>
              </a:spcAft>
              <a:buClr>
                <a:srgbClr val="296B5F"/>
              </a:buClr>
              <a:buSzPts val="2200"/>
              <a:buFont typeface="Calibri"/>
              <a:buAutoNum type="arabicPeriod"/>
            </a:pPr>
            <a:r>
              <a:rPr lang="en-IE" sz="2200">
                <a:solidFill>
                  <a:srgbClr val="424242"/>
                </a:solidFill>
              </a:rPr>
              <a:t>förlänga produkternas livslängd, och </a:t>
            </a:r>
            <a:endParaRPr/>
          </a:p>
          <a:p>
            <a:pPr indent="-457200" lvl="0" marL="457200" rtl="0" algn="l">
              <a:lnSpc>
                <a:spcPct val="101818"/>
              </a:lnSpc>
              <a:spcBef>
                <a:spcPts val="0"/>
              </a:spcBef>
              <a:spcAft>
                <a:spcPts val="0"/>
              </a:spcAft>
              <a:buClr>
                <a:srgbClr val="296B5F"/>
              </a:buClr>
              <a:buSzPts val="2200"/>
              <a:buFont typeface="Calibri"/>
              <a:buAutoNum type="arabicPeriod"/>
            </a:pPr>
            <a:r>
              <a:rPr lang="en-IE" sz="2200">
                <a:solidFill>
                  <a:srgbClr val="424242"/>
                </a:solidFill>
              </a:rPr>
              <a:t>återvinna värdefulla material. </a:t>
            </a:r>
            <a:endParaRPr/>
          </a:p>
          <a:p>
            <a:pPr indent="-317500" lvl="0" marL="457200" rtl="0" algn="l">
              <a:lnSpc>
                <a:spcPct val="101818"/>
              </a:lnSpc>
              <a:spcBef>
                <a:spcPts val="0"/>
              </a:spcBef>
              <a:spcAft>
                <a:spcPts val="0"/>
              </a:spcAft>
              <a:buClr>
                <a:srgbClr val="296B5F"/>
              </a:buClr>
              <a:buSzPts val="2200"/>
              <a:buFont typeface="Calibri"/>
              <a:buNone/>
            </a:pPr>
            <a:r>
              <a:t/>
            </a:r>
            <a:endParaRPr sz="2200">
              <a:solidFill>
                <a:srgbClr val="424242"/>
              </a:solidFill>
            </a:endParaRPr>
          </a:p>
          <a:p>
            <a:pPr indent="0" lvl="0" marL="0" rtl="0" algn="l">
              <a:lnSpc>
                <a:spcPct val="101818"/>
              </a:lnSpc>
              <a:spcBef>
                <a:spcPts val="0"/>
              </a:spcBef>
              <a:spcAft>
                <a:spcPts val="0"/>
              </a:spcAft>
              <a:buClr>
                <a:srgbClr val="296B5F"/>
              </a:buClr>
              <a:buSzPts val="2200"/>
              <a:buNone/>
            </a:pPr>
            <a:r>
              <a:rPr lang="en-IE" sz="2200">
                <a:solidFill>
                  <a:srgbClr val="424242"/>
                </a:solidFill>
              </a:rPr>
              <a:t>Att öka resurseffektiviteten, förebygga uppkomsten av avfall och använda avfall som en resurs är viktiga strategier på vägen mot en cirkulär ekonomi.</a:t>
            </a:r>
            <a:endParaRPr/>
          </a:p>
        </p:txBody>
      </p:sp>
      <p:sp>
        <p:nvSpPr>
          <p:cNvPr id="2539" name="Google Shape;2539;p8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540" name="Google Shape;2540;p82"/>
          <p:cNvCxnSpPr/>
          <p:nvPr/>
        </p:nvCxnSpPr>
        <p:spPr>
          <a:xfrm flipH="1" rot="5400000">
            <a:off x="-1392221" y="1718999"/>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2541" name="Google Shape;2541;p82"/>
          <p:cNvSpPr txBox="1"/>
          <p:nvPr>
            <p:ph idx="2" type="body"/>
          </p:nvPr>
        </p:nvSpPr>
        <p:spPr>
          <a:xfrm>
            <a:off x="384131" y="614086"/>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a:t>
            </a:r>
            <a:r>
              <a:rPr lang="en-IE">
                <a:solidFill>
                  <a:schemeClr val="lt1"/>
                </a:solidFill>
              </a:rPr>
              <a:t>Cirkulär ekonomi - mindre avfall, mindre utsläpp</a:t>
            </a:r>
            <a:endParaRPr/>
          </a:p>
        </p:txBody>
      </p:sp>
      <p:pic>
        <p:nvPicPr>
          <p:cNvPr id="2542" name="Google Shape;2542;p82"/>
          <p:cNvPicPr preferRelativeResize="0"/>
          <p:nvPr/>
        </p:nvPicPr>
        <p:blipFill rotWithShape="1">
          <a:blip r:embed="rId3">
            <a:alphaModFix/>
          </a:blip>
          <a:srcRect b="0" l="0" r="0" t="0"/>
          <a:stretch/>
        </p:blipFill>
        <p:spPr>
          <a:xfrm>
            <a:off x="8052556" y="3916313"/>
            <a:ext cx="3671426" cy="2181122"/>
          </a:xfrm>
          <a:prstGeom prst="rect">
            <a:avLst/>
          </a:prstGeom>
          <a:noFill/>
          <a:ln>
            <a:noFill/>
          </a:ln>
        </p:spPr>
      </p:pic>
      <p:sp>
        <p:nvSpPr>
          <p:cNvPr id="2543" name="Google Shape;2543;p82"/>
          <p:cNvSpPr txBox="1"/>
          <p:nvPr/>
        </p:nvSpPr>
        <p:spPr>
          <a:xfrm>
            <a:off x="10714182" y="4248727"/>
            <a:ext cx="133003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Minska</a:t>
            </a:r>
            <a:endParaRPr/>
          </a:p>
          <a:p>
            <a:pPr indent="0" lvl="0" marL="0" marR="0" rtl="0" algn="l">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Återanvända</a:t>
            </a:r>
            <a:endParaRPr/>
          </a:p>
          <a:p>
            <a:pPr indent="0" lvl="0" marL="0" marR="0" rtl="0" algn="l">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Återvinna</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7" name="Shape 2547"/>
        <p:cNvGrpSpPr/>
        <p:nvPr/>
      </p:nvGrpSpPr>
      <p:grpSpPr>
        <a:xfrm>
          <a:off x="0" y="0"/>
          <a:ext cx="0" cy="0"/>
          <a:chOff x="0" y="0"/>
          <a:chExt cx="0" cy="0"/>
        </a:xfrm>
      </p:grpSpPr>
      <p:sp>
        <p:nvSpPr>
          <p:cNvPr id="2548" name="Google Shape;2548;p8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9" name="Google Shape;2549;p8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82712" lvl="0" marL="1382712" rtl="0" algn="l">
              <a:lnSpc>
                <a:spcPct val="90000"/>
              </a:lnSpc>
              <a:spcBef>
                <a:spcPts val="0"/>
              </a:spcBef>
              <a:spcAft>
                <a:spcPts val="0"/>
              </a:spcAft>
              <a:buClr>
                <a:srgbClr val="424242"/>
              </a:buClr>
              <a:buSzPts val="1800"/>
              <a:buNone/>
            </a:pPr>
            <a:r>
              <a:rPr b="1" lang="en-IE" sz="1800"/>
              <a:t>Övning:	</a:t>
            </a:r>
            <a:r>
              <a:rPr lang="en-IE" sz="1800"/>
              <a:t>Lista hur avfallet kan minskas i ditt hem och din stadsgård</a:t>
            </a:r>
            <a:endParaRPr sz="2100">
              <a:solidFill>
                <a:srgbClr val="202124"/>
              </a:solidFill>
              <a:highlight>
                <a:srgbClr val="F8F9FA"/>
              </a:highlight>
              <a:latin typeface="Arial"/>
              <a:ea typeface="Arial"/>
              <a:cs typeface="Arial"/>
              <a:sym typeface="Arial"/>
            </a:endParaRPr>
          </a:p>
          <a:p>
            <a:pPr indent="-1382712" lvl="0" marL="1382712" rtl="0" algn="l">
              <a:lnSpc>
                <a:spcPct val="90000"/>
              </a:lnSpc>
              <a:spcBef>
                <a:spcPts val="0"/>
              </a:spcBef>
              <a:spcAft>
                <a:spcPts val="0"/>
              </a:spcAft>
              <a:buClr>
                <a:srgbClr val="424242"/>
              </a:buClr>
              <a:buSzPts val="1800"/>
              <a:buNone/>
            </a:pPr>
            <a:r>
              <a:t/>
            </a:r>
            <a:endParaRPr sz="1800"/>
          </a:p>
          <a:p>
            <a:pPr indent="-1382712" lvl="0" marL="1382712" rtl="0" algn="l">
              <a:lnSpc>
                <a:spcPct val="90000"/>
              </a:lnSpc>
              <a:spcBef>
                <a:spcPts val="0"/>
              </a:spcBef>
              <a:spcAft>
                <a:spcPts val="0"/>
              </a:spcAft>
              <a:buClr>
                <a:srgbClr val="424242"/>
              </a:buClr>
              <a:buSzPts val="1800"/>
              <a:buNone/>
            </a:pPr>
            <a:r>
              <a:t/>
            </a:r>
            <a:endParaRPr b="1" sz="1800"/>
          </a:p>
          <a:p>
            <a:pPr indent="-1382713" lvl="0" marL="1382713" rtl="0" algn="l">
              <a:lnSpc>
                <a:spcPct val="90000"/>
              </a:lnSpc>
              <a:spcBef>
                <a:spcPts val="0"/>
              </a:spcBef>
              <a:spcAft>
                <a:spcPts val="0"/>
              </a:spcAft>
              <a:buClr>
                <a:srgbClr val="424242"/>
              </a:buClr>
              <a:buSzPts val="1800"/>
              <a:buNone/>
            </a:pPr>
            <a:r>
              <a:rPr b="1" lang="en-IE" sz="1800"/>
              <a:t>Webbsidor</a:t>
            </a:r>
            <a:r>
              <a:rPr lang="en-IE" sz="1800"/>
              <a:t>: 	Circular economy: definition, importance and benefits </a:t>
            </a:r>
            <a:r>
              <a:rPr lang="en-IE" sz="1800" u="sng">
                <a:solidFill>
                  <a:srgbClr val="87AF3F"/>
                </a:solidFill>
                <a:hlinkClick r:id="rId3">
                  <a:extLst>
                    <a:ext uri="{A12FA001-AC4F-418D-AE19-62706E023703}">
                      <ahyp:hlinkClr val="tx"/>
                    </a:ext>
                  </a:extLst>
                </a:hlinkClick>
              </a:rPr>
              <a:t>https://www.europarl.europa.eu/news/en/headlines/economy/20151201STO05603/circular-economy-definition-importance-and-benefits#:~:text=What%20is%20the%20circular%20economy,products%20as%20long%20as%20possible</a:t>
            </a:r>
            <a:r>
              <a:rPr lang="en-IE" sz="1800">
                <a:solidFill>
                  <a:srgbClr val="87AF3F"/>
                </a:solidFill>
              </a:rPr>
              <a:t>.  </a:t>
            </a:r>
            <a:r>
              <a:rPr lang="en-IE" sz="1800"/>
              <a:t>Circular Economy: </a:t>
            </a:r>
            <a:r>
              <a:rPr lang="en-IE" sz="1800" u="sng">
                <a:solidFill>
                  <a:srgbClr val="87AF3F"/>
                </a:solidFill>
                <a:hlinkClick r:id="rId4">
                  <a:extLst>
                    <a:ext uri="{A12FA001-AC4F-418D-AE19-62706E023703}">
                      <ahyp:hlinkClr val="tx"/>
                    </a:ext>
                  </a:extLst>
                </a:hlinkClick>
              </a:rPr>
              <a:t>https://www.eea.europa.eu/en/topics/in-depth/circular-economy</a:t>
            </a:r>
            <a:r>
              <a:rPr lang="en-IE" sz="1800">
                <a:solidFill>
                  <a:srgbClr val="87AF3F"/>
                </a:solidFill>
              </a:rPr>
              <a:t> </a:t>
            </a:r>
            <a:r>
              <a:rPr lang="en-IE" sz="1800"/>
              <a:t>Circulary Economy Action Plan: </a:t>
            </a:r>
            <a:r>
              <a:rPr lang="en-IE" sz="1800" u="sng">
                <a:solidFill>
                  <a:srgbClr val="87AF3F"/>
                </a:solidFill>
                <a:hlinkClick r:id="rId5">
                  <a:extLst>
                    <a:ext uri="{A12FA001-AC4F-418D-AE19-62706E023703}">
                      <ahyp:hlinkClr val="tx"/>
                    </a:ext>
                  </a:extLst>
                </a:hlinkClick>
              </a:rPr>
              <a:t>https://environment.ec.europa.eu/strategy/circular-economy-action-plan_en</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YouTube</a:t>
            </a:r>
            <a:r>
              <a:rPr lang="en-IE" sz="1800"/>
              <a:t>: 	Circular Economy of Waste: </a:t>
            </a:r>
            <a:r>
              <a:rPr lang="en-IE" sz="1800" u="sng">
                <a:solidFill>
                  <a:srgbClr val="87AF3F"/>
                </a:solidFill>
                <a:hlinkClick r:id="rId6">
                  <a:extLst>
                    <a:ext uri="{A12FA001-AC4F-418D-AE19-62706E023703}">
                      <ahyp:hlinkClr val="tx"/>
                    </a:ext>
                  </a:extLst>
                </a:hlinkClick>
              </a:rPr>
              <a:t>https://www.youtube.com/watch?v=EMKFelpYHjM</a:t>
            </a:r>
            <a:r>
              <a:rPr lang="en-IE" sz="1800">
                <a:solidFill>
                  <a:srgbClr val="87AF3F"/>
                </a:solidFill>
              </a:rPr>
              <a:t>; </a:t>
            </a:r>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Case Study: 	</a:t>
            </a:r>
            <a:r>
              <a:rPr lang="en-IE" sz="1800"/>
              <a:t>Green Connect; Rediscovery Centre   </a:t>
            </a:r>
            <a:r>
              <a:rPr b="1" lang="en-IE" sz="1800"/>
              <a:t>New Urban Trade Sheet</a:t>
            </a:r>
            <a:r>
              <a:rPr lang="en-IE" sz="1800"/>
              <a:t>: Re-Used Cycle Mechanician; Re-Using Fabrics Sewers; Soil Maker; Urban Metabolizer, Zero Waste Consultant</a:t>
            </a:r>
            <a:endParaRPr sz="1800">
              <a:solidFill>
                <a:srgbClr val="FF0000"/>
              </a:solidFill>
            </a:endParaRPr>
          </a:p>
          <a:p>
            <a:pPr indent="-1382713" lvl="0" marL="1382713" rtl="0" algn="l">
              <a:lnSpc>
                <a:spcPct val="90000"/>
              </a:lnSpc>
              <a:spcBef>
                <a:spcPts val="1000"/>
              </a:spcBef>
              <a:spcAft>
                <a:spcPts val="0"/>
              </a:spcAft>
              <a:buClr>
                <a:srgbClr val="424242"/>
              </a:buClr>
              <a:buSzPts val="1800"/>
              <a:buNone/>
            </a:pPr>
            <a:r>
              <a:t/>
            </a:r>
            <a:endParaRPr b="1" sz="1800"/>
          </a:p>
          <a:p>
            <a:pPr indent="-1382713" lvl="0" marL="1382713" rtl="0" algn="l">
              <a:lnSpc>
                <a:spcPct val="90000"/>
              </a:lnSpc>
              <a:spcBef>
                <a:spcPts val="1000"/>
              </a:spcBef>
              <a:spcAft>
                <a:spcPts val="0"/>
              </a:spcAft>
              <a:buClr>
                <a:srgbClr val="424242"/>
              </a:buClr>
              <a:buSzPts val="1800"/>
              <a:buNone/>
            </a:pPr>
            <a:r>
              <a:rPr b="1" lang="en-IE" sz="1800"/>
              <a:t>Publikation</a:t>
            </a:r>
            <a:r>
              <a:rPr lang="en-IE" sz="1800"/>
              <a:t>: 	Zisopoulos, F.K. 2022. How robust is the circular economy in Europe? An ascendency analysis with Eurostat data between 2010 and 2018. Resources, Conservation and Recycling. Vol 178.</a:t>
            </a:r>
            <a:endParaRPr sz="3200"/>
          </a:p>
          <a:p>
            <a:pPr indent="-1382713" lvl="0" marL="1382713" rtl="0" algn="l">
              <a:lnSpc>
                <a:spcPct val="90000"/>
              </a:lnSpc>
              <a:spcBef>
                <a:spcPts val="1000"/>
              </a:spcBef>
              <a:spcAft>
                <a:spcPts val="0"/>
              </a:spcAft>
              <a:buClr>
                <a:srgbClr val="424242"/>
              </a:buClr>
              <a:buSzPts val="1800"/>
              <a:buNone/>
            </a:pPr>
            <a:r>
              <a:t/>
            </a:r>
            <a:endParaRPr sz="1800"/>
          </a:p>
          <a:p>
            <a:pPr indent="-1382713" lvl="0" marL="1382713" rtl="0" algn="l">
              <a:lnSpc>
                <a:spcPct val="90000"/>
              </a:lnSpc>
              <a:spcBef>
                <a:spcPts val="1000"/>
              </a:spcBef>
              <a:spcAft>
                <a:spcPts val="0"/>
              </a:spcAft>
              <a:buClr>
                <a:srgbClr val="424242"/>
              </a:buClr>
              <a:buSzPts val="1800"/>
              <a:buNone/>
            </a:pPr>
            <a:r>
              <a:t/>
            </a:r>
            <a:endParaRPr sz="1800"/>
          </a:p>
          <a:p>
            <a:pPr indent="-1268413" lvl="0" marL="1382713" rtl="0" algn="l">
              <a:lnSpc>
                <a:spcPct val="100000"/>
              </a:lnSpc>
              <a:spcBef>
                <a:spcPts val="400"/>
              </a:spcBef>
              <a:spcAft>
                <a:spcPts val="0"/>
              </a:spcAft>
              <a:buClr>
                <a:srgbClr val="E8A116"/>
              </a:buClr>
              <a:buSzPts val="1800"/>
              <a:buFont typeface="Arial"/>
              <a:buNone/>
            </a:pPr>
            <a:r>
              <a:t/>
            </a:r>
            <a:endParaRPr sz="1800"/>
          </a:p>
        </p:txBody>
      </p:sp>
      <p:sp>
        <p:nvSpPr>
          <p:cNvPr id="2550" name="Google Shape;2550;p8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551" name="Google Shape;2551;p8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5" name="Shape 2555"/>
        <p:cNvGrpSpPr/>
        <p:nvPr/>
      </p:nvGrpSpPr>
      <p:grpSpPr>
        <a:xfrm>
          <a:off x="0" y="0"/>
          <a:ext cx="0" cy="0"/>
          <a:chOff x="0" y="0"/>
          <a:chExt cx="0" cy="0"/>
        </a:xfrm>
      </p:grpSpPr>
      <p:sp>
        <p:nvSpPr>
          <p:cNvPr id="2556" name="Google Shape;2556;p90"/>
          <p:cNvSpPr txBox="1"/>
          <p:nvPr>
            <p:ph idx="2" type="body"/>
          </p:nvPr>
        </p:nvSpPr>
        <p:spPr>
          <a:xfrm>
            <a:off x="377351" y="532656"/>
            <a:ext cx="3044125" cy="27844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a:t>
            </a:r>
            <a:r>
              <a:rPr b="1" lang="en-IE">
                <a:solidFill>
                  <a:srgbClr val="E8A116"/>
                </a:solidFill>
              </a:rPr>
              <a:t>Kompostering och anaerobisk nedbrytning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557" name="Google Shape;2557;p90"/>
          <p:cNvCxnSpPr/>
          <p:nvPr/>
        </p:nvCxnSpPr>
        <p:spPr>
          <a:xfrm>
            <a:off x="3302670" y="386868"/>
            <a:ext cx="0" cy="4224295"/>
          </a:xfrm>
          <a:prstGeom prst="straightConnector1">
            <a:avLst/>
          </a:prstGeom>
          <a:noFill/>
          <a:ln cap="flat" cmpd="sng" w="34925">
            <a:solidFill>
              <a:srgbClr val="E8A116"/>
            </a:solidFill>
            <a:prstDash val="solid"/>
            <a:miter lim="800000"/>
            <a:headEnd len="sm" w="sm" type="none"/>
            <a:tailEnd len="sm" w="sm" type="none"/>
          </a:ln>
        </p:spPr>
      </p:cxnSp>
      <p:grpSp>
        <p:nvGrpSpPr>
          <p:cNvPr id="2558" name="Google Shape;2558;p90"/>
          <p:cNvGrpSpPr/>
          <p:nvPr/>
        </p:nvGrpSpPr>
        <p:grpSpPr>
          <a:xfrm>
            <a:off x="2762702" y="4637318"/>
            <a:ext cx="1029215" cy="1029755"/>
            <a:chOff x="8101867" y="4453385"/>
            <a:chExt cx="1203410" cy="1204042"/>
          </a:xfrm>
        </p:grpSpPr>
        <p:grpSp>
          <p:nvGrpSpPr>
            <p:cNvPr id="2559" name="Google Shape;2559;p90"/>
            <p:cNvGrpSpPr/>
            <p:nvPr/>
          </p:nvGrpSpPr>
          <p:grpSpPr>
            <a:xfrm>
              <a:off x="8314320" y="5043480"/>
              <a:ext cx="517314" cy="330369"/>
              <a:chOff x="8314320" y="5043480"/>
              <a:chExt cx="517314" cy="330369"/>
            </a:xfrm>
          </p:grpSpPr>
          <p:sp>
            <p:nvSpPr>
              <p:cNvPr id="2560" name="Google Shape;2560;p90"/>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1" name="Google Shape;2561;p90"/>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2" name="Google Shape;2562;p90"/>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63" name="Google Shape;2563;p90"/>
            <p:cNvGrpSpPr/>
            <p:nvPr/>
          </p:nvGrpSpPr>
          <p:grpSpPr>
            <a:xfrm>
              <a:off x="8101867" y="4453385"/>
              <a:ext cx="1203410" cy="1204042"/>
              <a:chOff x="8101867" y="4453385"/>
              <a:chExt cx="1203410" cy="1204042"/>
            </a:xfrm>
          </p:grpSpPr>
          <p:sp>
            <p:nvSpPr>
              <p:cNvPr id="2564" name="Google Shape;2564;p90"/>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5" name="Google Shape;2565;p90"/>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6" name="Google Shape;2566;p90"/>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7" name="Google Shape;2567;p90"/>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8" name="Google Shape;2568;p90"/>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9" name="Google Shape;2569;p90"/>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0" name="Google Shape;2570;p90"/>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1" name="Google Shape;2571;p90"/>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2" name="Google Shape;2572;p90"/>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3" name="Google Shape;2573;p90"/>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4" name="Google Shape;2574;p90"/>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5" name="Google Shape;2575;p90"/>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6" name="Google Shape;2576;p90"/>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7" name="Google Shape;2577;p90"/>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2578" name="Google Shape;2578;p90"/>
          <p:cNvPicPr preferRelativeResize="0"/>
          <p:nvPr/>
        </p:nvPicPr>
        <p:blipFill rotWithShape="1">
          <a:blip r:embed="rId3">
            <a:alphaModFix/>
          </a:blip>
          <a:srcRect b="0" l="0" r="0" t="0"/>
          <a:stretch/>
        </p:blipFill>
        <p:spPr>
          <a:xfrm>
            <a:off x="4340069" y="468822"/>
            <a:ext cx="6750475" cy="531446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2" name="Shape 2582"/>
        <p:cNvGrpSpPr/>
        <p:nvPr/>
      </p:nvGrpSpPr>
      <p:grpSpPr>
        <a:xfrm>
          <a:off x="0" y="0"/>
          <a:ext cx="0" cy="0"/>
          <a:chOff x="0" y="0"/>
          <a:chExt cx="0" cy="0"/>
        </a:xfrm>
      </p:grpSpPr>
      <p:sp>
        <p:nvSpPr>
          <p:cNvPr id="2583" name="Google Shape;2583;p84"/>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Mat- och trädgårdsavfall kan vara ett miljömässigt och ekonomiskt problem om det inte hanteras på rätt sätt. FAO uppskattar att 14 % av världens livsmedel fortfarande går förlorade efter att de skördats och innan de når butikerna. </a:t>
            </a:r>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Ytterligare 17 % av våra livsmedel går till spillo i detaljhandeln och hos konsumenterna, särskilt i hushållen. Det är nästan </a:t>
            </a:r>
            <a:r>
              <a:rPr b="1" lang="en-IE" sz="2200">
                <a:solidFill>
                  <a:srgbClr val="424242"/>
                </a:solidFill>
              </a:rPr>
              <a:t>en tredjedel av livsmedelsresurserna som går förlorade</a:t>
            </a:r>
            <a:r>
              <a:rPr lang="en-IE" sz="2200">
                <a:solidFill>
                  <a:srgbClr val="424242"/>
                </a:solidFill>
              </a:rPr>
              <a:t>! Matförluster och matsvinn står också för 8-10 procent av de globala utsläppen av växthusgaser. Miljöpåverkan från livsmedel och organiskt avfall kan minskas genom nedbrytning.</a:t>
            </a:r>
            <a:endParaRPr/>
          </a:p>
        </p:txBody>
      </p:sp>
      <p:sp>
        <p:nvSpPr>
          <p:cNvPr id="2584" name="Google Shape;2584;p84"/>
          <p:cNvSpPr txBox="1"/>
          <p:nvPr>
            <p:ph idx="2" type="body"/>
          </p:nvPr>
        </p:nvSpPr>
        <p:spPr>
          <a:xfrm>
            <a:off x="683832" y="644528"/>
            <a:ext cx="850168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a:t>
            </a:r>
            <a:r>
              <a:rPr b="1" lang="en-IE">
                <a:solidFill>
                  <a:srgbClr val="E8A116"/>
                </a:solidFill>
              </a:rPr>
              <a:t>Kompostering och anaerobisk nedbrytning</a:t>
            </a:r>
            <a:endParaRPr b="1">
              <a:solidFill>
                <a:srgbClr val="E8A116"/>
              </a:solidFill>
            </a:endParaRPr>
          </a:p>
        </p:txBody>
      </p:sp>
      <p:cxnSp>
        <p:nvCxnSpPr>
          <p:cNvPr id="2585" name="Google Shape;2585;p84"/>
          <p:cNvCxnSpPr/>
          <p:nvPr/>
        </p:nvCxnSpPr>
        <p:spPr>
          <a:xfrm rot="10800000">
            <a:off x="405429" y="1796640"/>
            <a:ext cx="8780100" cy="0"/>
          </a:xfrm>
          <a:prstGeom prst="straightConnector1">
            <a:avLst/>
          </a:prstGeom>
          <a:noFill/>
          <a:ln cap="flat" cmpd="sng" w="34925">
            <a:solidFill>
              <a:srgbClr val="E8A116"/>
            </a:solidFill>
            <a:prstDash val="solid"/>
            <a:miter lim="800000"/>
            <a:headEnd len="sm" w="sm" type="none"/>
            <a:tailEnd len="sm" w="sm" type="none"/>
          </a:ln>
        </p:spPr>
      </p:cxnSp>
      <p:grpSp>
        <p:nvGrpSpPr>
          <p:cNvPr id="2586" name="Google Shape;2586;p84"/>
          <p:cNvGrpSpPr/>
          <p:nvPr/>
        </p:nvGrpSpPr>
        <p:grpSpPr>
          <a:xfrm>
            <a:off x="9444026" y="456131"/>
            <a:ext cx="1029215" cy="1029755"/>
            <a:chOff x="8101867" y="4453385"/>
            <a:chExt cx="1203410" cy="1204042"/>
          </a:xfrm>
        </p:grpSpPr>
        <p:grpSp>
          <p:nvGrpSpPr>
            <p:cNvPr id="2587" name="Google Shape;2587;p84"/>
            <p:cNvGrpSpPr/>
            <p:nvPr/>
          </p:nvGrpSpPr>
          <p:grpSpPr>
            <a:xfrm>
              <a:off x="8314320" y="5043480"/>
              <a:ext cx="517314" cy="330369"/>
              <a:chOff x="8314320" y="5043480"/>
              <a:chExt cx="517314" cy="330369"/>
            </a:xfrm>
          </p:grpSpPr>
          <p:sp>
            <p:nvSpPr>
              <p:cNvPr id="2588" name="Google Shape;2588;p84"/>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9" name="Google Shape;2589;p84"/>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0" name="Google Shape;2590;p84"/>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91" name="Google Shape;2591;p84"/>
            <p:cNvGrpSpPr/>
            <p:nvPr/>
          </p:nvGrpSpPr>
          <p:grpSpPr>
            <a:xfrm>
              <a:off x="8101867" y="4453385"/>
              <a:ext cx="1203410" cy="1204042"/>
              <a:chOff x="8101867" y="4453385"/>
              <a:chExt cx="1203410" cy="1204042"/>
            </a:xfrm>
          </p:grpSpPr>
          <p:sp>
            <p:nvSpPr>
              <p:cNvPr id="2592" name="Google Shape;2592;p84"/>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3" name="Google Shape;2593;p84"/>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4" name="Google Shape;2594;p84"/>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5" name="Google Shape;2595;p84"/>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6" name="Google Shape;2596;p84"/>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7" name="Google Shape;2597;p84"/>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8" name="Google Shape;2598;p84"/>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9" name="Google Shape;2599;p84"/>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0" name="Google Shape;2600;p84"/>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1" name="Google Shape;2601;p84"/>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2" name="Google Shape;2602;p84"/>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3" name="Google Shape;2603;p84"/>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4" name="Google Shape;2604;p84"/>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5" name="Google Shape;2605;p84"/>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9" name="Shape 2609"/>
        <p:cNvGrpSpPr/>
        <p:nvPr/>
      </p:nvGrpSpPr>
      <p:grpSpPr>
        <a:xfrm>
          <a:off x="0" y="0"/>
          <a:ext cx="0" cy="0"/>
          <a:chOff x="0" y="0"/>
          <a:chExt cx="0" cy="0"/>
        </a:xfrm>
      </p:grpSpPr>
      <p:sp>
        <p:nvSpPr>
          <p:cNvPr id="2610" name="Google Shape;2610;p85"/>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Kompostering är en process där kväverikt grönt avfall (gräsklipp, löv, gräsklipp, halm, köksavfall, gödsel) lagras med kolrikt brunt avfall (papper, torra löv, pinnar, små grenar) och sedan får tid och biologisk verkan för att brytas ner. Kompostering kan ske på många olika sätt, från enkla kalla komposthögar som används av trädgårdsmästare: genom varmkomposterade kompostlinor till noggrant kontrollerade, helt slutna varmkomposteringskärl. Kompostering är en aerob process, så syre är nödvändigt för att den ska lyckas. </a:t>
            </a:r>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Komposteringen är mest effektiv med en fukthalt på cirka 50 procent, vilket möjliggör bildandet av en biofilm runt varje partikel i komposthögen. Luft rör sig genom den strukturellt porösa komposthögen och överförs över vattenskiktsgränsen för att  tillhandahålla syre till de mikrober som lever på partikelns yta.</a:t>
            </a:r>
            <a:endParaRPr/>
          </a:p>
          <a:p>
            <a:pPr indent="-12700" lvl="0" marL="12700" rtl="0" algn="just">
              <a:lnSpc>
                <a:spcPct val="90000"/>
              </a:lnSpc>
              <a:spcBef>
                <a:spcPts val="0"/>
              </a:spcBef>
              <a:spcAft>
                <a:spcPts val="0"/>
              </a:spcAft>
              <a:buClr>
                <a:srgbClr val="424242"/>
              </a:buClr>
              <a:buSzPts val="2200"/>
              <a:buNone/>
            </a:pPr>
            <a:r>
              <a:t/>
            </a:r>
            <a:endParaRPr/>
          </a:p>
        </p:txBody>
      </p:sp>
      <p:sp>
        <p:nvSpPr>
          <p:cNvPr id="2611" name="Google Shape;2611;p85"/>
          <p:cNvSpPr txBox="1"/>
          <p:nvPr>
            <p:ph idx="2" type="body"/>
          </p:nvPr>
        </p:nvSpPr>
        <p:spPr>
          <a:xfrm>
            <a:off x="683833" y="644528"/>
            <a:ext cx="85371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a:t>
            </a:r>
            <a:r>
              <a:rPr b="1" lang="en-IE">
                <a:solidFill>
                  <a:srgbClr val="E8A116"/>
                </a:solidFill>
              </a:rPr>
              <a:t>Kompostering och anaerobisk nedbrytning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612" name="Google Shape;2612;p85"/>
          <p:cNvCxnSpPr/>
          <p:nvPr/>
        </p:nvCxnSpPr>
        <p:spPr>
          <a:xfrm rot="10800000">
            <a:off x="440929" y="1691590"/>
            <a:ext cx="8780100" cy="0"/>
          </a:xfrm>
          <a:prstGeom prst="straightConnector1">
            <a:avLst/>
          </a:prstGeom>
          <a:noFill/>
          <a:ln cap="flat" cmpd="sng" w="34925">
            <a:solidFill>
              <a:srgbClr val="E8A116"/>
            </a:solidFill>
            <a:prstDash val="solid"/>
            <a:miter lim="800000"/>
            <a:headEnd len="sm" w="sm" type="none"/>
            <a:tailEnd len="sm" w="sm" type="none"/>
          </a:ln>
        </p:spPr>
      </p:cxnSp>
      <p:grpSp>
        <p:nvGrpSpPr>
          <p:cNvPr id="2613" name="Google Shape;2613;p85"/>
          <p:cNvGrpSpPr/>
          <p:nvPr/>
        </p:nvGrpSpPr>
        <p:grpSpPr>
          <a:xfrm>
            <a:off x="9444026" y="456131"/>
            <a:ext cx="1029215" cy="1029755"/>
            <a:chOff x="8101867" y="4453385"/>
            <a:chExt cx="1203410" cy="1204042"/>
          </a:xfrm>
        </p:grpSpPr>
        <p:grpSp>
          <p:nvGrpSpPr>
            <p:cNvPr id="2614" name="Google Shape;2614;p85"/>
            <p:cNvGrpSpPr/>
            <p:nvPr/>
          </p:nvGrpSpPr>
          <p:grpSpPr>
            <a:xfrm>
              <a:off x="8314320" y="5043480"/>
              <a:ext cx="517314" cy="330369"/>
              <a:chOff x="8314320" y="5043480"/>
              <a:chExt cx="517314" cy="330369"/>
            </a:xfrm>
          </p:grpSpPr>
          <p:sp>
            <p:nvSpPr>
              <p:cNvPr id="2615" name="Google Shape;2615;p85"/>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6" name="Google Shape;2616;p85"/>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7" name="Google Shape;2617;p85"/>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18" name="Google Shape;2618;p85"/>
            <p:cNvGrpSpPr/>
            <p:nvPr/>
          </p:nvGrpSpPr>
          <p:grpSpPr>
            <a:xfrm>
              <a:off x="8101867" y="4453385"/>
              <a:ext cx="1203410" cy="1204042"/>
              <a:chOff x="8101867" y="4453385"/>
              <a:chExt cx="1203410" cy="1204042"/>
            </a:xfrm>
          </p:grpSpPr>
          <p:sp>
            <p:nvSpPr>
              <p:cNvPr id="2619" name="Google Shape;2619;p85"/>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0" name="Google Shape;2620;p85"/>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1" name="Google Shape;2621;p85"/>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2" name="Google Shape;2622;p85"/>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3" name="Google Shape;2623;p85"/>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4" name="Google Shape;2624;p85"/>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5" name="Google Shape;2625;p85"/>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6" name="Google Shape;2626;p85"/>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7" name="Google Shape;2627;p85"/>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8" name="Google Shape;2628;p85"/>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9" name="Google Shape;2629;p85"/>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0" name="Google Shape;2630;p85"/>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1" name="Google Shape;2631;p85"/>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2" name="Google Shape;2632;p85"/>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6" name="Shape 2636"/>
        <p:cNvGrpSpPr/>
        <p:nvPr/>
      </p:nvGrpSpPr>
      <p:grpSpPr>
        <a:xfrm>
          <a:off x="0" y="0"/>
          <a:ext cx="0" cy="0"/>
          <a:chOff x="0" y="0"/>
          <a:chExt cx="0" cy="0"/>
        </a:xfrm>
      </p:grpSpPr>
      <p:sp>
        <p:nvSpPr>
          <p:cNvPr id="2637" name="Google Shape;2637;p86"/>
          <p:cNvSpPr txBox="1"/>
          <p:nvPr>
            <p:ph idx="1" type="body"/>
          </p:nvPr>
        </p:nvSpPr>
        <p:spPr>
          <a:xfrm>
            <a:off x="683833" y="1561493"/>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Kompostering är i huvudsak en batchprocess, där råvaror blandas, nedbrytningen påbörjas och producerar värme, och efter en tidsperiod har det organiska materialet stabiliserats och ingen ytterligare biologisk nedbrytning sker. Nedbrytning är en något mer komplex process än kompostering, där det organiska materialet bryts ned genom de sekventiella stegen hydrolys, acidogenes (produktion av syror), acetogenes (produktion av ättiksyra) och metanogenes (produktion av metan). </a:t>
            </a:r>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Komposterat material kan vara färdigt på ca 4-8 veckor med användning av kommersiella komposteringssystem eller ta längre tid för enkel hushållskompostering. Kompost anses vara ett jordförbättringsmedel snarare än ett gödsel och det organiska materialet är ett värdefullt jordförbättringsmedel eftersom det kan förbättra markstrukturen, hjälpa till med nödvändig mikrobiell aktivitet i jorden, locka till sig nyttiga insekter som daggmaskar och kan undertrycka flera jordfödda sjukdomar</a:t>
            </a:r>
            <a:endParaRPr/>
          </a:p>
        </p:txBody>
      </p:sp>
      <p:sp>
        <p:nvSpPr>
          <p:cNvPr id="2638" name="Google Shape;2638;p86"/>
          <p:cNvSpPr txBox="1"/>
          <p:nvPr>
            <p:ph idx="2" type="body"/>
          </p:nvPr>
        </p:nvSpPr>
        <p:spPr>
          <a:xfrm>
            <a:off x="683833" y="644528"/>
            <a:ext cx="8294210"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a:t>
            </a:r>
            <a:r>
              <a:rPr b="1" lang="en-IE">
                <a:solidFill>
                  <a:srgbClr val="E8A116"/>
                </a:solidFill>
              </a:rPr>
              <a:t>Kompostering och Anaerobisk nedbrytning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639" name="Google Shape;2639;p86"/>
          <p:cNvCxnSpPr/>
          <p:nvPr/>
        </p:nvCxnSpPr>
        <p:spPr>
          <a:xfrm rot="10800000">
            <a:off x="440879" y="1632065"/>
            <a:ext cx="8780100" cy="0"/>
          </a:xfrm>
          <a:prstGeom prst="straightConnector1">
            <a:avLst/>
          </a:prstGeom>
          <a:noFill/>
          <a:ln cap="flat" cmpd="sng" w="34925">
            <a:solidFill>
              <a:srgbClr val="E8A116"/>
            </a:solidFill>
            <a:prstDash val="solid"/>
            <a:miter lim="800000"/>
            <a:headEnd len="sm" w="sm" type="none"/>
            <a:tailEnd len="sm" w="sm" type="none"/>
          </a:ln>
        </p:spPr>
      </p:cxnSp>
      <p:grpSp>
        <p:nvGrpSpPr>
          <p:cNvPr id="2640" name="Google Shape;2640;p86"/>
          <p:cNvGrpSpPr/>
          <p:nvPr/>
        </p:nvGrpSpPr>
        <p:grpSpPr>
          <a:xfrm>
            <a:off x="9444026" y="456131"/>
            <a:ext cx="1029215" cy="1029755"/>
            <a:chOff x="8101867" y="4453385"/>
            <a:chExt cx="1203410" cy="1204042"/>
          </a:xfrm>
        </p:grpSpPr>
        <p:grpSp>
          <p:nvGrpSpPr>
            <p:cNvPr id="2641" name="Google Shape;2641;p86"/>
            <p:cNvGrpSpPr/>
            <p:nvPr/>
          </p:nvGrpSpPr>
          <p:grpSpPr>
            <a:xfrm>
              <a:off x="8314320" y="5043480"/>
              <a:ext cx="517314" cy="330369"/>
              <a:chOff x="8314320" y="5043480"/>
              <a:chExt cx="517314" cy="330369"/>
            </a:xfrm>
          </p:grpSpPr>
          <p:sp>
            <p:nvSpPr>
              <p:cNvPr id="2642" name="Google Shape;2642;p86"/>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3" name="Google Shape;2643;p86"/>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4" name="Google Shape;2644;p86"/>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45" name="Google Shape;2645;p86"/>
            <p:cNvGrpSpPr/>
            <p:nvPr/>
          </p:nvGrpSpPr>
          <p:grpSpPr>
            <a:xfrm>
              <a:off x="8101867" y="4453385"/>
              <a:ext cx="1203410" cy="1204042"/>
              <a:chOff x="8101867" y="4453385"/>
              <a:chExt cx="1203410" cy="1204042"/>
            </a:xfrm>
          </p:grpSpPr>
          <p:sp>
            <p:nvSpPr>
              <p:cNvPr id="2646" name="Google Shape;2646;p86"/>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7" name="Google Shape;2647;p86"/>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8" name="Google Shape;2648;p86"/>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9" name="Google Shape;2649;p86"/>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0" name="Google Shape;2650;p86"/>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1" name="Google Shape;2651;p86"/>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2" name="Google Shape;2652;p86"/>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3" name="Google Shape;2653;p86"/>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4" name="Google Shape;2654;p86"/>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5" name="Google Shape;2655;p86"/>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6" name="Google Shape;2656;p86"/>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7" name="Google Shape;2657;p86"/>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8" name="Google Shape;2658;p86"/>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9" name="Google Shape;2659;p86"/>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pic>
        <p:nvPicPr>
          <p:cNvPr id="1327" name="Google Shape;1327;p9"/>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328" name="Google Shape;1328;p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9" name="Google Shape;1329;p9"/>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Stadsjordbruk: produktion av mat och flora i stadsmiljö</a:t>
            </a:r>
            <a:endParaRPr/>
          </a:p>
          <a:p>
            <a:pPr indent="0" lvl="0" marL="0" marR="0" rtl="0" algn="r">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a:p>
            <a:pPr indent="0" lvl="0" marL="0" marR="0" rtl="0" algn="r">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a:p>
            <a:pPr indent="0" lvl="0" marL="0" marR="0" rtl="0" algn="r">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a:p>
            <a:pPr indent="0" lvl="0" marL="0" marR="0" rtl="0" algn="r">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a:p>
            <a:pPr indent="0" lvl="0" marL="0" marR="0" rtl="0" algn="r">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p:txBody>
      </p:sp>
      <p:sp>
        <p:nvSpPr>
          <p:cNvPr id="1330" name="Google Shape;1330;p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3" name="Shape 2663"/>
        <p:cNvGrpSpPr/>
        <p:nvPr/>
      </p:nvGrpSpPr>
      <p:grpSpPr>
        <a:xfrm>
          <a:off x="0" y="0"/>
          <a:ext cx="0" cy="0"/>
          <a:chOff x="0" y="0"/>
          <a:chExt cx="0" cy="0"/>
        </a:xfrm>
      </p:grpSpPr>
      <p:sp>
        <p:nvSpPr>
          <p:cNvPr id="2664" name="Google Shape;2664;p87"/>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Kompost håller sina näringsämnen i organisk eller långsam frisättningsform, vilket möjliggör tillgänglighet under hela växtsäsongen. En viktig fråga vid kompostering, särskilt varmkompostering, är att se till att förhållandet mellan kol och kväve ligger i ”the sweet spot" på ca 25-30:1 (C:N). Om det finns för mycket kväve i materialet, t.ex. för mycket grönt bladmaterial (som också innehåller mycket vatten) misslyckas komposteringen ofta och resultatet blir anaerob </a:t>
            </a:r>
            <a:r>
              <a:rPr b="1" lang="en-IE" sz="2200">
                <a:solidFill>
                  <a:srgbClr val="424242"/>
                </a:solidFill>
              </a:rPr>
              <a:t>förruttnelse</a:t>
            </a:r>
            <a:r>
              <a:rPr lang="en-IE" sz="2200">
                <a:solidFill>
                  <a:srgbClr val="424242"/>
                </a:solidFill>
              </a:rPr>
              <a:t>. Om det finns för mycket kolrikt material, t.ex. trä eller halm, kan mikroberna inte använda allt kol och det tar därför mycket lång tid att bryta ned materialet. </a:t>
            </a:r>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b="1" lang="en-IE" sz="2200">
                <a:solidFill>
                  <a:srgbClr val="424242"/>
                </a:solidFill>
              </a:rPr>
              <a:t>De höga temperaturer </a:t>
            </a:r>
            <a:r>
              <a:rPr lang="en-IE" sz="2200">
                <a:solidFill>
                  <a:srgbClr val="424242"/>
                </a:solidFill>
              </a:rPr>
              <a:t>som uppstår vid varmkompostering kan döda skadliga mikrober, t.ex. patogener från människor, djur och växter, och döda eller inaktivera andra oönskade material, t.ex. ogräsfrön och bekämpningsmedel.</a:t>
            </a:r>
            <a:endParaRPr/>
          </a:p>
        </p:txBody>
      </p:sp>
      <p:sp>
        <p:nvSpPr>
          <p:cNvPr id="2665" name="Google Shape;2665;p87"/>
          <p:cNvSpPr txBox="1"/>
          <p:nvPr>
            <p:ph idx="2" type="body"/>
          </p:nvPr>
        </p:nvSpPr>
        <p:spPr>
          <a:xfrm>
            <a:off x="683832" y="644528"/>
            <a:ext cx="850168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a:t>
            </a:r>
            <a:r>
              <a:rPr b="1" lang="en-IE">
                <a:solidFill>
                  <a:srgbClr val="E8A116"/>
                </a:solidFill>
              </a:rPr>
              <a:t>Kompostering och Anaerobisk nedbrytning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666" name="Google Shape;2666;p87"/>
          <p:cNvCxnSpPr/>
          <p:nvPr/>
        </p:nvCxnSpPr>
        <p:spPr>
          <a:xfrm rot="10800000">
            <a:off x="405429" y="1796640"/>
            <a:ext cx="8780100" cy="0"/>
          </a:xfrm>
          <a:prstGeom prst="straightConnector1">
            <a:avLst/>
          </a:prstGeom>
          <a:noFill/>
          <a:ln cap="flat" cmpd="sng" w="34925">
            <a:solidFill>
              <a:srgbClr val="E8A116"/>
            </a:solidFill>
            <a:prstDash val="solid"/>
            <a:miter lim="800000"/>
            <a:headEnd len="sm" w="sm" type="none"/>
            <a:tailEnd len="sm" w="sm" type="none"/>
          </a:ln>
        </p:spPr>
      </p:cxnSp>
      <p:grpSp>
        <p:nvGrpSpPr>
          <p:cNvPr id="2667" name="Google Shape;2667;p87"/>
          <p:cNvGrpSpPr/>
          <p:nvPr/>
        </p:nvGrpSpPr>
        <p:grpSpPr>
          <a:xfrm>
            <a:off x="9444026" y="456131"/>
            <a:ext cx="1029215" cy="1029755"/>
            <a:chOff x="8101867" y="4453385"/>
            <a:chExt cx="1203410" cy="1204042"/>
          </a:xfrm>
        </p:grpSpPr>
        <p:grpSp>
          <p:nvGrpSpPr>
            <p:cNvPr id="2668" name="Google Shape;2668;p87"/>
            <p:cNvGrpSpPr/>
            <p:nvPr/>
          </p:nvGrpSpPr>
          <p:grpSpPr>
            <a:xfrm>
              <a:off x="8314320" y="5043480"/>
              <a:ext cx="517314" cy="330369"/>
              <a:chOff x="8314320" y="5043480"/>
              <a:chExt cx="517314" cy="330369"/>
            </a:xfrm>
          </p:grpSpPr>
          <p:sp>
            <p:nvSpPr>
              <p:cNvPr id="2669" name="Google Shape;2669;p87"/>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0" name="Google Shape;2670;p87"/>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1" name="Google Shape;2671;p87"/>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72" name="Google Shape;2672;p87"/>
            <p:cNvGrpSpPr/>
            <p:nvPr/>
          </p:nvGrpSpPr>
          <p:grpSpPr>
            <a:xfrm>
              <a:off x="8101867" y="4453385"/>
              <a:ext cx="1203410" cy="1204042"/>
              <a:chOff x="8101867" y="4453385"/>
              <a:chExt cx="1203410" cy="1204042"/>
            </a:xfrm>
          </p:grpSpPr>
          <p:sp>
            <p:nvSpPr>
              <p:cNvPr id="2673" name="Google Shape;2673;p87"/>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4" name="Google Shape;2674;p87"/>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5" name="Google Shape;2675;p87"/>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6" name="Google Shape;2676;p87"/>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7" name="Google Shape;2677;p87"/>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8" name="Google Shape;2678;p87"/>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9" name="Google Shape;2679;p87"/>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0" name="Google Shape;2680;p87"/>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1" name="Google Shape;2681;p87"/>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2" name="Google Shape;2682;p87"/>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3" name="Google Shape;2683;p87"/>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4" name="Google Shape;2684;p87"/>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5" name="Google Shape;2685;p87"/>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6" name="Google Shape;2686;p87"/>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sp>
        <p:nvSpPr>
          <p:cNvPr id="2691" name="Google Shape;2691;p88"/>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lang="en-IE" sz="2200">
                <a:solidFill>
                  <a:srgbClr val="424242"/>
                </a:solidFill>
              </a:rPr>
              <a:t>Vid </a:t>
            </a:r>
            <a:r>
              <a:rPr b="1" lang="en-IE" sz="2200">
                <a:solidFill>
                  <a:srgbClr val="424242"/>
                </a:solidFill>
              </a:rPr>
              <a:t>anaerob nedbrytning </a:t>
            </a:r>
            <a:r>
              <a:rPr lang="en-IE" sz="2200">
                <a:solidFill>
                  <a:srgbClr val="424242"/>
                </a:solidFill>
              </a:rPr>
              <a:t>bildas metan som en biprodukt som kan användas som biogas och en digestat (en våt blandning som vanligtvis separeras i en fast och en flytande del) som används som ett näringsrikt jordförbättringsmedel/gödselmedel. Anaeroba nedbrytningssystem  fungerar bäst vid 100 procent fukthalt så att alla porutrymmen mellan partiklarna är fyllda och ingen luft kan komma åt de anaeroba mikroberna. </a:t>
            </a:r>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Till skillnad från kompost har anaerob nedbrytning den högsta biogasproduktionen när systemet matas kontinuerligt. Rötkammare som arbetar vid termofila temperaturer (45-55 °C) producerar mer biogas och reducerar mer flyktiga fasta ämnen än rötkammare som arbetar vid mesofila temperaturer (35-40 °C).</a:t>
            </a:r>
            <a:endParaRPr/>
          </a:p>
        </p:txBody>
      </p:sp>
      <p:sp>
        <p:nvSpPr>
          <p:cNvPr id="2692" name="Google Shape;2692;p88"/>
          <p:cNvSpPr txBox="1"/>
          <p:nvPr>
            <p:ph idx="2" type="body"/>
          </p:nvPr>
        </p:nvSpPr>
        <p:spPr>
          <a:xfrm>
            <a:off x="683832" y="644528"/>
            <a:ext cx="836266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a:t>
            </a:r>
            <a:r>
              <a:rPr b="1" lang="en-IE">
                <a:solidFill>
                  <a:srgbClr val="E8A116"/>
                </a:solidFill>
              </a:rPr>
              <a:t>Kompostering och anaerobisk nedbrytning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693" name="Google Shape;2693;p88"/>
          <p:cNvCxnSpPr/>
          <p:nvPr/>
        </p:nvCxnSpPr>
        <p:spPr>
          <a:xfrm rot="10800000">
            <a:off x="475104" y="1796640"/>
            <a:ext cx="8780100" cy="0"/>
          </a:xfrm>
          <a:prstGeom prst="straightConnector1">
            <a:avLst/>
          </a:prstGeom>
          <a:noFill/>
          <a:ln cap="flat" cmpd="sng" w="34925">
            <a:solidFill>
              <a:srgbClr val="E8A116"/>
            </a:solidFill>
            <a:prstDash val="solid"/>
            <a:miter lim="800000"/>
            <a:headEnd len="sm" w="sm" type="none"/>
            <a:tailEnd len="sm" w="sm" type="none"/>
          </a:ln>
        </p:spPr>
      </p:cxnSp>
      <p:grpSp>
        <p:nvGrpSpPr>
          <p:cNvPr id="2694" name="Google Shape;2694;p88"/>
          <p:cNvGrpSpPr/>
          <p:nvPr/>
        </p:nvGrpSpPr>
        <p:grpSpPr>
          <a:xfrm>
            <a:off x="9444026" y="456131"/>
            <a:ext cx="1029215" cy="1029755"/>
            <a:chOff x="8101867" y="4453385"/>
            <a:chExt cx="1203410" cy="1204042"/>
          </a:xfrm>
        </p:grpSpPr>
        <p:grpSp>
          <p:nvGrpSpPr>
            <p:cNvPr id="2695" name="Google Shape;2695;p88"/>
            <p:cNvGrpSpPr/>
            <p:nvPr/>
          </p:nvGrpSpPr>
          <p:grpSpPr>
            <a:xfrm>
              <a:off x="8314320" y="5043480"/>
              <a:ext cx="517314" cy="330369"/>
              <a:chOff x="8314320" y="5043480"/>
              <a:chExt cx="517314" cy="330369"/>
            </a:xfrm>
          </p:grpSpPr>
          <p:sp>
            <p:nvSpPr>
              <p:cNvPr id="2696" name="Google Shape;2696;p88"/>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7" name="Google Shape;2697;p88"/>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8" name="Google Shape;2698;p88"/>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99" name="Google Shape;2699;p88"/>
            <p:cNvGrpSpPr/>
            <p:nvPr/>
          </p:nvGrpSpPr>
          <p:grpSpPr>
            <a:xfrm>
              <a:off x="8101867" y="4453385"/>
              <a:ext cx="1203410" cy="1204042"/>
              <a:chOff x="8101867" y="4453385"/>
              <a:chExt cx="1203410" cy="1204042"/>
            </a:xfrm>
          </p:grpSpPr>
          <p:sp>
            <p:nvSpPr>
              <p:cNvPr id="2700" name="Google Shape;2700;p88"/>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1" name="Google Shape;2701;p88"/>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2" name="Google Shape;2702;p88"/>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3" name="Google Shape;2703;p88"/>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4" name="Google Shape;2704;p88"/>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5" name="Google Shape;2705;p88"/>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6" name="Google Shape;2706;p88"/>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7" name="Google Shape;2707;p88"/>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8" name="Google Shape;2708;p88"/>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9" name="Google Shape;2709;p88"/>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0" name="Google Shape;2710;p88"/>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1" name="Google Shape;2711;p88"/>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2" name="Google Shape;2712;p88"/>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3" name="Google Shape;2713;p88"/>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7" name="Shape 2717"/>
        <p:cNvGrpSpPr/>
        <p:nvPr/>
      </p:nvGrpSpPr>
      <p:grpSpPr>
        <a:xfrm>
          <a:off x="0" y="0"/>
          <a:ext cx="0" cy="0"/>
          <a:chOff x="0" y="0"/>
          <a:chExt cx="0" cy="0"/>
        </a:xfrm>
      </p:grpSpPr>
      <p:sp>
        <p:nvSpPr>
          <p:cNvPr id="2718" name="Google Shape;2718;p89"/>
          <p:cNvSpPr txBox="1"/>
          <p:nvPr>
            <p:ph idx="1" type="body"/>
          </p:nvPr>
        </p:nvSpPr>
        <p:spPr>
          <a:xfrm>
            <a:off x="683833" y="1796646"/>
            <a:ext cx="10758114" cy="3955365"/>
          </a:xfrm>
          <a:prstGeom prst="rect">
            <a:avLst/>
          </a:prstGeom>
          <a:noFill/>
          <a:ln>
            <a:noFill/>
          </a:ln>
        </p:spPr>
        <p:txBody>
          <a:bodyPr anchorCtr="0" anchor="t" bIns="45700" lIns="91425" spcFirstLastPara="1" rIns="91425" wrap="square" tIns="45700">
            <a:noAutofit/>
          </a:bodyPr>
          <a:lstStyle/>
          <a:p>
            <a:pPr indent="-12700" lvl="0" marL="12700" rtl="0" algn="just">
              <a:lnSpc>
                <a:spcPct val="90000"/>
              </a:lnSpc>
              <a:spcBef>
                <a:spcPts val="0"/>
              </a:spcBef>
              <a:spcAft>
                <a:spcPts val="0"/>
              </a:spcAft>
              <a:buClr>
                <a:srgbClr val="424242"/>
              </a:buClr>
              <a:buSzPts val="2200"/>
              <a:buNone/>
            </a:pPr>
            <a:r>
              <a:rPr b="1" lang="en-IE" sz="2200">
                <a:solidFill>
                  <a:srgbClr val="424242"/>
                </a:solidFill>
              </a:rPr>
              <a:t>Fermentering</a:t>
            </a:r>
            <a:r>
              <a:rPr lang="en-IE" sz="2200">
                <a:solidFill>
                  <a:srgbClr val="424242"/>
                </a:solidFill>
              </a:rPr>
              <a:t>: Bokashi har sitt ursprung i Japan och betyder "fermenterat organiskt material" och är också en anaerob process. Medan kompostering låter organiskt material brytas ner och förmultna, bokashi i huvudsak ”inlägger” dina köksrester för att föra dem till ett förkomposterat tillstånd. Fermentering kräver normalt tillsats av startkulturer av mikrober för att säkerställa att rätt arter finns närvarande i tillräcklig mängd för att säkerställa att fermentering sker som önskat. Processen tar cirka 4 veckor för att producera kompost.</a:t>
            </a:r>
            <a:endParaRPr/>
          </a:p>
          <a:p>
            <a:pPr indent="-12700" lvl="0" marL="12700" rtl="0" algn="just">
              <a:lnSpc>
                <a:spcPct val="90000"/>
              </a:lnSpc>
              <a:spcBef>
                <a:spcPts val="0"/>
              </a:spcBef>
              <a:spcAft>
                <a:spcPts val="0"/>
              </a:spcAft>
              <a:buClr>
                <a:srgbClr val="424242"/>
              </a:buClr>
              <a:buSzPts val="2200"/>
              <a:buNone/>
            </a:pPr>
            <a:r>
              <a:t/>
            </a:r>
            <a:endParaRPr sz="2200">
              <a:solidFill>
                <a:srgbClr val="424242"/>
              </a:solidFill>
            </a:endParaRPr>
          </a:p>
          <a:p>
            <a:pPr indent="-12700" lvl="0" marL="12700" rtl="0" algn="just">
              <a:lnSpc>
                <a:spcPct val="90000"/>
              </a:lnSpc>
              <a:spcBef>
                <a:spcPts val="0"/>
              </a:spcBef>
              <a:spcAft>
                <a:spcPts val="0"/>
              </a:spcAft>
              <a:buClr>
                <a:srgbClr val="424242"/>
              </a:buClr>
              <a:buSzPts val="2200"/>
              <a:buNone/>
            </a:pPr>
            <a:r>
              <a:rPr lang="en-IE" sz="2200">
                <a:solidFill>
                  <a:srgbClr val="424242"/>
                </a:solidFill>
              </a:rPr>
              <a:t>Avfallshanteringslagstiftningen gäller för komposteringsanläggningar och det tillstånd som krävs beror på komposteringens storlek och art. Allt matavfall anses vara en "animalisk biprodukt i kategori 3" enligt EU-lagstiftningen. Lagstiftningen kräver att allt matavfall komposteras vid höga temperaturer i enlighet med de standarder som anges i lagstiftningen.</a:t>
            </a:r>
            <a:endParaRPr sz="2200">
              <a:solidFill>
                <a:srgbClr val="424242"/>
              </a:solidFill>
            </a:endParaRPr>
          </a:p>
        </p:txBody>
      </p:sp>
      <p:sp>
        <p:nvSpPr>
          <p:cNvPr id="2719" name="Google Shape;2719;p89"/>
          <p:cNvSpPr txBox="1"/>
          <p:nvPr>
            <p:ph idx="2" type="body"/>
          </p:nvPr>
        </p:nvSpPr>
        <p:spPr>
          <a:xfrm>
            <a:off x="683833" y="644528"/>
            <a:ext cx="872475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4.4 </a:t>
            </a:r>
            <a:r>
              <a:rPr b="1" lang="en-IE">
                <a:solidFill>
                  <a:srgbClr val="E8A116"/>
                </a:solidFill>
              </a:rPr>
              <a:t>Kompostering och Anaerobisk nedbrytning</a:t>
            </a:r>
            <a:endParaRPr b="1">
              <a:solidFill>
                <a:srgbClr val="E8A116"/>
              </a:solidFill>
            </a:endParaRPr>
          </a:p>
        </p:txBody>
      </p:sp>
      <p:cxnSp>
        <p:nvCxnSpPr>
          <p:cNvPr id="2720" name="Google Shape;2720;p89"/>
          <p:cNvCxnSpPr/>
          <p:nvPr/>
        </p:nvCxnSpPr>
        <p:spPr>
          <a:xfrm rot="10800000">
            <a:off x="440929" y="1706465"/>
            <a:ext cx="8780100" cy="0"/>
          </a:xfrm>
          <a:prstGeom prst="straightConnector1">
            <a:avLst/>
          </a:prstGeom>
          <a:noFill/>
          <a:ln cap="flat" cmpd="sng" w="34925">
            <a:solidFill>
              <a:srgbClr val="E8A116"/>
            </a:solidFill>
            <a:prstDash val="solid"/>
            <a:miter lim="800000"/>
            <a:headEnd len="sm" w="sm" type="none"/>
            <a:tailEnd len="sm" w="sm" type="none"/>
          </a:ln>
        </p:spPr>
      </p:cxnSp>
      <p:grpSp>
        <p:nvGrpSpPr>
          <p:cNvPr id="2721" name="Google Shape;2721;p89"/>
          <p:cNvGrpSpPr/>
          <p:nvPr/>
        </p:nvGrpSpPr>
        <p:grpSpPr>
          <a:xfrm>
            <a:off x="9444026" y="456131"/>
            <a:ext cx="1029215" cy="1029755"/>
            <a:chOff x="8101867" y="4453385"/>
            <a:chExt cx="1203410" cy="1204042"/>
          </a:xfrm>
        </p:grpSpPr>
        <p:grpSp>
          <p:nvGrpSpPr>
            <p:cNvPr id="2722" name="Google Shape;2722;p89"/>
            <p:cNvGrpSpPr/>
            <p:nvPr/>
          </p:nvGrpSpPr>
          <p:grpSpPr>
            <a:xfrm>
              <a:off x="8314320" y="5043480"/>
              <a:ext cx="517314" cy="330369"/>
              <a:chOff x="8314320" y="5043480"/>
              <a:chExt cx="517314" cy="330369"/>
            </a:xfrm>
          </p:grpSpPr>
          <p:sp>
            <p:nvSpPr>
              <p:cNvPr id="2723" name="Google Shape;2723;p89"/>
              <p:cNvSpPr/>
              <p:nvPr/>
            </p:nvSpPr>
            <p:spPr>
              <a:xfrm>
                <a:off x="8593087" y="5043480"/>
                <a:ext cx="238547" cy="179164"/>
              </a:xfrm>
              <a:custGeom>
                <a:rect b="b" l="l" r="r" t="t"/>
                <a:pathLst>
                  <a:path extrusionOk="0" h="179164" w="238547">
                    <a:moveTo>
                      <a:pt x="238548" y="0"/>
                    </a:moveTo>
                    <a:cubicBezTo>
                      <a:pt x="236664" y="11305"/>
                      <a:pt x="235723" y="22297"/>
                      <a:pt x="232898" y="32660"/>
                    </a:cubicBezTo>
                    <a:cubicBezTo>
                      <a:pt x="225679" y="57783"/>
                      <a:pt x="218773" y="83220"/>
                      <a:pt x="209357" y="107402"/>
                    </a:cubicBezTo>
                    <a:cubicBezTo>
                      <a:pt x="190838" y="154193"/>
                      <a:pt x="152859" y="174292"/>
                      <a:pt x="104835" y="178374"/>
                    </a:cubicBezTo>
                    <a:cubicBezTo>
                      <a:pt x="85061" y="179945"/>
                      <a:pt x="64973" y="178688"/>
                      <a:pt x="41746" y="178688"/>
                    </a:cubicBezTo>
                    <a:cubicBezTo>
                      <a:pt x="48965" y="172408"/>
                      <a:pt x="53045" y="167069"/>
                      <a:pt x="58381" y="164243"/>
                    </a:cubicBezTo>
                    <a:cubicBezTo>
                      <a:pt x="77842" y="153879"/>
                      <a:pt x="97616" y="143830"/>
                      <a:pt x="118018" y="134723"/>
                    </a:cubicBezTo>
                    <a:cubicBezTo>
                      <a:pt x="129946" y="129384"/>
                      <a:pt x="136223" y="121533"/>
                      <a:pt x="132771" y="110856"/>
                    </a:cubicBezTo>
                    <a:cubicBezTo>
                      <a:pt x="129318" y="99864"/>
                      <a:pt x="120216" y="95468"/>
                      <a:pt x="107346" y="98608"/>
                    </a:cubicBezTo>
                    <a:cubicBezTo>
                      <a:pt x="70937" y="108029"/>
                      <a:pt x="39549" y="126558"/>
                      <a:pt x="13183" y="153251"/>
                    </a:cubicBezTo>
                    <a:cubicBezTo>
                      <a:pt x="9416" y="157020"/>
                      <a:pt x="5650" y="161102"/>
                      <a:pt x="0" y="167383"/>
                    </a:cubicBezTo>
                    <a:cubicBezTo>
                      <a:pt x="314" y="161416"/>
                      <a:pt x="0" y="157962"/>
                      <a:pt x="628" y="154507"/>
                    </a:cubicBezTo>
                    <a:cubicBezTo>
                      <a:pt x="12555" y="102377"/>
                      <a:pt x="43629" y="66576"/>
                      <a:pt x="95105" y="52445"/>
                    </a:cubicBezTo>
                    <a:cubicBezTo>
                      <a:pt x="142815" y="39255"/>
                      <a:pt x="189583" y="24181"/>
                      <a:pt x="233212" y="1256"/>
                    </a:cubicBezTo>
                    <a:cubicBezTo>
                      <a:pt x="234467" y="628"/>
                      <a:pt x="235409" y="628"/>
                      <a:pt x="238548"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4" name="Google Shape;2724;p89"/>
              <p:cNvSpPr/>
              <p:nvPr/>
            </p:nvSpPr>
            <p:spPr>
              <a:xfrm>
                <a:off x="8314320" y="5043480"/>
                <a:ext cx="237335" cy="179523"/>
              </a:xfrm>
              <a:custGeom>
                <a:rect b="b" l="l" r="r" t="t"/>
                <a:pathLst>
                  <a:path extrusionOk="0" h="179523" w="237335">
                    <a:moveTo>
                      <a:pt x="43" y="0"/>
                    </a:moveTo>
                    <a:cubicBezTo>
                      <a:pt x="15423" y="7223"/>
                      <a:pt x="30175" y="15388"/>
                      <a:pt x="45869" y="21041"/>
                    </a:cubicBezTo>
                    <a:cubicBezTo>
                      <a:pt x="76629" y="32032"/>
                      <a:pt x="108017" y="42081"/>
                      <a:pt x="139405" y="51502"/>
                    </a:cubicBezTo>
                    <a:cubicBezTo>
                      <a:pt x="192136" y="67204"/>
                      <a:pt x="224466" y="102063"/>
                      <a:pt x="236393" y="155450"/>
                    </a:cubicBezTo>
                    <a:cubicBezTo>
                      <a:pt x="237021" y="158276"/>
                      <a:pt x="237021" y="161730"/>
                      <a:pt x="237335" y="167697"/>
                    </a:cubicBezTo>
                    <a:cubicBezTo>
                      <a:pt x="232627" y="162672"/>
                      <a:pt x="229488" y="159218"/>
                      <a:pt x="226349" y="156078"/>
                    </a:cubicBezTo>
                    <a:cubicBezTo>
                      <a:pt x="200297" y="128442"/>
                      <a:pt x="168909" y="109600"/>
                      <a:pt x="132186" y="99236"/>
                    </a:cubicBezTo>
                    <a:cubicBezTo>
                      <a:pt x="117433" y="95154"/>
                      <a:pt x="107075" y="99551"/>
                      <a:pt x="103937" y="111798"/>
                    </a:cubicBezTo>
                    <a:cubicBezTo>
                      <a:pt x="101112" y="122789"/>
                      <a:pt x="107389" y="131582"/>
                      <a:pt x="122142" y="135665"/>
                    </a:cubicBezTo>
                    <a:cubicBezTo>
                      <a:pt x="149135" y="143202"/>
                      <a:pt x="172362" y="156706"/>
                      <a:pt x="192764" y="176490"/>
                    </a:cubicBezTo>
                    <a:cubicBezTo>
                      <a:pt x="128419" y="185283"/>
                      <a:pt x="56855" y="178688"/>
                      <a:pt x="26409" y="105831"/>
                    </a:cubicBezTo>
                    <a:cubicBezTo>
                      <a:pt x="13854" y="75998"/>
                      <a:pt x="-899" y="21355"/>
                      <a:pt x="43"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5" name="Google Shape;2725;p89"/>
              <p:cNvSpPr/>
              <p:nvPr/>
            </p:nvSpPr>
            <p:spPr>
              <a:xfrm>
                <a:off x="8502062" y="5336906"/>
                <a:ext cx="141873" cy="36943"/>
              </a:xfrm>
              <a:custGeom>
                <a:rect b="b" l="l" r="r" t="t"/>
                <a:pathLst>
                  <a:path extrusionOk="0" h="36943" w="141873">
                    <a:moveTo>
                      <a:pt x="0" y="36943"/>
                    </a:moveTo>
                    <a:cubicBezTo>
                      <a:pt x="5336" y="17158"/>
                      <a:pt x="24796" y="1771"/>
                      <a:pt x="47082" y="829"/>
                    </a:cubicBezTo>
                    <a:cubicBezTo>
                      <a:pt x="62776" y="-114"/>
                      <a:pt x="78470" y="-428"/>
                      <a:pt x="93850" y="829"/>
                    </a:cubicBezTo>
                    <a:cubicBezTo>
                      <a:pt x="116135" y="2713"/>
                      <a:pt x="131829" y="14960"/>
                      <a:pt x="141873" y="36943"/>
                    </a:cubicBezTo>
                    <a:cubicBezTo>
                      <a:pt x="93536" y="36943"/>
                      <a:pt x="46768" y="36943"/>
                      <a:pt x="0" y="369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26" name="Google Shape;2726;p89"/>
            <p:cNvGrpSpPr/>
            <p:nvPr/>
          </p:nvGrpSpPr>
          <p:grpSpPr>
            <a:xfrm>
              <a:off x="8101867" y="4453385"/>
              <a:ext cx="1203410" cy="1204042"/>
              <a:chOff x="8101867" y="4453385"/>
              <a:chExt cx="1203410" cy="1204042"/>
            </a:xfrm>
          </p:grpSpPr>
          <p:sp>
            <p:nvSpPr>
              <p:cNvPr id="2727" name="Google Shape;2727;p89"/>
              <p:cNvSpPr/>
              <p:nvPr/>
            </p:nvSpPr>
            <p:spPr>
              <a:xfrm>
                <a:off x="8101867" y="4453385"/>
                <a:ext cx="962583" cy="1203727"/>
              </a:xfrm>
              <a:custGeom>
                <a:rect b="b" l="l" r="r" t="t"/>
                <a:pathLst>
                  <a:path extrusionOk="0" h="1203727" w="962583">
                    <a:moveTo>
                      <a:pt x="314" y="735809"/>
                    </a:moveTo>
                    <a:cubicBezTo>
                      <a:pt x="4080" y="710058"/>
                      <a:pt x="6905" y="683993"/>
                      <a:pt x="11614" y="658242"/>
                    </a:cubicBezTo>
                    <a:cubicBezTo>
                      <a:pt x="25110" y="583500"/>
                      <a:pt x="49907" y="513155"/>
                      <a:pt x="89455" y="447207"/>
                    </a:cubicBezTo>
                    <a:cubicBezTo>
                      <a:pt x="87258" y="445637"/>
                      <a:pt x="84747" y="443753"/>
                      <a:pt x="82550" y="442182"/>
                    </a:cubicBezTo>
                    <a:cubicBezTo>
                      <a:pt x="65914" y="430563"/>
                      <a:pt x="57126" y="414861"/>
                      <a:pt x="56812" y="394448"/>
                    </a:cubicBezTo>
                    <a:cubicBezTo>
                      <a:pt x="56498" y="363359"/>
                      <a:pt x="56498" y="332583"/>
                      <a:pt x="56812" y="301493"/>
                    </a:cubicBezTo>
                    <a:cubicBezTo>
                      <a:pt x="57126" y="271031"/>
                      <a:pt x="78156" y="248106"/>
                      <a:pt x="108602" y="244652"/>
                    </a:cubicBezTo>
                    <a:cubicBezTo>
                      <a:pt x="110799" y="244338"/>
                      <a:pt x="113310" y="244024"/>
                      <a:pt x="114566" y="244024"/>
                    </a:cubicBezTo>
                    <a:cubicBezTo>
                      <a:pt x="121157" y="226123"/>
                      <a:pt x="126179" y="208223"/>
                      <a:pt x="134026" y="191893"/>
                    </a:cubicBezTo>
                    <a:cubicBezTo>
                      <a:pt x="167925" y="118094"/>
                      <a:pt x="235095" y="79153"/>
                      <a:pt x="316076" y="86376"/>
                    </a:cubicBezTo>
                    <a:cubicBezTo>
                      <a:pt x="343069" y="88888"/>
                      <a:pt x="364413" y="80723"/>
                      <a:pt x="378224" y="57798"/>
                    </a:cubicBezTo>
                    <a:cubicBezTo>
                      <a:pt x="394231" y="31419"/>
                      <a:pt x="415261" y="12576"/>
                      <a:pt x="445707" y="5354"/>
                    </a:cubicBezTo>
                    <a:cubicBezTo>
                      <a:pt x="482431" y="-3126"/>
                      <a:pt x="518841" y="-2183"/>
                      <a:pt x="553996" y="12891"/>
                    </a:cubicBezTo>
                    <a:cubicBezTo>
                      <a:pt x="569062" y="19485"/>
                      <a:pt x="581303" y="29535"/>
                      <a:pt x="590406" y="43352"/>
                    </a:cubicBezTo>
                    <a:cubicBezTo>
                      <a:pt x="594800" y="49947"/>
                      <a:pt x="599194" y="56228"/>
                      <a:pt x="603902" y="62509"/>
                    </a:cubicBezTo>
                    <a:cubicBezTo>
                      <a:pt x="617399" y="80723"/>
                      <a:pt x="635604" y="88574"/>
                      <a:pt x="658203" y="86690"/>
                    </a:cubicBezTo>
                    <a:cubicBezTo>
                      <a:pt x="767747" y="77269"/>
                      <a:pt x="836172" y="141647"/>
                      <a:pt x="860341" y="234916"/>
                    </a:cubicBezTo>
                    <a:cubicBezTo>
                      <a:pt x="860969" y="238057"/>
                      <a:pt x="861910" y="240883"/>
                      <a:pt x="862538" y="243709"/>
                    </a:cubicBezTo>
                    <a:cubicBezTo>
                      <a:pt x="905853" y="250304"/>
                      <a:pt x="921861" y="269147"/>
                      <a:pt x="921861" y="312484"/>
                    </a:cubicBezTo>
                    <a:cubicBezTo>
                      <a:pt x="921861" y="313740"/>
                      <a:pt x="921861" y="314682"/>
                      <a:pt x="921861" y="315939"/>
                    </a:cubicBezTo>
                    <a:cubicBezTo>
                      <a:pt x="921861" y="337607"/>
                      <a:pt x="921234" y="358962"/>
                      <a:pt x="922175" y="380631"/>
                    </a:cubicBezTo>
                    <a:cubicBezTo>
                      <a:pt x="923431" y="408894"/>
                      <a:pt x="916211" y="432447"/>
                      <a:pt x="890159" y="445951"/>
                    </a:cubicBezTo>
                    <a:cubicBezTo>
                      <a:pt x="903342" y="473586"/>
                      <a:pt x="918095" y="499338"/>
                      <a:pt x="928453" y="526973"/>
                    </a:cubicBezTo>
                    <a:cubicBezTo>
                      <a:pt x="941322" y="560575"/>
                      <a:pt x="951052" y="595120"/>
                      <a:pt x="961096" y="629664"/>
                    </a:cubicBezTo>
                    <a:cubicBezTo>
                      <a:pt x="965490" y="644738"/>
                      <a:pt x="959841" y="655101"/>
                      <a:pt x="948227" y="657927"/>
                    </a:cubicBezTo>
                    <a:cubicBezTo>
                      <a:pt x="936613" y="660754"/>
                      <a:pt x="927825" y="653217"/>
                      <a:pt x="924372" y="638143"/>
                    </a:cubicBezTo>
                    <a:cubicBezTo>
                      <a:pt x="910562" y="574393"/>
                      <a:pt x="886393" y="515039"/>
                      <a:pt x="851552" y="459769"/>
                    </a:cubicBezTo>
                    <a:cubicBezTo>
                      <a:pt x="847786" y="453802"/>
                      <a:pt x="844019" y="451290"/>
                      <a:pt x="836800" y="451290"/>
                    </a:cubicBezTo>
                    <a:cubicBezTo>
                      <a:pt x="605472" y="451603"/>
                      <a:pt x="373829" y="451603"/>
                      <a:pt x="142501" y="451290"/>
                    </a:cubicBezTo>
                    <a:cubicBezTo>
                      <a:pt x="134654" y="451290"/>
                      <a:pt x="130573" y="453802"/>
                      <a:pt x="126493" y="460083"/>
                    </a:cubicBezTo>
                    <a:cubicBezTo>
                      <a:pt x="88200" y="520378"/>
                      <a:pt x="64973" y="586640"/>
                      <a:pt x="50848" y="656043"/>
                    </a:cubicBezTo>
                    <a:cubicBezTo>
                      <a:pt x="34213" y="739264"/>
                      <a:pt x="31388" y="822484"/>
                      <a:pt x="54615" y="905076"/>
                    </a:cubicBezTo>
                    <a:cubicBezTo>
                      <a:pt x="62148" y="932084"/>
                      <a:pt x="75331" y="957207"/>
                      <a:pt x="84747" y="983586"/>
                    </a:cubicBezTo>
                    <a:cubicBezTo>
                      <a:pt x="87572" y="991123"/>
                      <a:pt x="89455" y="1000544"/>
                      <a:pt x="87886" y="1008081"/>
                    </a:cubicBezTo>
                    <a:cubicBezTo>
                      <a:pt x="78784" y="1051733"/>
                      <a:pt x="68426" y="1095070"/>
                      <a:pt x="58381" y="1138408"/>
                    </a:cubicBezTo>
                    <a:cubicBezTo>
                      <a:pt x="53987" y="1158192"/>
                      <a:pt x="64659" y="1168870"/>
                      <a:pt x="84120" y="1164473"/>
                    </a:cubicBezTo>
                    <a:cubicBezTo>
                      <a:pt x="134340" y="1152854"/>
                      <a:pt x="184561" y="1141234"/>
                      <a:pt x="235095" y="1129929"/>
                    </a:cubicBezTo>
                    <a:cubicBezTo>
                      <a:pt x="240431" y="1128673"/>
                      <a:pt x="247022" y="1128673"/>
                      <a:pt x="252045" y="1130243"/>
                    </a:cubicBezTo>
                    <a:cubicBezTo>
                      <a:pt x="323609" y="1156308"/>
                      <a:pt x="398312" y="1164159"/>
                      <a:pt x="473643" y="1165415"/>
                    </a:cubicBezTo>
                    <a:cubicBezTo>
                      <a:pt x="545835" y="1166671"/>
                      <a:pt x="617713" y="1161647"/>
                      <a:pt x="687708" y="1142804"/>
                    </a:cubicBezTo>
                    <a:cubicBezTo>
                      <a:pt x="700891" y="1139350"/>
                      <a:pt x="710935" y="1144688"/>
                      <a:pt x="714074" y="1155680"/>
                    </a:cubicBezTo>
                    <a:cubicBezTo>
                      <a:pt x="716899" y="1166357"/>
                      <a:pt x="710307" y="1176721"/>
                      <a:pt x="696810" y="1179233"/>
                    </a:cubicBezTo>
                    <a:cubicBezTo>
                      <a:pt x="650670" y="1187084"/>
                      <a:pt x="604216" y="1194307"/>
                      <a:pt x="558076" y="1201530"/>
                    </a:cubicBezTo>
                    <a:cubicBezTo>
                      <a:pt x="553996" y="1202158"/>
                      <a:pt x="549601" y="1202786"/>
                      <a:pt x="545521" y="1203728"/>
                    </a:cubicBezTo>
                    <a:cubicBezTo>
                      <a:pt x="506286" y="1203728"/>
                      <a:pt x="467051" y="1203728"/>
                      <a:pt x="428130" y="1203728"/>
                    </a:cubicBezTo>
                    <a:cubicBezTo>
                      <a:pt x="424678" y="1203100"/>
                      <a:pt x="421539" y="1202158"/>
                      <a:pt x="418086" y="1201530"/>
                    </a:cubicBezTo>
                    <a:cubicBezTo>
                      <a:pt x="377596" y="1194935"/>
                      <a:pt x="335850" y="1192736"/>
                      <a:pt x="296929" y="1181117"/>
                    </a:cubicBezTo>
                    <a:cubicBezTo>
                      <a:pt x="256439" y="1168870"/>
                      <a:pt x="218773" y="1167927"/>
                      <a:pt x="179539" y="1181117"/>
                    </a:cubicBezTo>
                    <a:cubicBezTo>
                      <a:pt x="177655" y="1181745"/>
                      <a:pt x="175772" y="1182059"/>
                      <a:pt x="173889" y="1182373"/>
                    </a:cubicBezTo>
                    <a:cubicBezTo>
                      <a:pt x="145012" y="1189282"/>
                      <a:pt x="116449" y="1196505"/>
                      <a:pt x="87572" y="1203414"/>
                    </a:cubicBezTo>
                    <a:cubicBezTo>
                      <a:pt x="79725" y="1203414"/>
                      <a:pt x="71878" y="1203414"/>
                      <a:pt x="64031" y="1203414"/>
                    </a:cubicBezTo>
                    <a:cubicBezTo>
                      <a:pt x="63090" y="1202786"/>
                      <a:pt x="62462" y="1201844"/>
                      <a:pt x="61206" y="1201530"/>
                    </a:cubicBezTo>
                    <a:cubicBezTo>
                      <a:pt x="28249" y="1189596"/>
                      <a:pt x="14125" y="1165101"/>
                      <a:pt x="21658" y="1130871"/>
                    </a:cubicBezTo>
                    <a:cubicBezTo>
                      <a:pt x="30446" y="1091302"/>
                      <a:pt x="39863" y="1051733"/>
                      <a:pt x="48965" y="1012164"/>
                    </a:cubicBezTo>
                    <a:cubicBezTo>
                      <a:pt x="50848" y="1004313"/>
                      <a:pt x="49593" y="997718"/>
                      <a:pt x="46454" y="989867"/>
                    </a:cubicBezTo>
                    <a:cubicBezTo>
                      <a:pt x="34213" y="957521"/>
                      <a:pt x="21971" y="924861"/>
                      <a:pt x="12241" y="891573"/>
                    </a:cubicBezTo>
                    <a:cubicBezTo>
                      <a:pt x="5650" y="868648"/>
                      <a:pt x="4080" y="844153"/>
                      <a:pt x="0" y="820286"/>
                    </a:cubicBezTo>
                    <a:cubicBezTo>
                      <a:pt x="314" y="792022"/>
                      <a:pt x="314" y="764073"/>
                      <a:pt x="314" y="735809"/>
                    </a:cubicBezTo>
                    <a:close/>
                    <a:moveTo>
                      <a:pt x="489023" y="282022"/>
                    </a:moveTo>
                    <a:cubicBezTo>
                      <a:pt x="365668" y="282022"/>
                      <a:pt x="242314" y="282022"/>
                      <a:pt x="118960" y="282022"/>
                    </a:cubicBezTo>
                    <a:cubicBezTo>
                      <a:pt x="100441" y="282022"/>
                      <a:pt x="94164" y="288303"/>
                      <a:pt x="94164" y="306517"/>
                    </a:cubicBezTo>
                    <a:cubicBezTo>
                      <a:pt x="94164" y="334467"/>
                      <a:pt x="94164" y="362102"/>
                      <a:pt x="94164" y="390052"/>
                    </a:cubicBezTo>
                    <a:cubicBezTo>
                      <a:pt x="94164" y="407010"/>
                      <a:pt x="100755" y="413605"/>
                      <a:pt x="117704" y="413605"/>
                    </a:cubicBezTo>
                    <a:cubicBezTo>
                      <a:pt x="365355" y="413605"/>
                      <a:pt x="612691" y="413605"/>
                      <a:pt x="860341" y="413605"/>
                    </a:cubicBezTo>
                    <a:cubicBezTo>
                      <a:pt x="877291" y="413605"/>
                      <a:pt x="883882" y="407010"/>
                      <a:pt x="883882" y="390052"/>
                    </a:cubicBezTo>
                    <a:cubicBezTo>
                      <a:pt x="883882" y="363045"/>
                      <a:pt x="883882" y="336037"/>
                      <a:pt x="883882" y="309030"/>
                    </a:cubicBezTo>
                    <a:cubicBezTo>
                      <a:pt x="883882" y="287361"/>
                      <a:pt x="878546" y="282022"/>
                      <a:pt x="856888" y="282022"/>
                    </a:cubicBezTo>
                    <a:cubicBezTo>
                      <a:pt x="734476" y="282022"/>
                      <a:pt x="611749" y="282022"/>
                      <a:pt x="489023" y="282022"/>
                    </a:cubicBezTo>
                    <a:close/>
                    <a:moveTo>
                      <a:pt x="822362" y="243709"/>
                    </a:moveTo>
                    <a:cubicBezTo>
                      <a:pt x="822362" y="242139"/>
                      <a:pt x="822676" y="240883"/>
                      <a:pt x="822676" y="239941"/>
                    </a:cubicBezTo>
                    <a:cubicBezTo>
                      <a:pt x="802587" y="165514"/>
                      <a:pt x="750170" y="118408"/>
                      <a:pt x="666364" y="123432"/>
                    </a:cubicBezTo>
                    <a:cubicBezTo>
                      <a:pt x="620224" y="126259"/>
                      <a:pt x="586325" y="108987"/>
                      <a:pt x="561843" y="69732"/>
                    </a:cubicBezTo>
                    <a:cubicBezTo>
                      <a:pt x="556507" y="60939"/>
                      <a:pt x="547718" y="52145"/>
                      <a:pt x="538616" y="47749"/>
                    </a:cubicBezTo>
                    <a:cubicBezTo>
                      <a:pt x="512877" y="35187"/>
                      <a:pt x="484942" y="35501"/>
                      <a:pt x="457007" y="41154"/>
                    </a:cubicBezTo>
                    <a:cubicBezTo>
                      <a:pt x="434408" y="45551"/>
                      <a:pt x="420911" y="60625"/>
                      <a:pt x="408670" y="78839"/>
                    </a:cubicBezTo>
                    <a:cubicBezTo>
                      <a:pt x="385757" y="113069"/>
                      <a:pt x="353427" y="126887"/>
                      <a:pt x="311995" y="123746"/>
                    </a:cubicBezTo>
                    <a:cubicBezTo>
                      <a:pt x="239803" y="118408"/>
                      <a:pt x="176086" y="154208"/>
                      <a:pt x="155684" y="244024"/>
                    </a:cubicBezTo>
                    <a:cubicBezTo>
                      <a:pt x="378224" y="243709"/>
                      <a:pt x="600136" y="243709"/>
                      <a:pt x="822362" y="2437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8" name="Google Shape;2728;p89"/>
              <p:cNvSpPr/>
              <p:nvPr/>
            </p:nvSpPr>
            <p:spPr>
              <a:xfrm>
                <a:off x="8853920" y="5055100"/>
                <a:ext cx="451357" cy="602327"/>
              </a:xfrm>
              <a:custGeom>
                <a:rect b="b" l="l" r="r" t="t"/>
                <a:pathLst>
                  <a:path extrusionOk="0" h="602327" w="451357">
                    <a:moveTo>
                      <a:pt x="44885" y="602013"/>
                    </a:moveTo>
                    <a:cubicBezTo>
                      <a:pt x="23227" y="593848"/>
                      <a:pt x="6591" y="580973"/>
                      <a:pt x="1569" y="557106"/>
                    </a:cubicBezTo>
                    <a:cubicBezTo>
                      <a:pt x="628" y="551767"/>
                      <a:pt x="314" y="546114"/>
                      <a:pt x="314" y="540776"/>
                    </a:cubicBezTo>
                    <a:cubicBezTo>
                      <a:pt x="314" y="431804"/>
                      <a:pt x="314" y="322832"/>
                      <a:pt x="0" y="213861"/>
                    </a:cubicBezTo>
                    <a:cubicBezTo>
                      <a:pt x="0" y="203811"/>
                      <a:pt x="2825" y="195960"/>
                      <a:pt x="10044" y="188738"/>
                    </a:cubicBezTo>
                    <a:cubicBezTo>
                      <a:pt x="38607" y="160788"/>
                      <a:pt x="66856" y="132524"/>
                      <a:pt x="94791" y="103947"/>
                    </a:cubicBezTo>
                    <a:cubicBezTo>
                      <a:pt x="102011" y="96724"/>
                      <a:pt x="109544" y="93584"/>
                      <a:pt x="119902" y="93898"/>
                    </a:cubicBezTo>
                    <a:cubicBezTo>
                      <a:pt x="175458" y="94212"/>
                      <a:pt x="231015" y="93898"/>
                      <a:pt x="286885" y="93898"/>
                    </a:cubicBezTo>
                    <a:cubicBezTo>
                      <a:pt x="291279" y="93898"/>
                      <a:pt x="295360" y="93898"/>
                      <a:pt x="301010" y="93898"/>
                    </a:cubicBezTo>
                    <a:cubicBezTo>
                      <a:pt x="301010" y="81650"/>
                      <a:pt x="301010" y="70031"/>
                      <a:pt x="301010" y="58411"/>
                    </a:cubicBezTo>
                    <a:cubicBezTo>
                      <a:pt x="301323" y="24181"/>
                      <a:pt x="325178" y="314"/>
                      <a:pt x="359705" y="0"/>
                    </a:cubicBezTo>
                    <a:cubicBezTo>
                      <a:pt x="382932" y="0"/>
                      <a:pt x="405845" y="0"/>
                      <a:pt x="429072" y="0"/>
                    </a:cubicBezTo>
                    <a:cubicBezTo>
                      <a:pt x="444452" y="0"/>
                      <a:pt x="451357" y="6909"/>
                      <a:pt x="451357" y="22297"/>
                    </a:cubicBezTo>
                    <a:cubicBezTo>
                      <a:pt x="451357" y="196589"/>
                      <a:pt x="451357" y="370880"/>
                      <a:pt x="451357" y="545486"/>
                    </a:cubicBezTo>
                    <a:cubicBezTo>
                      <a:pt x="451357" y="569982"/>
                      <a:pt x="436919" y="589766"/>
                      <a:pt x="414006" y="598873"/>
                    </a:cubicBezTo>
                    <a:cubicBezTo>
                      <a:pt x="411495" y="599815"/>
                      <a:pt x="409298" y="601071"/>
                      <a:pt x="406786" y="602328"/>
                    </a:cubicBezTo>
                    <a:cubicBezTo>
                      <a:pt x="286257" y="602013"/>
                      <a:pt x="165728" y="602013"/>
                      <a:pt x="44885" y="602013"/>
                    </a:cubicBezTo>
                    <a:close/>
                    <a:moveTo>
                      <a:pt x="37979" y="225794"/>
                    </a:moveTo>
                    <a:cubicBezTo>
                      <a:pt x="37979" y="231133"/>
                      <a:pt x="37979" y="234901"/>
                      <a:pt x="37979" y="238984"/>
                    </a:cubicBezTo>
                    <a:cubicBezTo>
                      <a:pt x="37979" y="338534"/>
                      <a:pt x="37979" y="438085"/>
                      <a:pt x="37979" y="537321"/>
                    </a:cubicBezTo>
                    <a:cubicBezTo>
                      <a:pt x="37979" y="558990"/>
                      <a:pt x="43315" y="564329"/>
                      <a:pt x="64973" y="564329"/>
                    </a:cubicBezTo>
                    <a:cubicBezTo>
                      <a:pt x="172319" y="564329"/>
                      <a:pt x="279666" y="564329"/>
                      <a:pt x="386698" y="564329"/>
                    </a:cubicBezTo>
                    <a:cubicBezTo>
                      <a:pt x="408356" y="564329"/>
                      <a:pt x="413692" y="558990"/>
                      <a:pt x="413692" y="537321"/>
                    </a:cubicBezTo>
                    <a:cubicBezTo>
                      <a:pt x="413692" y="406367"/>
                      <a:pt x="413692" y="275727"/>
                      <a:pt x="413692" y="144772"/>
                    </a:cubicBezTo>
                    <a:cubicBezTo>
                      <a:pt x="413692" y="140690"/>
                      <a:pt x="413692" y="136607"/>
                      <a:pt x="413692" y="131582"/>
                    </a:cubicBezTo>
                    <a:cubicBezTo>
                      <a:pt x="360646" y="131582"/>
                      <a:pt x="308857" y="131582"/>
                      <a:pt x="257380" y="131897"/>
                    </a:cubicBezTo>
                    <a:cubicBezTo>
                      <a:pt x="253614" y="131897"/>
                      <a:pt x="248906" y="135351"/>
                      <a:pt x="245767" y="138491"/>
                    </a:cubicBezTo>
                    <a:cubicBezTo>
                      <a:pt x="219715" y="163928"/>
                      <a:pt x="193977" y="189680"/>
                      <a:pt x="168553" y="215745"/>
                    </a:cubicBezTo>
                    <a:cubicBezTo>
                      <a:pt x="161334" y="222968"/>
                      <a:pt x="153800" y="226108"/>
                      <a:pt x="143443" y="226108"/>
                    </a:cubicBezTo>
                    <a:cubicBezTo>
                      <a:pt x="109230" y="225480"/>
                      <a:pt x="74389" y="225794"/>
                      <a:pt x="37979" y="225794"/>
                    </a:cubicBezTo>
                    <a:close/>
                    <a:moveTo>
                      <a:pt x="199627" y="131582"/>
                    </a:moveTo>
                    <a:cubicBezTo>
                      <a:pt x="172633" y="131582"/>
                      <a:pt x="149406" y="131582"/>
                      <a:pt x="125865" y="131582"/>
                    </a:cubicBezTo>
                    <a:cubicBezTo>
                      <a:pt x="123668" y="131582"/>
                      <a:pt x="120843" y="132211"/>
                      <a:pt x="119588" y="133467"/>
                    </a:cubicBezTo>
                    <a:cubicBezTo>
                      <a:pt x="102011" y="150739"/>
                      <a:pt x="84747" y="168639"/>
                      <a:pt x="65287" y="187796"/>
                    </a:cubicBezTo>
                    <a:cubicBezTo>
                      <a:pt x="91653" y="187796"/>
                      <a:pt x="115193" y="187796"/>
                      <a:pt x="139048" y="187796"/>
                    </a:cubicBezTo>
                    <a:cubicBezTo>
                      <a:pt x="141559" y="187796"/>
                      <a:pt x="144384" y="186539"/>
                      <a:pt x="146267" y="184655"/>
                    </a:cubicBezTo>
                    <a:cubicBezTo>
                      <a:pt x="163217" y="168011"/>
                      <a:pt x="180166" y="151053"/>
                      <a:pt x="199627" y="131582"/>
                    </a:cubicBezTo>
                    <a:close/>
                    <a:moveTo>
                      <a:pt x="413378" y="37685"/>
                    </a:moveTo>
                    <a:cubicBezTo>
                      <a:pt x="393918" y="37685"/>
                      <a:pt x="375713" y="37371"/>
                      <a:pt x="357508" y="37685"/>
                    </a:cubicBezTo>
                    <a:cubicBezTo>
                      <a:pt x="347777" y="37999"/>
                      <a:pt x="340244" y="43337"/>
                      <a:pt x="339617" y="53073"/>
                    </a:cubicBezTo>
                    <a:cubicBezTo>
                      <a:pt x="338361" y="66576"/>
                      <a:pt x="339303" y="80080"/>
                      <a:pt x="339303" y="93584"/>
                    </a:cubicBezTo>
                    <a:cubicBezTo>
                      <a:pt x="364727" y="93584"/>
                      <a:pt x="388896" y="93584"/>
                      <a:pt x="413692" y="93584"/>
                    </a:cubicBezTo>
                    <a:cubicBezTo>
                      <a:pt x="413378" y="75055"/>
                      <a:pt x="413378" y="57155"/>
                      <a:pt x="413378"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9" name="Google Shape;2729;p89"/>
              <p:cNvSpPr/>
              <p:nvPr/>
            </p:nvSpPr>
            <p:spPr>
              <a:xfrm>
                <a:off x="8271519" y="4979277"/>
                <a:ext cx="600619" cy="433198"/>
              </a:xfrm>
              <a:custGeom>
                <a:rect b="b" l="l" r="r" t="t"/>
                <a:pathLst>
                  <a:path extrusionOk="0" h="433198" w="600619">
                    <a:moveTo>
                      <a:pt x="320628" y="319830"/>
                    </a:moveTo>
                    <a:cubicBezTo>
                      <a:pt x="372104" y="324855"/>
                      <a:pt x="405690" y="355003"/>
                      <a:pt x="412909" y="402423"/>
                    </a:cubicBezTo>
                    <a:cubicBezTo>
                      <a:pt x="416361" y="424720"/>
                      <a:pt x="409142" y="433199"/>
                      <a:pt x="386857" y="433199"/>
                    </a:cubicBezTo>
                    <a:cubicBezTo>
                      <a:pt x="329417" y="433199"/>
                      <a:pt x="271663" y="433199"/>
                      <a:pt x="214224" y="433199"/>
                    </a:cubicBezTo>
                    <a:cubicBezTo>
                      <a:pt x="193194" y="433199"/>
                      <a:pt x="185975" y="425034"/>
                      <a:pt x="188486" y="403993"/>
                    </a:cubicBezTo>
                    <a:cubicBezTo>
                      <a:pt x="194135" y="359085"/>
                      <a:pt x="228348" y="325483"/>
                      <a:pt x="273861" y="320459"/>
                    </a:cubicBezTo>
                    <a:cubicBezTo>
                      <a:pt x="276058" y="320145"/>
                      <a:pt x="278569" y="320145"/>
                      <a:pt x="280452" y="319830"/>
                    </a:cubicBezTo>
                    <a:cubicBezTo>
                      <a:pt x="281080" y="318888"/>
                      <a:pt x="281708" y="318260"/>
                      <a:pt x="281708" y="317318"/>
                    </a:cubicBezTo>
                    <a:cubicBezTo>
                      <a:pt x="282963" y="292509"/>
                      <a:pt x="282649" y="290311"/>
                      <a:pt x="258480" y="284344"/>
                    </a:cubicBezTo>
                    <a:cubicBezTo>
                      <a:pt x="244670" y="280890"/>
                      <a:pt x="229918" y="279319"/>
                      <a:pt x="215793" y="279948"/>
                    </a:cubicBezTo>
                    <a:cubicBezTo>
                      <a:pt x="178128" y="282146"/>
                      <a:pt x="141718" y="278063"/>
                      <a:pt x="106877" y="262361"/>
                    </a:cubicBezTo>
                    <a:cubicBezTo>
                      <a:pt x="80825" y="250428"/>
                      <a:pt x="61679" y="231585"/>
                      <a:pt x="47554" y="207404"/>
                    </a:cubicBezTo>
                    <a:cubicBezTo>
                      <a:pt x="22444" y="165637"/>
                      <a:pt x="11458" y="119473"/>
                      <a:pt x="4867" y="71739"/>
                    </a:cubicBezTo>
                    <a:cubicBezTo>
                      <a:pt x="2669" y="55723"/>
                      <a:pt x="1728" y="39707"/>
                      <a:pt x="158" y="23691"/>
                    </a:cubicBezTo>
                    <a:cubicBezTo>
                      <a:pt x="-783" y="13328"/>
                      <a:pt x="2356" y="4849"/>
                      <a:pt x="12714" y="1080"/>
                    </a:cubicBezTo>
                    <a:cubicBezTo>
                      <a:pt x="22758" y="-2374"/>
                      <a:pt x="29035" y="2965"/>
                      <a:pt x="35941" y="9874"/>
                    </a:cubicBezTo>
                    <a:cubicBezTo>
                      <a:pt x="44729" y="18667"/>
                      <a:pt x="55087" y="26204"/>
                      <a:pt x="65759" y="32170"/>
                    </a:cubicBezTo>
                    <a:cubicBezTo>
                      <a:pt x="102797" y="52897"/>
                      <a:pt x="143287" y="65773"/>
                      <a:pt x="184091" y="76136"/>
                    </a:cubicBezTo>
                    <a:cubicBezTo>
                      <a:pt x="234312" y="88698"/>
                      <a:pt x="272291" y="116647"/>
                      <a:pt x="298029" y="161555"/>
                    </a:cubicBezTo>
                    <a:cubicBezTo>
                      <a:pt x="298657" y="162497"/>
                      <a:pt x="299285" y="163125"/>
                      <a:pt x="300854" y="165009"/>
                    </a:cubicBezTo>
                    <a:cubicBezTo>
                      <a:pt x="302737" y="162183"/>
                      <a:pt x="304621" y="159670"/>
                      <a:pt x="305876" y="157158"/>
                    </a:cubicBezTo>
                    <a:cubicBezTo>
                      <a:pt x="330672" y="115705"/>
                      <a:pt x="366769" y="90268"/>
                      <a:pt x="412909" y="76764"/>
                    </a:cubicBezTo>
                    <a:cubicBezTo>
                      <a:pt x="449319" y="66087"/>
                      <a:pt x="484787" y="53211"/>
                      <a:pt x="520255" y="39393"/>
                    </a:cubicBezTo>
                    <a:cubicBezTo>
                      <a:pt x="539088" y="32170"/>
                      <a:pt x="556351" y="21493"/>
                      <a:pt x="569848" y="5163"/>
                    </a:cubicBezTo>
                    <a:cubicBezTo>
                      <a:pt x="573301" y="1080"/>
                      <a:pt x="584600" y="-1118"/>
                      <a:pt x="589308" y="1080"/>
                    </a:cubicBezTo>
                    <a:cubicBezTo>
                      <a:pt x="594958" y="3907"/>
                      <a:pt x="600922" y="13014"/>
                      <a:pt x="600608" y="18981"/>
                    </a:cubicBezTo>
                    <a:cubicBezTo>
                      <a:pt x="599980" y="41592"/>
                      <a:pt x="598411" y="64516"/>
                      <a:pt x="593703" y="86499"/>
                    </a:cubicBezTo>
                    <a:cubicBezTo>
                      <a:pt x="588053" y="114763"/>
                      <a:pt x="581148" y="143026"/>
                      <a:pt x="571104" y="170034"/>
                    </a:cubicBezTo>
                    <a:cubicBezTo>
                      <a:pt x="543482" y="245403"/>
                      <a:pt x="490751" y="279948"/>
                      <a:pt x="401295" y="279633"/>
                    </a:cubicBezTo>
                    <a:cubicBezTo>
                      <a:pt x="381521" y="279633"/>
                      <a:pt x="360805" y="278691"/>
                      <a:pt x="342286" y="283716"/>
                    </a:cubicBezTo>
                    <a:cubicBezTo>
                      <a:pt x="315606" y="292823"/>
                      <a:pt x="318431" y="289683"/>
                      <a:pt x="320628" y="319830"/>
                    </a:cubicBezTo>
                    <a:close/>
                    <a:moveTo>
                      <a:pt x="560118" y="64203"/>
                    </a:moveTo>
                    <a:cubicBezTo>
                      <a:pt x="557293" y="64831"/>
                      <a:pt x="556037" y="64831"/>
                      <a:pt x="555096" y="65459"/>
                    </a:cubicBezTo>
                    <a:cubicBezTo>
                      <a:pt x="511153" y="88698"/>
                      <a:pt x="464699" y="103771"/>
                      <a:pt x="416989" y="116647"/>
                    </a:cubicBezTo>
                    <a:cubicBezTo>
                      <a:pt x="365513" y="130779"/>
                      <a:pt x="334439" y="166579"/>
                      <a:pt x="322512" y="218710"/>
                    </a:cubicBezTo>
                    <a:cubicBezTo>
                      <a:pt x="321884" y="222164"/>
                      <a:pt x="322198" y="225619"/>
                      <a:pt x="321884" y="231585"/>
                    </a:cubicBezTo>
                    <a:cubicBezTo>
                      <a:pt x="327534" y="225305"/>
                      <a:pt x="331300" y="221536"/>
                      <a:pt x="335067" y="217454"/>
                    </a:cubicBezTo>
                    <a:cubicBezTo>
                      <a:pt x="361433" y="190446"/>
                      <a:pt x="392820" y="172232"/>
                      <a:pt x="429230" y="162811"/>
                    </a:cubicBezTo>
                    <a:cubicBezTo>
                      <a:pt x="442099" y="159356"/>
                      <a:pt x="451202" y="164067"/>
                      <a:pt x="454654" y="175058"/>
                    </a:cubicBezTo>
                    <a:cubicBezTo>
                      <a:pt x="457793" y="185736"/>
                      <a:pt x="451830" y="193587"/>
                      <a:pt x="439902" y="198925"/>
                    </a:cubicBezTo>
                    <a:cubicBezTo>
                      <a:pt x="419814" y="208033"/>
                      <a:pt x="400040" y="218082"/>
                      <a:pt x="380265" y="228445"/>
                    </a:cubicBezTo>
                    <a:cubicBezTo>
                      <a:pt x="374929" y="231271"/>
                      <a:pt x="370535" y="236610"/>
                      <a:pt x="363630" y="242891"/>
                    </a:cubicBezTo>
                    <a:cubicBezTo>
                      <a:pt x="386857" y="242891"/>
                      <a:pt x="406945" y="244147"/>
                      <a:pt x="426719" y="242577"/>
                    </a:cubicBezTo>
                    <a:cubicBezTo>
                      <a:pt x="474429" y="238494"/>
                      <a:pt x="512722" y="218396"/>
                      <a:pt x="531241" y="171604"/>
                    </a:cubicBezTo>
                    <a:cubicBezTo>
                      <a:pt x="540657" y="147423"/>
                      <a:pt x="547563" y="121986"/>
                      <a:pt x="554782" y="96862"/>
                    </a:cubicBezTo>
                    <a:cubicBezTo>
                      <a:pt x="557293" y="86499"/>
                      <a:pt x="558234" y="75508"/>
                      <a:pt x="560118" y="64203"/>
                    </a:cubicBezTo>
                    <a:close/>
                    <a:moveTo>
                      <a:pt x="42846" y="64203"/>
                    </a:moveTo>
                    <a:cubicBezTo>
                      <a:pt x="41904" y="85871"/>
                      <a:pt x="56970" y="140514"/>
                      <a:pt x="69212" y="170034"/>
                    </a:cubicBezTo>
                    <a:cubicBezTo>
                      <a:pt x="99972" y="242891"/>
                      <a:pt x="171222" y="249172"/>
                      <a:pt x="235567" y="240693"/>
                    </a:cubicBezTo>
                    <a:cubicBezTo>
                      <a:pt x="215165" y="220908"/>
                      <a:pt x="191938" y="207404"/>
                      <a:pt x="164945" y="199868"/>
                    </a:cubicBezTo>
                    <a:cubicBezTo>
                      <a:pt x="150192" y="195785"/>
                      <a:pt x="143915" y="186992"/>
                      <a:pt x="146740" y="176000"/>
                    </a:cubicBezTo>
                    <a:cubicBezTo>
                      <a:pt x="149879" y="164067"/>
                      <a:pt x="159923" y="159356"/>
                      <a:pt x="174989" y="163439"/>
                    </a:cubicBezTo>
                    <a:cubicBezTo>
                      <a:pt x="211713" y="173802"/>
                      <a:pt x="243100" y="192644"/>
                      <a:pt x="269152" y="220280"/>
                    </a:cubicBezTo>
                    <a:cubicBezTo>
                      <a:pt x="272291" y="223421"/>
                      <a:pt x="275116" y="226561"/>
                      <a:pt x="280138" y="231899"/>
                    </a:cubicBezTo>
                    <a:cubicBezTo>
                      <a:pt x="279824" y="225619"/>
                      <a:pt x="279824" y="222478"/>
                      <a:pt x="279196" y="219652"/>
                    </a:cubicBezTo>
                    <a:cubicBezTo>
                      <a:pt x="266955" y="166265"/>
                      <a:pt x="234940" y="131407"/>
                      <a:pt x="182208" y="115705"/>
                    </a:cubicBezTo>
                    <a:cubicBezTo>
                      <a:pt x="150820" y="106284"/>
                      <a:pt x="119746" y="96235"/>
                      <a:pt x="88672" y="85243"/>
                    </a:cubicBezTo>
                    <a:cubicBezTo>
                      <a:pt x="72978" y="79276"/>
                      <a:pt x="58226" y="71111"/>
                      <a:pt x="42846" y="64203"/>
                    </a:cubicBezTo>
                    <a:close/>
                    <a:moveTo>
                      <a:pt x="230545" y="394572"/>
                    </a:moveTo>
                    <a:cubicBezTo>
                      <a:pt x="277313" y="394572"/>
                      <a:pt x="324081" y="394572"/>
                      <a:pt x="372418" y="394572"/>
                    </a:cubicBezTo>
                    <a:cubicBezTo>
                      <a:pt x="362374" y="372589"/>
                      <a:pt x="346680" y="360342"/>
                      <a:pt x="324395" y="358457"/>
                    </a:cubicBezTo>
                    <a:cubicBezTo>
                      <a:pt x="309015" y="357201"/>
                      <a:pt x="293007" y="357515"/>
                      <a:pt x="277627" y="358457"/>
                    </a:cubicBezTo>
                    <a:cubicBezTo>
                      <a:pt x="255342" y="359400"/>
                      <a:pt x="236195" y="374787"/>
                      <a:pt x="230545" y="39457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0" name="Google Shape;2730;p89"/>
              <p:cNvSpPr/>
              <p:nvPr/>
            </p:nvSpPr>
            <p:spPr>
              <a:xfrm>
                <a:off x="8181906" y="5278229"/>
                <a:ext cx="127163" cy="219298"/>
              </a:xfrm>
              <a:custGeom>
                <a:rect b="b" l="l" r="r" t="t"/>
                <a:pathLst>
                  <a:path extrusionOk="0" h="219298" w="127163">
                    <a:moveTo>
                      <a:pt x="0" y="19623"/>
                    </a:moveTo>
                    <a:cubicBezTo>
                      <a:pt x="0" y="8945"/>
                      <a:pt x="6591" y="1094"/>
                      <a:pt x="16322" y="152"/>
                    </a:cubicBezTo>
                    <a:cubicBezTo>
                      <a:pt x="27307" y="-1104"/>
                      <a:pt x="34841" y="5491"/>
                      <a:pt x="37665" y="17424"/>
                    </a:cubicBezTo>
                    <a:cubicBezTo>
                      <a:pt x="42060" y="36895"/>
                      <a:pt x="45826" y="56365"/>
                      <a:pt x="51476" y="75522"/>
                    </a:cubicBezTo>
                    <a:cubicBezTo>
                      <a:pt x="64345" y="117289"/>
                      <a:pt x="86317" y="154031"/>
                      <a:pt x="118332" y="184179"/>
                    </a:cubicBezTo>
                    <a:cubicBezTo>
                      <a:pt x="129004" y="194228"/>
                      <a:pt x="129946" y="205534"/>
                      <a:pt x="121471" y="214013"/>
                    </a:cubicBezTo>
                    <a:cubicBezTo>
                      <a:pt x="113624" y="221864"/>
                      <a:pt x="102324" y="220922"/>
                      <a:pt x="92594" y="211501"/>
                    </a:cubicBezTo>
                    <a:cubicBezTo>
                      <a:pt x="38921" y="160626"/>
                      <a:pt x="12241" y="96248"/>
                      <a:pt x="628" y="24647"/>
                    </a:cubicBezTo>
                    <a:cubicBezTo>
                      <a:pt x="0" y="22763"/>
                      <a:pt x="0" y="21193"/>
                      <a:pt x="0" y="1962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1" name="Google Shape;2731;p89"/>
              <p:cNvSpPr/>
              <p:nvPr/>
            </p:nvSpPr>
            <p:spPr>
              <a:xfrm>
                <a:off x="8497354" y="5525216"/>
                <a:ext cx="150347" cy="37684"/>
              </a:xfrm>
              <a:custGeom>
                <a:rect b="b" l="l" r="r" t="t"/>
                <a:pathLst>
                  <a:path extrusionOk="0" h="37684" w="150347">
                    <a:moveTo>
                      <a:pt x="75017" y="37685"/>
                    </a:moveTo>
                    <a:cubicBezTo>
                      <a:pt x="57440" y="37685"/>
                      <a:pt x="39863" y="37685"/>
                      <a:pt x="22285" y="37685"/>
                    </a:cubicBezTo>
                    <a:cubicBezTo>
                      <a:pt x="8475" y="37685"/>
                      <a:pt x="0" y="30462"/>
                      <a:pt x="0" y="18842"/>
                    </a:cubicBezTo>
                    <a:cubicBezTo>
                      <a:pt x="0" y="7537"/>
                      <a:pt x="8161" y="0"/>
                      <a:pt x="22285" y="0"/>
                    </a:cubicBezTo>
                    <a:cubicBezTo>
                      <a:pt x="57440" y="0"/>
                      <a:pt x="92908" y="0"/>
                      <a:pt x="128062" y="0"/>
                    </a:cubicBezTo>
                    <a:cubicBezTo>
                      <a:pt x="141873" y="0"/>
                      <a:pt x="150348" y="7223"/>
                      <a:pt x="150348" y="18842"/>
                    </a:cubicBezTo>
                    <a:cubicBezTo>
                      <a:pt x="150348" y="30148"/>
                      <a:pt x="141873" y="37685"/>
                      <a:pt x="128062" y="37685"/>
                    </a:cubicBezTo>
                    <a:cubicBezTo>
                      <a:pt x="110171" y="37685"/>
                      <a:pt x="92594" y="37685"/>
                      <a:pt x="75017" y="376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2" name="Google Shape;2732;p89"/>
              <p:cNvSpPr/>
              <p:nvPr/>
            </p:nvSpPr>
            <p:spPr>
              <a:xfrm>
                <a:off x="8422013" y="5449690"/>
                <a:ext cx="74722" cy="37981"/>
              </a:xfrm>
              <a:custGeom>
                <a:rect b="b" l="l" r="r" t="t"/>
                <a:pathLst>
                  <a:path extrusionOk="0" h="37981" w="74722">
                    <a:moveTo>
                      <a:pt x="37047" y="37842"/>
                    </a:moveTo>
                    <a:cubicBezTo>
                      <a:pt x="30770" y="37842"/>
                      <a:pt x="24492" y="38156"/>
                      <a:pt x="18214" y="37842"/>
                    </a:cubicBezTo>
                    <a:cubicBezTo>
                      <a:pt x="7229" y="36900"/>
                      <a:pt x="-304" y="29049"/>
                      <a:pt x="9" y="18685"/>
                    </a:cubicBezTo>
                    <a:cubicBezTo>
                      <a:pt x="323" y="8950"/>
                      <a:pt x="7543" y="1099"/>
                      <a:pt x="17901" y="471"/>
                    </a:cubicBezTo>
                    <a:cubicBezTo>
                      <a:pt x="30770" y="-157"/>
                      <a:pt x="43639" y="-157"/>
                      <a:pt x="56508" y="471"/>
                    </a:cubicBezTo>
                    <a:cubicBezTo>
                      <a:pt x="67493" y="785"/>
                      <a:pt x="75026" y="9264"/>
                      <a:pt x="74713" y="19627"/>
                    </a:cubicBezTo>
                    <a:cubicBezTo>
                      <a:pt x="74399" y="29363"/>
                      <a:pt x="67179" y="36900"/>
                      <a:pt x="56821"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3" name="Google Shape;2733;p89"/>
              <p:cNvSpPr/>
              <p:nvPr/>
            </p:nvSpPr>
            <p:spPr>
              <a:xfrm>
                <a:off x="8534705" y="5450021"/>
                <a:ext cx="75017" cy="37667"/>
              </a:xfrm>
              <a:custGeom>
                <a:rect b="b" l="l" r="r" t="t"/>
                <a:pathLst>
                  <a:path extrusionOk="0" h="37667" w="75017">
                    <a:moveTo>
                      <a:pt x="38607" y="140"/>
                    </a:moveTo>
                    <a:cubicBezTo>
                      <a:pt x="44885" y="140"/>
                      <a:pt x="51162" y="-175"/>
                      <a:pt x="57440" y="140"/>
                    </a:cubicBezTo>
                    <a:cubicBezTo>
                      <a:pt x="67798" y="1082"/>
                      <a:pt x="75017" y="8933"/>
                      <a:pt x="75017" y="18668"/>
                    </a:cubicBezTo>
                    <a:cubicBezTo>
                      <a:pt x="75017" y="28403"/>
                      <a:pt x="67798" y="36882"/>
                      <a:pt x="57440" y="37196"/>
                    </a:cubicBezTo>
                    <a:cubicBezTo>
                      <a:pt x="44257" y="37824"/>
                      <a:pt x="30760" y="37824"/>
                      <a:pt x="17577" y="37196"/>
                    </a:cubicBezTo>
                    <a:cubicBezTo>
                      <a:pt x="7219" y="36568"/>
                      <a:pt x="0" y="28403"/>
                      <a:pt x="0" y="18668"/>
                    </a:cubicBezTo>
                    <a:cubicBezTo>
                      <a:pt x="0" y="8933"/>
                      <a:pt x="7219" y="768"/>
                      <a:pt x="17577" y="140"/>
                    </a:cubicBezTo>
                    <a:cubicBezTo>
                      <a:pt x="24483" y="-175"/>
                      <a:pt x="31702" y="140"/>
                      <a:pt x="38607"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4" name="Google Shape;2734;p89"/>
              <p:cNvSpPr/>
              <p:nvPr/>
            </p:nvSpPr>
            <p:spPr>
              <a:xfrm>
                <a:off x="8647692" y="5449690"/>
                <a:ext cx="74721" cy="37981"/>
              </a:xfrm>
              <a:custGeom>
                <a:rect b="b" l="l" r="r" t="t"/>
                <a:pathLst>
                  <a:path extrusionOk="0" h="37981" w="74721">
                    <a:moveTo>
                      <a:pt x="37047" y="37842"/>
                    </a:moveTo>
                    <a:cubicBezTo>
                      <a:pt x="30770" y="37842"/>
                      <a:pt x="24492" y="38156"/>
                      <a:pt x="18214" y="37842"/>
                    </a:cubicBezTo>
                    <a:cubicBezTo>
                      <a:pt x="7229" y="37214"/>
                      <a:pt x="-304" y="29049"/>
                      <a:pt x="9" y="18685"/>
                    </a:cubicBezTo>
                    <a:cubicBezTo>
                      <a:pt x="323" y="8950"/>
                      <a:pt x="7543" y="1099"/>
                      <a:pt x="17901" y="471"/>
                    </a:cubicBezTo>
                    <a:cubicBezTo>
                      <a:pt x="30770" y="-157"/>
                      <a:pt x="43639" y="-157"/>
                      <a:pt x="56508" y="471"/>
                    </a:cubicBezTo>
                    <a:cubicBezTo>
                      <a:pt x="67493" y="785"/>
                      <a:pt x="75026" y="9264"/>
                      <a:pt x="74712" y="19627"/>
                    </a:cubicBezTo>
                    <a:cubicBezTo>
                      <a:pt x="74399" y="29363"/>
                      <a:pt x="67180" y="37214"/>
                      <a:pt x="56822" y="37842"/>
                    </a:cubicBezTo>
                    <a:cubicBezTo>
                      <a:pt x="50230" y="38156"/>
                      <a:pt x="43639" y="37842"/>
                      <a:pt x="3704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5" name="Google Shape;2735;p89"/>
              <p:cNvSpPr/>
              <p:nvPr/>
            </p:nvSpPr>
            <p:spPr>
              <a:xfrm>
                <a:off x="8572048" y="4547298"/>
                <a:ext cx="56201" cy="37920"/>
              </a:xfrm>
              <a:custGeom>
                <a:rect b="b" l="l" r="r" t="t"/>
                <a:pathLst>
                  <a:path extrusionOk="0" h="37920" w="56201">
                    <a:moveTo>
                      <a:pt x="28886" y="0"/>
                    </a:moveTo>
                    <a:cubicBezTo>
                      <a:pt x="31083" y="0"/>
                      <a:pt x="33594" y="0"/>
                      <a:pt x="35791" y="0"/>
                    </a:cubicBezTo>
                    <a:cubicBezTo>
                      <a:pt x="48032" y="628"/>
                      <a:pt x="55879" y="7537"/>
                      <a:pt x="56193" y="18214"/>
                    </a:cubicBezTo>
                    <a:cubicBezTo>
                      <a:pt x="56507" y="29206"/>
                      <a:pt x="48346" y="37057"/>
                      <a:pt x="35791" y="37685"/>
                    </a:cubicBezTo>
                    <a:cubicBezTo>
                      <a:pt x="30769" y="37999"/>
                      <a:pt x="25747" y="37999"/>
                      <a:pt x="20411" y="37685"/>
                    </a:cubicBezTo>
                    <a:cubicBezTo>
                      <a:pt x="7856" y="37057"/>
                      <a:pt x="-305" y="29206"/>
                      <a:pt x="9" y="18214"/>
                    </a:cubicBezTo>
                    <a:cubicBezTo>
                      <a:pt x="323" y="7537"/>
                      <a:pt x="8170" y="628"/>
                      <a:pt x="20411" y="0"/>
                    </a:cubicBezTo>
                    <a:cubicBezTo>
                      <a:pt x="23550" y="0"/>
                      <a:pt x="26061" y="0"/>
                      <a:pt x="2888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6" name="Google Shape;2736;p89"/>
              <p:cNvSpPr/>
              <p:nvPr/>
            </p:nvSpPr>
            <p:spPr>
              <a:xfrm>
                <a:off x="8384043" y="4622196"/>
                <a:ext cx="56184" cy="37981"/>
              </a:xfrm>
              <a:custGeom>
                <a:rect b="b" l="l" r="r" t="t"/>
                <a:pathLst>
                  <a:path extrusionOk="0" h="37981" w="56184">
                    <a:moveTo>
                      <a:pt x="27307" y="37842"/>
                    </a:moveTo>
                    <a:cubicBezTo>
                      <a:pt x="24169" y="37842"/>
                      <a:pt x="21030" y="38156"/>
                      <a:pt x="17891" y="37842"/>
                    </a:cubicBezTo>
                    <a:cubicBezTo>
                      <a:pt x="7533" y="36900"/>
                      <a:pt x="314" y="29363"/>
                      <a:pt x="0" y="19313"/>
                    </a:cubicBezTo>
                    <a:cubicBezTo>
                      <a:pt x="0" y="9578"/>
                      <a:pt x="6905" y="1413"/>
                      <a:pt x="17263" y="471"/>
                    </a:cubicBezTo>
                    <a:cubicBezTo>
                      <a:pt x="24169" y="-157"/>
                      <a:pt x="31388" y="-157"/>
                      <a:pt x="38293" y="471"/>
                    </a:cubicBezTo>
                    <a:cubicBezTo>
                      <a:pt x="48651" y="1099"/>
                      <a:pt x="55870" y="8950"/>
                      <a:pt x="56184" y="18685"/>
                    </a:cubicBezTo>
                    <a:cubicBezTo>
                      <a:pt x="56184" y="28421"/>
                      <a:pt x="49279" y="36272"/>
                      <a:pt x="38921" y="37528"/>
                    </a:cubicBezTo>
                    <a:cubicBezTo>
                      <a:pt x="35154" y="38156"/>
                      <a:pt x="31388" y="37842"/>
                      <a:pt x="27307" y="3784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7" name="Google Shape;2737;p89"/>
              <p:cNvSpPr/>
              <p:nvPr/>
            </p:nvSpPr>
            <p:spPr>
              <a:xfrm>
                <a:off x="8497031" y="4622432"/>
                <a:ext cx="56514" cy="37745"/>
              </a:xfrm>
              <a:custGeom>
                <a:rect b="b" l="l" r="r" t="t"/>
                <a:pathLst>
                  <a:path extrusionOk="0" h="37745" w="56514">
                    <a:moveTo>
                      <a:pt x="27630" y="37606"/>
                    </a:moveTo>
                    <a:cubicBezTo>
                      <a:pt x="25433" y="37606"/>
                      <a:pt x="22922" y="37606"/>
                      <a:pt x="20724" y="37606"/>
                    </a:cubicBezTo>
                    <a:cubicBezTo>
                      <a:pt x="8169" y="36978"/>
                      <a:pt x="-305" y="29441"/>
                      <a:pt x="8" y="18450"/>
                    </a:cubicBezTo>
                    <a:cubicBezTo>
                      <a:pt x="322" y="7772"/>
                      <a:pt x="8169" y="550"/>
                      <a:pt x="20411" y="236"/>
                    </a:cubicBezTo>
                    <a:cubicBezTo>
                      <a:pt x="25433" y="-79"/>
                      <a:pt x="30455" y="-79"/>
                      <a:pt x="35791" y="236"/>
                    </a:cubicBezTo>
                    <a:cubicBezTo>
                      <a:pt x="48346" y="550"/>
                      <a:pt x="56820" y="8400"/>
                      <a:pt x="56507" y="19392"/>
                    </a:cubicBezTo>
                    <a:cubicBezTo>
                      <a:pt x="56193" y="30069"/>
                      <a:pt x="48346" y="37292"/>
                      <a:pt x="36104" y="37606"/>
                    </a:cubicBezTo>
                    <a:cubicBezTo>
                      <a:pt x="33280" y="37920"/>
                      <a:pt x="30455" y="37606"/>
                      <a:pt x="27630" y="376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8" name="Google Shape;2738;p89"/>
              <p:cNvSpPr/>
              <p:nvPr/>
            </p:nvSpPr>
            <p:spPr>
              <a:xfrm>
                <a:off x="8609999" y="4622275"/>
                <a:ext cx="56229" cy="38042"/>
              </a:xfrm>
              <a:custGeom>
                <a:rect b="b" l="l" r="r" t="t"/>
                <a:pathLst>
                  <a:path extrusionOk="0" h="38042" w="56229">
                    <a:moveTo>
                      <a:pt x="27344" y="37763"/>
                    </a:moveTo>
                    <a:cubicBezTo>
                      <a:pt x="23891" y="37763"/>
                      <a:pt x="20125" y="38391"/>
                      <a:pt x="16672" y="37763"/>
                    </a:cubicBezTo>
                    <a:cubicBezTo>
                      <a:pt x="6628" y="36193"/>
                      <a:pt x="664" y="29912"/>
                      <a:pt x="37" y="19549"/>
                    </a:cubicBezTo>
                    <a:cubicBezTo>
                      <a:pt x="-591" y="9814"/>
                      <a:pt x="6942" y="1649"/>
                      <a:pt x="16986" y="393"/>
                    </a:cubicBezTo>
                    <a:cubicBezTo>
                      <a:pt x="23264" y="-236"/>
                      <a:pt x="29541" y="79"/>
                      <a:pt x="35819" y="79"/>
                    </a:cubicBezTo>
                    <a:cubicBezTo>
                      <a:pt x="48060" y="393"/>
                      <a:pt x="55907" y="7615"/>
                      <a:pt x="56221" y="18293"/>
                    </a:cubicBezTo>
                    <a:cubicBezTo>
                      <a:pt x="56535" y="29284"/>
                      <a:pt x="48374" y="37135"/>
                      <a:pt x="35505" y="37449"/>
                    </a:cubicBezTo>
                    <a:cubicBezTo>
                      <a:pt x="32680" y="38077"/>
                      <a:pt x="30169" y="37763"/>
                      <a:pt x="27344" y="37763"/>
                    </a:cubicBezTo>
                    <a:cubicBezTo>
                      <a:pt x="27344" y="37763"/>
                      <a:pt x="27344" y="37763"/>
                      <a:pt x="27344" y="377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9" name="Google Shape;2739;p89"/>
              <p:cNvSpPr/>
              <p:nvPr/>
            </p:nvSpPr>
            <p:spPr>
              <a:xfrm>
                <a:off x="8722718" y="4622528"/>
                <a:ext cx="56184" cy="37649"/>
              </a:xfrm>
              <a:custGeom>
                <a:rect b="b" l="l" r="r" t="t"/>
                <a:pathLst>
                  <a:path extrusionOk="0" h="37649" w="56184">
                    <a:moveTo>
                      <a:pt x="28249" y="140"/>
                    </a:moveTo>
                    <a:cubicBezTo>
                      <a:pt x="29818" y="140"/>
                      <a:pt x="31388" y="140"/>
                      <a:pt x="32957" y="140"/>
                    </a:cubicBezTo>
                    <a:cubicBezTo>
                      <a:pt x="47710" y="454"/>
                      <a:pt x="56184" y="7362"/>
                      <a:pt x="56184" y="18982"/>
                    </a:cubicBezTo>
                    <a:cubicBezTo>
                      <a:pt x="56184" y="30601"/>
                      <a:pt x="47396" y="37510"/>
                      <a:pt x="32643" y="37510"/>
                    </a:cubicBezTo>
                    <a:cubicBezTo>
                      <a:pt x="28249" y="37510"/>
                      <a:pt x="24169" y="37824"/>
                      <a:pt x="19774" y="37510"/>
                    </a:cubicBezTo>
                    <a:cubicBezTo>
                      <a:pt x="7847" y="36882"/>
                      <a:pt x="0" y="29345"/>
                      <a:pt x="0" y="18668"/>
                    </a:cubicBezTo>
                    <a:cubicBezTo>
                      <a:pt x="0" y="7991"/>
                      <a:pt x="7847" y="768"/>
                      <a:pt x="20088" y="140"/>
                    </a:cubicBezTo>
                    <a:cubicBezTo>
                      <a:pt x="22599" y="-174"/>
                      <a:pt x="25424" y="140"/>
                      <a:pt x="28249" y="14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0" name="Google Shape;2740;p89"/>
              <p:cNvSpPr/>
              <p:nvPr/>
            </p:nvSpPr>
            <p:spPr>
              <a:xfrm>
                <a:off x="8929564" y="5318578"/>
                <a:ext cx="300931" cy="263164"/>
              </a:xfrm>
              <a:custGeom>
                <a:rect b="b" l="l" r="r" t="t"/>
                <a:pathLst>
                  <a:path extrusionOk="0" h="263164" w="300931">
                    <a:moveTo>
                      <a:pt x="150348" y="263165"/>
                    </a:moveTo>
                    <a:cubicBezTo>
                      <a:pt x="120216" y="263165"/>
                      <a:pt x="90083" y="263165"/>
                      <a:pt x="59951" y="263165"/>
                    </a:cubicBezTo>
                    <a:cubicBezTo>
                      <a:pt x="23855" y="263165"/>
                      <a:pt x="314" y="239298"/>
                      <a:pt x="0" y="203812"/>
                    </a:cubicBezTo>
                    <a:cubicBezTo>
                      <a:pt x="0" y="155764"/>
                      <a:pt x="0" y="107402"/>
                      <a:pt x="0" y="59354"/>
                    </a:cubicBezTo>
                    <a:cubicBezTo>
                      <a:pt x="0" y="24181"/>
                      <a:pt x="23855" y="314"/>
                      <a:pt x="58695" y="0"/>
                    </a:cubicBezTo>
                    <a:cubicBezTo>
                      <a:pt x="119902" y="0"/>
                      <a:pt x="180794" y="0"/>
                      <a:pt x="242000" y="0"/>
                    </a:cubicBezTo>
                    <a:cubicBezTo>
                      <a:pt x="276527" y="0"/>
                      <a:pt x="300382" y="23867"/>
                      <a:pt x="300696" y="58097"/>
                    </a:cubicBezTo>
                    <a:cubicBezTo>
                      <a:pt x="301010" y="107088"/>
                      <a:pt x="301010" y="156078"/>
                      <a:pt x="300696" y="205068"/>
                    </a:cubicBezTo>
                    <a:cubicBezTo>
                      <a:pt x="300382" y="239298"/>
                      <a:pt x="276527" y="262851"/>
                      <a:pt x="242000" y="263165"/>
                    </a:cubicBezTo>
                    <a:cubicBezTo>
                      <a:pt x="211240" y="263165"/>
                      <a:pt x="180794" y="263165"/>
                      <a:pt x="150348" y="263165"/>
                    </a:cubicBezTo>
                    <a:close/>
                    <a:moveTo>
                      <a:pt x="150348" y="37371"/>
                    </a:moveTo>
                    <a:cubicBezTo>
                      <a:pt x="120529" y="37371"/>
                      <a:pt x="90711" y="37371"/>
                      <a:pt x="61206" y="37371"/>
                    </a:cubicBezTo>
                    <a:cubicBezTo>
                      <a:pt x="44257" y="37371"/>
                      <a:pt x="37665" y="43966"/>
                      <a:pt x="37665" y="60924"/>
                    </a:cubicBezTo>
                    <a:cubicBezTo>
                      <a:pt x="37665" y="108030"/>
                      <a:pt x="37665" y="154821"/>
                      <a:pt x="37665" y="201927"/>
                    </a:cubicBezTo>
                    <a:cubicBezTo>
                      <a:pt x="37665" y="218885"/>
                      <a:pt x="44257" y="225480"/>
                      <a:pt x="61206" y="225480"/>
                    </a:cubicBezTo>
                    <a:cubicBezTo>
                      <a:pt x="120843" y="225480"/>
                      <a:pt x="180166" y="225480"/>
                      <a:pt x="239803" y="225480"/>
                    </a:cubicBezTo>
                    <a:cubicBezTo>
                      <a:pt x="256753" y="225480"/>
                      <a:pt x="263344" y="218885"/>
                      <a:pt x="263344" y="201927"/>
                    </a:cubicBezTo>
                    <a:cubicBezTo>
                      <a:pt x="263344" y="154821"/>
                      <a:pt x="263344" y="108030"/>
                      <a:pt x="263344" y="60924"/>
                    </a:cubicBezTo>
                    <a:cubicBezTo>
                      <a:pt x="263344" y="43966"/>
                      <a:pt x="256753" y="37371"/>
                      <a:pt x="239803" y="37371"/>
                    </a:cubicBezTo>
                    <a:cubicBezTo>
                      <a:pt x="209671" y="37371"/>
                      <a:pt x="180166" y="37371"/>
                      <a:pt x="150348" y="3737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4" name="Shape 2744"/>
        <p:cNvGrpSpPr/>
        <p:nvPr/>
      </p:nvGrpSpPr>
      <p:grpSpPr>
        <a:xfrm>
          <a:off x="0" y="0"/>
          <a:ext cx="0" cy="0"/>
          <a:chOff x="0" y="0"/>
          <a:chExt cx="0" cy="0"/>
        </a:xfrm>
      </p:grpSpPr>
      <p:sp>
        <p:nvSpPr>
          <p:cNvPr id="2745" name="Google Shape;2745;p9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6" name="Google Shape;2746;p91"/>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49362" lvl="0" marL="1249362" rtl="0" algn="l">
              <a:lnSpc>
                <a:spcPct val="90000"/>
              </a:lnSpc>
              <a:spcBef>
                <a:spcPts val="0"/>
              </a:spcBef>
              <a:spcAft>
                <a:spcPts val="0"/>
              </a:spcAft>
              <a:buClr>
                <a:srgbClr val="424242"/>
              </a:buClr>
              <a:buSzPts val="1800"/>
              <a:buNone/>
            </a:pPr>
            <a:r>
              <a:rPr b="1" lang="en-IE" sz="1800"/>
              <a:t>Träning:	</a:t>
            </a:r>
            <a:r>
              <a:rPr lang="en-IE" sz="1800"/>
              <a:t> Ta reda på hur man gör en "lasagne"-komposteringsbädd</a:t>
            </a:r>
            <a:endParaRPr sz="2100">
              <a:solidFill>
                <a:srgbClr val="202124"/>
              </a:solidFill>
              <a:highlight>
                <a:srgbClr val="F8F9FA"/>
              </a:highlight>
              <a:latin typeface="Arial"/>
              <a:ea typeface="Arial"/>
              <a:cs typeface="Arial"/>
              <a:sym typeface="Arial"/>
            </a:endParaRPr>
          </a:p>
          <a:p>
            <a:pPr indent="-1249362" lvl="0" marL="1249362" rtl="0" algn="l">
              <a:lnSpc>
                <a:spcPct val="90000"/>
              </a:lnSpc>
              <a:spcBef>
                <a:spcPts val="0"/>
              </a:spcBef>
              <a:spcAft>
                <a:spcPts val="0"/>
              </a:spcAft>
              <a:buClr>
                <a:srgbClr val="424242"/>
              </a:buClr>
              <a:buSzPts val="1800"/>
              <a:buNone/>
            </a:pPr>
            <a:r>
              <a:t/>
            </a:r>
            <a:endParaRPr sz="1800"/>
          </a:p>
          <a:p>
            <a:pPr indent="-1249363" lvl="0" marL="1249363" rtl="0" algn="l">
              <a:lnSpc>
                <a:spcPct val="90000"/>
              </a:lnSpc>
              <a:spcBef>
                <a:spcPts val="0"/>
              </a:spcBef>
              <a:spcAft>
                <a:spcPts val="0"/>
              </a:spcAft>
              <a:buClr>
                <a:srgbClr val="424242"/>
              </a:buClr>
              <a:buSzPts val="1800"/>
              <a:buNone/>
            </a:pPr>
            <a:r>
              <a:rPr b="1" lang="en-IE" sz="1800"/>
              <a:t>Webbsidor</a:t>
            </a:r>
            <a:r>
              <a:rPr lang="en-IE" sz="1800"/>
              <a:t>: 	Tackling food loss and waste: A triple win opportunity </a:t>
            </a:r>
            <a:r>
              <a:rPr lang="en-IE" sz="1800" u="sng">
                <a:solidFill>
                  <a:srgbClr val="87AF3F"/>
                </a:solidFill>
                <a:hlinkClick r:id="rId3">
                  <a:extLst>
                    <a:ext uri="{A12FA001-AC4F-418D-AE19-62706E023703}">
                      <ahyp:hlinkClr val="tx"/>
                    </a:ext>
                  </a:extLst>
                </a:hlinkClick>
              </a:rPr>
              <a:t>https://www.fao.org/newsroom/detail/FAO-UNEP-agriculture-environment-food-loss-waste-day-2022/en</a:t>
            </a:r>
            <a:r>
              <a:rPr lang="en-IE" sz="1800">
                <a:solidFill>
                  <a:srgbClr val="87AF3F"/>
                </a:solidFill>
              </a:rPr>
              <a:t>. Bokashi vs Compost: </a:t>
            </a:r>
            <a:r>
              <a:rPr lang="en-IE" sz="1800" u="sng">
                <a:solidFill>
                  <a:srgbClr val="87AF3F"/>
                </a:solidFill>
                <a:hlinkClick r:id="rId4">
                  <a:extLst>
                    <a:ext uri="{A12FA001-AC4F-418D-AE19-62706E023703}">
                      <ahyp:hlinkClr val="tx"/>
                    </a:ext>
                  </a:extLst>
                </a:hlinkClick>
              </a:rPr>
              <a:t>https://thepotagerproject.com/bokashi-vs-compost/</a:t>
            </a:r>
            <a:r>
              <a:rPr lang="en-IE" sz="1800">
                <a:solidFill>
                  <a:srgbClr val="87AF3F"/>
                </a:solidFill>
              </a:rPr>
              <a:t>. </a:t>
            </a:r>
            <a:r>
              <a:rPr lang="en-IE" sz="1800"/>
              <a:t>Joraform commercial copmposing system: </a:t>
            </a:r>
            <a:r>
              <a:rPr lang="en-IE" sz="1800" u="sng">
                <a:solidFill>
                  <a:srgbClr val="87AF3F"/>
                </a:solidFill>
                <a:hlinkClick r:id="rId5">
                  <a:extLst>
                    <a:ext uri="{A12FA001-AC4F-418D-AE19-62706E023703}">
                      <ahyp:hlinkClr val="tx"/>
                    </a:ext>
                  </a:extLst>
                </a:hlinkClick>
              </a:rPr>
              <a:t>https://www.quickcrop.ie/products/joraform-jk5100.html</a:t>
            </a:r>
            <a:r>
              <a:rPr lang="en-IE" sz="1800">
                <a:solidFill>
                  <a:srgbClr val="87AF3F"/>
                </a:solidFill>
              </a:rPr>
              <a:t> ;  </a:t>
            </a:r>
            <a:r>
              <a:rPr lang="en-IE" sz="1800"/>
              <a:t>USEPA Basic Information about Anaerobic Digestion  </a:t>
            </a:r>
            <a:r>
              <a:rPr lang="en-IE" sz="1800" u="sng">
                <a:solidFill>
                  <a:srgbClr val="87AF3F"/>
                </a:solidFill>
                <a:hlinkClick r:id="rId6">
                  <a:extLst>
                    <a:ext uri="{A12FA001-AC4F-418D-AE19-62706E023703}">
                      <ahyp:hlinkClr val="tx"/>
                    </a:ext>
                  </a:extLst>
                </a:hlinkClick>
              </a:rPr>
              <a:t>https://www.epa.gov/anaerobic-digestion/basic-information-about-anaerobic-digestion-ad#:~:text=The%20material%20that%20is%20left,used%20as%20fertilizer%20for%20crops</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YouTube</a:t>
            </a:r>
            <a:r>
              <a:rPr lang="en-IE" sz="1800"/>
              <a:t>: 	CUSP composting: </a:t>
            </a:r>
            <a:r>
              <a:rPr lang="en-IE" sz="1800" u="sng">
                <a:solidFill>
                  <a:srgbClr val="87AF3F"/>
                </a:solidFill>
                <a:hlinkClick r:id="rId7">
                  <a:extLst>
                    <a:ext uri="{A12FA001-AC4F-418D-AE19-62706E023703}">
                      <ahyp:hlinkClr val="tx"/>
                    </a:ext>
                  </a:extLst>
                </a:hlinkClick>
              </a:rPr>
              <a:t>https://www.youtube.com/watch?v=aahihueN_BA</a:t>
            </a:r>
            <a:r>
              <a:rPr lang="en-IE" sz="1800">
                <a:solidFill>
                  <a:srgbClr val="87AF3F"/>
                </a:solidFill>
              </a:rPr>
              <a:t> ; </a:t>
            </a:r>
            <a:r>
              <a:rPr lang="en-IE" sz="1800"/>
              <a:t>Joraform JK 5100 Easy Compost </a:t>
            </a:r>
            <a:r>
              <a:rPr lang="en-IE" sz="1800" u="sng">
                <a:solidFill>
                  <a:srgbClr val="87AF3F"/>
                </a:solidFill>
                <a:hlinkClick r:id="rId8">
                  <a:extLst>
                    <a:ext uri="{A12FA001-AC4F-418D-AE19-62706E023703}">
                      <ahyp:hlinkClr val="tx"/>
                    </a:ext>
                  </a:extLst>
                </a:hlinkClick>
              </a:rPr>
              <a:t>https://www.youtube.com/watch?v=jhR5-jrbJDU</a:t>
            </a:r>
            <a:r>
              <a:rPr lang="en-IE" sz="1800">
                <a:solidFill>
                  <a:srgbClr val="87AF3F"/>
                </a:solidFill>
              </a:rPr>
              <a:t> </a:t>
            </a:r>
            <a:endParaRPr/>
          </a:p>
          <a:p>
            <a:pPr indent="-1249363" lvl="0" marL="1249363" rtl="0" algn="l">
              <a:lnSpc>
                <a:spcPct val="90000"/>
              </a:lnSpc>
              <a:spcBef>
                <a:spcPts val="1000"/>
              </a:spcBef>
              <a:spcAft>
                <a:spcPts val="0"/>
              </a:spcAft>
              <a:buClr>
                <a:srgbClr val="424242"/>
              </a:buClr>
              <a:buSzPts val="1800"/>
              <a:buNone/>
            </a:pPr>
            <a:r>
              <a:rPr b="1" lang="en-IE" sz="1800"/>
              <a:t>Case Study</a:t>
            </a:r>
            <a:r>
              <a:rPr lang="en-IE" sz="1800"/>
              <a:t>: 	Cork Urban Soil; L’ilo; Phares </a:t>
            </a:r>
            <a:r>
              <a:rPr b="1" lang="en-IE" sz="1800"/>
              <a:t>New Urban Trade Sheet</a:t>
            </a:r>
            <a:r>
              <a:rPr lang="en-IE" sz="1800"/>
              <a:t>: Soil Maker; Collecting &amp; Composting Broker; </a:t>
            </a:r>
            <a:endParaRPr/>
          </a:p>
          <a:p>
            <a:pPr indent="-1249363" lvl="0" marL="1249363" rtl="0" algn="l">
              <a:lnSpc>
                <a:spcPct val="90000"/>
              </a:lnSpc>
              <a:spcBef>
                <a:spcPts val="1000"/>
              </a:spcBef>
              <a:spcAft>
                <a:spcPts val="0"/>
              </a:spcAft>
              <a:buClr>
                <a:srgbClr val="424242"/>
              </a:buClr>
              <a:buSzPts val="1800"/>
              <a:buNone/>
            </a:pPr>
            <a:r>
              <a:rPr b="1" lang="en-IE" sz="1800"/>
              <a:t>Publikation</a:t>
            </a:r>
            <a:r>
              <a:rPr lang="en-IE" sz="1800"/>
              <a:t>: 	Salihoglu, G. et al. 2018. Food loss and waste management in Turkey. Bioresource Technology Vol 248. P. 88-99. Merfield, C. N. (2013). Treating food preparation ‘waste’ by Bokashi fermentation vs. composting for crop land application: A feasibility and scoping review. Lincoln, New Zealand: The BHU Future Farming Centre: 23</a:t>
            </a:r>
            <a:endParaRPr/>
          </a:p>
          <a:p>
            <a:pPr indent="-1249363" lvl="0" marL="1249363" rtl="0" algn="l">
              <a:lnSpc>
                <a:spcPct val="90000"/>
              </a:lnSpc>
              <a:spcBef>
                <a:spcPts val="1000"/>
              </a:spcBef>
              <a:spcAft>
                <a:spcPts val="0"/>
              </a:spcAft>
              <a:buClr>
                <a:srgbClr val="424242"/>
              </a:buClr>
              <a:buSzPts val="1800"/>
              <a:buNone/>
            </a:pPr>
            <a:r>
              <a:rPr lang="en-IE" sz="1800"/>
              <a:t>	Croker, C. 2014. Aerobic Composting and Anaerobic digestion. </a:t>
            </a:r>
            <a:r>
              <a:rPr lang="en-IE" sz="1800" u="sng">
                <a:solidFill>
                  <a:schemeClr val="hlink"/>
                </a:solidFill>
                <a:hlinkClick r:id="rId9"/>
              </a:rPr>
              <a:t>https://www.biocycle.netaerobic-composting-and-anaerobic</a:t>
            </a:r>
            <a:r>
              <a:rPr lang="en-IE" sz="1800"/>
              <a:t> digestion/#:~:text=Composting%20systems%20use%20bacteria%2C%20fungi,%2Dproducing%20microbes%20(methanogens).</a:t>
            </a:r>
            <a:endParaRPr/>
          </a:p>
          <a:p>
            <a:pPr indent="-1249363" lvl="0" marL="1249363" rtl="0" algn="l">
              <a:lnSpc>
                <a:spcPct val="90000"/>
              </a:lnSpc>
              <a:spcBef>
                <a:spcPts val="1000"/>
              </a:spcBef>
              <a:spcAft>
                <a:spcPts val="0"/>
              </a:spcAft>
              <a:buClr>
                <a:srgbClr val="424242"/>
              </a:buClr>
              <a:buSzPts val="1800"/>
              <a:buNone/>
            </a:pPr>
            <a:r>
              <a:t/>
            </a:r>
            <a:endParaRPr sz="1800"/>
          </a:p>
          <a:p>
            <a:pPr indent="-1135063" lvl="0" marL="1249363" rtl="0" algn="l">
              <a:lnSpc>
                <a:spcPct val="100000"/>
              </a:lnSpc>
              <a:spcBef>
                <a:spcPts val="400"/>
              </a:spcBef>
              <a:spcAft>
                <a:spcPts val="0"/>
              </a:spcAft>
              <a:buClr>
                <a:srgbClr val="E8A116"/>
              </a:buClr>
              <a:buSzPts val="1800"/>
              <a:buFont typeface="Arial"/>
              <a:buNone/>
            </a:pPr>
            <a:r>
              <a:t/>
            </a:r>
            <a:endParaRPr sz="1800"/>
          </a:p>
        </p:txBody>
      </p:sp>
      <p:sp>
        <p:nvSpPr>
          <p:cNvPr id="2747" name="Google Shape;2747;p91"/>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748" name="Google Shape;2748;p91"/>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2" name="Shape 2752"/>
        <p:cNvGrpSpPr/>
        <p:nvPr/>
      </p:nvGrpSpPr>
      <p:grpSpPr>
        <a:xfrm>
          <a:off x="0" y="0"/>
          <a:ext cx="0" cy="0"/>
          <a:chOff x="0" y="0"/>
          <a:chExt cx="0" cy="0"/>
        </a:xfrm>
      </p:grpSpPr>
      <p:sp>
        <p:nvSpPr>
          <p:cNvPr id="2753" name="Google Shape;2753;p94"/>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754" name="Google Shape;2754;p94"/>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2755" name="Google Shape;2755;p94"/>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a:t>
            </a:r>
            <a:r>
              <a:rPr lang="en-IE">
                <a:solidFill>
                  <a:schemeClr val="lt1"/>
                </a:solidFill>
              </a:rPr>
              <a:t>Cirkulär ekonomi:</a:t>
            </a:r>
            <a:endParaRPr/>
          </a:p>
          <a:p>
            <a:pPr indent="0" lvl="0" marL="0" rtl="0" algn="l">
              <a:lnSpc>
                <a:spcPct val="103333"/>
              </a:lnSpc>
              <a:spcBef>
                <a:spcPts val="0"/>
              </a:spcBef>
              <a:spcAft>
                <a:spcPts val="0"/>
              </a:spcAft>
              <a:buClr>
                <a:schemeClr val="lt1"/>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en kreativ process</a:t>
            </a:r>
            <a:endParaRPr/>
          </a:p>
        </p:txBody>
      </p:sp>
      <p:pic>
        <p:nvPicPr>
          <p:cNvPr id="2756" name="Google Shape;2756;p94"/>
          <p:cNvPicPr preferRelativeResize="0"/>
          <p:nvPr/>
        </p:nvPicPr>
        <p:blipFill rotWithShape="1">
          <a:blip r:embed="rId3">
            <a:alphaModFix/>
          </a:blip>
          <a:srcRect b="0" l="0" r="0" t="0"/>
          <a:stretch/>
        </p:blipFill>
        <p:spPr>
          <a:xfrm>
            <a:off x="4387823" y="3806953"/>
            <a:ext cx="1932753" cy="2607092"/>
          </a:xfrm>
          <a:prstGeom prst="rect">
            <a:avLst/>
          </a:prstGeom>
          <a:noFill/>
          <a:ln>
            <a:noFill/>
          </a:ln>
        </p:spPr>
      </p:pic>
      <p:pic>
        <p:nvPicPr>
          <p:cNvPr id="2757" name="Google Shape;2757;p94"/>
          <p:cNvPicPr preferRelativeResize="0"/>
          <p:nvPr/>
        </p:nvPicPr>
        <p:blipFill rotWithShape="1">
          <a:blip r:embed="rId4">
            <a:alphaModFix/>
          </a:blip>
          <a:srcRect b="0" l="0" r="0" t="0"/>
          <a:stretch/>
        </p:blipFill>
        <p:spPr>
          <a:xfrm>
            <a:off x="4139326" y="443955"/>
            <a:ext cx="4707079" cy="3181562"/>
          </a:xfrm>
          <a:prstGeom prst="rect">
            <a:avLst/>
          </a:prstGeom>
          <a:noFill/>
          <a:ln>
            <a:noFill/>
          </a:ln>
        </p:spPr>
      </p:pic>
      <p:pic>
        <p:nvPicPr>
          <p:cNvPr id="2758" name="Google Shape;2758;p94"/>
          <p:cNvPicPr preferRelativeResize="0"/>
          <p:nvPr/>
        </p:nvPicPr>
        <p:blipFill rotWithShape="1">
          <a:blip r:embed="rId5">
            <a:alphaModFix/>
          </a:blip>
          <a:srcRect b="0" l="0" r="0" t="0"/>
          <a:stretch/>
        </p:blipFill>
        <p:spPr>
          <a:xfrm>
            <a:off x="8501826" y="2411452"/>
            <a:ext cx="3501310" cy="3687221"/>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2" name="Shape 2762"/>
        <p:cNvGrpSpPr/>
        <p:nvPr/>
      </p:nvGrpSpPr>
      <p:grpSpPr>
        <a:xfrm>
          <a:off x="0" y="0"/>
          <a:ext cx="0" cy="0"/>
          <a:chOff x="0" y="0"/>
          <a:chExt cx="0" cy="0"/>
        </a:xfrm>
      </p:grpSpPr>
      <p:sp>
        <p:nvSpPr>
          <p:cNvPr id="2763" name="Google Shape;2763;p92"/>
          <p:cNvSpPr txBox="1"/>
          <p:nvPr>
            <p:ph idx="1" type="body"/>
          </p:nvPr>
        </p:nvSpPr>
        <p:spPr>
          <a:xfrm>
            <a:off x="4055558" y="487477"/>
            <a:ext cx="7591009" cy="5276014"/>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lang="en-IE">
                <a:solidFill>
                  <a:srgbClr val="424242"/>
                </a:solidFill>
              </a:rPr>
              <a:t>Upcycling är en del av den cirkulära ekonomimodellen, som syftar till att ta bort kopplingen mellan ekonomisk tillväxt från resursförbrukning och avfallsgenerering. </a:t>
            </a:r>
            <a:endParaRPr/>
          </a:p>
          <a:p>
            <a:pPr indent="-15875" lvl="0" marL="15875" rtl="0" algn="just">
              <a:lnSpc>
                <a:spcPct val="90000"/>
              </a:lnSpc>
              <a:spcBef>
                <a:spcPts val="0"/>
              </a:spcBef>
              <a:spcAft>
                <a:spcPts val="0"/>
              </a:spcAft>
              <a:buClr>
                <a:srgbClr val="424242"/>
              </a:buClr>
              <a:buSzPts val="2400"/>
              <a:buNone/>
            </a:pPr>
            <a:r>
              <a:t/>
            </a:r>
            <a:endParaRPr>
              <a:solidFill>
                <a:srgbClr val="424242"/>
              </a:solidFill>
            </a:endParaRPr>
          </a:p>
          <a:p>
            <a:pPr indent="-15875" lvl="0" marL="15875" rtl="0" algn="just">
              <a:lnSpc>
                <a:spcPct val="90000"/>
              </a:lnSpc>
              <a:spcBef>
                <a:spcPts val="0"/>
              </a:spcBef>
              <a:spcAft>
                <a:spcPts val="0"/>
              </a:spcAft>
              <a:buClr>
                <a:srgbClr val="424242"/>
              </a:buClr>
              <a:buSzPts val="2400"/>
              <a:buNone/>
            </a:pPr>
            <a:r>
              <a:rPr b="1" lang="en-IE">
                <a:solidFill>
                  <a:srgbClr val="424242"/>
                </a:solidFill>
              </a:rPr>
              <a:t>Återvinning vs upcycling</a:t>
            </a:r>
            <a:r>
              <a:rPr lang="en-IE">
                <a:solidFill>
                  <a:srgbClr val="424242"/>
                </a:solidFill>
              </a:rPr>
              <a:t>: Återvinning innebär att avfall förstörs för att skapa något nytt, medan upcycling tar avfall och skapar något nytt och användbart av det i dess nuvarande tillstånd. Vid upcycling behålls den ursprungliga formen och föremålet är igenkännbart, det går att se vad det har varit och även vad det har blivit. En syltburk kan t.ex. återvinnas till en glasflaska eller göras om till en skrivbordsstädare, en sminkborsthållare, en ljushållare osv. Andra idéer är att göra väskor av ringar från läskburkar, möbler av lådor, leksaker av gamla kläder - listan är oändlig!</a:t>
            </a:r>
            <a:endParaRPr/>
          </a:p>
        </p:txBody>
      </p:sp>
      <p:sp>
        <p:nvSpPr>
          <p:cNvPr id="2764" name="Google Shape;2764;p9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765" name="Google Shape;2765;p92"/>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2766" name="Google Shape;2766;p92"/>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a:t>
            </a:r>
            <a:r>
              <a:rPr lang="en-IE">
                <a:solidFill>
                  <a:schemeClr val="lt1"/>
                </a:solidFill>
              </a:rPr>
              <a:t>Cirkulär ekonomi:</a:t>
            </a:r>
            <a:endParaRPr/>
          </a:p>
          <a:p>
            <a:pPr indent="0" lvl="0" marL="0" rtl="0" algn="l">
              <a:lnSpc>
                <a:spcPct val="103333"/>
              </a:lnSpc>
              <a:spcBef>
                <a:spcPts val="0"/>
              </a:spcBef>
              <a:spcAft>
                <a:spcPts val="0"/>
              </a:spcAft>
              <a:buClr>
                <a:schemeClr val="lt1"/>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en kreativ process</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0" name="Shape 2770"/>
        <p:cNvGrpSpPr/>
        <p:nvPr/>
      </p:nvGrpSpPr>
      <p:grpSpPr>
        <a:xfrm>
          <a:off x="0" y="0"/>
          <a:ext cx="0" cy="0"/>
          <a:chOff x="0" y="0"/>
          <a:chExt cx="0" cy="0"/>
        </a:xfrm>
      </p:grpSpPr>
      <p:sp>
        <p:nvSpPr>
          <p:cNvPr id="2771" name="Google Shape;2771;p93"/>
          <p:cNvSpPr txBox="1"/>
          <p:nvPr>
            <p:ph idx="1" type="body"/>
          </p:nvPr>
        </p:nvSpPr>
        <p:spPr>
          <a:xfrm>
            <a:off x="4055558" y="320904"/>
            <a:ext cx="7591009" cy="6190731"/>
          </a:xfrm>
          <a:prstGeom prst="rect">
            <a:avLst/>
          </a:prstGeom>
          <a:noFill/>
          <a:ln>
            <a:noFill/>
          </a:ln>
        </p:spPr>
        <p:txBody>
          <a:bodyPr anchorCtr="0" anchor="t" bIns="45700" lIns="91425" spcFirstLastPara="1" rIns="91425" wrap="square" tIns="45700">
            <a:noAutofit/>
          </a:bodyPr>
          <a:lstStyle/>
          <a:p>
            <a:pPr indent="-15875" lvl="0" marL="15875" rtl="0" algn="just">
              <a:lnSpc>
                <a:spcPct val="90000"/>
              </a:lnSpc>
              <a:spcBef>
                <a:spcPts val="0"/>
              </a:spcBef>
              <a:spcAft>
                <a:spcPts val="0"/>
              </a:spcAft>
              <a:buClr>
                <a:srgbClr val="424242"/>
              </a:buClr>
              <a:buSzPts val="2400"/>
              <a:buNone/>
            </a:pPr>
            <a:r>
              <a:rPr lang="en-IE">
                <a:solidFill>
                  <a:srgbClr val="424242"/>
                </a:solidFill>
              </a:rPr>
              <a:t>Upcycling är en kreativ process som går ut på att hitta en ny användning eller ett nytt syfte för ett tidigare kasserat föremål. Det handlar om att ta ett föremål som annars skulle slängas och förbättra det på något sätt för att göra det användbart igen. Upcycling är dock mer än att bara uppgradera eller renovera saker till förbättrade versioner av sig själva; föremål återanvänds ofta för att tjäna en helt annan funktion. Upcycling bygger på hållbar konsumtion, och huvudidén är att återuppliva gammalt material genom att placera det i nya konstellationer och föreslå nya sätt att använda det, samtidigt som dess natur förblir intakt som en viktig värdehöjande egenskap i processen.</a:t>
            </a:r>
            <a:endParaRPr/>
          </a:p>
          <a:p>
            <a:pPr indent="-15875" lvl="0" marL="15875" rtl="0" algn="just">
              <a:lnSpc>
                <a:spcPct val="90000"/>
              </a:lnSpc>
              <a:spcBef>
                <a:spcPts val="0"/>
              </a:spcBef>
              <a:spcAft>
                <a:spcPts val="0"/>
              </a:spcAft>
              <a:buClr>
                <a:srgbClr val="424242"/>
              </a:buClr>
              <a:buSzPts val="2400"/>
              <a:buNone/>
            </a:pPr>
            <a:r>
              <a:t/>
            </a:r>
            <a:endParaRPr>
              <a:solidFill>
                <a:srgbClr val="424242"/>
              </a:solidFill>
            </a:endParaRPr>
          </a:p>
          <a:p>
            <a:pPr indent="-15875" lvl="0" marL="15875" rtl="0" algn="just">
              <a:lnSpc>
                <a:spcPct val="90000"/>
              </a:lnSpc>
              <a:spcBef>
                <a:spcPts val="0"/>
              </a:spcBef>
              <a:spcAft>
                <a:spcPts val="0"/>
              </a:spcAft>
              <a:buClr>
                <a:srgbClr val="424242"/>
              </a:buClr>
              <a:buSzPts val="2400"/>
              <a:buNone/>
            </a:pPr>
            <a:r>
              <a:rPr b="1" lang="en-IE">
                <a:solidFill>
                  <a:srgbClr val="424242"/>
                </a:solidFill>
              </a:rPr>
              <a:t>Vad kan inte upcyklas</a:t>
            </a:r>
            <a:r>
              <a:rPr lang="en-IE">
                <a:solidFill>
                  <a:srgbClr val="424242"/>
                </a:solidFill>
              </a:rPr>
              <a:t>: Föremål som har blivit farliga att använda eftersom de innehåller farliga material, t.ex. skum som är giftigt när det bränns. Metaller som koppar och aluminium kan ge mer värde om de återvinns än om de upcyklas.</a:t>
            </a:r>
            <a:endParaRPr/>
          </a:p>
        </p:txBody>
      </p:sp>
      <p:sp>
        <p:nvSpPr>
          <p:cNvPr id="2772" name="Google Shape;2772;p9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773" name="Google Shape;2773;p93"/>
          <p:cNvCxnSpPr/>
          <p:nvPr/>
        </p:nvCxnSpPr>
        <p:spPr>
          <a:xfrm flipH="1">
            <a:off x="0" y="1700442"/>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2774" name="Google Shape;2774;p93"/>
          <p:cNvSpPr txBox="1"/>
          <p:nvPr>
            <p:ph idx="2" type="body"/>
          </p:nvPr>
        </p:nvSpPr>
        <p:spPr>
          <a:xfrm>
            <a:off x="384132" y="614086"/>
            <a:ext cx="247136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4.5 </a:t>
            </a:r>
            <a:r>
              <a:rPr lang="en-IE">
                <a:solidFill>
                  <a:schemeClr val="lt1"/>
                </a:solidFill>
              </a:rPr>
              <a:t>Cirkulär ekonomi:</a:t>
            </a:r>
            <a:endParaRPr/>
          </a:p>
          <a:p>
            <a:pPr indent="0" lvl="0" marL="0" rtl="0" algn="l">
              <a:lnSpc>
                <a:spcPct val="103333"/>
              </a:lnSpc>
              <a:spcBef>
                <a:spcPts val="0"/>
              </a:spcBef>
              <a:spcAft>
                <a:spcPts val="0"/>
              </a:spcAft>
              <a:buClr>
                <a:schemeClr val="lt1"/>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Upcycling - en kreativ process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8" name="Shape 2778"/>
        <p:cNvGrpSpPr/>
        <p:nvPr/>
      </p:nvGrpSpPr>
      <p:grpSpPr>
        <a:xfrm>
          <a:off x="0" y="0"/>
          <a:ext cx="0" cy="0"/>
          <a:chOff x="0" y="0"/>
          <a:chExt cx="0" cy="0"/>
        </a:xfrm>
      </p:grpSpPr>
      <p:sp>
        <p:nvSpPr>
          <p:cNvPr id="2779" name="Google Shape;2779;p9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0" name="Google Shape;2780;p9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7" lvl="0" marL="1296987" rtl="0" algn="l">
              <a:lnSpc>
                <a:spcPct val="90000"/>
              </a:lnSpc>
              <a:spcBef>
                <a:spcPts val="0"/>
              </a:spcBef>
              <a:spcAft>
                <a:spcPts val="0"/>
              </a:spcAft>
              <a:buClr>
                <a:srgbClr val="424242"/>
              </a:buClr>
              <a:buSzPts val="1800"/>
              <a:buNone/>
            </a:pPr>
            <a:r>
              <a:rPr b="1" lang="en-IE" sz="1800"/>
              <a:t>Träning:	</a:t>
            </a:r>
            <a:r>
              <a:rPr lang="en-IE" sz="1800"/>
              <a:t>Titta igenom dina återvinningskärl, välj några föremål och använd Google för att få idéer om hur de kan återvinnas</a:t>
            </a:r>
            <a:r>
              <a:rPr lang="en-IE" sz="2100">
                <a:solidFill>
                  <a:srgbClr val="202124"/>
                </a:solidFill>
                <a:highlight>
                  <a:srgbClr val="F8F9FA"/>
                </a:highlight>
                <a:latin typeface="Arial"/>
                <a:ea typeface="Arial"/>
                <a:cs typeface="Arial"/>
                <a:sym typeface="Arial"/>
              </a:rPr>
              <a:t>.</a:t>
            </a:r>
            <a:endParaRPr sz="2100">
              <a:solidFill>
                <a:srgbClr val="202124"/>
              </a:solidFill>
              <a:highlight>
                <a:srgbClr val="F8F9FA"/>
              </a:highlight>
              <a:latin typeface="Arial"/>
              <a:ea typeface="Arial"/>
              <a:cs typeface="Arial"/>
              <a:sym typeface="Arial"/>
            </a:endParaRPr>
          </a:p>
          <a:p>
            <a:pPr indent="-1296987" lvl="0" marL="1296987" rtl="0" algn="l">
              <a:lnSpc>
                <a:spcPct val="90000"/>
              </a:lnSpc>
              <a:spcBef>
                <a:spcPts val="0"/>
              </a:spcBef>
              <a:spcAft>
                <a:spcPts val="0"/>
              </a:spcAft>
              <a:buClr>
                <a:srgbClr val="424242"/>
              </a:buClr>
              <a:buSzPts val="1800"/>
              <a:buNone/>
            </a:pPr>
            <a:r>
              <a:t/>
            </a:r>
            <a:endParaRPr sz="1800"/>
          </a:p>
          <a:p>
            <a:pPr indent="-1296988" lvl="0" marL="1296988" rtl="0" algn="l">
              <a:lnSpc>
                <a:spcPct val="90000"/>
              </a:lnSpc>
              <a:spcBef>
                <a:spcPts val="0"/>
              </a:spcBef>
              <a:spcAft>
                <a:spcPts val="0"/>
              </a:spcAft>
              <a:buClr>
                <a:srgbClr val="424242"/>
              </a:buClr>
              <a:buSzPts val="1800"/>
              <a:buNone/>
            </a:pPr>
            <a:r>
              <a:rPr b="1" lang="en-IE" sz="1800"/>
              <a:t>Webbsidor</a:t>
            </a:r>
            <a:r>
              <a:rPr lang="en-IE" sz="1800"/>
              <a:t>: 	Recycling vs Upcycling: What’s the Difference?   </a:t>
            </a:r>
            <a:r>
              <a:rPr lang="en-IE" sz="1800" u="sng">
                <a:solidFill>
                  <a:srgbClr val="87AF3F"/>
                </a:solidFill>
                <a:hlinkClick r:id="rId3">
                  <a:extLst>
                    <a:ext uri="{A12FA001-AC4F-418D-AE19-62706E023703}">
                      <ahyp:hlinkClr val="tx"/>
                    </a:ext>
                  </a:extLst>
                </a:hlinkClick>
              </a:rPr>
              <a:t>https://www.diversitech-global.com/post/recycling-vs-upcycling#:~:text=Recycling%20involves%20the%20destruction%20of,also%20what%20it%20has%20become</a:t>
            </a:r>
            <a:r>
              <a:rPr lang="en-IE" sz="1800">
                <a:solidFill>
                  <a:srgbClr val="87AF3F"/>
                </a:solidFill>
              </a:rPr>
              <a:t>. </a:t>
            </a:r>
            <a:r>
              <a:rPr lang="en-IE" sz="1800"/>
              <a:t>Upcycled materials for a circular economy in Europe </a:t>
            </a:r>
            <a:r>
              <a:rPr lang="en-IE" sz="1800" u="sng">
                <a:solidFill>
                  <a:srgbClr val="87AF3F"/>
                </a:solidFill>
                <a:hlinkClick r:id="rId4">
                  <a:extLst>
                    <a:ext uri="{A12FA001-AC4F-418D-AE19-62706E023703}">
                      <ahyp:hlinkClr val="tx"/>
                    </a:ext>
                  </a:extLst>
                </a:hlinkClick>
              </a:rPr>
              <a:t>https://tocco.earth/article/upcycled-materials-for-circular-economy-Europe/</a:t>
            </a:r>
            <a:r>
              <a:rPr lang="en-IE" sz="1800">
                <a:solidFill>
                  <a:srgbClr val="87AF3F"/>
                </a:solidFill>
              </a:rPr>
              <a:t>  </a:t>
            </a:r>
            <a:r>
              <a:rPr lang="en-IE" sz="1800"/>
              <a:t>Upcycle jam jars </a:t>
            </a:r>
            <a:r>
              <a:rPr lang="en-IE" sz="1800" u="sng">
                <a:solidFill>
                  <a:srgbClr val="87AF3F"/>
                </a:solidFill>
                <a:hlinkClick r:id="rId5">
                  <a:extLst>
                    <a:ext uri="{A12FA001-AC4F-418D-AE19-62706E023703}">
                      <ahyp:hlinkClr val="tx"/>
                    </a:ext>
                  </a:extLst>
                </a:hlinkClick>
              </a:rPr>
              <a:t>https://www.pinterest.co.uk/duffydancer/upcycle-jam-jars/</a:t>
            </a:r>
            <a:r>
              <a:rPr lang="en-IE" sz="1800">
                <a:solidFill>
                  <a:srgbClr val="87AF3F"/>
                </a:solidFill>
              </a:rPr>
              <a:t> </a:t>
            </a:r>
            <a:r>
              <a:rPr lang="en-IE" sz="1800"/>
              <a:t>; 86 upcycling ideas to transform your old stuff </a:t>
            </a:r>
            <a:r>
              <a:rPr lang="en-IE" sz="1800" u="sng">
                <a:solidFill>
                  <a:srgbClr val="87AF3F"/>
                </a:solidFill>
                <a:hlinkClick r:id="rId6">
                  <a:extLst>
                    <a:ext uri="{A12FA001-AC4F-418D-AE19-62706E023703}">
                      <ahyp:hlinkClr val="tx"/>
                    </a:ext>
                  </a:extLst>
                </a:hlinkClick>
              </a:rPr>
              <a:t>https://www.loveproperty.com/gallerylist/71768/86-upcycling-ideas-to-transform-your-old-stuff</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YouTube</a:t>
            </a:r>
            <a:r>
              <a:rPr lang="en-IE" sz="1800"/>
              <a:t>: 	Cash from trash: https://www.youtube.com/watch?v=3PYYadvwkOo</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Case Study</a:t>
            </a:r>
            <a:r>
              <a:rPr lang="en-IE" sz="1800"/>
              <a:t>: 	Rediscover Centre Ballymun, Zone Sensible, Cartiera. </a:t>
            </a:r>
            <a:r>
              <a:rPr b="1" lang="en-IE" sz="1800"/>
              <a:t>New Urban Trade Sheet</a:t>
            </a:r>
            <a:r>
              <a:rPr lang="en-IE" sz="1800"/>
              <a:t>: Upcycling Artisan</a:t>
            </a:r>
            <a:endParaRPr/>
          </a:p>
          <a:p>
            <a:pPr indent="-1296988" lvl="0" marL="1296988" rtl="0" algn="l">
              <a:lnSpc>
                <a:spcPct val="90000"/>
              </a:lnSpc>
              <a:spcBef>
                <a:spcPts val="1000"/>
              </a:spcBef>
              <a:spcAft>
                <a:spcPts val="0"/>
              </a:spcAft>
              <a:buClr>
                <a:srgbClr val="424242"/>
              </a:buClr>
              <a:buSzPts val="1800"/>
              <a:buNone/>
            </a:pPr>
            <a:r>
              <a:t/>
            </a:r>
            <a:endParaRPr b="1" sz="1800"/>
          </a:p>
          <a:p>
            <a:pPr indent="-1296988" lvl="0" marL="1296988" rtl="0" algn="l">
              <a:lnSpc>
                <a:spcPct val="90000"/>
              </a:lnSpc>
              <a:spcBef>
                <a:spcPts val="1000"/>
              </a:spcBef>
              <a:spcAft>
                <a:spcPts val="0"/>
              </a:spcAft>
              <a:buClr>
                <a:srgbClr val="424242"/>
              </a:buClr>
              <a:buSzPts val="1800"/>
              <a:buNone/>
            </a:pPr>
            <a:r>
              <a:rPr b="1" lang="en-IE" sz="1800"/>
              <a:t>Publikation</a:t>
            </a:r>
            <a:r>
              <a:rPr lang="en-IE" sz="1800"/>
              <a:t>: 	Wegener, C., 2016. Upcycling. In Creativity—A New Vocabulary (pp. 181-188). London: Palgrave Macmillan UK.</a:t>
            </a:r>
            <a:endParaRPr/>
          </a:p>
          <a:p>
            <a:pPr indent="-1296988" lvl="0" marL="1296988" rtl="0" algn="l">
              <a:lnSpc>
                <a:spcPct val="90000"/>
              </a:lnSpc>
              <a:spcBef>
                <a:spcPts val="1000"/>
              </a:spcBef>
              <a:spcAft>
                <a:spcPts val="0"/>
              </a:spcAft>
              <a:buClr>
                <a:srgbClr val="424242"/>
              </a:buClr>
              <a:buSzPts val="3200"/>
              <a:buNone/>
            </a:pPr>
            <a:r>
              <a:t/>
            </a:r>
            <a:endParaRPr sz="3200"/>
          </a:p>
          <a:p>
            <a:pPr indent="-1296988" lvl="0" marL="1296988" rtl="0" algn="l">
              <a:lnSpc>
                <a:spcPct val="90000"/>
              </a:lnSpc>
              <a:spcBef>
                <a:spcPts val="1000"/>
              </a:spcBef>
              <a:spcAft>
                <a:spcPts val="0"/>
              </a:spcAft>
              <a:buClr>
                <a:srgbClr val="424242"/>
              </a:buClr>
              <a:buSzPts val="1800"/>
              <a:buNone/>
            </a:pPr>
            <a:r>
              <a:t/>
            </a:r>
            <a:endParaRPr sz="1800"/>
          </a:p>
          <a:p>
            <a:pPr indent="-1182688" lvl="0" marL="1296988" rtl="0" algn="l">
              <a:lnSpc>
                <a:spcPct val="100000"/>
              </a:lnSpc>
              <a:spcBef>
                <a:spcPts val="400"/>
              </a:spcBef>
              <a:spcAft>
                <a:spcPts val="0"/>
              </a:spcAft>
              <a:buClr>
                <a:srgbClr val="E8A116"/>
              </a:buClr>
              <a:buSzPts val="1800"/>
              <a:buFont typeface="Arial"/>
              <a:buNone/>
            </a:pPr>
            <a:r>
              <a:t/>
            </a:r>
            <a:endParaRPr sz="1800"/>
          </a:p>
        </p:txBody>
      </p:sp>
      <p:sp>
        <p:nvSpPr>
          <p:cNvPr id="2781" name="Google Shape;2781;p9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2782" name="Google Shape;2782;p9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6" name="Shape 2786"/>
        <p:cNvGrpSpPr/>
        <p:nvPr/>
      </p:nvGrpSpPr>
      <p:grpSpPr>
        <a:xfrm>
          <a:off x="0" y="0"/>
          <a:ext cx="0" cy="0"/>
          <a:chOff x="0" y="0"/>
          <a:chExt cx="0" cy="0"/>
        </a:xfrm>
      </p:grpSpPr>
      <p:sp>
        <p:nvSpPr>
          <p:cNvPr id="2787" name="Google Shape;2787;p99"/>
          <p:cNvSpPr txBox="1"/>
          <p:nvPr>
            <p:ph idx="2" type="body"/>
          </p:nvPr>
        </p:nvSpPr>
        <p:spPr>
          <a:xfrm>
            <a:off x="418109" y="417882"/>
            <a:ext cx="436784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a:t>
            </a:r>
            <a:r>
              <a:rPr b="1" lang="en-IE">
                <a:solidFill>
                  <a:srgbClr val="E8A116"/>
                </a:solidFill>
              </a:rPr>
              <a:t>Regnvatteninsamling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2788" name="Google Shape;2788;p99"/>
          <p:cNvCxnSpPr/>
          <p:nvPr/>
        </p:nvCxnSpPr>
        <p:spPr>
          <a:xfrm rot="-5400000">
            <a:off x="2127287" y="3646667"/>
            <a:ext cx="3600000" cy="0"/>
          </a:xfrm>
          <a:prstGeom prst="straightConnector1">
            <a:avLst/>
          </a:prstGeom>
          <a:noFill/>
          <a:ln cap="flat" cmpd="sng" w="34925">
            <a:solidFill>
              <a:srgbClr val="E8A116"/>
            </a:solidFill>
            <a:prstDash val="solid"/>
            <a:miter lim="800000"/>
            <a:headEnd len="sm" w="sm" type="none"/>
            <a:tailEnd len="sm" w="sm" type="none"/>
          </a:ln>
        </p:spPr>
      </p:cxnSp>
      <p:pic>
        <p:nvPicPr>
          <p:cNvPr id="2789" name="Google Shape;2789;p99"/>
          <p:cNvPicPr preferRelativeResize="0"/>
          <p:nvPr/>
        </p:nvPicPr>
        <p:blipFill rotWithShape="1">
          <a:blip r:embed="rId3">
            <a:alphaModFix/>
          </a:blip>
          <a:srcRect b="0" l="0" r="0" t="0"/>
          <a:stretch/>
        </p:blipFill>
        <p:spPr>
          <a:xfrm>
            <a:off x="4989155" y="234422"/>
            <a:ext cx="5309875" cy="593854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3" name="Shape 2793"/>
        <p:cNvGrpSpPr/>
        <p:nvPr/>
      </p:nvGrpSpPr>
      <p:grpSpPr>
        <a:xfrm>
          <a:off x="0" y="0"/>
          <a:ext cx="0" cy="0"/>
          <a:chOff x="0" y="0"/>
          <a:chExt cx="0" cy="0"/>
        </a:xfrm>
      </p:grpSpPr>
      <p:sp>
        <p:nvSpPr>
          <p:cNvPr id="2794" name="Google Shape;2794;p96"/>
          <p:cNvSpPr txBox="1"/>
          <p:nvPr>
            <p:ph idx="1" type="body"/>
          </p:nvPr>
        </p:nvSpPr>
        <p:spPr>
          <a:xfrm>
            <a:off x="918294" y="1516401"/>
            <a:ext cx="10758114" cy="3955365"/>
          </a:xfrm>
          <a:prstGeom prst="rect">
            <a:avLst/>
          </a:prstGeom>
          <a:noFill/>
          <a:ln>
            <a:noFill/>
          </a:ln>
        </p:spPr>
        <p:txBody>
          <a:bodyPr anchorCtr="0" anchor="t" bIns="45700" lIns="91425" spcFirstLastPara="1" rIns="91425" wrap="square" tIns="45700">
            <a:noAutofit/>
          </a:bodyPr>
          <a:lstStyle/>
          <a:p>
            <a:pPr indent="-15875" lvl="0" marL="15875" rtl="0" algn="just">
              <a:lnSpc>
                <a:spcPct val="101818"/>
              </a:lnSpc>
              <a:spcBef>
                <a:spcPts val="0"/>
              </a:spcBef>
              <a:spcAft>
                <a:spcPts val="0"/>
              </a:spcAft>
              <a:buClr>
                <a:srgbClr val="424242"/>
              </a:buClr>
              <a:buSzPts val="2200"/>
              <a:buNone/>
            </a:pPr>
            <a:r>
              <a:rPr lang="en-IE" sz="2000">
                <a:solidFill>
                  <a:srgbClr val="424242"/>
                </a:solidFill>
              </a:rPr>
              <a:t>Regnvatteninsamling definieras som insamling och lagring av vatten som rinner av ytor där regn direkt har fallit. En uppsamlingsyta (t.ex. parkeringsplats, tak) behövs och regnvattnet leds till en lagringsplats (t.ex. tank, damm) via ett vattenledningssystem (t.ex. stuprör, rännor), där det kan användas för att bevattna växter genom ett distributionssystem (t.ex. slang, rör, droppsystem). Filtrerings- och behandlingsystem kan läggas till för att göra vattnet drickbart för djur och människor. Pumpar kan läggas till där system inte kan förses med gravitationsflöde. Siffror av regnvatten kan erhållas från hydrologiska data månadsvis från din nationella meteorologiska tjänst. Som tumregel ger 1 mm regn som fångas över 1 </a:t>
            </a:r>
            <a:r>
              <a:rPr lang="en-IE" sz="1800">
                <a:solidFill>
                  <a:srgbClr val="424242"/>
                </a:solidFill>
              </a:rPr>
              <a:t>m</a:t>
            </a:r>
            <a:r>
              <a:rPr baseline="30000" lang="en-IE" sz="1800">
                <a:solidFill>
                  <a:srgbClr val="424242"/>
                </a:solidFill>
              </a:rPr>
              <a:t>2</a:t>
            </a:r>
            <a:r>
              <a:rPr lang="en-IE" sz="2000">
                <a:solidFill>
                  <a:srgbClr val="424242"/>
                </a:solidFill>
              </a:rPr>
              <a:t> takyta ger 1 liter vatten. Den mängd vatten som dina växter behöver beror på växternas avdunstningstranspiration. För att effektivisera användning av det uppsamlade vattnet, gruppera växter med liknande vattenbehov tillsammans. Se till att vattnet fördelas till alla planterade områden. Vatten som samlas in från vilken uppsamlingsyta som helst kan distribueras till vilket landskapsområde som helst; dock, för att spara arbete och pengar, placera lagring nära växter som behöver vatten och högre än det planterade området för att dra nytta av gravitationsflödet.</a:t>
            </a:r>
            <a:endParaRPr/>
          </a:p>
        </p:txBody>
      </p:sp>
      <p:sp>
        <p:nvSpPr>
          <p:cNvPr id="2795" name="Google Shape;2795;p96"/>
          <p:cNvSpPr txBox="1"/>
          <p:nvPr>
            <p:ph idx="2" type="body"/>
          </p:nvPr>
        </p:nvSpPr>
        <p:spPr>
          <a:xfrm>
            <a:off x="683833" y="644528"/>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4.6 </a:t>
            </a:r>
            <a:r>
              <a:rPr b="1" lang="en-IE">
                <a:solidFill>
                  <a:srgbClr val="E8A116"/>
                </a:solidFill>
              </a:rPr>
              <a:t>Regnvatteninsamling</a:t>
            </a:r>
            <a:endParaRPr/>
          </a:p>
        </p:txBody>
      </p:sp>
      <p:cxnSp>
        <p:nvCxnSpPr>
          <p:cNvPr id="2796" name="Google Shape;2796;p96"/>
          <p:cNvCxnSpPr/>
          <p:nvPr/>
        </p:nvCxnSpPr>
        <p:spPr>
          <a:xfrm rot="10800000">
            <a:off x="440958" y="1393940"/>
            <a:ext cx="8780071" cy="0"/>
          </a:xfrm>
          <a:prstGeom prst="straightConnector1">
            <a:avLst/>
          </a:prstGeom>
          <a:noFill/>
          <a:ln cap="flat" cmpd="sng" w="34925">
            <a:solidFill>
              <a:srgbClr val="E8A116"/>
            </a:solidFill>
            <a:prstDash val="solid"/>
            <a:miter lim="800000"/>
            <a:headEnd len="sm" w="sm" type="none"/>
            <a:tailEnd len="sm" w="sm" type="none"/>
          </a:ln>
        </p:spPr>
      </p:cxnSp>
      <p:grpSp>
        <p:nvGrpSpPr>
          <p:cNvPr id="2797" name="Google Shape;2797;p96"/>
          <p:cNvGrpSpPr/>
          <p:nvPr/>
        </p:nvGrpSpPr>
        <p:grpSpPr>
          <a:xfrm>
            <a:off x="9738259" y="644528"/>
            <a:ext cx="961824" cy="962014"/>
            <a:chOff x="4611260" y="4192636"/>
            <a:chExt cx="2206282" cy="2206718"/>
          </a:xfrm>
        </p:grpSpPr>
        <p:sp>
          <p:nvSpPr>
            <p:cNvPr id="2798" name="Google Shape;2798;p96"/>
            <p:cNvSpPr/>
            <p:nvPr/>
          </p:nvSpPr>
          <p:spPr>
            <a:xfrm>
              <a:off x="4611260" y="4192636"/>
              <a:ext cx="2206282" cy="1378947"/>
            </a:xfrm>
            <a:custGeom>
              <a:rect b="b" l="l" r="r" t="t"/>
              <a:pathLst>
                <a:path extrusionOk="0" h="1378947" w="2206282">
                  <a:moveTo>
                    <a:pt x="0" y="969284"/>
                  </a:moveTo>
                  <a:cubicBezTo>
                    <a:pt x="5180" y="945100"/>
                    <a:pt x="8633" y="919764"/>
                    <a:pt x="15539" y="896155"/>
                  </a:cubicBezTo>
                  <a:cubicBezTo>
                    <a:pt x="50646" y="775809"/>
                    <a:pt x="135824" y="705559"/>
                    <a:pt x="250928" y="668131"/>
                  </a:cubicBezTo>
                  <a:cubicBezTo>
                    <a:pt x="288913" y="655463"/>
                    <a:pt x="328624" y="649129"/>
                    <a:pt x="369486" y="639340"/>
                  </a:cubicBezTo>
                  <a:cubicBezTo>
                    <a:pt x="375241" y="569090"/>
                    <a:pt x="390781" y="498840"/>
                    <a:pt x="417830" y="430894"/>
                  </a:cubicBezTo>
                  <a:cubicBezTo>
                    <a:pt x="530057" y="149894"/>
                    <a:pt x="820121" y="-28034"/>
                    <a:pt x="1121120" y="3636"/>
                  </a:cubicBezTo>
                  <a:cubicBezTo>
                    <a:pt x="1358812" y="28396"/>
                    <a:pt x="1537800" y="147591"/>
                    <a:pt x="1658084" y="353734"/>
                  </a:cubicBezTo>
                  <a:cubicBezTo>
                    <a:pt x="1665566" y="366402"/>
                    <a:pt x="1673623" y="369281"/>
                    <a:pt x="1686860" y="370433"/>
                  </a:cubicBezTo>
                  <a:cubicBezTo>
                    <a:pt x="1819231" y="381949"/>
                    <a:pt x="1941817" y="419953"/>
                    <a:pt x="2045987" y="505174"/>
                  </a:cubicBezTo>
                  <a:cubicBezTo>
                    <a:pt x="2147279" y="588668"/>
                    <a:pt x="2196199" y="699225"/>
                    <a:pt x="2204831" y="827633"/>
                  </a:cubicBezTo>
                  <a:cubicBezTo>
                    <a:pt x="2216918" y="1008440"/>
                    <a:pt x="2153610" y="1158153"/>
                    <a:pt x="2010880" y="1271589"/>
                  </a:cubicBezTo>
                  <a:cubicBezTo>
                    <a:pt x="2000521" y="1279650"/>
                    <a:pt x="1984981" y="1285409"/>
                    <a:pt x="1971744" y="1285409"/>
                  </a:cubicBezTo>
                  <a:cubicBezTo>
                    <a:pt x="1952177" y="1285985"/>
                    <a:pt x="1938364" y="1272741"/>
                    <a:pt x="1932609" y="1253738"/>
                  </a:cubicBezTo>
                  <a:cubicBezTo>
                    <a:pt x="1926278" y="1232433"/>
                    <a:pt x="1933760" y="1215735"/>
                    <a:pt x="1951026" y="1202491"/>
                  </a:cubicBezTo>
                  <a:cubicBezTo>
                    <a:pt x="1997643" y="1166790"/>
                    <a:pt x="2035628" y="1123028"/>
                    <a:pt x="2063828" y="1071204"/>
                  </a:cubicBezTo>
                  <a:cubicBezTo>
                    <a:pt x="2215191" y="791932"/>
                    <a:pt x="2011456" y="455654"/>
                    <a:pt x="1694342" y="459685"/>
                  </a:cubicBezTo>
                  <a:cubicBezTo>
                    <a:pt x="1564849" y="461412"/>
                    <a:pt x="1460104" y="513812"/>
                    <a:pt x="1378955" y="614004"/>
                  </a:cubicBezTo>
                  <a:cubicBezTo>
                    <a:pt x="1375502" y="618035"/>
                    <a:pt x="1372624" y="622066"/>
                    <a:pt x="1369171" y="625520"/>
                  </a:cubicBezTo>
                  <a:cubicBezTo>
                    <a:pt x="1350754" y="644522"/>
                    <a:pt x="1321978" y="647401"/>
                    <a:pt x="1302986" y="631279"/>
                  </a:cubicBezTo>
                  <a:cubicBezTo>
                    <a:pt x="1284569" y="615731"/>
                    <a:pt x="1282267" y="589244"/>
                    <a:pt x="1298382" y="567363"/>
                  </a:cubicBezTo>
                  <a:cubicBezTo>
                    <a:pt x="1359963" y="486172"/>
                    <a:pt x="1438809" y="429166"/>
                    <a:pt x="1535497" y="395769"/>
                  </a:cubicBezTo>
                  <a:cubicBezTo>
                    <a:pt x="1546432" y="392314"/>
                    <a:pt x="1556792" y="388859"/>
                    <a:pt x="1567727" y="384828"/>
                  </a:cubicBezTo>
                  <a:cubicBezTo>
                    <a:pt x="1471614" y="202294"/>
                    <a:pt x="1220110" y="43368"/>
                    <a:pt x="934651" y="104405"/>
                  </a:cubicBezTo>
                  <a:cubicBezTo>
                    <a:pt x="630774" y="169472"/>
                    <a:pt x="469627" y="432045"/>
                    <a:pt x="463297" y="654887"/>
                  </a:cubicBezTo>
                  <a:cubicBezTo>
                    <a:pt x="518547" y="669283"/>
                    <a:pt x="569769" y="692891"/>
                    <a:pt x="613508" y="730320"/>
                  </a:cubicBezTo>
                  <a:cubicBezTo>
                    <a:pt x="635378" y="748746"/>
                    <a:pt x="654946" y="770051"/>
                    <a:pt x="673938" y="791356"/>
                  </a:cubicBezTo>
                  <a:cubicBezTo>
                    <a:pt x="696384" y="817268"/>
                    <a:pt x="695233" y="844332"/>
                    <a:pt x="673938" y="861606"/>
                  </a:cubicBezTo>
                  <a:cubicBezTo>
                    <a:pt x="654371" y="877729"/>
                    <a:pt x="623868" y="873122"/>
                    <a:pt x="603149" y="849514"/>
                  </a:cubicBezTo>
                  <a:cubicBezTo>
                    <a:pt x="559985" y="801145"/>
                    <a:pt x="508188" y="766596"/>
                    <a:pt x="446031" y="748746"/>
                  </a:cubicBezTo>
                  <a:cubicBezTo>
                    <a:pt x="337832" y="717076"/>
                    <a:pt x="243447" y="741836"/>
                    <a:pt x="166902" y="823602"/>
                  </a:cubicBezTo>
                  <a:cubicBezTo>
                    <a:pt x="90933" y="905368"/>
                    <a:pt x="71365" y="1003257"/>
                    <a:pt x="111076" y="1107481"/>
                  </a:cubicBezTo>
                  <a:cubicBezTo>
                    <a:pt x="150212" y="1211704"/>
                    <a:pt x="229058" y="1270437"/>
                    <a:pt x="340135" y="1284833"/>
                  </a:cubicBezTo>
                  <a:cubicBezTo>
                    <a:pt x="355098" y="1286560"/>
                    <a:pt x="370062" y="1287136"/>
                    <a:pt x="385025" y="1287136"/>
                  </a:cubicBezTo>
                  <a:cubicBezTo>
                    <a:pt x="693506" y="1287136"/>
                    <a:pt x="1002562" y="1287136"/>
                    <a:pt x="1311043" y="1287136"/>
                  </a:cubicBezTo>
                  <a:cubicBezTo>
                    <a:pt x="1319101" y="1287136"/>
                    <a:pt x="1326582" y="1287136"/>
                    <a:pt x="1334640" y="1287712"/>
                  </a:cubicBezTo>
                  <a:cubicBezTo>
                    <a:pt x="1359963" y="1289439"/>
                    <a:pt x="1378379" y="1307866"/>
                    <a:pt x="1378955" y="1331474"/>
                  </a:cubicBezTo>
                  <a:cubicBezTo>
                    <a:pt x="1379531" y="1356234"/>
                    <a:pt x="1361114" y="1376388"/>
                    <a:pt x="1335215" y="1378691"/>
                  </a:cubicBezTo>
                  <a:cubicBezTo>
                    <a:pt x="1328884" y="1379267"/>
                    <a:pt x="1322554" y="1378691"/>
                    <a:pt x="1315647" y="1378691"/>
                  </a:cubicBezTo>
                  <a:cubicBezTo>
                    <a:pt x="1004289" y="1378691"/>
                    <a:pt x="692355" y="1378691"/>
                    <a:pt x="380997" y="1378691"/>
                  </a:cubicBezTo>
                  <a:cubicBezTo>
                    <a:pt x="183017" y="1378691"/>
                    <a:pt x="36258" y="1253738"/>
                    <a:pt x="3453" y="1058536"/>
                  </a:cubicBezTo>
                  <a:cubicBezTo>
                    <a:pt x="2878" y="1055657"/>
                    <a:pt x="1151" y="1053354"/>
                    <a:pt x="0" y="1051051"/>
                  </a:cubicBezTo>
                  <a:cubicBezTo>
                    <a:pt x="0" y="1023987"/>
                    <a:pt x="0" y="996348"/>
                    <a:pt x="0" y="969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9" name="Google Shape;2799;p96"/>
            <p:cNvSpPr/>
            <p:nvPr/>
          </p:nvSpPr>
          <p:spPr>
            <a:xfrm>
              <a:off x="5714547" y="6031617"/>
              <a:ext cx="276030" cy="367737"/>
            </a:xfrm>
            <a:custGeom>
              <a:rect b="b" l="l" r="r" t="t"/>
              <a:pathLst>
                <a:path extrusionOk="0" h="367737" w="276030">
                  <a:moveTo>
                    <a:pt x="116247" y="367738"/>
                  </a:moveTo>
                  <a:cubicBezTo>
                    <a:pt x="94953" y="357949"/>
                    <a:pt x="71932" y="351039"/>
                    <a:pt x="52940" y="337219"/>
                  </a:cubicBezTo>
                  <a:cubicBezTo>
                    <a:pt x="8049" y="304973"/>
                    <a:pt x="-10368" y="247967"/>
                    <a:pt x="5747" y="195568"/>
                  </a:cubicBezTo>
                  <a:cubicBezTo>
                    <a:pt x="25890" y="130500"/>
                    <a:pt x="62148" y="73494"/>
                    <a:pt x="101859" y="18792"/>
                  </a:cubicBezTo>
                  <a:cubicBezTo>
                    <a:pt x="120276" y="-6545"/>
                    <a:pt x="158836" y="-6545"/>
                    <a:pt x="175526" y="20519"/>
                  </a:cubicBezTo>
                  <a:cubicBezTo>
                    <a:pt x="207756" y="73494"/>
                    <a:pt x="241712" y="127045"/>
                    <a:pt x="265308" y="184052"/>
                  </a:cubicBezTo>
                  <a:cubicBezTo>
                    <a:pt x="298113" y="262363"/>
                    <a:pt x="252647" y="341826"/>
                    <a:pt x="169771" y="363707"/>
                  </a:cubicBezTo>
                  <a:cubicBezTo>
                    <a:pt x="166318" y="364858"/>
                    <a:pt x="163440" y="366010"/>
                    <a:pt x="159987" y="367738"/>
                  </a:cubicBezTo>
                  <a:cubicBezTo>
                    <a:pt x="145024" y="367738"/>
                    <a:pt x="130636" y="367738"/>
                    <a:pt x="116247" y="367738"/>
                  </a:cubicBezTo>
                  <a:close/>
                  <a:moveTo>
                    <a:pt x="143297" y="133380"/>
                  </a:moveTo>
                  <a:cubicBezTo>
                    <a:pt x="139844" y="133380"/>
                    <a:pt x="135815" y="133380"/>
                    <a:pt x="132362" y="133380"/>
                  </a:cubicBezTo>
                  <a:cubicBezTo>
                    <a:pt x="119701" y="163322"/>
                    <a:pt x="105888" y="192689"/>
                    <a:pt x="94378" y="223207"/>
                  </a:cubicBezTo>
                  <a:cubicBezTo>
                    <a:pt x="87471" y="241633"/>
                    <a:pt x="97255" y="256605"/>
                    <a:pt x="112794" y="266969"/>
                  </a:cubicBezTo>
                  <a:cubicBezTo>
                    <a:pt x="128909" y="277910"/>
                    <a:pt x="146750" y="277910"/>
                    <a:pt x="162865" y="266969"/>
                  </a:cubicBezTo>
                  <a:cubicBezTo>
                    <a:pt x="178404" y="256605"/>
                    <a:pt x="187612" y="241633"/>
                    <a:pt x="181282" y="223207"/>
                  </a:cubicBezTo>
                  <a:cubicBezTo>
                    <a:pt x="169771" y="192689"/>
                    <a:pt x="155959" y="163322"/>
                    <a:pt x="143297" y="13338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0" name="Google Shape;2800;p96"/>
            <p:cNvSpPr/>
            <p:nvPr/>
          </p:nvSpPr>
          <p:spPr>
            <a:xfrm>
              <a:off x="6036113" y="5296230"/>
              <a:ext cx="370781" cy="551496"/>
            </a:xfrm>
            <a:custGeom>
              <a:rect b="b" l="l" r="r" t="t"/>
              <a:pathLst>
                <a:path extrusionOk="0" h="551496" w="370781">
                  <a:moveTo>
                    <a:pt x="370781" y="338437"/>
                  </a:moveTo>
                  <a:cubicBezTo>
                    <a:pt x="363875" y="367804"/>
                    <a:pt x="359271" y="405232"/>
                    <a:pt x="346609" y="439781"/>
                  </a:cubicBezTo>
                  <a:cubicBezTo>
                    <a:pt x="319560" y="514062"/>
                    <a:pt x="259705" y="552066"/>
                    <a:pt x="180283" y="551490"/>
                  </a:cubicBezTo>
                  <a:cubicBezTo>
                    <a:pt x="103738" y="550338"/>
                    <a:pt x="44459" y="508880"/>
                    <a:pt x="18561" y="435751"/>
                  </a:cubicBezTo>
                  <a:cubicBezTo>
                    <a:pt x="-5611" y="367228"/>
                    <a:pt x="-7338" y="298130"/>
                    <a:pt x="20287" y="229608"/>
                  </a:cubicBezTo>
                  <a:cubicBezTo>
                    <a:pt x="51366" y="154175"/>
                    <a:pt x="95105" y="85653"/>
                    <a:pt x="144600" y="21737"/>
                  </a:cubicBezTo>
                  <a:cubicBezTo>
                    <a:pt x="165319" y="-5327"/>
                    <a:pt x="198700" y="-7630"/>
                    <a:pt x="218843" y="17706"/>
                  </a:cubicBezTo>
                  <a:cubicBezTo>
                    <a:pt x="279849" y="96018"/>
                    <a:pt x="335099" y="178360"/>
                    <a:pt x="360997" y="275673"/>
                  </a:cubicBezTo>
                  <a:cubicBezTo>
                    <a:pt x="366177" y="292948"/>
                    <a:pt x="366752" y="311374"/>
                    <a:pt x="370781" y="338437"/>
                  </a:cubicBezTo>
                  <a:close/>
                  <a:moveTo>
                    <a:pt x="188916" y="123657"/>
                  </a:moveTo>
                  <a:cubicBezTo>
                    <a:pt x="185462" y="123657"/>
                    <a:pt x="182009" y="123081"/>
                    <a:pt x="179132" y="123081"/>
                  </a:cubicBezTo>
                  <a:cubicBezTo>
                    <a:pt x="154384" y="170874"/>
                    <a:pt x="128486" y="218091"/>
                    <a:pt x="104889" y="267036"/>
                  </a:cubicBezTo>
                  <a:cubicBezTo>
                    <a:pt x="84170" y="310798"/>
                    <a:pt x="88775" y="356863"/>
                    <a:pt x="103738" y="401201"/>
                  </a:cubicBezTo>
                  <a:cubicBezTo>
                    <a:pt x="116975" y="440933"/>
                    <a:pt x="143449" y="459359"/>
                    <a:pt x="184312" y="459359"/>
                  </a:cubicBezTo>
                  <a:cubicBezTo>
                    <a:pt x="224598" y="459359"/>
                    <a:pt x="251648" y="440357"/>
                    <a:pt x="264309" y="400625"/>
                  </a:cubicBezTo>
                  <a:cubicBezTo>
                    <a:pt x="278697" y="355712"/>
                    <a:pt x="283302" y="310222"/>
                    <a:pt x="262583" y="266460"/>
                  </a:cubicBezTo>
                  <a:cubicBezTo>
                    <a:pt x="239562" y="218091"/>
                    <a:pt x="213663" y="171450"/>
                    <a:pt x="188916" y="12365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1" name="Google Shape;2801;p96"/>
            <p:cNvSpPr/>
            <p:nvPr/>
          </p:nvSpPr>
          <p:spPr>
            <a:xfrm>
              <a:off x="5025938" y="5894001"/>
              <a:ext cx="273883" cy="367156"/>
            </a:xfrm>
            <a:custGeom>
              <a:rect b="b" l="l" r="r" t="t"/>
              <a:pathLst>
                <a:path extrusionOk="0" h="367156" w="273883">
                  <a:moveTo>
                    <a:pt x="136674" y="367157"/>
                  </a:moveTo>
                  <a:cubicBezTo>
                    <a:pt x="44014" y="367157"/>
                    <a:pt x="-21595" y="277905"/>
                    <a:pt x="6605" y="190381"/>
                  </a:cubicBezTo>
                  <a:cubicBezTo>
                    <a:pt x="26749" y="127616"/>
                    <a:pt x="62431" y="72338"/>
                    <a:pt x="99840" y="19363"/>
                  </a:cubicBezTo>
                  <a:cubicBezTo>
                    <a:pt x="118257" y="-6549"/>
                    <a:pt x="155666" y="-6549"/>
                    <a:pt x="174083" y="19938"/>
                  </a:cubicBezTo>
                  <a:cubicBezTo>
                    <a:pt x="212067" y="72914"/>
                    <a:pt x="247174" y="128192"/>
                    <a:pt x="267318" y="191532"/>
                  </a:cubicBezTo>
                  <a:cubicBezTo>
                    <a:pt x="295518" y="278481"/>
                    <a:pt x="229333" y="367157"/>
                    <a:pt x="136674" y="367157"/>
                  </a:cubicBezTo>
                  <a:close/>
                  <a:moveTo>
                    <a:pt x="142429" y="132799"/>
                  </a:moveTo>
                  <a:cubicBezTo>
                    <a:pt x="138976" y="132799"/>
                    <a:pt x="135523" y="132799"/>
                    <a:pt x="132069" y="132799"/>
                  </a:cubicBezTo>
                  <a:cubicBezTo>
                    <a:pt x="118832" y="164469"/>
                    <a:pt x="102718" y="195563"/>
                    <a:pt x="93509" y="228385"/>
                  </a:cubicBezTo>
                  <a:cubicBezTo>
                    <a:pt x="90632" y="238749"/>
                    <a:pt x="102718" y="257751"/>
                    <a:pt x="113077" y="266965"/>
                  </a:cubicBezTo>
                  <a:cubicBezTo>
                    <a:pt x="127465" y="280208"/>
                    <a:pt x="146458" y="277905"/>
                    <a:pt x="162572" y="266389"/>
                  </a:cubicBezTo>
                  <a:cubicBezTo>
                    <a:pt x="176385" y="256600"/>
                    <a:pt x="186744" y="242780"/>
                    <a:pt x="180413" y="226081"/>
                  </a:cubicBezTo>
                  <a:cubicBezTo>
                    <a:pt x="169478" y="194411"/>
                    <a:pt x="155090" y="163893"/>
                    <a:pt x="142429" y="1327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2" name="Google Shape;2802;p96"/>
            <p:cNvSpPr/>
            <p:nvPr/>
          </p:nvSpPr>
          <p:spPr>
            <a:xfrm>
              <a:off x="5392792" y="5617603"/>
              <a:ext cx="275705" cy="368359"/>
            </a:xfrm>
            <a:custGeom>
              <a:rect b="b" l="l" r="r" t="t"/>
              <a:pathLst>
                <a:path extrusionOk="0" h="368359" w="275705">
                  <a:moveTo>
                    <a:pt x="275705" y="231844"/>
                  </a:moveTo>
                  <a:cubicBezTo>
                    <a:pt x="271676" y="290002"/>
                    <a:pt x="245778" y="332037"/>
                    <a:pt x="193405" y="355070"/>
                  </a:cubicBezTo>
                  <a:cubicBezTo>
                    <a:pt x="140457" y="378678"/>
                    <a:pt x="90386" y="370617"/>
                    <a:pt x="47222" y="332613"/>
                  </a:cubicBezTo>
                  <a:cubicBezTo>
                    <a:pt x="5209" y="295184"/>
                    <a:pt x="-10330" y="247392"/>
                    <a:pt x="6935" y="192689"/>
                  </a:cubicBezTo>
                  <a:cubicBezTo>
                    <a:pt x="27079" y="128773"/>
                    <a:pt x="62761" y="73494"/>
                    <a:pt x="101321" y="19368"/>
                  </a:cubicBezTo>
                  <a:cubicBezTo>
                    <a:pt x="119163" y="-5969"/>
                    <a:pt x="155420" y="-6544"/>
                    <a:pt x="173837" y="18216"/>
                  </a:cubicBezTo>
                  <a:cubicBezTo>
                    <a:pt x="215275" y="75222"/>
                    <a:pt x="252684" y="134531"/>
                    <a:pt x="272252" y="203630"/>
                  </a:cubicBezTo>
                  <a:cubicBezTo>
                    <a:pt x="274554" y="213419"/>
                    <a:pt x="274554" y="223783"/>
                    <a:pt x="275705" y="231844"/>
                  </a:cubicBezTo>
                  <a:close/>
                  <a:moveTo>
                    <a:pt x="142759" y="132804"/>
                  </a:moveTo>
                  <a:cubicBezTo>
                    <a:pt x="139306" y="132804"/>
                    <a:pt x="135853" y="132804"/>
                    <a:pt x="132400" y="132804"/>
                  </a:cubicBezTo>
                  <a:cubicBezTo>
                    <a:pt x="119163" y="163898"/>
                    <a:pt x="104774" y="194992"/>
                    <a:pt x="93264" y="226662"/>
                  </a:cubicBezTo>
                  <a:cubicBezTo>
                    <a:pt x="87509" y="243937"/>
                    <a:pt x="97868" y="258908"/>
                    <a:pt x="112832" y="268121"/>
                  </a:cubicBezTo>
                  <a:cubicBezTo>
                    <a:pt x="128947" y="278486"/>
                    <a:pt x="147363" y="279638"/>
                    <a:pt x="160600" y="267545"/>
                  </a:cubicBezTo>
                  <a:cubicBezTo>
                    <a:pt x="170960" y="257756"/>
                    <a:pt x="183621" y="239330"/>
                    <a:pt x="180744" y="228965"/>
                  </a:cubicBezTo>
                  <a:cubicBezTo>
                    <a:pt x="172111" y="195568"/>
                    <a:pt x="155996" y="164474"/>
                    <a:pt x="142759" y="13280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03" name="Google Shape;2803;p96"/>
          <p:cNvGrpSpPr/>
          <p:nvPr/>
        </p:nvGrpSpPr>
        <p:grpSpPr>
          <a:xfrm>
            <a:off x="9959800" y="1179294"/>
            <a:ext cx="520217" cy="386895"/>
            <a:chOff x="5119443" y="5419311"/>
            <a:chExt cx="1193302" cy="887480"/>
          </a:xfrm>
        </p:grpSpPr>
        <p:sp>
          <p:nvSpPr>
            <p:cNvPr id="2804" name="Google Shape;2804;p96"/>
            <p:cNvSpPr/>
            <p:nvPr/>
          </p:nvSpPr>
          <p:spPr>
            <a:xfrm>
              <a:off x="5806738" y="6164996"/>
              <a:ext cx="91342" cy="141795"/>
            </a:xfrm>
            <a:custGeom>
              <a:rect b="b" l="l" r="r" t="t"/>
              <a:pathLst>
                <a:path extrusionOk="0" h="141795" w="91342">
                  <a:moveTo>
                    <a:pt x="51106" y="0"/>
                  </a:moveTo>
                  <a:cubicBezTo>
                    <a:pt x="63767" y="29942"/>
                    <a:pt x="77580" y="59309"/>
                    <a:pt x="89090" y="89828"/>
                  </a:cubicBezTo>
                  <a:cubicBezTo>
                    <a:pt x="95997" y="108254"/>
                    <a:pt x="86213" y="123225"/>
                    <a:pt x="70674" y="133590"/>
                  </a:cubicBezTo>
                  <a:cubicBezTo>
                    <a:pt x="54559" y="144530"/>
                    <a:pt x="36718" y="144530"/>
                    <a:pt x="20603" y="133590"/>
                  </a:cubicBezTo>
                  <a:cubicBezTo>
                    <a:pt x="5640" y="123225"/>
                    <a:pt x="-4720" y="108254"/>
                    <a:pt x="2186" y="89828"/>
                  </a:cubicBezTo>
                  <a:cubicBezTo>
                    <a:pt x="13697" y="59309"/>
                    <a:pt x="27509" y="29942"/>
                    <a:pt x="40171" y="0"/>
                  </a:cubicBezTo>
                  <a:cubicBezTo>
                    <a:pt x="43624" y="0"/>
                    <a:pt x="47077" y="0"/>
                    <a:pt x="51106"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5" name="Google Shape;2805;p96"/>
            <p:cNvSpPr/>
            <p:nvPr/>
          </p:nvSpPr>
          <p:spPr>
            <a:xfrm>
              <a:off x="6127218" y="5419311"/>
              <a:ext cx="185527" cy="336277"/>
            </a:xfrm>
            <a:custGeom>
              <a:rect b="b" l="l" r="r" t="t"/>
              <a:pathLst>
                <a:path extrusionOk="0" h="336277" w="185527">
                  <a:moveTo>
                    <a:pt x="97810" y="576"/>
                  </a:moveTo>
                  <a:cubicBezTo>
                    <a:pt x="122558" y="47793"/>
                    <a:pt x="148456" y="95010"/>
                    <a:pt x="171477" y="143379"/>
                  </a:cubicBezTo>
                  <a:cubicBezTo>
                    <a:pt x="192196" y="187141"/>
                    <a:pt x="187592" y="233207"/>
                    <a:pt x="173204" y="277544"/>
                  </a:cubicBezTo>
                  <a:cubicBezTo>
                    <a:pt x="160542" y="317852"/>
                    <a:pt x="133493" y="336278"/>
                    <a:pt x="93206" y="336278"/>
                  </a:cubicBezTo>
                  <a:cubicBezTo>
                    <a:pt x="52919" y="336278"/>
                    <a:pt x="25870" y="317852"/>
                    <a:pt x="12633" y="278120"/>
                  </a:cubicBezTo>
                  <a:cubicBezTo>
                    <a:pt x="-1756" y="233782"/>
                    <a:pt x="-6935" y="187717"/>
                    <a:pt x="13783" y="143955"/>
                  </a:cubicBezTo>
                  <a:cubicBezTo>
                    <a:pt x="36804" y="95010"/>
                    <a:pt x="63279" y="47793"/>
                    <a:pt x="88026" y="0"/>
                  </a:cubicBezTo>
                  <a:cubicBezTo>
                    <a:pt x="91479" y="0"/>
                    <a:pt x="94932" y="576"/>
                    <a:pt x="97810" y="57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6" name="Google Shape;2806;p96"/>
            <p:cNvSpPr/>
            <p:nvPr/>
          </p:nvSpPr>
          <p:spPr>
            <a:xfrm>
              <a:off x="5119443" y="6026800"/>
              <a:ext cx="89110" cy="142967"/>
            </a:xfrm>
            <a:custGeom>
              <a:rect b="b" l="l" r="r" t="t"/>
              <a:pathLst>
                <a:path extrusionOk="0" h="142967" w="89110">
                  <a:moveTo>
                    <a:pt x="48924" y="0"/>
                  </a:moveTo>
                  <a:cubicBezTo>
                    <a:pt x="62161" y="31094"/>
                    <a:pt x="76549" y="61612"/>
                    <a:pt x="87484" y="93282"/>
                  </a:cubicBezTo>
                  <a:cubicBezTo>
                    <a:pt x="93239" y="109981"/>
                    <a:pt x="82880" y="123801"/>
                    <a:pt x="69643" y="133590"/>
                  </a:cubicBezTo>
                  <a:cubicBezTo>
                    <a:pt x="53528" y="145106"/>
                    <a:pt x="34536" y="146834"/>
                    <a:pt x="20148" y="134166"/>
                  </a:cubicBezTo>
                  <a:cubicBezTo>
                    <a:pt x="9788" y="124952"/>
                    <a:pt x="-2873" y="105950"/>
                    <a:pt x="580" y="95586"/>
                  </a:cubicBezTo>
                  <a:cubicBezTo>
                    <a:pt x="9788" y="62764"/>
                    <a:pt x="25328" y="31670"/>
                    <a:pt x="39140" y="0"/>
                  </a:cubicBezTo>
                  <a:cubicBezTo>
                    <a:pt x="41442" y="0"/>
                    <a:pt x="44895" y="0"/>
                    <a:pt x="48924"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7" name="Google Shape;2807;p96"/>
            <p:cNvSpPr/>
            <p:nvPr/>
          </p:nvSpPr>
          <p:spPr>
            <a:xfrm>
              <a:off x="5484799" y="5750407"/>
              <a:ext cx="89727" cy="143672"/>
            </a:xfrm>
            <a:custGeom>
              <a:rect b="b" l="l" r="r" t="t"/>
              <a:pathLst>
                <a:path extrusionOk="0" h="143672" w="89727">
                  <a:moveTo>
                    <a:pt x="50752" y="0"/>
                  </a:moveTo>
                  <a:cubicBezTo>
                    <a:pt x="63989" y="31670"/>
                    <a:pt x="80104" y="62764"/>
                    <a:pt x="89312" y="96161"/>
                  </a:cubicBezTo>
                  <a:cubicBezTo>
                    <a:pt x="92190" y="106526"/>
                    <a:pt x="79528" y="124952"/>
                    <a:pt x="69169" y="134741"/>
                  </a:cubicBezTo>
                  <a:cubicBezTo>
                    <a:pt x="55932" y="147409"/>
                    <a:pt x="36940" y="145682"/>
                    <a:pt x="21400" y="135317"/>
                  </a:cubicBezTo>
                  <a:cubicBezTo>
                    <a:pt x="6437" y="125528"/>
                    <a:pt x="-4498" y="111133"/>
                    <a:pt x="1833" y="93858"/>
                  </a:cubicBezTo>
                  <a:cubicBezTo>
                    <a:pt x="12768" y="61612"/>
                    <a:pt x="27731" y="31094"/>
                    <a:pt x="40968" y="0"/>
                  </a:cubicBezTo>
                  <a:cubicBezTo>
                    <a:pt x="43846" y="0"/>
                    <a:pt x="47299" y="0"/>
                    <a:pt x="50752" y="0"/>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0x010100B06A133A85A4E046AA4B6B61EF2DAF55</vt:lpwstr>
  </property>
</Properties>
</file>